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7" r:id="rId2"/>
    <p:sldId id="721" r:id="rId3"/>
    <p:sldId id="335" r:id="rId4"/>
    <p:sldId id="691" r:id="rId5"/>
    <p:sldId id="727" r:id="rId6"/>
    <p:sldId id="729" r:id="rId7"/>
    <p:sldId id="728" r:id="rId8"/>
    <p:sldId id="708" r:id="rId9"/>
    <p:sldId id="709" r:id="rId10"/>
    <p:sldId id="711" r:id="rId11"/>
    <p:sldId id="712" r:id="rId12"/>
    <p:sldId id="713" r:id="rId13"/>
    <p:sldId id="706" r:id="rId14"/>
    <p:sldId id="276" r:id="rId15"/>
    <p:sldId id="696" r:id="rId16"/>
    <p:sldId id="292" r:id="rId17"/>
    <p:sldId id="722" r:id="rId18"/>
    <p:sldId id="715" r:id="rId19"/>
    <p:sldId id="723" r:id="rId20"/>
    <p:sldId id="720" r:id="rId21"/>
    <p:sldId id="716" r:id="rId22"/>
    <p:sldId id="707" r:id="rId23"/>
    <p:sldId id="332" r:id="rId24"/>
    <p:sldId id="714" r:id="rId25"/>
    <p:sldId id="675" r:id="rId26"/>
    <p:sldId id="697" r:id="rId27"/>
    <p:sldId id="381" r:id="rId28"/>
    <p:sldId id="378" r:id="rId29"/>
    <p:sldId id="383" r:id="rId30"/>
    <p:sldId id="718" r:id="rId31"/>
    <p:sldId id="719" r:id="rId32"/>
    <p:sldId id="724" r:id="rId33"/>
    <p:sldId id="256" r:id="rId34"/>
    <p:sldId id="725" r:id="rId35"/>
    <p:sldId id="656" r:id="rId36"/>
    <p:sldId id="730" r:id="rId37"/>
    <p:sldId id="731" r:id="rId38"/>
    <p:sldId id="732" r:id="rId39"/>
    <p:sldId id="387" r:id="rId40"/>
    <p:sldId id="604" r:id="rId41"/>
    <p:sldId id="726" r:id="rId42"/>
    <p:sldId id="733" r:id="rId43"/>
    <p:sldId id="384" r:id="rId44"/>
    <p:sldId id="69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2"/>
  </p:normalViewPr>
  <p:slideViewPr>
    <p:cSldViewPr snapToGrid="0">
      <p:cViewPr varScale="1">
        <p:scale>
          <a:sx n="111" d="100"/>
          <a:sy n="111" d="100"/>
        </p:scale>
        <p:origin x="632"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Users/js2201/CSD%20Director's%20Team%20Dropbox/Jeffrey%20Sachs/Maddison/Maddison%20Age%20of%20Convergence%20.xl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js2201/CSD%20Director's%20Team%20Dropbox/Jeffrey%20Sachs/Maddison/European%20Powers.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Users/Jeff/Downloads/China%20and%20US.xls"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Users/js2201/Downloads/WEO_Data%20(91).xls"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v>ASIA</c:v>
          </c:tx>
          <c:spPr>
            <a:ln w="76200">
              <a:solidFill>
                <a:srgbClr val="FF0000"/>
              </a:solidFill>
              <a:prstDash val="solid"/>
            </a:ln>
          </c:spPr>
          <c:marker>
            <c:symbol val="none"/>
          </c:marker>
          <c:cat>
            <c:numRef>
              <c:f>GDP!$L$3:$HC$3</c:f>
              <c:numCache>
                <c:formatCode>General</c:formatCode>
                <c:ptCount val="200"/>
                <c:pt idx="0">
                  <c:v>1820</c:v>
                </c:pt>
                <c:pt idx="1">
                  <c:v>1821</c:v>
                </c:pt>
                <c:pt idx="2">
                  <c:v>1822</c:v>
                </c:pt>
                <c:pt idx="3">
                  <c:v>1823</c:v>
                </c:pt>
                <c:pt idx="4">
                  <c:v>1824</c:v>
                </c:pt>
                <c:pt idx="5">
                  <c:v>1825</c:v>
                </c:pt>
                <c:pt idx="6">
                  <c:v>1826</c:v>
                </c:pt>
                <c:pt idx="7">
                  <c:v>1827</c:v>
                </c:pt>
                <c:pt idx="8">
                  <c:v>1828</c:v>
                </c:pt>
                <c:pt idx="9">
                  <c:v>1829</c:v>
                </c:pt>
                <c:pt idx="10">
                  <c:v>1830</c:v>
                </c:pt>
                <c:pt idx="11">
                  <c:v>1831</c:v>
                </c:pt>
                <c:pt idx="12">
                  <c:v>1832</c:v>
                </c:pt>
                <c:pt idx="13">
                  <c:v>1833</c:v>
                </c:pt>
                <c:pt idx="14">
                  <c:v>1834</c:v>
                </c:pt>
                <c:pt idx="15">
                  <c:v>1835</c:v>
                </c:pt>
                <c:pt idx="16">
                  <c:v>1836</c:v>
                </c:pt>
                <c:pt idx="17">
                  <c:v>1837</c:v>
                </c:pt>
                <c:pt idx="18">
                  <c:v>1838</c:v>
                </c:pt>
                <c:pt idx="19">
                  <c:v>1839</c:v>
                </c:pt>
                <c:pt idx="20">
                  <c:v>1840</c:v>
                </c:pt>
                <c:pt idx="21">
                  <c:v>1841</c:v>
                </c:pt>
                <c:pt idx="22">
                  <c:v>1842</c:v>
                </c:pt>
                <c:pt idx="23">
                  <c:v>1843</c:v>
                </c:pt>
                <c:pt idx="24">
                  <c:v>1844</c:v>
                </c:pt>
                <c:pt idx="25">
                  <c:v>1845</c:v>
                </c:pt>
                <c:pt idx="26">
                  <c:v>1846</c:v>
                </c:pt>
                <c:pt idx="27">
                  <c:v>1847</c:v>
                </c:pt>
                <c:pt idx="28">
                  <c:v>1848</c:v>
                </c:pt>
                <c:pt idx="29">
                  <c:v>1849</c:v>
                </c:pt>
                <c:pt idx="30">
                  <c:v>1850</c:v>
                </c:pt>
                <c:pt idx="31">
                  <c:v>1851</c:v>
                </c:pt>
                <c:pt idx="32">
                  <c:v>1852</c:v>
                </c:pt>
                <c:pt idx="33">
                  <c:v>1853</c:v>
                </c:pt>
                <c:pt idx="34">
                  <c:v>1854</c:v>
                </c:pt>
                <c:pt idx="35">
                  <c:v>1855</c:v>
                </c:pt>
                <c:pt idx="36">
                  <c:v>1856</c:v>
                </c:pt>
                <c:pt idx="37">
                  <c:v>1857</c:v>
                </c:pt>
                <c:pt idx="38">
                  <c:v>1858</c:v>
                </c:pt>
                <c:pt idx="39">
                  <c:v>1859</c:v>
                </c:pt>
                <c:pt idx="40">
                  <c:v>1860</c:v>
                </c:pt>
                <c:pt idx="41">
                  <c:v>1861</c:v>
                </c:pt>
                <c:pt idx="42">
                  <c:v>1862</c:v>
                </c:pt>
                <c:pt idx="43">
                  <c:v>1863</c:v>
                </c:pt>
                <c:pt idx="44">
                  <c:v>1864</c:v>
                </c:pt>
                <c:pt idx="45">
                  <c:v>1865</c:v>
                </c:pt>
                <c:pt idx="46">
                  <c:v>1866</c:v>
                </c:pt>
                <c:pt idx="47">
                  <c:v>1867</c:v>
                </c:pt>
                <c:pt idx="48">
                  <c:v>1868</c:v>
                </c:pt>
                <c:pt idx="49">
                  <c:v>1869</c:v>
                </c:pt>
                <c:pt idx="50">
                  <c:v>1870</c:v>
                </c:pt>
                <c:pt idx="51">
                  <c:v>1871</c:v>
                </c:pt>
                <c:pt idx="52">
                  <c:v>1872</c:v>
                </c:pt>
                <c:pt idx="53">
                  <c:v>1873</c:v>
                </c:pt>
                <c:pt idx="54">
                  <c:v>1874</c:v>
                </c:pt>
                <c:pt idx="55">
                  <c:v>1875</c:v>
                </c:pt>
                <c:pt idx="56">
                  <c:v>1876</c:v>
                </c:pt>
                <c:pt idx="57">
                  <c:v>1877</c:v>
                </c:pt>
                <c:pt idx="58">
                  <c:v>1878</c:v>
                </c:pt>
                <c:pt idx="59">
                  <c:v>1879</c:v>
                </c:pt>
                <c:pt idx="60">
                  <c:v>1880</c:v>
                </c:pt>
                <c:pt idx="61">
                  <c:v>1881</c:v>
                </c:pt>
                <c:pt idx="62">
                  <c:v>1882</c:v>
                </c:pt>
                <c:pt idx="63">
                  <c:v>1883</c:v>
                </c:pt>
                <c:pt idx="64">
                  <c:v>1884</c:v>
                </c:pt>
                <c:pt idx="65">
                  <c:v>1885</c:v>
                </c:pt>
                <c:pt idx="66">
                  <c:v>1886</c:v>
                </c:pt>
                <c:pt idx="67">
                  <c:v>1887</c:v>
                </c:pt>
                <c:pt idx="68">
                  <c:v>1888</c:v>
                </c:pt>
                <c:pt idx="69">
                  <c:v>1889</c:v>
                </c:pt>
                <c:pt idx="70">
                  <c:v>1890</c:v>
                </c:pt>
                <c:pt idx="71">
                  <c:v>1891</c:v>
                </c:pt>
                <c:pt idx="72">
                  <c:v>1892</c:v>
                </c:pt>
                <c:pt idx="73">
                  <c:v>1893</c:v>
                </c:pt>
                <c:pt idx="74">
                  <c:v>1894</c:v>
                </c:pt>
                <c:pt idx="75">
                  <c:v>1895</c:v>
                </c:pt>
                <c:pt idx="76">
                  <c:v>1896</c:v>
                </c:pt>
                <c:pt idx="77">
                  <c:v>1897</c:v>
                </c:pt>
                <c:pt idx="78">
                  <c:v>1898</c:v>
                </c:pt>
                <c:pt idx="79">
                  <c:v>1899</c:v>
                </c:pt>
                <c:pt idx="80">
                  <c:v>1900</c:v>
                </c:pt>
                <c:pt idx="81">
                  <c:v>1901</c:v>
                </c:pt>
                <c:pt idx="82">
                  <c:v>1902</c:v>
                </c:pt>
                <c:pt idx="83">
                  <c:v>1903</c:v>
                </c:pt>
                <c:pt idx="84">
                  <c:v>1904</c:v>
                </c:pt>
                <c:pt idx="85">
                  <c:v>1905</c:v>
                </c:pt>
                <c:pt idx="86">
                  <c:v>1906</c:v>
                </c:pt>
                <c:pt idx="87">
                  <c:v>1907</c:v>
                </c:pt>
                <c:pt idx="88">
                  <c:v>1908</c:v>
                </c:pt>
                <c:pt idx="89">
                  <c:v>1909</c:v>
                </c:pt>
                <c:pt idx="90">
                  <c:v>1910</c:v>
                </c:pt>
                <c:pt idx="91">
                  <c:v>1911</c:v>
                </c:pt>
                <c:pt idx="92">
                  <c:v>1912</c:v>
                </c:pt>
                <c:pt idx="93">
                  <c:v>1913</c:v>
                </c:pt>
                <c:pt idx="94">
                  <c:v>1914</c:v>
                </c:pt>
                <c:pt idx="95">
                  <c:v>1915</c:v>
                </c:pt>
                <c:pt idx="96">
                  <c:v>1916</c:v>
                </c:pt>
                <c:pt idx="97">
                  <c:v>1917</c:v>
                </c:pt>
                <c:pt idx="98">
                  <c:v>1918</c:v>
                </c:pt>
                <c:pt idx="99">
                  <c:v>1919</c:v>
                </c:pt>
                <c:pt idx="100">
                  <c:v>1920</c:v>
                </c:pt>
                <c:pt idx="101">
                  <c:v>1921</c:v>
                </c:pt>
                <c:pt idx="102">
                  <c:v>1922</c:v>
                </c:pt>
                <c:pt idx="103">
                  <c:v>1923</c:v>
                </c:pt>
                <c:pt idx="104">
                  <c:v>1924</c:v>
                </c:pt>
                <c:pt idx="105">
                  <c:v>1925</c:v>
                </c:pt>
                <c:pt idx="106">
                  <c:v>1926</c:v>
                </c:pt>
                <c:pt idx="107">
                  <c:v>1927</c:v>
                </c:pt>
                <c:pt idx="108">
                  <c:v>1928</c:v>
                </c:pt>
                <c:pt idx="109">
                  <c:v>1929</c:v>
                </c:pt>
                <c:pt idx="110">
                  <c:v>1930</c:v>
                </c:pt>
                <c:pt idx="111">
                  <c:v>1931</c:v>
                </c:pt>
                <c:pt idx="112">
                  <c:v>1932</c:v>
                </c:pt>
                <c:pt idx="113">
                  <c:v>1933</c:v>
                </c:pt>
                <c:pt idx="114">
                  <c:v>1934</c:v>
                </c:pt>
                <c:pt idx="115">
                  <c:v>1935</c:v>
                </c:pt>
                <c:pt idx="116">
                  <c:v>1936</c:v>
                </c:pt>
                <c:pt idx="117">
                  <c:v>1937</c:v>
                </c:pt>
                <c:pt idx="118">
                  <c:v>1938</c:v>
                </c:pt>
                <c:pt idx="119">
                  <c:v>1939</c:v>
                </c:pt>
                <c:pt idx="120">
                  <c:v>1940</c:v>
                </c:pt>
                <c:pt idx="121">
                  <c:v>1941</c:v>
                </c:pt>
                <c:pt idx="122">
                  <c:v>1942</c:v>
                </c:pt>
                <c:pt idx="123">
                  <c:v>1943</c:v>
                </c:pt>
                <c:pt idx="124">
                  <c:v>1944</c:v>
                </c:pt>
                <c:pt idx="125">
                  <c:v>1945</c:v>
                </c:pt>
                <c:pt idx="126">
                  <c:v>1946</c:v>
                </c:pt>
                <c:pt idx="127">
                  <c:v>1947</c:v>
                </c:pt>
                <c:pt idx="128">
                  <c:v>1948</c:v>
                </c:pt>
                <c:pt idx="129">
                  <c:v>1949</c:v>
                </c:pt>
                <c:pt idx="130">
                  <c:v>1950</c:v>
                </c:pt>
                <c:pt idx="131">
                  <c:v>1951</c:v>
                </c:pt>
                <c:pt idx="132">
                  <c:v>1952</c:v>
                </c:pt>
                <c:pt idx="133">
                  <c:v>1953</c:v>
                </c:pt>
                <c:pt idx="134">
                  <c:v>1954</c:v>
                </c:pt>
                <c:pt idx="135">
                  <c:v>1955</c:v>
                </c:pt>
                <c:pt idx="136">
                  <c:v>1956</c:v>
                </c:pt>
                <c:pt idx="137">
                  <c:v>1957</c:v>
                </c:pt>
                <c:pt idx="138">
                  <c:v>1958</c:v>
                </c:pt>
                <c:pt idx="139">
                  <c:v>1959</c:v>
                </c:pt>
                <c:pt idx="140">
                  <c:v>1960</c:v>
                </c:pt>
                <c:pt idx="141">
                  <c:v>1961</c:v>
                </c:pt>
                <c:pt idx="142">
                  <c:v>1962</c:v>
                </c:pt>
                <c:pt idx="143">
                  <c:v>1963</c:v>
                </c:pt>
                <c:pt idx="144">
                  <c:v>1964</c:v>
                </c:pt>
                <c:pt idx="145">
                  <c:v>1965</c:v>
                </c:pt>
                <c:pt idx="146">
                  <c:v>1966</c:v>
                </c:pt>
                <c:pt idx="147">
                  <c:v>1967</c:v>
                </c:pt>
                <c:pt idx="148">
                  <c:v>1968</c:v>
                </c:pt>
                <c:pt idx="149">
                  <c:v>1969</c:v>
                </c:pt>
                <c:pt idx="150">
                  <c:v>1970</c:v>
                </c:pt>
                <c:pt idx="151">
                  <c:v>1971</c:v>
                </c:pt>
                <c:pt idx="152">
                  <c:v>1972</c:v>
                </c:pt>
                <c:pt idx="153">
                  <c:v>1973</c:v>
                </c:pt>
                <c:pt idx="154">
                  <c:v>1974</c:v>
                </c:pt>
                <c:pt idx="155">
                  <c:v>1975</c:v>
                </c:pt>
                <c:pt idx="156">
                  <c:v>1976</c:v>
                </c:pt>
                <c:pt idx="157">
                  <c:v>1977</c:v>
                </c:pt>
                <c:pt idx="158">
                  <c:v>1978</c:v>
                </c:pt>
                <c:pt idx="159">
                  <c:v>1979</c:v>
                </c:pt>
                <c:pt idx="160">
                  <c:v>1980</c:v>
                </c:pt>
                <c:pt idx="161">
                  <c:v>1981</c:v>
                </c:pt>
                <c:pt idx="162">
                  <c:v>1982</c:v>
                </c:pt>
                <c:pt idx="163">
                  <c:v>1983</c:v>
                </c:pt>
                <c:pt idx="164">
                  <c:v>1984</c:v>
                </c:pt>
                <c:pt idx="165">
                  <c:v>1985</c:v>
                </c:pt>
                <c:pt idx="166">
                  <c:v>1986</c:v>
                </c:pt>
                <c:pt idx="167">
                  <c:v>1987</c:v>
                </c:pt>
                <c:pt idx="168">
                  <c:v>1988</c:v>
                </c:pt>
                <c:pt idx="169">
                  <c:v>1989</c:v>
                </c:pt>
                <c:pt idx="170">
                  <c:v>1990</c:v>
                </c:pt>
                <c:pt idx="171">
                  <c:v>1991</c:v>
                </c:pt>
                <c:pt idx="172">
                  <c:v>1992</c:v>
                </c:pt>
                <c:pt idx="173">
                  <c:v>1993</c:v>
                </c:pt>
                <c:pt idx="174">
                  <c:v>1994</c:v>
                </c:pt>
                <c:pt idx="175">
                  <c:v>1995</c:v>
                </c:pt>
                <c:pt idx="176">
                  <c:v>1996</c:v>
                </c:pt>
                <c:pt idx="177">
                  <c:v>1997</c:v>
                </c:pt>
                <c:pt idx="178">
                  <c:v>1998</c:v>
                </c:pt>
                <c:pt idx="179">
                  <c:v>1999</c:v>
                </c:pt>
                <c:pt idx="180">
                  <c:v>2000</c:v>
                </c:pt>
                <c:pt idx="181">
                  <c:v>2001</c:v>
                </c:pt>
                <c:pt idx="182">
                  <c:v>2002</c:v>
                </c:pt>
                <c:pt idx="183">
                  <c:v>2003</c:v>
                </c:pt>
                <c:pt idx="184">
                  <c:v>2004</c:v>
                </c:pt>
                <c:pt idx="185">
                  <c:v>2005</c:v>
                </c:pt>
                <c:pt idx="186">
                  <c:v>2006</c:v>
                </c:pt>
                <c:pt idx="187">
                  <c:v>2007</c:v>
                </c:pt>
                <c:pt idx="188">
                  <c:v>2008</c:v>
                </c:pt>
                <c:pt idx="189" formatCode="0">
                  <c:v>2009</c:v>
                </c:pt>
                <c:pt idx="190" formatCode="0">
                  <c:v>2010</c:v>
                </c:pt>
                <c:pt idx="191" formatCode="0">
                  <c:v>2011</c:v>
                </c:pt>
                <c:pt idx="192" formatCode="0">
                  <c:v>2012</c:v>
                </c:pt>
                <c:pt idx="193" formatCode="0">
                  <c:v>2013</c:v>
                </c:pt>
                <c:pt idx="194" formatCode="0">
                  <c:v>2014</c:v>
                </c:pt>
                <c:pt idx="195" formatCode="0">
                  <c:v>2015</c:v>
                </c:pt>
                <c:pt idx="196" formatCode="0">
                  <c:v>2016</c:v>
                </c:pt>
                <c:pt idx="197" formatCode="0">
                  <c:v>2017</c:v>
                </c:pt>
                <c:pt idx="198" formatCode="0">
                  <c:v>2018</c:v>
                </c:pt>
                <c:pt idx="199" formatCode="0">
                  <c:v>2019</c:v>
                </c:pt>
              </c:numCache>
            </c:numRef>
          </c:cat>
          <c:val>
            <c:numRef>
              <c:f>GDP!$L$207:$HC$207</c:f>
              <c:numCache>
                <c:formatCode>General</c:formatCode>
                <c:ptCount val="200"/>
                <c:pt idx="0">
                  <c:v>0.59477394290829522</c:v>
                </c:pt>
                <c:pt idx="50">
                  <c:v>0.38356725322461493</c:v>
                </c:pt>
                <c:pt idx="80">
                  <c:v>0.28239287132933527</c:v>
                </c:pt>
                <c:pt idx="93">
                  <c:v>0.24906504505435978</c:v>
                </c:pt>
                <c:pt idx="120">
                  <c:v>0.24598963617336178</c:v>
                </c:pt>
                <c:pt idx="130">
                  <c:v>0.18569516947350698</c:v>
                </c:pt>
                <c:pt idx="131">
                  <c:v>0.18754405711974473</c:v>
                </c:pt>
                <c:pt idx="132">
                  <c:v>0.19297576755950541</c:v>
                </c:pt>
                <c:pt idx="133">
                  <c:v>0.19628116755964761</c:v>
                </c:pt>
                <c:pt idx="134">
                  <c:v>0.19800600869206142</c:v>
                </c:pt>
                <c:pt idx="135">
                  <c:v>0.19507638380815015</c:v>
                </c:pt>
                <c:pt idx="136">
                  <c:v>0.19865955369622276</c:v>
                </c:pt>
                <c:pt idx="137">
                  <c:v>0.20014572706025857</c:v>
                </c:pt>
                <c:pt idx="138">
                  <c:v>0.20638612746558235</c:v>
                </c:pt>
                <c:pt idx="139">
                  <c:v>0.20614259884099068</c:v>
                </c:pt>
                <c:pt idx="140">
                  <c:v>0.20518831684556665</c:v>
                </c:pt>
                <c:pt idx="141">
                  <c:v>0.19971688046949218</c:v>
                </c:pt>
                <c:pt idx="142">
                  <c:v>0.19939621935118859</c:v>
                </c:pt>
                <c:pt idx="143">
                  <c:v>0.20446804590753381</c:v>
                </c:pt>
                <c:pt idx="144">
                  <c:v>0.20746682118404536</c:v>
                </c:pt>
                <c:pt idx="145">
                  <c:v>0.20721732102137064</c:v>
                </c:pt>
                <c:pt idx="146">
                  <c:v>0.21055797468299822</c:v>
                </c:pt>
                <c:pt idx="147">
                  <c:v>0.21311142295340502</c:v>
                </c:pt>
                <c:pt idx="148">
                  <c:v>0.21552616688950041</c:v>
                </c:pt>
                <c:pt idx="149">
                  <c:v>0.22360489622161273</c:v>
                </c:pt>
                <c:pt idx="150">
                  <c:v>0.23236394747805325</c:v>
                </c:pt>
                <c:pt idx="151">
                  <c:v>0.23487596618689613</c:v>
                </c:pt>
                <c:pt idx="152">
                  <c:v>0.23752592789682753</c:v>
                </c:pt>
                <c:pt idx="153">
                  <c:v>0.24066714065589886</c:v>
                </c:pt>
                <c:pt idx="154">
                  <c:v>0.24077774652512865</c:v>
                </c:pt>
                <c:pt idx="155">
                  <c:v>0.2484413729198296</c:v>
                </c:pt>
                <c:pt idx="156">
                  <c:v>0.2488798316295163</c:v>
                </c:pt>
                <c:pt idx="157">
                  <c:v>0.25243840196635808</c:v>
                </c:pt>
                <c:pt idx="158">
                  <c:v>0.25629496162676213</c:v>
                </c:pt>
                <c:pt idx="159">
                  <c:v>0.25769158038538037</c:v>
                </c:pt>
                <c:pt idx="160">
                  <c:v>0.26125461768999203</c:v>
                </c:pt>
                <c:pt idx="161">
                  <c:v>0.26734004702262626</c:v>
                </c:pt>
                <c:pt idx="162">
                  <c:v>0.27551418369829667</c:v>
                </c:pt>
                <c:pt idx="163">
                  <c:v>0.28138193010539164</c:v>
                </c:pt>
                <c:pt idx="164">
                  <c:v>0.28504546036849077</c:v>
                </c:pt>
                <c:pt idx="165">
                  <c:v>0.28935525433403808</c:v>
                </c:pt>
                <c:pt idx="166">
                  <c:v>0.29125115381503391</c:v>
                </c:pt>
                <c:pt idx="167">
                  <c:v>0.2985194900109488</c:v>
                </c:pt>
                <c:pt idx="168">
                  <c:v>0.30468431431765508</c:v>
                </c:pt>
                <c:pt idx="169">
                  <c:v>0.30783902895539678</c:v>
                </c:pt>
                <c:pt idx="170">
                  <c:v>0.31850646142764127</c:v>
                </c:pt>
                <c:pt idx="171">
                  <c:v>0.32815035731155351</c:v>
                </c:pt>
                <c:pt idx="172">
                  <c:v>0.33994562354270746</c:v>
                </c:pt>
                <c:pt idx="173">
                  <c:v>0.35061068986305755</c:v>
                </c:pt>
                <c:pt idx="174">
                  <c:v>0.35779835750387501</c:v>
                </c:pt>
                <c:pt idx="175">
                  <c:v>0.37091899132241551</c:v>
                </c:pt>
                <c:pt idx="176">
                  <c:v>0.37498010337620463</c:v>
                </c:pt>
                <c:pt idx="177">
                  <c:v>0.37575031027675337</c:v>
                </c:pt>
                <c:pt idx="178">
                  <c:v>0.36728338798858262</c:v>
                </c:pt>
                <c:pt idx="179">
                  <c:v>0.3685692789932607</c:v>
                </c:pt>
                <c:pt idx="180">
                  <c:v>0.37326881799110545</c:v>
                </c:pt>
                <c:pt idx="181">
                  <c:v>0.3802062744783537</c:v>
                </c:pt>
                <c:pt idx="182">
                  <c:v>0.39079875370939965</c:v>
                </c:pt>
                <c:pt idx="183">
                  <c:v>0.40287724908347772</c:v>
                </c:pt>
                <c:pt idx="184">
                  <c:v>0.41042056585464526</c:v>
                </c:pt>
                <c:pt idx="185">
                  <c:v>0.41810858944150991</c:v>
                </c:pt>
                <c:pt idx="186">
                  <c:v>0.42546831284858044</c:v>
                </c:pt>
                <c:pt idx="187">
                  <c:v>0.42989323088618986</c:v>
                </c:pt>
                <c:pt idx="188">
                  <c:v>0.43725372585028016</c:v>
                </c:pt>
                <c:pt idx="199">
                  <c:v>0.45800000000000002</c:v>
                </c:pt>
              </c:numCache>
            </c:numRef>
          </c:val>
          <c:smooth val="0"/>
          <c:extLst>
            <c:ext xmlns:c16="http://schemas.microsoft.com/office/drawing/2014/chart" uri="{C3380CC4-5D6E-409C-BE32-E72D297353CC}">
              <c16:uniqueId val="{00000000-7CCF-794D-809D-F89D87C31F07}"/>
            </c:ext>
          </c:extLst>
        </c:ser>
        <c:ser>
          <c:idx val="6"/>
          <c:order val="1"/>
          <c:tx>
            <c:v>NORTH ATLANTIC</c:v>
          </c:tx>
          <c:spPr>
            <a:ln w="76200">
              <a:solidFill>
                <a:schemeClr val="tx1"/>
              </a:solidFill>
            </a:ln>
          </c:spPr>
          <c:marker>
            <c:symbol val="none"/>
          </c:marker>
          <c:cat>
            <c:numRef>
              <c:f>GDP!$L$3:$HC$3</c:f>
              <c:numCache>
                <c:formatCode>General</c:formatCode>
                <c:ptCount val="200"/>
                <c:pt idx="0">
                  <c:v>1820</c:v>
                </c:pt>
                <c:pt idx="1">
                  <c:v>1821</c:v>
                </c:pt>
                <c:pt idx="2">
                  <c:v>1822</c:v>
                </c:pt>
                <c:pt idx="3">
                  <c:v>1823</c:v>
                </c:pt>
                <c:pt idx="4">
                  <c:v>1824</c:v>
                </c:pt>
                <c:pt idx="5">
                  <c:v>1825</c:v>
                </c:pt>
                <c:pt idx="6">
                  <c:v>1826</c:v>
                </c:pt>
                <c:pt idx="7">
                  <c:v>1827</c:v>
                </c:pt>
                <c:pt idx="8">
                  <c:v>1828</c:v>
                </c:pt>
                <c:pt idx="9">
                  <c:v>1829</c:v>
                </c:pt>
                <c:pt idx="10">
                  <c:v>1830</c:v>
                </c:pt>
                <c:pt idx="11">
                  <c:v>1831</c:v>
                </c:pt>
                <c:pt idx="12">
                  <c:v>1832</c:v>
                </c:pt>
                <c:pt idx="13">
                  <c:v>1833</c:v>
                </c:pt>
                <c:pt idx="14">
                  <c:v>1834</c:v>
                </c:pt>
                <c:pt idx="15">
                  <c:v>1835</c:v>
                </c:pt>
                <c:pt idx="16">
                  <c:v>1836</c:v>
                </c:pt>
                <c:pt idx="17">
                  <c:v>1837</c:v>
                </c:pt>
                <c:pt idx="18">
                  <c:v>1838</c:v>
                </c:pt>
                <c:pt idx="19">
                  <c:v>1839</c:v>
                </c:pt>
                <c:pt idx="20">
                  <c:v>1840</c:v>
                </c:pt>
                <c:pt idx="21">
                  <c:v>1841</c:v>
                </c:pt>
                <c:pt idx="22">
                  <c:v>1842</c:v>
                </c:pt>
                <c:pt idx="23">
                  <c:v>1843</c:v>
                </c:pt>
                <c:pt idx="24">
                  <c:v>1844</c:v>
                </c:pt>
                <c:pt idx="25">
                  <c:v>1845</c:v>
                </c:pt>
                <c:pt idx="26">
                  <c:v>1846</c:v>
                </c:pt>
                <c:pt idx="27">
                  <c:v>1847</c:v>
                </c:pt>
                <c:pt idx="28">
                  <c:v>1848</c:v>
                </c:pt>
                <c:pt idx="29">
                  <c:v>1849</c:v>
                </c:pt>
                <c:pt idx="30">
                  <c:v>1850</c:v>
                </c:pt>
                <c:pt idx="31">
                  <c:v>1851</c:v>
                </c:pt>
                <c:pt idx="32">
                  <c:v>1852</c:v>
                </c:pt>
                <c:pt idx="33">
                  <c:v>1853</c:v>
                </c:pt>
                <c:pt idx="34">
                  <c:v>1854</c:v>
                </c:pt>
                <c:pt idx="35">
                  <c:v>1855</c:v>
                </c:pt>
                <c:pt idx="36">
                  <c:v>1856</c:v>
                </c:pt>
                <c:pt idx="37">
                  <c:v>1857</c:v>
                </c:pt>
                <c:pt idx="38">
                  <c:v>1858</c:v>
                </c:pt>
                <c:pt idx="39">
                  <c:v>1859</c:v>
                </c:pt>
                <c:pt idx="40">
                  <c:v>1860</c:v>
                </c:pt>
                <c:pt idx="41">
                  <c:v>1861</c:v>
                </c:pt>
                <c:pt idx="42">
                  <c:v>1862</c:v>
                </c:pt>
                <c:pt idx="43">
                  <c:v>1863</c:v>
                </c:pt>
                <c:pt idx="44">
                  <c:v>1864</c:v>
                </c:pt>
                <c:pt idx="45">
                  <c:v>1865</c:v>
                </c:pt>
                <c:pt idx="46">
                  <c:v>1866</c:v>
                </c:pt>
                <c:pt idx="47">
                  <c:v>1867</c:v>
                </c:pt>
                <c:pt idx="48">
                  <c:v>1868</c:v>
                </c:pt>
                <c:pt idx="49">
                  <c:v>1869</c:v>
                </c:pt>
                <c:pt idx="50">
                  <c:v>1870</c:v>
                </c:pt>
                <c:pt idx="51">
                  <c:v>1871</c:v>
                </c:pt>
                <c:pt idx="52">
                  <c:v>1872</c:v>
                </c:pt>
                <c:pt idx="53">
                  <c:v>1873</c:v>
                </c:pt>
                <c:pt idx="54">
                  <c:v>1874</c:v>
                </c:pt>
                <c:pt idx="55">
                  <c:v>1875</c:v>
                </c:pt>
                <c:pt idx="56">
                  <c:v>1876</c:v>
                </c:pt>
                <c:pt idx="57">
                  <c:v>1877</c:v>
                </c:pt>
                <c:pt idx="58">
                  <c:v>1878</c:v>
                </c:pt>
                <c:pt idx="59">
                  <c:v>1879</c:v>
                </c:pt>
                <c:pt idx="60">
                  <c:v>1880</c:v>
                </c:pt>
                <c:pt idx="61">
                  <c:v>1881</c:v>
                </c:pt>
                <c:pt idx="62">
                  <c:v>1882</c:v>
                </c:pt>
                <c:pt idx="63">
                  <c:v>1883</c:v>
                </c:pt>
                <c:pt idx="64">
                  <c:v>1884</c:v>
                </c:pt>
                <c:pt idx="65">
                  <c:v>1885</c:v>
                </c:pt>
                <c:pt idx="66">
                  <c:v>1886</c:v>
                </c:pt>
                <c:pt idx="67">
                  <c:v>1887</c:v>
                </c:pt>
                <c:pt idx="68">
                  <c:v>1888</c:v>
                </c:pt>
                <c:pt idx="69">
                  <c:v>1889</c:v>
                </c:pt>
                <c:pt idx="70">
                  <c:v>1890</c:v>
                </c:pt>
                <c:pt idx="71">
                  <c:v>1891</c:v>
                </c:pt>
                <c:pt idx="72">
                  <c:v>1892</c:v>
                </c:pt>
                <c:pt idx="73">
                  <c:v>1893</c:v>
                </c:pt>
                <c:pt idx="74">
                  <c:v>1894</c:v>
                </c:pt>
                <c:pt idx="75">
                  <c:v>1895</c:v>
                </c:pt>
                <c:pt idx="76">
                  <c:v>1896</c:v>
                </c:pt>
                <c:pt idx="77">
                  <c:v>1897</c:v>
                </c:pt>
                <c:pt idx="78">
                  <c:v>1898</c:v>
                </c:pt>
                <c:pt idx="79">
                  <c:v>1899</c:v>
                </c:pt>
                <c:pt idx="80">
                  <c:v>1900</c:v>
                </c:pt>
                <c:pt idx="81">
                  <c:v>1901</c:v>
                </c:pt>
                <c:pt idx="82">
                  <c:v>1902</c:v>
                </c:pt>
                <c:pt idx="83">
                  <c:v>1903</c:v>
                </c:pt>
                <c:pt idx="84">
                  <c:v>1904</c:v>
                </c:pt>
                <c:pt idx="85">
                  <c:v>1905</c:v>
                </c:pt>
                <c:pt idx="86">
                  <c:v>1906</c:v>
                </c:pt>
                <c:pt idx="87">
                  <c:v>1907</c:v>
                </c:pt>
                <c:pt idx="88">
                  <c:v>1908</c:v>
                </c:pt>
                <c:pt idx="89">
                  <c:v>1909</c:v>
                </c:pt>
                <c:pt idx="90">
                  <c:v>1910</c:v>
                </c:pt>
                <c:pt idx="91">
                  <c:v>1911</c:v>
                </c:pt>
                <c:pt idx="92">
                  <c:v>1912</c:v>
                </c:pt>
                <c:pt idx="93">
                  <c:v>1913</c:v>
                </c:pt>
                <c:pt idx="94">
                  <c:v>1914</c:v>
                </c:pt>
                <c:pt idx="95">
                  <c:v>1915</c:v>
                </c:pt>
                <c:pt idx="96">
                  <c:v>1916</c:v>
                </c:pt>
                <c:pt idx="97">
                  <c:v>1917</c:v>
                </c:pt>
                <c:pt idx="98">
                  <c:v>1918</c:v>
                </c:pt>
                <c:pt idx="99">
                  <c:v>1919</c:v>
                </c:pt>
                <c:pt idx="100">
                  <c:v>1920</c:v>
                </c:pt>
                <c:pt idx="101">
                  <c:v>1921</c:v>
                </c:pt>
                <c:pt idx="102">
                  <c:v>1922</c:v>
                </c:pt>
                <c:pt idx="103">
                  <c:v>1923</c:v>
                </c:pt>
                <c:pt idx="104">
                  <c:v>1924</c:v>
                </c:pt>
                <c:pt idx="105">
                  <c:v>1925</c:v>
                </c:pt>
                <c:pt idx="106">
                  <c:v>1926</c:v>
                </c:pt>
                <c:pt idx="107">
                  <c:v>1927</c:v>
                </c:pt>
                <c:pt idx="108">
                  <c:v>1928</c:v>
                </c:pt>
                <c:pt idx="109">
                  <c:v>1929</c:v>
                </c:pt>
                <c:pt idx="110">
                  <c:v>1930</c:v>
                </c:pt>
                <c:pt idx="111">
                  <c:v>1931</c:v>
                </c:pt>
                <c:pt idx="112">
                  <c:v>1932</c:v>
                </c:pt>
                <c:pt idx="113">
                  <c:v>1933</c:v>
                </c:pt>
                <c:pt idx="114">
                  <c:v>1934</c:v>
                </c:pt>
                <c:pt idx="115">
                  <c:v>1935</c:v>
                </c:pt>
                <c:pt idx="116">
                  <c:v>1936</c:v>
                </c:pt>
                <c:pt idx="117">
                  <c:v>1937</c:v>
                </c:pt>
                <c:pt idx="118">
                  <c:v>1938</c:v>
                </c:pt>
                <c:pt idx="119">
                  <c:v>1939</c:v>
                </c:pt>
                <c:pt idx="120">
                  <c:v>1940</c:v>
                </c:pt>
                <c:pt idx="121">
                  <c:v>1941</c:v>
                </c:pt>
                <c:pt idx="122">
                  <c:v>1942</c:v>
                </c:pt>
                <c:pt idx="123">
                  <c:v>1943</c:v>
                </c:pt>
                <c:pt idx="124">
                  <c:v>1944</c:v>
                </c:pt>
                <c:pt idx="125">
                  <c:v>1945</c:v>
                </c:pt>
                <c:pt idx="126">
                  <c:v>1946</c:v>
                </c:pt>
                <c:pt idx="127">
                  <c:v>1947</c:v>
                </c:pt>
                <c:pt idx="128">
                  <c:v>1948</c:v>
                </c:pt>
                <c:pt idx="129">
                  <c:v>1949</c:v>
                </c:pt>
                <c:pt idx="130">
                  <c:v>1950</c:v>
                </c:pt>
                <c:pt idx="131">
                  <c:v>1951</c:v>
                </c:pt>
                <c:pt idx="132">
                  <c:v>1952</c:v>
                </c:pt>
                <c:pt idx="133">
                  <c:v>1953</c:v>
                </c:pt>
                <c:pt idx="134">
                  <c:v>1954</c:v>
                </c:pt>
                <c:pt idx="135">
                  <c:v>1955</c:v>
                </c:pt>
                <c:pt idx="136">
                  <c:v>1956</c:v>
                </c:pt>
                <c:pt idx="137">
                  <c:v>1957</c:v>
                </c:pt>
                <c:pt idx="138">
                  <c:v>1958</c:v>
                </c:pt>
                <c:pt idx="139">
                  <c:v>1959</c:v>
                </c:pt>
                <c:pt idx="140">
                  <c:v>1960</c:v>
                </c:pt>
                <c:pt idx="141">
                  <c:v>1961</c:v>
                </c:pt>
                <c:pt idx="142">
                  <c:v>1962</c:v>
                </c:pt>
                <c:pt idx="143">
                  <c:v>1963</c:v>
                </c:pt>
                <c:pt idx="144">
                  <c:v>1964</c:v>
                </c:pt>
                <c:pt idx="145">
                  <c:v>1965</c:v>
                </c:pt>
                <c:pt idx="146">
                  <c:v>1966</c:v>
                </c:pt>
                <c:pt idx="147">
                  <c:v>1967</c:v>
                </c:pt>
                <c:pt idx="148">
                  <c:v>1968</c:v>
                </c:pt>
                <c:pt idx="149">
                  <c:v>1969</c:v>
                </c:pt>
                <c:pt idx="150">
                  <c:v>1970</c:v>
                </c:pt>
                <c:pt idx="151">
                  <c:v>1971</c:v>
                </c:pt>
                <c:pt idx="152">
                  <c:v>1972</c:v>
                </c:pt>
                <c:pt idx="153">
                  <c:v>1973</c:v>
                </c:pt>
                <c:pt idx="154">
                  <c:v>1974</c:v>
                </c:pt>
                <c:pt idx="155">
                  <c:v>1975</c:v>
                </c:pt>
                <c:pt idx="156">
                  <c:v>1976</c:v>
                </c:pt>
                <c:pt idx="157">
                  <c:v>1977</c:v>
                </c:pt>
                <c:pt idx="158">
                  <c:v>1978</c:v>
                </c:pt>
                <c:pt idx="159">
                  <c:v>1979</c:v>
                </c:pt>
                <c:pt idx="160">
                  <c:v>1980</c:v>
                </c:pt>
                <c:pt idx="161">
                  <c:v>1981</c:v>
                </c:pt>
                <c:pt idx="162">
                  <c:v>1982</c:v>
                </c:pt>
                <c:pt idx="163">
                  <c:v>1983</c:v>
                </c:pt>
                <c:pt idx="164">
                  <c:v>1984</c:v>
                </c:pt>
                <c:pt idx="165">
                  <c:v>1985</c:v>
                </c:pt>
                <c:pt idx="166">
                  <c:v>1986</c:v>
                </c:pt>
                <c:pt idx="167">
                  <c:v>1987</c:v>
                </c:pt>
                <c:pt idx="168">
                  <c:v>1988</c:v>
                </c:pt>
                <c:pt idx="169">
                  <c:v>1989</c:v>
                </c:pt>
                <c:pt idx="170">
                  <c:v>1990</c:v>
                </c:pt>
                <c:pt idx="171">
                  <c:v>1991</c:v>
                </c:pt>
                <c:pt idx="172">
                  <c:v>1992</c:v>
                </c:pt>
                <c:pt idx="173">
                  <c:v>1993</c:v>
                </c:pt>
                <c:pt idx="174">
                  <c:v>1994</c:v>
                </c:pt>
                <c:pt idx="175">
                  <c:v>1995</c:v>
                </c:pt>
                <c:pt idx="176">
                  <c:v>1996</c:v>
                </c:pt>
                <c:pt idx="177">
                  <c:v>1997</c:v>
                </c:pt>
                <c:pt idx="178">
                  <c:v>1998</c:v>
                </c:pt>
                <c:pt idx="179">
                  <c:v>1999</c:v>
                </c:pt>
                <c:pt idx="180">
                  <c:v>2000</c:v>
                </c:pt>
                <c:pt idx="181">
                  <c:v>2001</c:v>
                </c:pt>
                <c:pt idx="182">
                  <c:v>2002</c:v>
                </c:pt>
                <c:pt idx="183">
                  <c:v>2003</c:v>
                </c:pt>
                <c:pt idx="184">
                  <c:v>2004</c:v>
                </c:pt>
                <c:pt idx="185">
                  <c:v>2005</c:v>
                </c:pt>
                <c:pt idx="186">
                  <c:v>2006</c:v>
                </c:pt>
                <c:pt idx="187">
                  <c:v>2007</c:v>
                </c:pt>
                <c:pt idx="188">
                  <c:v>2008</c:v>
                </c:pt>
                <c:pt idx="189" formatCode="0">
                  <c:v>2009</c:v>
                </c:pt>
                <c:pt idx="190" formatCode="0">
                  <c:v>2010</c:v>
                </c:pt>
                <c:pt idx="191" formatCode="0">
                  <c:v>2011</c:v>
                </c:pt>
                <c:pt idx="192" formatCode="0">
                  <c:v>2012</c:v>
                </c:pt>
                <c:pt idx="193" formatCode="0">
                  <c:v>2013</c:v>
                </c:pt>
                <c:pt idx="194" formatCode="0">
                  <c:v>2014</c:v>
                </c:pt>
                <c:pt idx="195" formatCode="0">
                  <c:v>2015</c:v>
                </c:pt>
                <c:pt idx="196" formatCode="0">
                  <c:v>2016</c:v>
                </c:pt>
                <c:pt idx="197" formatCode="0">
                  <c:v>2017</c:v>
                </c:pt>
                <c:pt idx="198" formatCode="0">
                  <c:v>2018</c:v>
                </c:pt>
                <c:pt idx="199" formatCode="0">
                  <c:v>2019</c:v>
                </c:pt>
              </c:numCache>
            </c:numRef>
          </c:cat>
          <c:val>
            <c:numRef>
              <c:f>GDP!$L$214:$HC$214</c:f>
              <c:numCache>
                <c:formatCode>General</c:formatCode>
                <c:ptCount val="200"/>
                <c:pt idx="0" formatCode="#,##0.00000">
                  <c:v>0.28414057468920773</c:v>
                </c:pt>
                <c:pt idx="50" formatCode="#,##0.00000">
                  <c:v>0.46963144564235865</c:v>
                </c:pt>
                <c:pt idx="80" formatCode="#,##0.00000">
                  <c:v>0.56010333621473096</c:v>
                </c:pt>
                <c:pt idx="93" formatCode="#,##0.00000">
                  <c:v>0.58143523108605166</c:v>
                </c:pt>
                <c:pt idx="120" formatCode="#,##0.00000">
                  <c:v>0.55844071082048119</c:v>
                </c:pt>
                <c:pt idx="130" formatCode="#,##0.00000">
                  <c:v>0.5883569005771121</c:v>
                </c:pt>
                <c:pt idx="131" formatCode="#,##0.00000">
                  <c:v>0.59278865714616602</c:v>
                </c:pt>
                <c:pt idx="132" formatCode="#,##0.00000">
                  <c:v>0.58728260716550107</c:v>
                </c:pt>
                <c:pt idx="133" formatCode="#,##0.00000">
                  <c:v>0.58638233264554285</c:v>
                </c:pt>
                <c:pt idx="134" formatCode="#,##0.00000">
                  <c:v>0.5804570775129323</c:v>
                </c:pt>
                <c:pt idx="135" formatCode="#,##0.00000">
                  <c:v>0.58249065787362042</c:v>
                </c:pt>
                <c:pt idx="136" formatCode="#,##0.00000">
                  <c:v>0.57510220677506663</c:v>
                </c:pt>
                <c:pt idx="137" formatCode="#,##0.00000">
                  <c:v>0.57277735049936807</c:v>
                </c:pt>
                <c:pt idx="138" formatCode="#,##0.00000">
                  <c:v>0.56108982525493922</c:v>
                </c:pt>
                <c:pt idx="139" formatCode="#,##0.00000">
                  <c:v>0.56831274085260897</c:v>
                </c:pt>
                <c:pt idx="140" formatCode="#,##0.00000">
                  <c:v>0.56476986521927774</c:v>
                </c:pt>
                <c:pt idx="141" formatCode="#,##0.00000">
                  <c:v>0.56767543049615687</c:v>
                </c:pt>
                <c:pt idx="142" formatCode="#,##0.00000">
                  <c:v>0.57058171591207973</c:v>
                </c:pt>
                <c:pt idx="143" formatCode="#,##0.00000">
                  <c:v>0.57171686472806038</c:v>
                </c:pt>
                <c:pt idx="144" formatCode="#,##0.00000">
                  <c:v>0.56478419310842343</c:v>
                </c:pt>
                <c:pt idx="145" formatCode="#,##0.00000">
                  <c:v>0.56463447792080279</c:v>
                </c:pt>
                <c:pt idx="146" formatCode="#,##0.00000">
                  <c:v>0.56334001656498756</c:v>
                </c:pt>
                <c:pt idx="147" formatCode="#,##0.00000">
                  <c:v>0.55998514676263134</c:v>
                </c:pt>
                <c:pt idx="148" formatCode="#,##0.00000">
                  <c:v>0.55715271146096457</c:v>
                </c:pt>
                <c:pt idx="149" formatCode="#,##0.00000">
                  <c:v>0.55136673980634288</c:v>
                </c:pt>
                <c:pt idx="150" formatCode="#,##0.00000">
                  <c:v>0.53777586361581142</c:v>
                </c:pt>
                <c:pt idx="151" formatCode="#,##0.00000">
                  <c:v>0.53502878606803583</c:v>
                </c:pt>
                <c:pt idx="152" formatCode="#,##0.00000">
                  <c:v>0.53551528474555277</c:v>
                </c:pt>
                <c:pt idx="153" formatCode="#,##0.00000">
                  <c:v>0.53078408442793146</c:v>
                </c:pt>
                <c:pt idx="154" formatCode="#,##0.00000">
                  <c:v>0.52631255538554989</c:v>
                </c:pt>
                <c:pt idx="155" formatCode="#,##0.00000">
                  <c:v>0.51836103459915517</c:v>
                </c:pt>
                <c:pt idx="156" formatCode="#,##0.00000">
                  <c:v>0.5170759326940032</c:v>
                </c:pt>
                <c:pt idx="157" formatCode="#,##0.00000">
                  <c:v>0.51490263241934831</c:v>
                </c:pt>
                <c:pt idx="158" formatCode="#,##0.00000">
                  <c:v>0.51368009015555982</c:v>
                </c:pt>
                <c:pt idx="159" formatCode="#,##0.00000">
                  <c:v>0.51287397065922047</c:v>
                </c:pt>
                <c:pt idx="160" formatCode="#,##0.00000">
                  <c:v>0.50694152249110158</c:v>
                </c:pt>
                <c:pt idx="161" formatCode="#,##0.00000">
                  <c:v>0.50309269356334163</c:v>
                </c:pt>
                <c:pt idx="162" formatCode="#,##0.00000">
                  <c:v>0.49534530944991972</c:v>
                </c:pt>
                <c:pt idx="163" formatCode="#,##0.00000">
                  <c:v>0.4952693929269375</c:v>
                </c:pt>
                <c:pt idx="164" formatCode="#,##0.00000">
                  <c:v>0.49555637664122804</c:v>
                </c:pt>
                <c:pt idx="165" formatCode="#,##0.00000">
                  <c:v>0.49367730466704518</c:v>
                </c:pt>
                <c:pt idx="166" formatCode="#,##0.00000">
                  <c:v>0.49148628769880887</c:v>
                </c:pt>
                <c:pt idx="167" formatCode="#,##0.00000">
                  <c:v>0.48746656136738586</c:v>
                </c:pt>
                <c:pt idx="168" formatCode="#,##0.00000">
                  <c:v>0.48593447552036695</c:v>
                </c:pt>
                <c:pt idx="169" formatCode="#,##0.00000">
                  <c:v>0.48564168702284727</c:v>
                </c:pt>
                <c:pt idx="170" formatCode="#,##0.00000">
                  <c:v>0.47997861087556182</c:v>
                </c:pt>
                <c:pt idx="171" formatCode="#,##0.00000">
                  <c:v>0.47427322714478687</c:v>
                </c:pt>
                <c:pt idx="172" formatCode="#,##0.00000">
                  <c:v>0.47311422308890977</c:v>
                </c:pt>
                <c:pt idx="173" formatCode="#,##0.00000">
                  <c:v>0.46821204580506753</c:v>
                </c:pt>
                <c:pt idx="174" formatCode="#,##0.00000">
                  <c:v>0.46827277945123835</c:v>
                </c:pt>
                <c:pt idx="175" formatCode="#,##0.00000">
                  <c:v>0.46160016163871026</c:v>
                </c:pt>
                <c:pt idx="176" formatCode="#,##0.00000">
                  <c:v>0.45901039505995067</c:v>
                </c:pt>
                <c:pt idx="177" formatCode="#,##0.00000">
                  <c:v>0.4579315272726121</c:v>
                </c:pt>
                <c:pt idx="178" formatCode="#,##0.00000">
                  <c:v>0.46617926185405856</c:v>
                </c:pt>
                <c:pt idx="179" formatCode="#,##0.00000">
                  <c:v>0.46723489754709036</c:v>
                </c:pt>
                <c:pt idx="180" formatCode="#,##0.00000">
                  <c:v>0.46308543658299772</c:v>
                </c:pt>
                <c:pt idx="181" formatCode="#,##0.00000">
                  <c:v>0.45626675237973308</c:v>
                </c:pt>
                <c:pt idx="182" formatCode="#,##0.00000">
                  <c:v>0.44800942561137092</c:v>
                </c:pt>
                <c:pt idx="183" formatCode="#,##0.00000">
                  <c:v>0.43674808261502018</c:v>
                </c:pt>
                <c:pt idx="184" formatCode="#,##0.00000">
                  <c:v>0.42788146974557639</c:v>
                </c:pt>
                <c:pt idx="185" formatCode="#,##0.00000">
                  <c:v>0.41924765243048379</c:v>
                </c:pt>
                <c:pt idx="186" formatCode="#,##0.00000">
                  <c:v>0.41035278066747649</c:v>
                </c:pt>
                <c:pt idx="187" formatCode="#,##0.00000">
                  <c:v>0.4030695852062085</c:v>
                </c:pt>
                <c:pt idx="188" formatCode="#,##0.00000">
                  <c:v>0.39339697827919307</c:v>
                </c:pt>
                <c:pt idx="199">
                  <c:v>0.40400000000000003</c:v>
                </c:pt>
              </c:numCache>
            </c:numRef>
          </c:val>
          <c:smooth val="0"/>
          <c:extLst>
            <c:ext xmlns:c16="http://schemas.microsoft.com/office/drawing/2014/chart" uri="{C3380CC4-5D6E-409C-BE32-E72D297353CC}">
              <c16:uniqueId val="{00000001-7CCF-794D-809D-F89D87C31F07}"/>
            </c:ext>
          </c:extLst>
        </c:ser>
        <c:dLbls>
          <c:showLegendKey val="0"/>
          <c:showVal val="0"/>
          <c:showCatName val="0"/>
          <c:showSerName val="0"/>
          <c:showPercent val="0"/>
          <c:showBubbleSize val="0"/>
        </c:dLbls>
        <c:smooth val="0"/>
        <c:axId val="1261609775"/>
        <c:axId val="1"/>
      </c:lineChart>
      <c:catAx>
        <c:axId val="1261609775"/>
        <c:scaling>
          <c:orientation val="minMax"/>
        </c:scaling>
        <c:delete val="0"/>
        <c:axPos val="b"/>
        <c:numFmt formatCode="General" sourceLinked="1"/>
        <c:majorTickMark val="out"/>
        <c:minorTickMark val="none"/>
        <c:tickLblPos val="nextTo"/>
        <c:spPr>
          <a:ln w="3175">
            <a:solidFill>
              <a:srgbClr val="808080"/>
            </a:solidFill>
            <a:prstDash val="solid"/>
          </a:ln>
        </c:spPr>
        <c:txPr>
          <a:bodyPr rot="-5400000" vert="horz"/>
          <a:lstStyle/>
          <a:p>
            <a:pPr>
              <a:defRPr sz="1600" b="0" i="0" u="none" strike="noStrike" baseline="0">
                <a:solidFill>
                  <a:srgbClr val="000000"/>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spPr>
            <a:ln w="3175">
              <a:solidFill>
                <a:srgbClr val="808080"/>
              </a:solidFill>
              <a:prstDash val="solid"/>
            </a:ln>
          </c:spPr>
        </c:majorGridlines>
        <c:numFmt formatCode="General" sourceLinked="1"/>
        <c:majorTickMark val="out"/>
        <c:minorTickMark val="none"/>
        <c:tickLblPos val="nextTo"/>
        <c:spPr>
          <a:ln w="3175">
            <a:solidFill>
              <a:srgbClr val="808080"/>
            </a:solidFill>
            <a:prstDash val="solid"/>
          </a:ln>
        </c:spPr>
        <c:txPr>
          <a:bodyPr rot="0" vert="horz"/>
          <a:lstStyle/>
          <a:p>
            <a:pPr>
              <a:defRPr sz="1600" b="0" i="0" u="none" strike="noStrike" baseline="0">
                <a:solidFill>
                  <a:srgbClr val="000000"/>
                </a:solidFill>
                <a:latin typeface="Calibri"/>
                <a:ea typeface="Calibri"/>
                <a:cs typeface="Calibri"/>
              </a:defRPr>
            </a:pPr>
            <a:endParaRPr lang="en-US"/>
          </a:p>
        </c:txPr>
        <c:crossAx val="1261609775"/>
        <c:crosses val="autoZero"/>
        <c:crossBetween val="between"/>
      </c:valAx>
      <c:spPr>
        <a:solidFill>
          <a:srgbClr val="FFFFFF"/>
        </a:solidFill>
        <a:ln w="25400">
          <a:noFill/>
        </a:ln>
      </c:spPr>
    </c:plotArea>
    <c:legend>
      <c:legendPos val="b"/>
      <c:overlay val="0"/>
      <c:spPr>
        <a:noFill/>
        <a:ln w="25400">
          <a:noFill/>
        </a:ln>
      </c:spPr>
      <c:txPr>
        <a:bodyPr/>
        <a:lstStyle/>
        <a:p>
          <a:pPr>
            <a:defRPr sz="1800" b="0" i="0" u="none" strike="noStrike" baseline="0">
              <a:solidFill>
                <a:srgbClr val="000000"/>
              </a:solidFill>
              <a:latin typeface="Calibri"/>
              <a:ea typeface="Calibri"/>
              <a:cs typeface="Calibri"/>
            </a:defRPr>
          </a:pPr>
          <a:endParaRPr lang="en-US"/>
        </a:p>
      </c:txPr>
    </c:legend>
    <c:plotVisOnly val="1"/>
    <c:dispBlanksAs val="span"/>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b="1" dirty="0"/>
              <a:t>GDP</a:t>
            </a:r>
            <a:r>
              <a:rPr lang="en-US" sz="2800" b="1" baseline="0" dirty="0"/>
              <a:t> of</a:t>
            </a:r>
            <a:r>
              <a:rPr lang="en-US" sz="2800" b="1" dirty="0"/>
              <a:t> Germany</a:t>
            </a:r>
            <a:r>
              <a:rPr lang="en-US" sz="2800" b="1" baseline="0" dirty="0"/>
              <a:t> and United Kingdom, 1870-1913</a:t>
            </a:r>
            <a:endParaRPr lang="en-US" sz="2800" b="1" dirty="0"/>
          </a:p>
        </c:rich>
      </c:tx>
      <c:layout>
        <c:manualLayout>
          <c:xMode val="edge"/>
          <c:yMode val="edge"/>
          <c:x val="0.17532934556904226"/>
          <c:y val="2.2949959558110904E-2"/>
        </c:manualLayout>
      </c:layout>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Germany</c:v>
          </c:tx>
          <c:spPr>
            <a:ln w="28575" cap="rnd">
              <a:solidFill>
                <a:schemeClr val="accent1"/>
              </a:solidFill>
              <a:round/>
            </a:ln>
            <a:effectLst/>
          </c:spPr>
          <c:marker>
            <c:symbol val="none"/>
          </c:marker>
          <c:cat>
            <c:numRef>
              <c:f>Sheet1!$BB$2:$CS$2</c:f>
              <c:numCache>
                <c:formatCode>General</c:formatCode>
                <c:ptCount val="44"/>
                <c:pt idx="0">
                  <c:v>1870</c:v>
                </c:pt>
                <c:pt idx="1">
                  <c:v>1871</c:v>
                </c:pt>
                <c:pt idx="2">
                  <c:v>1872</c:v>
                </c:pt>
                <c:pt idx="3">
                  <c:v>1873</c:v>
                </c:pt>
                <c:pt idx="4">
                  <c:v>1874</c:v>
                </c:pt>
                <c:pt idx="5">
                  <c:v>1875</c:v>
                </c:pt>
                <c:pt idx="6">
                  <c:v>1876</c:v>
                </c:pt>
                <c:pt idx="7">
                  <c:v>1877</c:v>
                </c:pt>
                <c:pt idx="8">
                  <c:v>1878</c:v>
                </c:pt>
                <c:pt idx="9">
                  <c:v>1879</c:v>
                </c:pt>
                <c:pt idx="10">
                  <c:v>1880</c:v>
                </c:pt>
                <c:pt idx="11">
                  <c:v>1881</c:v>
                </c:pt>
                <c:pt idx="12">
                  <c:v>1882</c:v>
                </c:pt>
                <c:pt idx="13">
                  <c:v>1883</c:v>
                </c:pt>
                <c:pt idx="14">
                  <c:v>1884</c:v>
                </c:pt>
                <c:pt idx="15">
                  <c:v>1885</c:v>
                </c:pt>
                <c:pt idx="16">
                  <c:v>1886</c:v>
                </c:pt>
                <c:pt idx="17">
                  <c:v>1887</c:v>
                </c:pt>
                <c:pt idx="18">
                  <c:v>1888</c:v>
                </c:pt>
                <c:pt idx="19">
                  <c:v>1889</c:v>
                </c:pt>
                <c:pt idx="20">
                  <c:v>1890</c:v>
                </c:pt>
                <c:pt idx="21">
                  <c:v>1891</c:v>
                </c:pt>
                <c:pt idx="22">
                  <c:v>1892</c:v>
                </c:pt>
                <c:pt idx="23">
                  <c:v>1893</c:v>
                </c:pt>
                <c:pt idx="24">
                  <c:v>1894</c:v>
                </c:pt>
                <c:pt idx="25">
                  <c:v>1895</c:v>
                </c:pt>
                <c:pt idx="26">
                  <c:v>1896</c:v>
                </c:pt>
                <c:pt idx="27">
                  <c:v>1897</c:v>
                </c:pt>
                <c:pt idx="28">
                  <c:v>1898</c:v>
                </c:pt>
                <c:pt idx="29">
                  <c:v>1899</c:v>
                </c:pt>
                <c:pt idx="30">
                  <c:v>1900</c:v>
                </c:pt>
                <c:pt idx="31">
                  <c:v>1901</c:v>
                </c:pt>
                <c:pt idx="32">
                  <c:v>1902</c:v>
                </c:pt>
                <c:pt idx="33">
                  <c:v>1903</c:v>
                </c:pt>
                <c:pt idx="34">
                  <c:v>1904</c:v>
                </c:pt>
                <c:pt idx="35">
                  <c:v>1905</c:v>
                </c:pt>
                <c:pt idx="36">
                  <c:v>1906</c:v>
                </c:pt>
                <c:pt idx="37">
                  <c:v>1907</c:v>
                </c:pt>
                <c:pt idx="38">
                  <c:v>1908</c:v>
                </c:pt>
                <c:pt idx="39">
                  <c:v>1909</c:v>
                </c:pt>
                <c:pt idx="40">
                  <c:v>1910</c:v>
                </c:pt>
                <c:pt idx="41">
                  <c:v>1911</c:v>
                </c:pt>
                <c:pt idx="42">
                  <c:v>1912</c:v>
                </c:pt>
                <c:pt idx="43">
                  <c:v>1913</c:v>
                </c:pt>
              </c:numCache>
            </c:numRef>
          </c:cat>
          <c:val>
            <c:numRef>
              <c:f>Sheet1!$BB$5:$CS$5</c:f>
              <c:numCache>
                <c:formatCode>#,##0</c:formatCode>
                <c:ptCount val="44"/>
                <c:pt idx="0">
                  <c:v>72148.928</c:v>
                </c:pt>
                <c:pt idx="1">
                  <c:v>71674.263999999996</c:v>
                </c:pt>
                <c:pt idx="2">
                  <c:v>76658.23599999999</c:v>
                </c:pt>
                <c:pt idx="3">
                  <c:v>79980.884000000005</c:v>
                </c:pt>
                <c:pt idx="4">
                  <c:v>85914.184000000008</c:v>
                </c:pt>
                <c:pt idx="5">
                  <c:v>86388.847999999984</c:v>
                </c:pt>
                <c:pt idx="6">
                  <c:v>85914.184000000008</c:v>
                </c:pt>
                <c:pt idx="7">
                  <c:v>85439.52</c:v>
                </c:pt>
                <c:pt idx="8">
                  <c:v>89474.164000000004</c:v>
                </c:pt>
                <c:pt idx="9">
                  <c:v>87338.175999999992</c:v>
                </c:pt>
                <c:pt idx="10">
                  <c:v>86626.18</c:v>
                </c:pt>
                <c:pt idx="11">
                  <c:v>88762.167999999991</c:v>
                </c:pt>
                <c:pt idx="12">
                  <c:v>90186.16</c:v>
                </c:pt>
                <c:pt idx="13">
                  <c:v>95170.132000000012</c:v>
                </c:pt>
                <c:pt idx="14">
                  <c:v>97543.452000000005</c:v>
                </c:pt>
                <c:pt idx="15">
                  <c:v>99916.772000000012</c:v>
                </c:pt>
                <c:pt idx="16">
                  <c:v>100628.76799999998</c:v>
                </c:pt>
                <c:pt idx="17">
                  <c:v>104663.41200000001</c:v>
                </c:pt>
                <c:pt idx="18">
                  <c:v>108935.38799999999</c:v>
                </c:pt>
                <c:pt idx="19">
                  <c:v>112020.704</c:v>
                </c:pt>
                <c:pt idx="20">
                  <c:v>115580.68400000001</c:v>
                </c:pt>
                <c:pt idx="21">
                  <c:v>115343.35200000001</c:v>
                </c:pt>
                <c:pt idx="22">
                  <c:v>120089.99200000001</c:v>
                </c:pt>
                <c:pt idx="23">
                  <c:v>126023.29200000002</c:v>
                </c:pt>
                <c:pt idx="24">
                  <c:v>129108.60799999999</c:v>
                </c:pt>
                <c:pt idx="25">
                  <c:v>135279.24</c:v>
                </c:pt>
                <c:pt idx="26">
                  <c:v>140025.88</c:v>
                </c:pt>
                <c:pt idx="27">
                  <c:v>144060.524</c:v>
                </c:pt>
                <c:pt idx="28">
                  <c:v>150231.15599999999</c:v>
                </c:pt>
                <c:pt idx="29">
                  <c:v>155689.79199999999</c:v>
                </c:pt>
                <c:pt idx="30">
                  <c:v>162335.08800000002</c:v>
                </c:pt>
                <c:pt idx="31">
                  <c:v>158537.77599999998</c:v>
                </c:pt>
                <c:pt idx="32">
                  <c:v>162335.08800000002</c:v>
                </c:pt>
                <c:pt idx="33">
                  <c:v>171353.70400000003</c:v>
                </c:pt>
                <c:pt idx="34">
                  <c:v>178236.33199999999</c:v>
                </c:pt>
                <c:pt idx="35">
                  <c:v>182033.64400000003</c:v>
                </c:pt>
                <c:pt idx="36">
                  <c:v>187492.28</c:v>
                </c:pt>
                <c:pt idx="37">
                  <c:v>195798.9</c:v>
                </c:pt>
                <c:pt idx="38">
                  <c:v>199121.54800000001</c:v>
                </c:pt>
                <c:pt idx="39">
                  <c:v>203156.19199999998</c:v>
                </c:pt>
                <c:pt idx="40">
                  <c:v>210513.48400000003</c:v>
                </c:pt>
                <c:pt idx="41">
                  <c:v>217633.44400000002</c:v>
                </c:pt>
                <c:pt idx="42">
                  <c:v>227126.72400000002</c:v>
                </c:pt>
                <c:pt idx="43">
                  <c:v>237332</c:v>
                </c:pt>
              </c:numCache>
            </c:numRef>
          </c:val>
          <c:smooth val="0"/>
          <c:extLst>
            <c:ext xmlns:c16="http://schemas.microsoft.com/office/drawing/2014/chart" uri="{C3380CC4-5D6E-409C-BE32-E72D297353CC}">
              <c16:uniqueId val="{00000000-5ABB-CA45-8770-5560DA05AEB1}"/>
            </c:ext>
          </c:extLst>
        </c:ser>
        <c:ser>
          <c:idx val="1"/>
          <c:order val="1"/>
          <c:tx>
            <c:v>United Kingdom</c:v>
          </c:tx>
          <c:spPr>
            <a:ln w="28575" cap="rnd">
              <a:solidFill>
                <a:schemeClr val="accent2"/>
              </a:solidFill>
              <a:round/>
            </a:ln>
            <a:effectLst/>
          </c:spPr>
          <c:marker>
            <c:symbol val="none"/>
          </c:marker>
          <c:cat>
            <c:numRef>
              <c:f>Sheet1!$BB$2:$CS$2</c:f>
              <c:numCache>
                <c:formatCode>General</c:formatCode>
                <c:ptCount val="44"/>
                <c:pt idx="0">
                  <c:v>1870</c:v>
                </c:pt>
                <c:pt idx="1">
                  <c:v>1871</c:v>
                </c:pt>
                <c:pt idx="2">
                  <c:v>1872</c:v>
                </c:pt>
                <c:pt idx="3">
                  <c:v>1873</c:v>
                </c:pt>
                <c:pt idx="4">
                  <c:v>1874</c:v>
                </c:pt>
                <c:pt idx="5">
                  <c:v>1875</c:v>
                </c:pt>
                <c:pt idx="6">
                  <c:v>1876</c:v>
                </c:pt>
                <c:pt idx="7">
                  <c:v>1877</c:v>
                </c:pt>
                <c:pt idx="8">
                  <c:v>1878</c:v>
                </c:pt>
                <c:pt idx="9">
                  <c:v>1879</c:v>
                </c:pt>
                <c:pt idx="10">
                  <c:v>1880</c:v>
                </c:pt>
                <c:pt idx="11">
                  <c:v>1881</c:v>
                </c:pt>
                <c:pt idx="12">
                  <c:v>1882</c:v>
                </c:pt>
                <c:pt idx="13">
                  <c:v>1883</c:v>
                </c:pt>
                <c:pt idx="14">
                  <c:v>1884</c:v>
                </c:pt>
                <c:pt idx="15">
                  <c:v>1885</c:v>
                </c:pt>
                <c:pt idx="16">
                  <c:v>1886</c:v>
                </c:pt>
                <c:pt idx="17">
                  <c:v>1887</c:v>
                </c:pt>
                <c:pt idx="18">
                  <c:v>1888</c:v>
                </c:pt>
                <c:pt idx="19">
                  <c:v>1889</c:v>
                </c:pt>
                <c:pt idx="20">
                  <c:v>1890</c:v>
                </c:pt>
                <c:pt idx="21">
                  <c:v>1891</c:v>
                </c:pt>
                <c:pt idx="22">
                  <c:v>1892</c:v>
                </c:pt>
                <c:pt idx="23">
                  <c:v>1893</c:v>
                </c:pt>
                <c:pt idx="24">
                  <c:v>1894</c:v>
                </c:pt>
                <c:pt idx="25">
                  <c:v>1895</c:v>
                </c:pt>
                <c:pt idx="26">
                  <c:v>1896</c:v>
                </c:pt>
                <c:pt idx="27">
                  <c:v>1897</c:v>
                </c:pt>
                <c:pt idx="28">
                  <c:v>1898</c:v>
                </c:pt>
                <c:pt idx="29">
                  <c:v>1899</c:v>
                </c:pt>
                <c:pt idx="30">
                  <c:v>1900</c:v>
                </c:pt>
                <c:pt idx="31">
                  <c:v>1901</c:v>
                </c:pt>
                <c:pt idx="32">
                  <c:v>1902</c:v>
                </c:pt>
                <c:pt idx="33">
                  <c:v>1903</c:v>
                </c:pt>
                <c:pt idx="34">
                  <c:v>1904</c:v>
                </c:pt>
                <c:pt idx="35">
                  <c:v>1905</c:v>
                </c:pt>
                <c:pt idx="36">
                  <c:v>1906</c:v>
                </c:pt>
                <c:pt idx="37">
                  <c:v>1907</c:v>
                </c:pt>
                <c:pt idx="38">
                  <c:v>1908</c:v>
                </c:pt>
                <c:pt idx="39">
                  <c:v>1909</c:v>
                </c:pt>
                <c:pt idx="40">
                  <c:v>1910</c:v>
                </c:pt>
                <c:pt idx="41">
                  <c:v>1911</c:v>
                </c:pt>
                <c:pt idx="42">
                  <c:v>1912</c:v>
                </c:pt>
                <c:pt idx="43">
                  <c:v>1913</c:v>
                </c:pt>
              </c:numCache>
            </c:numRef>
          </c:cat>
          <c:val>
            <c:numRef>
              <c:f>Sheet1!$BB$6:$CS$6</c:f>
              <c:numCache>
                <c:formatCode>#,##0</c:formatCode>
                <c:ptCount val="44"/>
                <c:pt idx="0">
                  <c:v>100179.62800000001</c:v>
                </c:pt>
                <c:pt idx="1">
                  <c:v>105570.46</c:v>
                </c:pt>
                <c:pt idx="2">
                  <c:v>105795.07800000001</c:v>
                </c:pt>
                <c:pt idx="3">
                  <c:v>108265.87600000002</c:v>
                </c:pt>
                <c:pt idx="4">
                  <c:v>110062.82</c:v>
                </c:pt>
                <c:pt idx="5">
                  <c:v>112758.23600000002</c:v>
                </c:pt>
                <c:pt idx="6">
                  <c:v>113881.32600000002</c:v>
                </c:pt>
                <c:pt idx="7">
                  <c:v>115004.41600000001</c:v>
                </c:pt>
                <c:pt idx="8">
                  <c:v>115453.65199999999</c:v>
                </c:pt>
                <c:pt idx="9">
                  <c:v>115004.41600000001</c:v>
                </c:pt>
                <c:pt idx="10">
                  <c:v>120395.24800000001</c:v>
                </c:pt>
                <c:pt idx="11">
                  <c:v>124662.99</c:v>
                </c:pt>
                <c:pt idx="12">
                  <c:v>128256.87800000001</c:v>
                </c:pt>
                <c:pt idx="13">
                  <c:v>129155.35</c:v>
                </c:pt>
                <c:pt idx="14">
                  <c:v>129379.96800000001</c:v>
                </c:pt>
                <c:pt idx="15">
                  <c:v>128706.11399999999</c:v>
                </c:pt>
                <c:pt idx="16">
                  <c:v>130727.67600000002</c:v>
                </c:pt>
                <c:pt idx="17">
                  <c:v>135893.89000000001</c:v>
                </c:pt>
                <c:pt idx="18">
                  <c:v>141958.576</c:v>
                </c:pt>
                <c:pt idx="19">
                  <c:v>149595.58799999999</c:v>
                </c:pt>
                <c:pt idx="20">
                  <c:v>150269.44200000001</c:v>
                </c:pt>
                <c:pt idx="21">
                  <c:v>150269.44200000001</c:v>
                </c:pt>
                <c:pt idx="22">
                  <c:v>146675.55399999997</c:v>
                </c:pt>
                <c:pt idx="23">
                  <c:v>146675.55399999997</c:v>
                </c:pt>
                <c:pt idx="24">
                  <c:v>156558.74600000001</c:v>
                </c:pt>
                <c:pt idx="25">
                  <c:v>161500.342</c:v>
                </c:pt>
                <c:pt idx="26">
                  <c:v>168238.88200000004</c:v>
                </c:pt>
                <c:pt idx="27">
                  <c:v>170485.06200000003</c:v>
                </c:pt>
                <c:pt idx="28">
                  <c:v>178795.92799999996</c:v>
                </c:pt>
                <c:pt idx="29">
                  <c:v>186208.32200000004</c:v>
                </c:pt>
                <c:pt idx="30">
                  <c:v>184860.61399999997</c:v>
                </c:pt>
                <c:pt idx="31">
                  <c:v>184860.61399999997</c:v>
                </c:pt>
                <c:pt idx="32">
                  <c:v>189577.59200000003</c:v>
                </c:pt>
                <c:pt idx="33">
                  <c:v>187556.03</c:v>
                </c:pt>
                <c:pt idx="34">
                  <c:v>188679.12</c:v>
                </c:pt>
                <c:pt idx="35">
                  <c:v>194294.57</c:v>
                </c:pt>
                <c:pt idx="36">
                  <c:v>200808.49200000003</c:v>
                </c:pt>
                <c:pt idx="37">
                  <c:v>204626.99799999996</c:v>
                </c:pt>
                <c:pt idx="38">
                  <c:v>196316.13200000004</c:v>
                </c:pt>
                <c:pt idx="39">
                  <c:v>200808.49200000003</c:v>
                </c:pt>
                <c:pt idx="40">
                  <c:v>207097.796</c:v>
                </c:pt>
                <c:pt idx="41">
                  <c:v>213162.48200000002</c:v>
                </c:pt>
                <c:pt idx="42">
                  <c:v>216307.13399999999</c:v>
                </c:pt>
                <c:pt idx="43">
                  <c:v>224618</c:v>
                </c:pt>
              </c:numCache>
            </c:numRef>
          </c:val>
          <c:smooth val="0"/>
          <c:extLst>
            <c:ext xmlns:c16="http://schemas.microsoft.com/office/drawing/2014/chart" uri="{C3380CC4-5D6E-409C-BE32-E72D297353CC}">
              <c16:uniqueId val="{00000001-5ABB-CA45-8770-5560DA05AEB1}"/>
            </c:ext>
          </c:extLst>
        </c:ser>
        <c:dLbls>
          <c:showLegendKey val="0"/>
          <c:showVal val="0"/>
          <c:showCatName val="0"/>
          <c:showSerName val="0"/>
          <c:showPercent val="0"/>
          <c:showBubbleSize val="0"/>
        </c:dLbls>
        <c:smooth val="0"/>
        <c:axId val="653548320"/>
        <c:axId val="653550048"/>
      </c:lineChart>
      <c:catAx>
        <c:axId val="653548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653550048"/>
        <c:crosses val="autoZero"/>
        <c:auto val="1"/>
        <c:lblAlgn val="ctr"/>
        <c:lblOffset val="100"/>
        <c:noMultiLvlLbl val="0"/>
      </c:catAx>
      <c:valAx>
        <c:axId val="653550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53548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3200" b="1" dirty="0"/>
              <a:t>China</a:t>
            </a:r>
            <a:r>
              <a:rPr lang="en-US" sz="3200" b="1" baseline="0" dirty="0"/>
              <a:t> Overtakes US Output</a:t>
            </a:r>
            <a:endParaRPr lang="en-US" sz="3200" b="1" dirty="0"/>
          </a:p>
        </c:rich>
      </c:tx>
      <c:layout>
        <c:manualLayout>
          <c:xMode val="edge"/>
          <c:yMode val="edge"/>
          <c:x val="0.2901062106641113"/>
          <c:y val="9.2378263925847418E-3"/>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'China and US'!$A$2</c:f>
              <c:strCache>
                <c:ptCount val="1"/>
                <c:pt idx="0">
                  <c:v>China</c:v>
                </c:pt>
              </c:strCache>
            </c:strRef>
          </c:tx>
          <c:spPr>
            <a:ln w="76200" cap="rnd">
              <a:solidFill>
                <a:schemeClr val="accent1"/>
              </a:solidFill>
              <a:round/>
            </a:ln>
            <a:effectLst/>
          </c:spPr>
          <c:marker>
            <c:symbol val="none"/>
          </c:marker>
          <c:cat>
            <c:numRef>
              <c:f>'China and US'!$B$1:$AR$1</c:f>
              <c:numCache>
                <c:formatCode>General</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numCache>
            </c:numRef>
          </c:cat>
          <c:val>
            <c:numRef>
              <c:f>'China and US'!$B$2:$AR$2</c:f>
              <c:numCache>
                <c:formatCode>General</c:formatCode>
                <c:ptCount val="43"/>
                <c:pt idx="0">
                  <c:v>2.3279999999999998</c:v>
                </c:pt>
                <c:pt idx="1">
                  <c:v>2.4060000000000001</c:v>
                </c:pt>
                <c:pt idx="2">
                  <c:v>2.6120000000000001</c:v>
                </c:pt>
                <c:pt idx="3">
                  <c:v>2.8239999999999998</c:v>
                </c:pt>
                <c:pt idx="4">
                  <c:v>3.1139999999999999</c:v>
                </c:pt>
                <c:pt idx="5">
                  <c:v>3.4060000000000001</c:v>
                </c:pt>
                <c:pt idx="6">
                  <c:v>3.5840000000000001</c:v>
                </c:pt>
                <c:pt idx="7">
                  <c:v>3.8580000000000001</c:v>
                </c:pt>
                <c:pt idx="8">
                  <c:v>4.1050000000000004</c:v>
                </c:pt>
                <c:pt idx="9">
                  <c:v>4.1239999999999961</c:v>
                </c:pt>
                <c:pt idx="10">
                  <c:v>4.1159999999999997</c:v>
                </c:pt>
                <c:pt idx="11">
                  <c:v>4.3890000000000002</c:v>
                </c:pt>
                <c:pt idx="12">
                  <c:v>4.5060000000000002</c:v>
                </c:pt>
                <c:pt idx="13">
                  <c:v>5.0330000000000004</c:v>
                </c:pt>
                <c:pt idx="14">
                  <c:v>5.5279999999999996</c:v>
                </c:pt>
                <c:pt idx="15">
                  <c:v>5.9180000000000001</c:v>
                </c:pt>
                <c:pt idx="16">
                  <c:v>6.2649999999999997</c:v>
                </c:pt>
                <c:pt idx="17">
                  <c:v>6.569</c:v>
                </c:pt>
                <c:pt idx="18">
                  <c:v>6.9009999999999998</c:v>
                </c:pt>
                <c:pt idx="19">
                  <c:v>7.1749999999999998</c:v>
                </c:pt>
                <c:pt idx="20">
                  <c:v>7.4210000000000003</c:v>
                </c:pt>
                <c:pt idx="21">
                  <c:v>7.8469999999999986</c:v>
                </c:pt>
                <c:pt idx="22">
                  <c:v>8.3209999999999997</c:v>
                </c:pt>
                <c:pt idx="23">
                  <c:v>8.7949999999999999</c:v>
                </c:pt>
                <c:pt idx="24">
                  <c:v>9.1999999999999993</c:v>
                </c:pt>
                <c:pt idx="25">
                  <c:v>9.7750000000000004</c:v>
                </c:pt>
                <c:pt idx="26">
                  <c:v>10.458</c:v>
                </c:pt>
                <c:pt idx="27">
                  <c:v>11.326000000000001</c:v>
                </c:pt>
                <c:pt idx="28">
                  <c:v>12.064</c:v>
                </c:pt>
                <c:pt idx="29">
                  <c:v>13.228</c:v>
                </c:pt>
                <c:pt idx="30">
                  <c:v>13.897</c:v>
                </c:pt>
                <c:pt idx="31">
                  <c:v>14.627000000000001</c:v>
                </c:pt>
                <c:pt idx="32">
                  <c:v>15.295</c:v>
                </c:pt>
                <c:pt idx="33">
                  <c:v>15.956</c:v>
                </c:pt>
                <c:pt idx="34">
                  <c:v>16.558</c:v>
                </c:pt>
                <c:pt idx="35">
                  <c:v>17.146000000000001</c:v>
                </c:pt>
                <c:pt idx="36">
                  <c:v>17.760000000000002</c:v>
                </c:pt>
                <c:pt idx="37">
                  <c:v>18.308</c:v>
                </c:pt>
                <c:pt idx="38">
                  <c:v>18.762</c:v>
                </c:pt>
                <c:pt idx="39">
                  <c:v>19.190999999999999</c:v>
                </c:pt>
                <c:pt idx="40">
                  <c:v>19.614000000000001</c:v>
                </c:pt>
                <c:pt idx="41">
                  <c:v>20.016999999999999</c:v>
                </c:pt>
                <c:pt idx="42">
                  <c:v>20.402000000000001</c:v>
                </c:pt>
              </c:numCache>
            </c:numRef>
          </c:val>
          <c:smooth val="0"/>
          <c:extLst>
            <c:ext xmlns:c16="http://schemas.microsoft.com/office/drawing/2014/chart" uri="{C3380CC4-5D6E-409C-BE32-E72D297353CC}">
              <c16:uniqueId val="{00000000-1D00-7146-8122-C5576FDBFA79}"/>
            </c:ext>
          </c:extLst>
        </c:ser>
        <c:ser>
          <c:idx val="1"/>
          <c:order val="1"/>
          <c:tx>
            <c:strRef>
              <c:f>'China and US'!$A$3</c:f>
              <c:strCache>
                <c:ptCount val="1"/>
                <c:pt idx="0">
                  <c:v>United States</c:v>
                </c:pt>
              </c:strCache>
            </c:strRef>
          </c:tx>
          <c:spPr>
            <a:ln w="76200" cap="rnd">
              <a:solidFill>
                <a:schemeClr val="accent2"/>
              </a:solidFill>
              <a:round/>
            </a:ln>
            <a:effectLst/>
          </c:spPr>
          <c:marker>
            <c:symbol val="none"/>
          </c:marker>
          <c:cat>
            <c:numRef>
              <c:f>'China and US'!$B$1:$AR$1</c:f>
              <c:numCache>
                <c:formatCode>General</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numCache>
            </c:numRef>
          </c:cat>
          <c:val>
            <c:numRef>
              <c:f>'China and US'!$B$3:$AR$3</c:f>
              <c:numCache>
                <c:formatCode>General</c:formatCode>
                <c:ptCount val="43"/>
                <c:pt idx="0">
                  <c:v>21.783999999999999</c:v>
                </c:pt>
                <c:pt idx="1">
                  <c:v>21.974</c:v>
                </c:pt>
                <c:pt idx="2">
                  <c:v>21.471</c:v>
                </c:pt>
                <c:pt idx="3">
                  <c:v>21.922000000000001</c:v>
                </c:pt>
                <c:pt idx="4">
                  <c:v>22.501999999999999</c:v>
                </c:pt>
                <c:pt idx="5">
                  <c:v>22.608000000000001</c:v>
                </c:pt>
                <c:pt idx="6">
                  <c:v>22.611000000000001</c:v>
                </c:pt>
                <c:pt idx="7">
                  <c:v>22.544</c:v>
                </c:pt>
                <c:pt idx="8">
                  <c:v>22.457000000000001</c:v>
                </c:pt>
                <c:pt idx="9">
                  <c:v>22.446000000000002</c:v>
                </c:pt>
                <c:pt idx="10">
                  <c:v>21.978000000000002</c:v>
                </c:pt>
                <c:pt idx="11">
                  <c:v>21.446000000000002</c:v>
                </c:pt>
                <c:pt idx="12">
                  <c:v>19.946000000000002</c:v>
                </c:pt>
                <c:pt idx="13">
                  <c:v>20.097000000000001</c:v>
                </c:pt>
                <c:pt idx="14">
                  <c:v>20.308</c:v>
                </c:pt>
                <c:pt idx="15">
                  <c:v>20.117999999999999</c:v>
                </c:pt>
                <c:pt idx="16">
                  <c:v>20.113</c:v>
                </c:pt>
                <c:pt idx="17">
                  <c:v>20.18</c:v>
                </c:pt>
                <c:pt idx="18">
                  <c:v>20.539000000000001</c:v>
                </c:pt>
                <c:pt idx="19">
                  <c:v>20.777999999999999</c:v>
                </c:pt>
                <c:pt idx="20">
                  <c:v>20.637</c:v>
                </c:pt>
                <c:pt idx="21">
                  <c:v>20.343</c:v>
                </c:pt>
                <c:pt idx="22">
                  <c:v>20.126000000000001</c:v>
                </c:pt>
                <c:pt idx="23">
                  <c:v>19.882000000000001</c:v>
                </c:pt>
                <c:pt idx="24">
                  <c:v>19.605</c:v>
                </c:pt>
                <c:pt idx="25">
                  <c:v>19.341000000000001</c:v>
                </c:pt>
                <c:pt idx="26">
                  <c:v>18.850999999999999</c:v>
                </c:pt>
                <c:pt idx="27">
                  <c:v>18.195</c:v>
                </c:pt>
                <c:pt idx="28">
                  <c:v>17.632000000000001</c:v>
                </c:pt>
                <c:pt idx="29">
                  <c:v>17.212</c:v>
                </c:pt>
                <c:pt idx="30">
                  <c:v>16.763000000000002</c:v>
                </c:pt>
                <c:pt idx="31">
                  <c:v>16.370999999999999</c:v>
                </c:pt>
                <c:pt idx="32">
                  <c:v>16.218</c:v>
                </c:pt>
                <c:pt idx="33">
                  <c:v>15.958</c:v>
                </c:pt>
                <c:pt idx="34">
                  <c:v>15.798999999999999</c:v>
                </c:pt>
                <c:pt idx="35">
                  <c:v>15.702</c:v>
                </c:pt>
                <c:pt idx="36">
                  <c:v>15.489000000000001</c:v>
                </c:pt>
                <c:pt idx="37">
                  <c:v>15.327</c:v>
                </c:pt>
                <c:pt idx="38">
                  <c:v>15.167</c:v>
                </c:pt>
                <c:pt idx="39">
                  <c:v>14.946</c:v>
                </c:pt>
                <c:pt idx="40">
                  <c:v>14.688000000000001</c:v>
                </c:pt>
                <c:pt idx="41">
                  <c:v>14.404</c:v>
                </c:pt>
                <c:pt idx="42">
                  <c:v>14.125999999999999</c:v>
                </c:pt>
              </c:numCache>
            </c:numRef>
          </c:val>
          <c:smooth val="0"/>
          <c:extLst>
            <c:ext xmlns:c16="http://schemas.microsoft.com/office/drawing/2014/chart" uri="{C3380CC4-5D6E-409C-BE32-E72D297353CC}">
              <c16:uniqueId val="{00000001-1D00-7146-8122-C5576FDBFA79}"/>
            </c:ext>
          </c:extLst>
        </c:ser>
        <c:dLbls>
          <c:showLegendKey val="0"/>
          <c:showVal val="0"/>
          <c:showCatName val="0"/>
          <c:showSerName val="0"/>
          <c:showPercent val="0"/>
          <c:showBubbleSize val="0"/>
        </c:dLbls>
        <c:smooth val="0"/>
        <c:axId val="-1220013168"/>
        <c:axId val="-1227013072"/>
      </c:lineChart>
      <c:catAx>
        <c:axId val="-122001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227013072"/>
        <c:crosses val="autoZero"/>
        <c:auto val="1"/>
        <c:lblAlgn val="ctr"/>
        <c:lblOffset val="100"/>
        <c:noMultiLvlLbl val="0"/>
      </c:catAx>
      <c:valAx>
        <c:axId val="-12270130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220013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r>
              <a:rPr lang="en-US" sz="2800" b="1" dirty="0"/>
              <a:t>Share</a:t>
            </a:r>
            <a:r>
              <a:rPr lang="en-US" sz="2800" b="1" baseline="0" dirty="0"/>
              <a:t> of G7 and BRICS in World Output</a:t>
            </a:r>
            <a:endParaRPr lang="en-US" sz="2800" b="1" dirty="0"/>
          </a:p>
        </c:rich>
      </c:tx>
      <c:overlay val="0"/>
      <c:spPr>
        <a:noFill/>
        <a:ln>
          <a:noFill/>
        </a:ln>
        <a:effectLst/>
      </c:spPr>
      <c:txPr>
        <a:bodyPr rot="0" spcFirstLastPara="1" vertOverflow="ellipsis" vert="horz" wrap="square" anchor="ctr" anchorCtr="1"/>
        <a:lstStyle/>
        <a:p>
          <a:pPr>
            <a:defRPr sz="2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BRICS</c:v>
          </c:tx>
          <c:spPr>
            <a:ln w="76200" cap="rnd">
              <a:solidFill>
                <a:schemeClr val="accent1"/>
              </a:solidFill>
              <a:round/>
            </a:ln>
            <a:effectLst/>
          </c:spPr>
          <c:marker>
            <c:symbol val="none"/>
          </c:marker>
          <c:cat>
            <c:numRef>
              <c:f>'WEO_Data (91)'!$F$1:$AV$1</c:f>
              <c:numCache>
                <c:formatCode>General</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numCache>
            </c:numRef>
          </c:cat>
          <c:val>
            <c:numRef>
              <c:f>'WEO_Data (91)'!$D$10:$AV$10</c:f>
              <c:numCache>
                <c:formatCode>General</c:formatCode>
                <c:ptCount val="45"/>
                <c:pt idx="0">
                  <c:v>0</c:v>
                </c:pt>
                <c:pt idx="2">
                  <c:v>14.898</c:v>
                </c:pt>
                <c:pt idx="3">
                  <c:v>14.827999999999999</c:v>
                </c:pt>
                <c:pt idx="4">
                  <c:v>15.129000000000001</c:v>
                </c:pt>
                <c:pt idx="5">
                  <c:v>15.25</c:v>
                </c:pt>
                <c:pt idx="6">
                  <c:v>15.547000000000001</c:v>
                </c:pt>
                <c:pt idx="7">
                  <c:v>16.045999999999999</c:v>
                </c:pt>
                <c:pt idx="8">
                  <c:v>16.407</c:v>
                </c:pt>
                <c:pt idx="9">
                  <c:v>16.670000000000002</c:v>
                </c:pt>
                <c:pt idx="10">
                  <c:v>16.897000000000002</c:v>
                </c:pt>
                <c:pt idx="11">
                  <c:v>16.973000000000003</c:v>
                </c:pt>
                <c:pt idx="12">
                  <c:v>16.707000000000001</c:v>
                </c:pt>
                <c:pt idx="13">
                  <c:v>16.875</c:v>
                </c:pt>
                <c:pt idx="14">
                  <c:v>16.477999999999998</c:v>
                </c:pt>
                <c:pt idx="15">
                  <c:v>16.658000000000001</c:v>
                </c:pt>
                <c:pt idx="16">
                  <c:v>16.681999999999999</c:v>
                </c:pt>
                <c:pt idx="17">
                  <c:v>16.937999999999999</c:v>
                </c:pt>
                <c:pt idx="18">
                  <c:v>17.112000000000002</c:v>
                </c:pt>
                <c:pt idx="19">
                  <c:v>17.303000000000001</c:v>
                </c:pt>
                <c:pt idx="20">
                  <c:v>17.412000000000003</c:v>
                </c:pt>
                <c:pt idx="21">
                  <c:v>17.855999999999998</c:v>
                </c:pt>
                <c:pt idx="22">
                  <c:v>18.198999999999998</c:v>
                </c:pt>
                <c:pt idx="23">
                  <c:v>18.770000000000003</c:v>
                </c:pt>
                <c:pt idx="24">
                  <c:v>19.353999999999999</c:v>
                </c:pt>
                <c:pt idx="25">
                  <c:v>19.981999999999999</c:v>
                </c:pt>
                <c:pt idx="26">
                  <c:v>20.553000000000001</c:v>
                </c:pt>
                <c:pt idx="27">
                  <c:v>21.323</c:v>
                </c:pt>
                <c:pt idx="28">
                  <c:v>22.226000000000003</c:v>
                </c:pt>
                <c:pt idx="29">
                  <c:v>23.409000000000002</c:v>
                </c:pt>
                <c:pt idx="30">
                  <c:v>24.322999999999997</c:v>
                </c:pt>
                <c:pt idx="31">
                  <c:v>25.662000000000003</c:v>
                </c:pt>
                <c:pt idx="32">
                  <c:v>26.595000000000002</c:v>
                </c:pt>
                <c:pt idx="33">
                  <c:v>27.504999999999999</c:v>
                </c:pt>
                <c:pt idx="34">
                  <c:v>28.318999999999999</c:v>
                </c:pt>
                <c:pt idx="35">
                  <c:v>28.792000000000005</c:v>
                </c:pt>
                <c:pt idx="36">
                  <c:v>28.966000000000001</c:v>
                </c:pt>
                <c:pt idx="37">
                  <c:v>28.986000000000004</c:v>
                </c:pt>
                <c:pt idx="38">
                  <c:v>29.074999999999999</c:v>
                </c:pt>
                <c:pt idx="39">
                  <c:v>29.273</c:v>
                </c:pt>
                <c:pt idx="40">
                  <c:v>29.888999999999999</c:v>
                </c:pt>
                <c:pt idx="41">
                  <c:v>30.398</c:v>
                </c:pt>
                <c:pt idx="42">
                  <c:v>31.125</c:v>
                </c:pt>
                <c:pt idx="43">
                  <c:v>31.629000000000001</c:v>
                </c:pt>
                <c:pt idx="44">
                  <c:v>31.687999999999999</c:v>
                </c:pt>
              </c:numCache>
            </c:numRef>
          </c:val>
          <c:smooth val="0"/>
          <c:extLst>
            <c:ext xmlns:c16="http://schemas.microsoft.com/office/drawing/2014/chart" uri="{C3380CC4-5D6E-409C-BE32-E72D297353CC}">
              <c16:uniqueId val="{00000000-6F8F-D240-9443-7DE110A26930}"/>
            </c:ext>
          </c:extLst>
        </c:ser>
        <c:ser>
          <c:idx val="1"/>
          <c:order val="1"/>
          <c:tx>
            <c:v>G7</c:v>
          </c:tx>
          <c:spPr>
            <a:ln w="76200" cap="rnd">
              <a:solidFill>
                <a:schemeClr val="accent2"/>
              </a:solidFill>
              <a:round/>
            </a:ln>
            <a:effectLst/>
          </c:spPr>
          <c:marker>
            <c:symbol val="none"/>
          </c:marker>
          <c:cat>
            <c:numRef>
              <c:f>'WEO_Data (91)'!$F$1:$AV$1</c:f>
              <c:numCache>
                <c:formatCode>General</c:formatCode>
                <c:ptCount val="43"/>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pt idx="37">
                  <c:v>2017</c:v>
                </c:pt>
                <c:pt idx="38">
                  <c:v>2018</c:v>
                </c:pt>
                <c:pt idx="39">
                  <c:v>2019</c:v>
                </c:pt>
                <c:pt idx="40">
                  <c:v>2020</c:v>
                </c:pt>
                <c:pt idx="41">
                  <c:v>2021</c:v>
                </c:pt>
                <c:pt idx="42">
                  <c:v>2022</c:v>
                </c:pt>
              </c:numCache>
            </c:numRef>
          </c:cat>
          <c:val>
            <c:numRef>
              <c:f>'WEO_Data (91)'!$D$11:$AV$11</c:f>
              <c:numCache>
                <c:formatCode>General</c:formatCode>
                <c:ptCount val="45"/>
                <c:pt idx="0">
                  <c:v>0</c:v>
                </c:pt>
                <c:pt idx="2">
                  <c:v>42.599000000000004</c:v>
                </c:pt>
                <c:pt idx="3">
                  <c:v>42.518000000000001</c:v>
                </c:pt>
                <c:pt idx="4">
                  <c:v>42.048000000000002</c:v>
                </c:pt>
                <c:pt idx="5">
                  <c:v>42.393000000000001</c:v>
                </c:pt>
                <c:pt idx="6">
                  <c:v>42.655000000000001</c:v>
                </c:pt>
                <c:pt idx="7">
                  <c:v>42.616</c:v>
                </c:pt>
                <c:pt idx="8">
                  <c:v>42.433999999999997</c:v>
                </c:pt>
                <c:pt idx="9">
                  <c:v>42.224000000000004</c:v>
                </c:pt>
                <c:pt idx="10">
                  <c:v>42.12</c:v>
                </c:pt>
                <c:pt idx="11">
                  <c:v>42.070999999999998</c:v>
                </c:pt>
                <c:pt idx="12">
                  <c:v>41.385999999999996</c:v>
                </c:pt>
                <c:pt idx="13">
                  <c:v>40.668999999999997</c:v>
                </c:pt>
                <c:pt idx="14">
                  <c:v>37.5</c:v>
                </c:pt>
                <c:pt idx="15">
                  <c:v>37.331999999999994</c:v>
                </c:pt>
                <c:pt idx="16">
                  <c:v>37.513000000000005</c:v>
                </c:pt>
                <c:pt idx="17">
                  <c:v>37.076999999999998</c:v>
                </c:pt>
                <c:pt idx="18">
                  <c:v>36.658000000000001</c:v>
                </c:pt>
                <c:pt idx="19">
                  <c:v>36.521999999999998</c:v>
                </c:pt>
                <c:pt idx="20">
                  <c:v>36.853999999999999</c:v>
                </c:pt>
                <c:pt idx="21">
                  <c:v>36.998000000000005</c:v>
                </c:pt>
                <c:pt idx="22">
                  <c:v>36.692</c:v>
                </c:pt>
                <c:pt idx="23">
                  <c:v>36.325000000000003</c:v>
                </c:pt>
                <c:pt idx="24">
                  <c:v>35.811</c:v>
                </c:pt>
                <c:pt idx="25">
                  <c:v>35.073</c:v>
                </c:pt>
                <c:pt idx="26">
                  <c:v>34.322000000000003</c:v>
                </c:pt>
                <c:pt idx="27">
                  <c:v>33.637</c:v>
                </c:pt>
                <c:pt idx="28">
                  <c:v>32.832000000000001</c:v>
                </c:pt>
                <c:pt idx="29">
                  <c:v>31.818999999999999</c:v>
                </c:pt>
                <c:pt idx="30">
                  <c:v>30.963000000000001</c:v>
                </c:pt>
                <c:pt idx="31">
                  <c:v>30.035</c:v>
                </c:pt>
                <c:pt idx="32">
                  <c:v>29.287999999999997</c:v>
                </c:pt>
                <c:pt idx="33">
                  <c:v>28.71</c:v>
                </c:pt>
                <c:pt idx="34">
                  <c:v>28.158999999999999</c:v>
                </c:pt>
                <c:pt idx="35">
                  <c:v>27.881</c:v>
                </c:pt>
                <c:pt idx="36">
                  <c:v>27.918000000000003</c:v>
                </c:pt>
                <c:pt idx="37">
                  <c:v>28.186</c:v>
                </c:pt>
                <c:pt idx="38">
                  <c:v>28.268000000000001</c:v>
                </c:pt>
                <c:pt idx="39">
                  <c:v>28.082999999999998</c:v>
                </c:pt>
                <c:pt idx="40">
                  <c:v>27.753</c:v>
                </c:pt>
                <c:pt idx="41">
                  <c:v>27.510999999999999</c:v>
                </c:pt>
                <c:pt idx="42">
                  <c:v>27.027999999999999</c:v>
                </c:pt>
                <c:pt idx="43">
                  <c:v>26.948999999999998</c:v>
                </c:pt>
                <c:pt idx="44">
                  <c:v>26.923999999999999</c:v>
                </c:pt>
              </c:numCache>
            </c:numRef>
          </c:val>
          <c:smooth val="0"/>
          <c:extLst>
            <c:ext xmlns:c16="http://schemas.microsoft.com/office/drawing/2014/chart" uri="{C3380CC4-5D6E-409C-BE32-E72D297353CC}">
              <c16:uniqueId val="{00000001-6F8F-D240-9443-7DE110A26930}"/>
            </c:ext>
          </c:extLst>
        </c:ser>
        <c:dLbls>
          <c:showLegendKey val="0"/>
          <c:showVal val="0"/>
          <c:showCatName val="0"/>
          <c:showSerName val="0"/>
          <c:showPercent val="0"/>
          <c:showBubbleSize val="0"/>
        </c:dLbls>
        <c:smooth val="0"/>
        <c:axId val="428952816"/>
        <c:axId val="428954464"/>
      </c:lineChart>
      <c:catAx>
        <c:axId val="428952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428954464"/>
        <c:crosses val="autoZero"/>
        <c:auto val="1"/>
        <c:lblAlgn val="ctr"/>
        <c:lblOffset val="100"/>
        <c:noMultiLvlLbl val="0"/>
      </c:catAx>
      <c:valAx>
        <c:axId val="4289544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28952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BFE1A-8638-D14C-8371-0A14EF42A581}" type="datetimeFigureOut">
              <a:rPr lang="en-US" smtClean="0"/>
              <a:t>3/1/23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E0710D-BE74-F040-A9C6-332D5A1A1413}" type="slidenum">
              <a:rPr lang="en-US" smtClean="0"/>
              <a:t>‹#›</a:t>
            </a:fld>
            <a:endParaRPr lang="en-US"/>
          </a:p>
        </p:txBody>
      </p:sp>
    </p:spTree>
    <p:extLst>
      <p:ext uri="{BB962C8B-B14F-4D97-AF65-F5344CB8AC3E}">
        <p14:creationId xmlns:p14="http://schemas.microsoft.com/office/powerpoint/2010/main" val="252223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E0710D-BE74-F040-A9C6-332D5A1A1413}" type="slidenum">
              <a:rPr lang="en-US" smtClean="0"/>
              <a:t>1</a:t>
            </a:fld>
            <a:endParaRPr lang="en-US"/>
          </a:p>
        </p:txBody>
      </p:sp>
    </p:spTree>
    <p:extLst>
      <p:ext uri="{BB962C8B-B14F-4D97-AF65-F5344CB8AC3E}">
        <p14:creationId xmlns:p14="http://schemas.microsoft.com/office/powerpoint/2010/main" val="2543451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E0710D-BE74-F040-A9C6-332D5A1A1413}" type="slidenum">
              <a:rPr lang="en-US" smtClean="0"/>
              <a:t>43</a:t>
            </a:fld>
            <a:endParaRPr lang="en-US"/>
          </a:p>
        </p:txBody>
      </p:sp>
    </p:spTree>
    <p:extLst>
      <p:ext uri="{BB962C8B-B14F-4D97-AF65-F5344CB8AC3E}">
        <p14:creationId xmlns:p14="http://schemas.microsoft.com/office/powerpoint/2010/main" val="334664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FB5BB-2F97-BD44-DF30-9BF3027CDB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C31B88-4462-F66C-96C9-3B5C6AE328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22B19-8F13-C7D4-5AE9-99566C7C4078}"/>
              </a:ext>
            </a:extLst>
          </p:cNvPr>
          <p:cNvSpPr>
            <a:spLocks noGrp="1"/>
          </p:cNvSpPr>
          <p:nvPr>
            <p:ph type="dt" sz="half" idx="10"/>
          </p:nvPr>
        </p:nvSpPr>
        <p:spPr/>
        <p:txBody>
          <a:bodyPr/>
          <a:lstStyle/>
          <a:p>
            <a:fld id="{E2BE67EA-8AAE-F841-BF53-234AB0508C7A}" type="datetimeFigureOut">
              <a:rPr lang="en-US" smtClean="0"/>
              <a:t>3/1/23</a:t>
            </a:fld>
            <a:endParaRPr lang="en-US"/>
          </a:p>
        </p:txBody>
      </p:sp>
      <p:sp>
        <p:nvSpPr>
          <p:cNvPr id="5" name="Footer Placeholder 4">
            <a:extLst>
              <a:ext uri="{FF2B5EF4-FFF2-40B4-BE49-F238E27FC236}">
                <a16:creationId xmlns:a16="http://schemas.microsoft.com/office/drawing/2014/main" id="{9770C878-A8F9-27A0-8A42-5B9A56A55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9FF94-C0B0-4688-8EA8-0A23C8481580}"/>
              </a:ext>
            </a:extLst>
          </p:cNvPr>
          <p:cNvSpPr>
            <a:spLocks noGrp="1"/>
          </p:cNvSpPr>
          <p:nvPr>
            <p:ph type="sldNum" sz="quarter" idx="12"/>
          </p:nvPr>
        </p:nvSpPr>
        <p:spPr/>
        <p:txBody>
          <a:bodyPr/>
          <a:lstStyle/>
          <a:p>
            <a:fld id="{54AAABB1-1B5F-1D48-AA09-9595D004361B}" type="slidenum">
              <a:rPr lang="en-US" smtClean="0"/>
              <a:t>‹#›</a:t>
            </a:fld>
            <a:endParaRPr lang="en-US"/>
          </a:p>
        </p:txBody>
      </p:sp>
    </p:spTree>
    <p:extLst>
      <p:ext uri="{BB962C8B-B14F-4D97-AF65-F5344CB8AC3E}">
        <p14:creationId xmlns:p14="http://schemas.microsoft.com/office/powerpoint/2010/main" val="3420721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DCEE-4476-8F38-7C8A-298DDA44EF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7D6D97-F746-DAC9-4E20-613C6D9EC2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0164D-258B-B1A3-3EA7-52398B0A2FD3}"/>
              </a:ext>
            </a:extLst>
          </p:cNvPr>
          <p:cNvSpPr>
            <a:spLocks noGrp="1"/>
          </p:cNvSpPr>
          <p:nvPr>
            <p:ph type="dt" sz="half" idx="10"/>
          </p:nvPr>
        </p:nvSpPr>
        <p:spPr/>
        <p:txBody>
          <a:bodyPr/>
          <a:lstStyle/>
          <a:p>
            <a:fld id="{E2BE67EA-8AAE-F841-BF53-234AB0508C7A}" type="datetimeFigureOut">
              <a:rPr lang="en-US" smtClean="0"/>
              <a:t>3/1/23</a:t>
            </a:fld>
            <a:endParaRPr lang="en-US"/>
          </a:p>
        </p:txBody>
      </p:sp>
      <p:sp>
        <p:nvSpPr>
          <p:cNvPr id="5" name="Footer Placeholder 4">
            <a:extLst>
              <a:ext uri="{FF2B5EF4-FFF2-40B4-BE49-F238E27FC236}">
                <a16:creationId xmlns:a16="http://schemas.microsoft.com/office/drawing/2014/main" id="{80598DEA-8CFC-0F9C-8E20-6DFB05155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C9AC3C-9395-484B-2A56-653A9C513DCC}"/>
              </a:ext>
            </a:extLst>
          </p:cNvPr>
          <p:cNvSpPr>
            <a:spLocks noGrp="1"/>
          </p:cNvSpPr>
          <p:nvPr>
            <p:ph type="sldNum" sz="quarter" idx="12"/>
          </p:nvPr>
        </p:nvSpPr>
        <p:spPr/>
        <p:txBody>
          <a:bodyPr/>
          <a:lstStyle/>
          <a:p>
            <a:fld id="{54AAABB1-1B5F-1D48-AA09-9595D004361B}" type="slidenum">
              <a:rPr lang="en-US" smtClean="0"/>
              <a:t>‹#›</a:t>
            </a:fld>
            <a:endParaRPr lang="en-US"/>
          </a:p>
        </p:txBody>
      </p:sp>
    </p:spTree>
    <p:extLst>
      <p:ext uri="{BB962C8B-B14F-4D97-AF65-F5344CB8AC3E}">
        <p14:creationId xmlns:p14="http://schemas.microsoft.com/office/powerpoint/2010/main" val="591264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ABD7CE-DD60-8D52-6910-B66084BBFB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CBCE9E-8788-E588-6BBC-D77B5C8449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76D560-1CFF-D08B-030F-F608FF43DF36}"/>
              </a:ext>
            </a:extLst>
          </p:cNvPr>
          <p:cNvSpPr>
            <a:spLocks noGrp="1"/>
          </p:cNvSpPr>
          <p:nvPr>
            <p:ph type="dt" sz="half" idx="10"/>
          </p:nvPr>
        </p:nvSpPr>
        <p:spPr/>
        <p:txBody>
          <a:bodyPr/>
          <a:lstStyle/>
          <a:p>
            <a:fld id="{E2BE67EA-8AAE-F841-BF53-234AB0508C7A}" type="datetimeFigureOut">
              <a:rPr lang="en-US" smtClean="0"/>
              <a:t>3/1/23</a:t>
            </a:fld>
            <a:endParaRPr lang="en-US"/>
          </a:p>
        </p:txBody>
      </p:sp>
      <p:sp>
        <p:nvSpPr>
          <p:cNvPr id="5" name="Footer Placeholder 4">
            <a:extLst>
              <a:ext uri="{FF2B5EF4-FFF2-40B4-BE49-F238E27FC236}">
                <a16:creationId xmlns:a16="http://schemas.microsoft.com/office/drawing/2014/main" id="{696B953D-CF4C-9C1B-4BEF-7CAF3C29E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126BE-AB77-2346-9680-9649D7EA6746}"/>
              </a:ext>
            </a:extLst>
          </p:cNvPr>
          <p:cNvSpPr>
            <a:spLocks noGrp="1"/>
          </p:cNvSpPr>
          <p:nvPr>
            <p:ph type="sldNum" sz="quarter" idx="12"/>
          </p:nvPr>
        </p:nvSpPr>
        <p:spPr/>
        <p:txBody>
          <a:bodyPr/>
          <a:lstStyle/>
          <a:p>
            <a:fld id="{54AAABB1-1B5F-1D48-AA09-9595D004361B}" type="slidenum">
              <a:rPr lang="en-US" smtClean="0"/>
              <a:t>‹#›</a:t>
            </a:fld>
            <a:endParaRPr lang="en-US"/>
          </a:p>
        </p:txBody>
      </p:sp>
    </p:spTree>
    <p:extLst>
      <p:ext uri="{BB962C8B-B14F-4D97-AF65-F5344CB8AC3E}">
        <p14:creationId xmlns:p14="http://schemas.microsoft.com/office/powerpoint/2010/main" val="3157370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A1CCA-550B-EC3A-9EE6-11FBB9D807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03CD26-2308-66FD-A398-5AA9F2691F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7F331-9C48-6FFF-6113-2BC29518F818}"/>
              </a:ext>
            </a:extLst>
          </p:cNvPr>
          <p:cNvSpPr>
            <a:spLocks noGrp="1"/>
          </p:cNvSpPr>
          <p:nvPr>
            <p:ph type="dt" sz="half" idx="10"/>
          </p:nvPr>
        </p:nvSpPr>
        <p:spPr/>
        <p:txBody>
          <a:bodyPr/>
          <a:lstStyle/>
          <a:p>
            <a:fld id="{E2BE67EA-8AAE-F841-BF53-234AB0508C7A}" type="datetimeFigureOut">
              <a:rPr lang="en-US" smtClean="0"/>
              <a:t>3/1/23</a:t>
            </a:fld>
            <a:endParaRPr lang="en-US"/>
          </a:p>
        </p:txBody>
      </p:sp>
      <p:sp>
        <p:nvSpPr>
          <p:cNvPr id="5" name="Footer Placeholder 4">
            <a:extLst>
              <a:ext uri="{FF2B5EF4-FFF2-40B4-BE49-F238E27FC236}">
                <a16:creationId xmlns:a16="http://schemas.microsoft.com/office/drawing/2014/main" id="{12D65158-8A4D-4873-97E8-5E047F066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E121C-A83C-1C04-9F99-F2034E3AB24B}"/>
              </a:ext>
            </a:extLst>
          </p:cNvPr>
          <p:cNvSpPr>
            <a:spLocks noGrp="1"/>
          </p:cNvSpPr>
          <p:nvPr>
            <p:ph type="sldNum" sz="quarter" idx="12"/>
          </p:nvPr>
        </p:nvSpPr>
        <p:spPr/>
        <p:txBody>
          <a:bodyPr/>
          <a:lstStyle/>
          <a:p>
            <a:fld id="{54AAABB1-1B5F-1D48-AA09-9595D004361B}" type="slidenum">
              <a:rPr lang="en-US" smtClean="0"/>
              <a:t>‹#›</a:t>
            </a:fld>
            <a:endParaRPr lang="en-US"/>
          </a:p>
        </p:txBody>
      </p:sp>
    </p:spTree>
    <p:extLst>
      <p:ext uri="{BB962C8B-B14F-4D97-AF65-F5344CB8AC3E}">
        <p14:creationId xmlns:p14="http://schemas.microsoft.com/office/powerpoint/2010/main" val="391805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6C3E0-76E5-C79B-A666-9FBD08161E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8EE6B2-7B2C-83BA-3BAF-2DF3B62A75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157143-228D-7C27-CA16-D7841C16B11D}"/>
              </a:ext>
            </a:extLst>
          </p:cNvPr>
          <p:cNvSpPr>
            <a:spLocks noGrp="1"/>
          </p:cNvSpPr>
          <p:nvPr>
            <p:ph type="dt" sz="half" idx="10"/>
          </p:nvPr>
        </p:nvSpPr>
        <p:spPr/>
        <p:txBody>
          <a:bodyPr/>
          <a:lstStyle/>
          <a:p>
            <a:fld id="{E2BE67EA-8AAE-F841-BF53-234AB0508C7A}" type="datetimeFigureOut">
              <a:rPr lang="en-US" smtClean="0"/>
              <a:t>3/1/23</a:t>
            </a:fld>
            <a:endParaRPr lang="en-US"/>
          </a:p>
        </p:txBody>
      </p:sp>
      <p:sp>
        <p:nvSpPr>
          <p:cNvPr id="5" name="Footer Placeholder 4">
            <a:extLst>
              <a:ext uri="{FF2B5EF4-FFF2-40B4-BE49-F238E27FC236}">
                <a16:creationId xmlns:a16="http://schemas.microsoft.com/office/drawing/2014/main" id="{8BC6D4C4-504C-838F-F901-A72670014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17617-E7F2-499C-8A9E-157D089C2A96}"/>
              </a:ext>
            </a:extLst>
          </p:cNvPr>
          <p:cNvSpPr>
            <a:spLocks noGrp="1"/>
          </p:cNvSpPr>
          <p:nvPr>
            <p:ph type="sldNum" sz="quarter" idx="12"/>
          </p:nvPr>
        </p:nvSpPr>
        <p:spPr/>
        <p:txBody>
          <a:bodyPr/>
          <a:lstStyle/>
          <a:p>
            <a:fld id="{54AAABB1-1B5F-1D48-AA09-9595D004361B}" type="slidenum">
              <a:rPr lang="en-US" smtClean="0"/>
              <a:t>‹#›</a:t>
            </a:fld>
            <a:endParaRPr lang="en-US"/>
          </a:p>
        </p:txBody>
      </p:sp>
    </p:spTree>
    <p:extLst>
      <p:ext uri="{BB962C8B-B14F-4D97-AF65-F5344CB8AC3E}">
        <p14:creationId xmlns:p14="http://schemas.microsoft.com/office/powerpoint/2010/main" val="894024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B7EB6-83AA-0AB8-70D7-A9529A4B93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329C2-D135-BC56-FB22-2B48CBC583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CB3449-D0F4-7D1E-405A-56AEC6084C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6F7595-E2E3-F28D-1830-E367118CE55B}"/>
              </a:ext>
            </a:extLst>
          </p:cNvPr>
          <p:cNvSpPr>
            <a:spLocks noGrp="1"/>
          </p:cNvSpPr>
          <p:nvPr>
            <p:ph type="dt" sz="half" idx="10"/>
          </p:nvPr>
        </p:nvSpPr>
        <p:spPr/>
        <p:txBody>
          <a:bodyPr/>
          <a:lstStyle/>
          <a:p>
            <a:fld id="{E2BE67EA-8AAE-F841-BF53-234AB0508C7A}" type="datetimeFigureOut">
              <a:rPr lang="en-US" smtClean="0"/>
              <a:t>3/1/23</a:t>
            </a:fld>
            <a:endParaRPr lang="en-US"/>
          </a:p>
        </p:txBody>
      </p:sp>
      <p:sp>
        <p:nvSpPr>
          <p:cNvPr id="6" name="Footer Placeholder 5">
            <a:extLst>
              <a:ext uri="{FF2B5EF4-FFF2-40B4-BE49-F238E27FC236}">
                <a16:creationId xmlns:a16="http://schemas.microsoft.com/office/drawing/2014/main" id="{FF72B6E9-690F-D149-4C84-EA5E3EC55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A31CBD-2C22-62B4-6867-9A07F7956238}"/>
              </a:ext>
            </a:extLst>
          </p:cNvPr>
          <p:cNvSpPr>
            <a:spLocks noGrp="1"/>
          </p:cNvSpPr>
          <p:nvPr>
            <p:ph type="sldNum" sz="quarter" idx="12"/>
          </p:nvPr>
        </p:nvSpPr>
        <p:spPr/>
        <p:txBody>
          <a:bodyPr/>
          <a:lstStyle/>
          <a:p>
            <a:fld id="{54AAABB1-1B5F-1D48-AA09-9595D004361B}" type="slidenum">
              <a:rPr lang="en-US" smtClean="0"/>
              <a:t>‹#›</a:t>
            </a:fld>
            <a:endParaRPr lang="en-US"/>
          </a:p>
        </p:txBody>
      </p:sp>
    </p:spTree>
    <p:extLst>
      <p:ext uri="{BB962C8B-B14F-4D97-AF65-F5344CB8AC3E}">
        <p14:creationId xmlns:p14="http://schemas.microsoft.com/office/powerpoint/2010/main" val="1310324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948B-B8CB-EA7C-8CD4-8329AC9308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0D7A2-6DCC-2B8F-C733-CA95E12DC1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5201DF-01BF-A989-E494-D793F3F75B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771F3-CF1B-2191-5D78-9F98FE875C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4F1528-DC5E-336F-54FA-A07F0056EC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96E91-48B7-73AA-F7F1-AE3400E30CB3}"/>
              </a:ext>
            </a:extLst>
          </p:cNvPr>
          <p:cNvSpPr>
            <a:spLocks noGrp="1"/>
          </p:cNvSpPr>
          <p:nvPr>
            <p:ph type="dt" sz="half" idx="10"/>
          </p:nvPr>
        </p:nvSpPr>
        <p:spPr/>
        <p:txBody>
          <a:bodyPr/>
          <a:lstStyle/>
          <a:p>
            <a:fld id="{E2BE67EA-8AAE-F841-BF53-234AB0508C7A}" type="datetimeFigureOut">
              <a:rPr lang="en-US" smtClean="0"/>
              <a:t>3/1/23</a:t>
            </a:fld>
            <a:endParaRPr lang="en-US"/>
          </a:p>
        </p:txBody>
      </p:sp>
      <p:sp>
        <p:nvSpPr>
          <p:cNvPr id="8" name="Footer Placeholder 7">
            <a:extLst>
              <a:ext uri="{FF2B5EF4-FFF2-40B4-BE49-F238E27FC236}">
                <a16:creationId xmlns:a16="http://schemas.microsoft.com/office/drawing/2014/main" id="{59FAD62B-2BA6-F4D3-EF1B-E8E0A4423D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9ADFB7-AB57-9F8A-7901-EAF6EE7F14C6}"/>
              </a:ext>
            </a:extLst>
          </p:cNvPr>
          <p:cNvSpPr>
            <a:spLocks noGrp="1"/>
          </p:cNvSpPr>
          <p:nvPr>
            <p:ph type="sldNum" sz="quarter" idx="12"/>
          </p:nvPr>
        </p:nvSpPr>
        <p:spPr/>
        <p:txBody>
          <a:bodyPr/>
          <a:lstStyle/>
          <a:p>
            <a:fld id="{54AAABB1-1B5F-1D48-AA09-9595D004361B}" type="slidenum">
              <a:rPr lang="en-US" smtClean="0"/>
              <a:t>‹#›</a:t>
            </a:fld>
            <a:endParaRPr lang="en-US"/>
          </a:p>
        </p:txBody>
      </p:sp>
    </p:spTree>
    <p:extLst>
      <p:ext uri="{BB962C8B-B14F-4D97-AF65-F5344CB8AC3E}">
        <p14:creationId xmlns:p14="http://schemas.microsoft.com/office/powerpoint/2010/main" val="155612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F7B9B-9387-9153-61EA-0DB0BA2FA0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9891CB-5D5B-EFA9-A262-768327E8641A}"/>
              </a:ext>
            </a:extLst>
          </p:cNvPr>
          <p:cNvSpPr>
            <a:spLocks noGrp="1"/>
          </p:cNvSpPr>
          <p:nvPr>
            <p:ph type="dt" sz="half" idx="10"/>
          </p:nvPr>
        </p:nvSpPr>
        <p:spPr/>
        <p:txBody>
          <a:bodyPr/>
          <a:lstStyle/>
          <a:p>
            <a:fld id="{E2BE67EA-8AAE-F841-BF53-234AB0508C7A}" type="datetimeFigureOut">
              <a:rPr lang="en-US" smtClean="0"/>
              <a:t>3/1/23</a:t>
            </a:fld>
            <a:endParaRPr lang="en-US"/>
          </a:p>
        </p:txBody>
      </p:sp>
      <p:sp>
        <p:nvSpPr>
          <p:cNvPr id="4" name="Footer Placeholder 3">
            <a:extLst>
              <a:ext uri="{FF2B5EF4-FFF2-40B4-BE49-F238E27FC236}">
                <a16:creationId xmlns:a16="http://schemas.microsoft.com/office/drawing/2014/main" id="{DE310741-1E0D-BE39-8BFE-14E868A61D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AA6F1F-A5C8-5EC0-C17D-3DCE5ACFCA79}"/>
              </a:ext>
            </a:extLst>
          </p:cNvPr>
          <p:cNvSpPr>
            <a:spLocks noGrp="1"/>
          </p:cNvSpPr>
          <p:nvPr>
            <p:ph type="sldNum" sz="quarter" idx="12"/>
          </p:nvPr>
        </p:nvSpPr>
        <p:spPr/>
        <p:txBody>
          <a:bodyPr/>
          <a:lstStyle/>
          <a:p>
            <a:fld id="{54AAABB1-1B5F-1D48-AA09-9595D004361B}" type="slidenum">
              <a:rPr lang="en-US" smtClean="0"/>
              <a:t>‹#›</a:t>
            </a:fld>
            <a:endParaRPr lang="en-US"/>
          </a:p>
        </p:txBody>
      </p:sp>
    </p:spTree>
    <p:extLst>
      <p:ext uri="{BB962C8B-B14F-4D97-AF65-F5344CB8AC3E}">
        <p14:creationId xmlns:p14="http://schemas.microsoft.com/office/powerpoint/2010/main" val="3749903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EEBD2-94EA-1EB3-0D81-10FF6F019C1C}"/>
              </a:ext>
            </a:extLst>
          </p:cNvPr>
          <p:cNvSpPr>
            <a:spLocks noGrp="1"/>
          </p:cNvSpPr>
          <p:nvPr>
            <p:ph type="dt" sz="half" idx="10"/>
          </p:nvPr>
        </p:nvSpPr>
        <p:spPr/>
        <p:txBody>
          <a:bodyPr/>
          <a:lstStyle/>
          <a:p>
            <a:fld id="{E2BE67EA-8AAE-F841-BF53-234AB0508C7A}" type="datetimeFigureOut">
              <a:rPr lang="en-US" smtClean="0"/>
              <a:t>3/1/23</a:t>
            </a:fld>
            <a:endParaRPr lang="en-US"/>
          </a:p>
        </p:txBody>
      </p:sp>
      <p:sp>
        <p:nvSpPr>
          <p:cNvPr id="3" name="Footer Placeholder 2">
            <a:extLst>
              <a:ext uri="{FF2B5EF4-FFF2-40B4-BE49-F238E27FC236}">
                <a16:creationId xmlns:a16="http://schemas.microsoft.com/office/drawing/2014/main" id="{CBAA4F23-9843-5713-1EE5-80F66D5107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804E68-3517-5A6B-9041-CE3632773BE2}"/>
              </a:ext>
            </a:extLst>
          </p:cNvPr>
          <p:cNvSpPr>
            <a:spLocks noGrp="1"/>
          </p:cNvSpPr>
          <p:nvPr>
            <p:ph type="sldNum" sz="quarter" idx="12"/>
          </p:nvPr>
        </p:nvSpPr>
        <p:spPr/>
        <p:txBody>
          <a:bodyPr/>
          <a:lstStyle/>
          <a:p>
            <a:fld id="{54AAABB1-1B5F-1D48-AA09-9595D004361B}" type="slidenum">
              <a:rPr lang="en-US" smtClean="0"/>
              <a:t>‹#›</a:t>
            </a:fld>
            <a:endParaRPr lang="en-US"/>
          </a:p>
        </p:txBody>
      </p:sp>
    </p:spTree>
    <p:extLst>
      <p:ext uri="{BB962C8B-B14F-4D97-AF65-F5344CB8AC3E}">
        <p14:creationId xmlns:p14="http://schemas.microsoft.com/office/powerpoint/2010/main" val="3623940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B466-47E8-3FDD-01B0-DC26412531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3651FB-8C90-FB5A-0865-C78CA7F017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092631-EC40-FD57-B400-BA1A34BC0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A48C80-8935-AF39-259D-726F089D8C4E}"/>
              </a:ext>
            </a:extLst>
          </p:cNvPr>
          <p:cNvSpPr>
            <a:spLocks noGrp="1"/>
          </p:cNvSpPr>
          <p:nvPr>
            <p:ph type="dt" sz="half" idx="10"/>
          </p:nvPr>
        </p:nvSpPr>
        <p:spPr/>
        <p:txBody>
          <a:bodyPr/>
          <a:lstStyle/>
          <a:p>
            <a:fld id="{E2BE67EA-8AAE-F841-BF53-234AB0508C7A}" type="datetimeFigureOut">
              <a:rPr lang="en-US" smtClean="0"/>
              <a:t>3/1/23</a:t>
            </a:fld>
            <a:endParaRPr lang="en-US"/>
          </a:p>
        </p:txBody>
      </p:sp>
      <p:sp>
        <p:nvSpPr>
          <p:cNvPr id="6" name="Footer Placeholder 5">
            <a:extLst>
              <a:ext uri="{FF2B5EF4-FFF2-40B4-BE49-F238E27FC236}">
                <a16:creationId xmlns:a16="http://schemas.microsoft.com/office/drawing/2014/main" id="{198F603A-65E8-C585-0C77-8B0CB8A6CD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94601-5F69-B22A-F8A3-2AE7C5E80260}"/>
              </a:ext>
            </a:extLst>
          </p:cNvPr>
          <p:cNvSpPr>
            <a:spLocks noGrp="1"/>
          </p:cNvSpPr>
          <p:nvPr>
            <p:ph type="sldNum" sz="quarter" idx="12"/>
          </p:nvPr>
        </p:nvSpPr>
        <p:spPr/>
        <p:txBody>
          <a:bodyPr/>
          <a:lstStyle/>
          <a:p>
            <a:fld id="{54AAABB1-1B5F-1D48-AA09-9595D004361B}" type="slidenum">
              <a:rPr lang="en-US" smtClean="0"/>
              <a:t>‹#›</a:t>
            </a:fld>
            <a:endParaRPr lang="en-US"/>
          </a:p>
        </p:txBody>
      </p:sp>
    </p:spTree>
    <p:extLst>
      <p:ext uri="{BB962C8B-B14F-4D97-AF65-F5344CB8AC3E}">
        <p14:creationId xmlns:p14="http://schemas.microsoft.com/office/powerpoint/2010/main" val="729994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4D384-0CDB-46D9-FFBC-4A4A4EDED6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F536B7-2088-0E9F-4B5E-DEDC4C2E1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837760-8D77-24C4-D686-BF539BC78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98DC15-E797-8489-3F75-2A0856312E25}"/>
              </a:ext>
            </a:extLst>
          </p:cNvPr>
          <p:cNvSpPr>
            <a:spLocks noGrp="1"/>
          </p:cNvSpPr>
          <p:nvPr>
            <p:ph type="dt" sz="half" idx="10"/>
          </p:nvPr>
        </p:nvSpPr>
        <p:spPr/>
        <p:txBody>
          <a:bodyPr/>
          <a:lstStyle/>
          <a:p>
            <a:fld id="{E2BE67EA-8AAE-F841-BF53-234AB0508C7A}" type="datetimeFigureOut">
              <a:rPr lang="en-US" smtClean="0"/>
              <a:t>3/1/23</a:t>
            </a:fld>
            <a:endParaRPr lang="en-US"/>
          </a:p>
        </p:txBody>
      </p:sp>
      <p:sp>
        <p:nvSpPr>
          <p:cNvPr id="6" name="Footer Placeholder 5">
            <a:extLst>
              <a:ext uri="{FF2B5EF4-FFF2-40B4-BE49-F238E27FC236}">
                <a16:creationId xmlns:a16="http://schemas.microsoft.com/office/drawing/2014/main" id="{0EE1B818-358B-9942-E311-0C70788F0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9F057-A2EC-CE72-6EED-5BE200F0BF4D}"/>
              </a:ext>
            </a:extLst>
          </p:cNvPr>
          <p:cNvSpPr>
            <a:spLocks noGrp="1"/>
          </p:cNvSpPr>
          <p:nvPr>
            <p:ph type="sldNum" sz="quarter" idx="12"/>
          </p:nvPr>
        </p:nvSpPr>
        <p:spPr/>
        <p:txBody>
          <a:bodyPr/>
          <a:lstStyle/>
          <a:p>
            <a:fld id="{54AAABB1-1B5F-1D48-AA09-9595D004361B}" type="slidenum">
              <a:rPr lang="en-US" smtClean="0"/>
              <a:t>‹#›</a:t>
            </a:fld>
            <a:endParaRPr lang="en-US"/>
          </a:p>
        </p:txBody>
      </p:sp>
    </p:spTree>
    <p:extLst>
      <p:ext uri="{BB962C8B-B14F-4D97-AF65-F5344CB8AC3E}">
        <p14:creationId xmlns:p14="http://schemas.microsoft.com/office/powerpoint/2010/main" val="2108712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38452D-FC0E-C13C-FB5D-A9C78B776A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F4E79C-34B7-0C2D-0B44-4D181C5F62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83C66E-3E43-DC9D-18E5-E7B321D700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BE67EA-8AAE-F841-BF53-234AB0508C7A}" type="datetimeFigureOut">
              <a:rPr lang="en-US" smtClean="0"/>
              <a:t>3/1/23</a:t>
            </a:fld>
            <a:endParaRPr lang="en-US"/>
          </a:p>
        </p:txBody>
      </p:sp>
      <p:sp>
        <p:nvSpPr>
          <p:cNvPr id="5" name="Footer Placeholder 4">
            <a:extLst>
              <a:ext uri="{FF2B5EF4-FFF2-40B4-BE49-F238E27FC236}">
                <a16:creationId xmlns:a16="http://schemas.microsoft.com/office/drawing/2014/main" id="{5AB149B3-C989-2990-682A-5D633043B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301F1C-5232-BFFF-5485-9A50AAFEBA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AAABB1-1B5F-1D48-AA09-9595D004361B}" type="slidenum">
              <a:rPr lang="en-US" smtClean="0"/>
              <a:t>‹#›</a:t>
            </a:fld>
            <a:endParaRPr lang="en-US"/>
          </a:p>
        </p:txBody>
      </p:sp>
    </p:spTree>
    <p:extLst>
      <p:ext uri="{BB962C8B-B14F-4D97-AF65-F5344CB8AC3E}">
        <p14:creationId xmlns:p14="http://schemas.microsoft.com/office/powerpoint/2010/main" val="2811902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91C194-04B4-844E-E5C4-602641D015C3}"/>
              </a:ext>
            </a:extLst>
          </p:cNvPr>
          <p:cNvSpPr txBox="1"/>
          <p:nvPr/>
        </p:nvSpPr>
        <p:spPr>
          <a:xfrm>
            <a:off x="2022049" y="828288"/>
            <a:ext cx="8495146" cy="5201424"/>
          </a:xfrm>
          <a:prstGeom prst="rect">
            <a:avLst/>
          </a:prstGeom>
          <a:noFill/>
        </p:spPr>
        <p:txBody>
          <a:bodyPr wrap="none" rtlCol="0">
            <a:spAutoFit/>
          </a:bodyPr>
          <a:lstStyle/>
          <a:p>
            <a:pPr algn="ctr"/>
            <a:r>
              <a:rPr lang="en-US" sz="4000" b="1" dirty="0"/>
              <a:t>The Geopolitics of Peace</a:t>
            </a:r>
          </a:p>
          <a:p>
            <a:pPr algn="ctr"/>
            <a:r>
              <a:rPr lang="en-US" sz="4000" b="1" dirty="0"/>
              <a:t>In a Post-Western World</a:t>
            </a:r>
          </a:p>
          <a:p>
            <a:pPr algn="ctr"/>
            <a:endParaRPr lang="en-US" sz="3600" b="1" dirty="0"/>
          </a:p>
          <a:p>
            <a:pPr algn="ctr"/>
            <a:r>
              <a:rPr lang="en-US" sz="3600" dirty="0"/>
              <a:t>Jeffrey D. Sachs</a:t>
            </a:r>
          </a:p>
          <a:p>
            <a:pPr algn="ctr"/>
            <a:r>
              <a:rPr lang="en-US" sz="3600" dirty="0"/>
              <a:t>University Professor at Columbia University</a:t>
            </a:r>
          </a:p>
          <a:p>
            <a:pPr algn="ctr"/>
            <a:endParaRPr lang="en-US" sz="3600" dirty="0"/>
          </a:p>
          <a:p>
            <a:pPr algn="ctr"/>
            <a:r>
              <a:rPr lang="en-US" sz="3600" dirty="0" err="1"/>
              <a:t>Allama</a:t>
            </a:r>
            <a:r>
              <a:rPr lang="en-US" sz="3600" dirty="0"/>
              <a:t> Iqbal Lecture</a:t>
            </a:r>
          </a:p>
          <a:p>
            <a:pPr algn="ctr"/>
            <a:r>
              <a:rPr lang="en-US" sz="3600" dirty="0"/>
              <a:t>Oxford University</a:t>
            </a:r>
          </a:p>
          <a:p>
            <a:pPr algn="ctr"/>
            <a:r>
              <a:rPr lang="en-US" sz="3600" dirty="0"/>
              <a:t>March 2, 2023</a:t>
            </a:r>
          </a:p>
        </p:txBody>
      </p:sp>
    </p:spTree>
    <p:extLst>
      <p:ext uri="{BB962C8B-B14F-4D97-AF65-F5344CB8AC3E}">
        <p14:creationId xmlns:p14="http://schemas.microsoft.com/office/powerpoint/2010/main" val="91427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435153-A97C-CFBF-15EB-F64896BA2447}"/>
              </a:ext>
            </a:extLst>
          </p:cNvPr>
          <p:cNvSpPr txBox="1"/>
          <p:nvPr/>
        </p:nvSpPr>
        <p:spPr>
          <a:xfrm>
            <a:off x="1686752" y="274290"/>
            <a:ext cx="8508932" cy="6309420"/>
          </a:xfrm>
          <a:prstGeom prst="rect">
            <a:avLst/>
          </a:prstGeom>
          <a:noFill/>
        </p:spPr>
        <p:txBody>
          <a:bodyPr wrap="none" rtlCol="0">
            <a:spAutoFit/>
          </a:bodyPr>
          <a:lstStyle/>
          <a:p>
            <a:pPr algn="ctr"/>
            <a:r>
              <a:rPr lang="en-US" sz="4000" b="1" dirty="0"/>
              <a:t>Great Power Wars (Wars of Hegemony)</a:t>
            </a:r>
          </a:p>
          <a:p>
            <a:pPr algn="ctr"/>
            <a:endParaRPr lang="en-US" sz="4000" dirty="0"/>
          </a:p>
          <a:p>
            <a:pPr algn="ctr"/>
            <a:r>
              <a:rPr lang="en-US" sz="3600" dirty="0"/>
              <a:t>Athens and Sparta</a:t>
            </a:r>
          </a:p>
          <a:p>
            <a:pPr algn="ctr"/>
            <a:endParaRPr lang="en-US" sz="3600" dirty="0"/>
          </a:p>
          <a:p>
            <a:pPr algn="ctr"/>
            <a:r>
              <a:rPr lang="en-US" sz="3600" dirty="0"/>
              <a:t>World War I</a:t>
            </a:r>
          </a:p>
          <a:p>
            <a:pPr algn="ctr"/>
            <a:endParaRPr lang="en-US" sz="3600" dirty="0"/>
          </a:p>
          <a:p>
            <a:pPr algn="ctr"/>
            <a:r>
              <a:rPr lang="en-US" sz="3600" dirty="0"/>
              <a:t>World War II</a:t>
            </a:r>
          </a:p>
          <a:p>
            <a:pPr algn="ctr"/>
            <a:endParaRPr lang="en-US" sz="3600" dirty="0"/>
          </a:p>
          <a:p>
            <a:pPr algn="ctr"/>
            <a:r>
              <a:rPr lang="en-US" sz="3600" dirty="0"/>
              <a:t>Vietnam War (Proxy War)</a:t>
            </a:r>
          </a:p>
          <a:p>
            <a:pPr algn="ctr"/>
            <a:endParaRPr lang="en-US" sz="3600" dirty="0"/>
          </a:p>
          <a:p>
            <a:pPr algn="ctr"/>
            <a:r>
              <a:rPr lang="en-US" sz="3600" dirty="0"/>
              <a:t>Ukraine War (Proxy War)</a:t>
            </a:r>
          </a:p>
        </p:txBody>
      </p:sp>
    </p:spTree>
    <p:extLst>
      <p:ext uri="{BB962C8B-B14F-4D97-AF65-F5344CB8AC3E}">
        <p14:creationId xmlns:p14="http://schemas.microsoft.com/office/powerpoint/2010/main" val="425832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CE7F21-C24D-2E5C-E8D5-7A490C118C43}"/>
              </a:ext>
            </a:extLst>
          </p:cNvPr>
          <p:cNvSpPr txBox="1"/>
          <p:nvPr/>
        </p:nvSpPr>
        <p:spPr>
          <a:xfrm>
            <a:off x="3550951" y="1014609"/>
            <a:ext cx="4265976" cy="4401205"/>
          </a:xfrm>
          <a:prstGeom prst="rect">
            <a:avLst/>
          </a:prstGeom>
          <a:noFill/>
        </p:spPr>
        <p:txBody>
          <a:bodyPr wrap="none" rtlCol="0">
            <a:spAutoFit/>
          </a:bodyPr>
          <a:lstStyle/>
          <a:p>
            <a:pPr algn="ctr"/>
            <a:r>
              <a:rPr lang="en-US" sz="4000" b="1" dirty="0"/>
              <a:t>Inter-Ethnic Wars:</a:t>
            </a:r>
          </a:p>
          <a:p>
            <a:pPr algn="ctr"/>
            <a:endParaRPr lang="en-US" sz="4000" dirty="0"/>
          </a:p>
          <a:p>
            <a:pPr algn="ctr"/>
            <a:r>
              <a:rPr lang="en-US" sz="4000" dirty="0"/>
              <a:t>Israel - Palestine</a:t>
            </a:r>
          </a:p>
          <a:p>
            <a:pPr algn="ctr"/>
            <a:endParaRPr lang="en-US" sz="4000" dirty="0"/>
          </a:p>
          <a:p>
            <a:pPr algn="ctr"/>
            <a:r>
              <a:rPr lang="en-US" sz="4000" dirty="0"/>
              <a:t>Ethiopia</a:t>
            </a:r>
          </a:p>
          <a:p>
            <a:pPr algn="ctr"/>
            <a:endParaRPr lang="en-US" sz="4000" dirty="0"/>
          </a:p>
          <a:p>
            <a:pPr algn="ctr"/>
            <a:r>
              <a:rPr lang="en-US" sz="4000" dirty="0"/>
              <a:t>India-Pakistan Wars</a:t>
            </a:r>
          </a:p>
        </p:txBody>
      </p:sp>
    </p:spTree>
    <p:extLst>
      <p:ext uri="{BB962C8B-B14F-4D97-AF65-F5344CB8AC3E}">
        <p14:creationId xmlns:p14="http://schemas.microsoft.com/office/powerpoint/2010/main" val="3392765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092A3B-1356-312F-ED6D-9B1FE1BC26ED}"/>
              </a:ext>
            </a:extLst>
          </p:cNvPr>
          <p:cNvSpPr txBox="1"/>
          <p:nvPr/>
        </p:nvSpPr>
        <p:spPr>
          <a:xfrm>
            <a:off x="1705628" y="1166842"/>
            <a:ext cx="9505167" cy="4524315"/>
          </a:xfrm>
          <a:prstGeom prst="rect">
            <a:avLst/>
          </a:prstGeom>
          <a:noFill/>
        </p:spPr>
        <p:txBody>
          <a:bodyPr wrap="square" rtlCol="0">
            <a:spAutoFit/>
          </a:bodyPr>
          <a:lstStyle/>
          <a:p>
            <a:r>
              <a:rPr lang="en-US" sz="3600" dirty="0"/>
              <a:t>Wars of plunder are wars of the strong versus the weak.  These are wars of </a:t>
            </a:r>
            <a:r>
              <a:rPr lang="en-US" sz="3600" i="1" dirty="0"/>
              <a:t>injustice</a:t>
            </a:r>
            <a:r>
              <a:rPr lang="en-US" sz="3600" dirty="0"/>
              <a:t>. </a:t>
            </a:r>
          </a:p>
          <a:p>
            <a:endParaRPr lang="en-US" sz="3600" dirty="0"/>
          </a:p>
          <a:p>
            <a:r>
              <a:rPr lang="en-US" sz="3600" dirty="0"/>
              <a:t>Wars of great powers are wars of the strong versus the strong.  These are wars of </a:t>
            </a:r>
            <a:r>
              <a:rPr lang="en-US" sz="3600" i="1" dirty="0"/>
              <a:t>competition</a:t>
            </a:r>
            <a:r>
              <a:rPr lang="en-US" sz="3600" dirty="0"/>
              <a:t>.</a:t>
            </a:r>
          </a:p>
          <a:p>
            <a:endParaRPr lang="en-US" sz="3600" dirty="0"/>
          </a:p>
          <a:p>
            <a:r>
              <a:rPr lang="en-US" sz="3600" dirty="0"/>
              <a:t>Wars of inter-ethnic conflict are wars of the weak versus the weak.  These are wars of </a:t>
            </a:r>
            <a:r>
              <a:rPr lang="en-US" sz="3600" i="1" dirty="0"/>
              <a:t>fear</a:t>
            </a:r>
            <a:r>
              <a:rPr lang="en-US" sz="3600" dirty="0"/>
              <a:t>.</a:t>
            </a:r>
          </a:p>
        </p:txBody>
      </p:sp>
    </p:spTree>
    <p:extLst>
      <p:ext uri="{BB962C8B-B14F-4D97-AF65-F5344CB8AC3E}">
        <p14:creationId xmlns:p14="http://schemas.microsoft.com/office/powerpoint/2010/main" val="252908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AA7D8D-5FC8-9394-F9EA-7C8D2E17CECE}"/>
              </a:ext>
            </a:extLst>
          </p:cNvPr>
          <p:cNvSpPr txBox="1"/>
          <p:nvPr/>
        </p:nvSpPr>
        <p:spPr>
          <a:xfrm>
            <a:off x="541789" y="2191191"/>
            <a:ext cx="11108426" cy="2862322"/>
          </a:xfrm>
          <a:prstGeom prst="rect">
            <a:avLst/>
          </a:prstGeom>
          <a:noFill/>
        </p:spPr>
        <p:txBody>
          <a:bodyPr wrap="none" rtlCol="0">
            <a:spAutoFit/>
          </a:bodyPr>
          <a:lstStyle/>
          <a:p>
            <a:pPr algn="ctr"/>
            <a:r>
              <a:rPr lang="en-US" sz="3600" b="1" dirty="0"/>
              <a:t>Technological Divergence </a:t>
            </a:r>
            <a:r>
              <a:rPr lang="en-US" sz="3600" dirty="0"/>
              <a:t>Leads to Wars of Plunder</a:t>
            </a:r>
          </a:p>
          <a:p>
            <a:pPr algn="ctr"/>
            <a:endParaRPr lang="en-US" sz="3600" b="1" dirty="0"/>
          </a:p>
          <a:p>
            <a:pPr algn="ctr"/>
            <a:r>
              <a:rPr lang="en-US" sz="3600" b="1" dirty="0"/>
              <a:t>Technological Convergence </a:t>
            </a:r>
            <a:r>
              <a:rPr lang="en-US" sz="3600" dirty="0"/>
              <a:t>Leads to Wars of Competition</a:t>
            </a:r>
          </a:p>
          <a:p>
            <a:pPr algn="ctr"/>
            <a:endParaRPr lang="en-US" sz="3600" b="1" dirty="0"/>
          </a:p>
          <a:p>
            <a:pPr algn="ctr"/>
            <a:r>
              <a:rPr lang="en-US" sz="3600" b="1" dirty="0"/>
              <a:t>Shared Vulnerability </a:t>
            </a:r>
            <a:r>
              <a:rPr lang="en-US" sz="3600" dirty="0"/>
              <a:t>Leads to Wars of Fear</a:t>
            </a:r>
          </a:p>
        </p:txBody>
      </p:sp>
    </p:spTree>
    <p:extLst>
      <p:ext uri="{BB962C8B-B14F-4D97-AF65-F5344CB8AC3E}">
        <p14:creationId xmlns:p14="http://schemas.microsoft.com/office/powerpoint/2010/main" val="1128512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4481" y="1395459"/>
            <a:ext cx="8063037" cy="5030634"/>
          </a:xfrm>
          <a:prstGeom prst="rect">
            <a:avLst/>
          </a:prstGeom>
        </p:spPr>
      </p:pic>
      <p:sp>
        <p:nvSpPr>
          <p:cNvPr id="3" name="TextBox 2"/>
          <p:cNvSpPr txBox="1"/>
          <p:nvPr/>
        </p:nvSpPr>
        <p:spPr>
          <a:xfrm>
            <a:off x="1739563" y="538662"/>
            <a:ext cx="8286989" cy="584775"/>
          </a:xfrm>
          <a:prstGeom prst="rect">
            <a:avLst/>
          </a:prstGeom>
          <a:noFill/>
        </p:spPr>
        <p:txBody>
          <a:bodyPr wrap="square" rtlCol="0">
            <a:spAutoFit/>
          </a:bodyPr>
          <a:lstStyle/>
          <a:p>
            <a:pPr algn="ctr"/>
            <a:r>
              <a:rPr lang="en-US" sz="3200" dirty="0"/>
              <a:t>The Great Engine of 19</a:t>
            </a:r>
            <a:r>
              <a:rPr lang="en-US" sz="3200" baseline="30000" dirty="0"/>
              <a:t>th</a:t>
            </a:r>
            <a:r>
              <a:rPr lang="en-US" sz="3200" dirty="0"/>
              <a:t> Century Divergence</a:t>
            </a:r>
          </a:p>
        </p:txBody>
      </p:sp>
    </p:spTree>
    <p:extLst>
      <p:ext uri="{BB962C8B-B14F-4D97-AF65-F5344CB8AC3E}">
        <p14:creationId xmlns:p14="http://schemas.microsoft.com/office/powerpoint/2010/main" val="2768704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AD5FE366-B6A7-4E33-731D-07A02CAA4320}"/>
              </a:ext>
            </a:extLst>
          </p:cNvPr>
          <p:cNvGraphicFramePr>
            <a:graphicFrameLocks/>
          </p:cNvGraphicFramePr>
          <p:nvPr>
            <p:extLst>
              <p:ext uri="{D42A27DB-BD31-4B8C-83A1-F6EECF244321}">
                <p14:modId xmlns:p14="http://schemas.microsoft.com/office/powerpoint/2010/main" val="2358697987"/>
              </p:ext>
            </p:extLst>
          </p:nvPr>
        </p:nvGraphicFramePr>
        <p:xfrm>
          <a:off x="883023" y="1071282"/>
          <a:ext cx="10997453" cy="471543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FD5D5C2-58A2-43A6-3AA8-BD9A69579EE5}"/>
              </a:ext>
            </a:extLst>
          </p:cNvPr>
          <p:cNvSpPr txBox="1"/>
          <p:nvPr/>
        </p:nvSpPr>
        <p:spPr>
          <a:xfrm>
            <a:off x="1828800" y="243069"/>
            <a:ext cx="8890575" cy="523220"/>
          </a:xfrm>
          <a:prstGeom prst="rect">
            <a:avLst/>
          </a:prstGeom>
          <a:noFill/>
        </p:spPr>
        <p:txBody>
          <a:bodyPr wrap="none" rtlCol="0">
            <a:spAutoFit/>
          </a:bodyPr>
          <a:lstStyle/>
          <a:p>
            <a:r>
              <a:rPr lang="en-US" sz="2800" b="1" dirty="0"/>
              <a:t>GDP OF ASIA AND NORTH ATLANTIC REGIONS, 1820 - 2019</a:t>
            </a:r>
          </a:p>
        </p:txBody>
      </p:sp>
    </p:spTree>
    <p:extLst>
      <p:ext uri="{BB962C8B-B14F-4D97-AF65-F5344CB8AC3E}">
        <p14:creationId xmlns:p14="http://schemas.microsoft.com/office/powerpoint/2010/main" val="3947059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74192" y="1479550"/>
            <a:ext cx="7874000" cy="3898900"/>
          </a:xfrm>
          <a:prstGeom prst="rect">
            <a:avLst/>
          </a:prstGeom>
        </p:spPr>
      </p:pic>
      <p:sp>
        <p:nvSpPr>
          <p:cNvPr id="3" name="TextBox 2"/>
          <p:cNvSpPr txBox="1"/>
          <p:nvPr/>
        </p:nvSpPr>
        <p:spPr>
          <a:xfrm>
            <a:off x="2575549" y="5378450"/>
            <a:ext cx="7377532" cy="584775"/>
          </a:xfrm>
          <a:prstGeom prst="rect">
            <a:avLst/>
          </a:prstGeom>
          <a:noFill/>
        </p:spPr>
        <p:txBody>
          <a:bodyPr wrap="none" rtlCol="0">
            <a:spAutoFit/>
          </a:bodyPr>
          <a:lstStyle/>
          <a:p>
            <a:r>
              <a:rPr lang="en-US" sz="3200" dirty="0"/>
              <a:t>22 COUNTRIES NEVER INVADED BY BRITAIN</a:t>
            </a:r>
          </a:p>
        </p:txBody>
      </p:sp>
      <p:sp>
        <p:nvSpPr>
          <p:cNvPr id="4" name="TextBox 3">
            <a:extLst>
              <a:ext uri="{FF2B5EF4-FFF2-40B4-BE49-F238E27FC236}">
                <a16:creationId xmlns:a16="http://schemas.microsoft.com/office/drawing/2014/main" id="{C3FE4029-FCBB-506E-0B36-4BF8AE9670C5}"/>
              </a:ext>
            </a:extLst>
          </p:cNvPr>
          <p:cNvSpPr txBox="1"/>
          <p:nvPr/>
        </p:nvSpPr>
        <p:spPr>
          <a:xfrm>
            <a:off x="4503352" y="486136"/>
            <a:ext cx="3521926" cy="584775"/>
          </a:xfrm>
          <a:prstGeom prst="rect">
            <a:avLst/>
          </a:prstGeom>
          <a:noFill/>
        </p:spPr>
        <p:txBody>
          <a:bodyPr wrap="none" rtlCol="0">
            <a:spAutoFit/>
          </a:bodyPr>
          <a:lstStyle/>
          <a:p>
            <a:r>
              <a:rPr lang="en-US" sz="3200" dirty="0"/>
              <a:t>“Liberal Hegemony”</a:t>
            </a:r>
          </a:p>
        </p:txBody>
      </p:sp>
      <p:sp>
        <p:nvSpPr>
          <p:cNvPr id="6" name="TextBox 5">
            <a:extLst>
              <a:ext uri="{FF2B5EF4-FFF2-40B4-BE49-F238E27FC236}">
                <a16:creationId xmlns:a16="http://schemas.microsoft.com/office/drawing/2014/main" id="{32E768A5-ED34-B1AB-48B7-2DA0BFB2BC80}"/>
              </a:ext>
            </a:extLst>
          </p:cNvPr>
          <p:cNvSpPr txBox="1"/>
          <p:nvPr/>
        </p:nvSpPr>
        <p:spPr>
          <a:xfrm>
            <a:off x="426744" y="6187198"/>
            <a:ext cx="11568896" cy="369332"/>
          </a:xfrm>
          <a:prstGeom prst="rect">
            <a:avLst/>
          </a:prstGeom>
          <a:noFill/>
        </p:spPr>
        <p:txBody>
          <a:bodyPr wrap="square">
            <a:spAutoFit/>
          </a:bodyPr>
          <a:lstStyle/>
          <a:p>
            <a:r>
              <a:rPr lang="en-US" b="0" i="1" dirty="0">
                <a:solidFill>
                  <a:srgbClr val="444444"/>
                </a:solidFill>
                <a:effectLst/>
                <a:latin typeface="Open Sans" panose="020F0502020204030204" pitchFamily="34" charset="0"/>
              </a:rPr>
              <a:t>All the Countries We’ve Ever Invaded: And the Few We Never Got Round To</a:t>
            </a:r>
            <a:r>
              <a:rPr lang="en-US" b="0" i="0" dirty="0">
                <a:solidFill>
                  <a:srgbClr val="444444"/>
                </a:solidFill>
                <a:effectLst/>
                <a:latin typeface="Open Sans" panose="020F0502020204030204" pitchFamily="34" charset="0"/>
              </a:rPr>
              <a:t>, Stuart Laylock, 2012</a:t>
            </a:r>
            <a:endParaRPr lang="en-US" dirty="0"/>
          </a:p>
        </p:txBody>
      </p:sp>
    </p:spTree>
    <p:extLst>
      <p:ext uri="{BB962C8B-B14F-4D97-AF65-F5344CB8AC3E}">
        <p14:creationId xmlns:p14="http://schemas.microsoft.com/office/powerpoint/2010/main" val="3429901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5D242-29FA-4731-76FE-202D147E70BD}"/>
              </a:ext>
            </a:extLst>
          </p:cNvPr>
          <p:cNvSpPr txBox="1"/>
          <p:nvPr/>
        </p:nvSpPr>
        <p:spPr>
          <a:xfrm>
            <a:off x="988319" y="1640910"/>
            <a:ext cx="10215361" cy="2862322"/>
          </a:xfrm>
          <a:prstGeom prst="rect">
            <a:avLst/>
          </a:prstGeom>
          <a:noFill/>
        </p:spPr>
        <p:txBody>
          <a:bodyPr wrap="none" rtlCol="0">
            <a:spAutoFit/>
          </a:bodyPr>
          <a:lstStyle/>
          <a:p>
            <a:pPr algn="ctr"/>
            <a:r>
              <a:rPr lang="en-US" sz="3600" b="1" dirty="0"/>
              <a:t>Two Main Solutions to Wars of Plunder</a:t>
            </a:r>
          </a:p>
          <a:p>
            <a:endParaRPr lang="en-US" sz="3600" dirty="0"/>
          </a:p>
          <a:p>
            <a:r>
              <a:rPr lang="en-US" sz="3600" dirty="0"/>
              <a:t>Technological Convergence (strengthen the weak)</a:t>
            </a:r>
          </a:p>
          <a:p>
            <a:endParaRPr lang="en-US" sz="3600" dirty="0"/>
          </a:p>
          <a:p>
            <a:r>
              <a:rPr lang="en-US" sz="3600" dirty="0"/>
              <a:t>Collective Security (protect the weak from the strong)</a:t>
            </a:r>
          </a:p>
        </p:txBody>
      </p:sp>
    </p:spTree>
    <p:extLst>
      <p:ext uri="{BB962C8B-B14F-4D97-AF65-F5344CB8AC3E}">
        <p14:creationId xmlns:p14="http://schemas.microsoft.com/office/powerpoint/2010/main" val="2644464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89E8E0-A35C-8823-0B85-80DAAC51D577}"/>
              </a:ext>
            </a:extLst>
          </p:cNvPr>
          <p:cNvSpPr txBox="1"/>
          <p:nvPr/>
        </p:nvSpPr>
        <p:spPr>
          <a:xfrm>
            <a:off x="1537850" y="1843950"/>
            <a:ext cx="9517605" cy="3170099"/>
          </a:xfrm>
          <a:prstGeom prst="rect">
            <a:avLst/>
          </a:prstGeom>
          <a:noFill/>
        </p:spPr>
        <p:txBody>
          <a:bodyPr wrap="none" rtlCol="0">
            <a:spAutoFit/>
          </a:bodyPr>
          <a:lstStyle/>
          <a:p>
            <a:pPr algn="ctr"/>
            <a:r>
              <a:rPr lang="en-US" sz="4000" dirty="0"/>
              <a:t>The End of European Imperial Rule</a:t>
            </a:r>
          </a:p>
          <a:p>
            <a:pPr algn="ctr"/>
            <a:endParaRPr lang="en-US" sz="4000" dirty="0"/>
          </a:p>
          <a:p>
            <a:pPr algn="ctr"/>
            <a:r>
              <a:rPr lang="en-US" sz="4000" dirty="0"/>
              <a:t>Led to the</a:t>
            </a:r>
          </a:p>
          <a:p>
            <a:pPr algn="ctr"/>
            <a:endParaRPr lang="en-US" sz="4000" dirty="0"/>
          </a:p>
          <a:p>
            <a:pPr algn="ctr"/>
            <a:r>
              <a:rPr lang="en-US" sz="4000" dirty="0"/>
              <a:t>Global Shift from Divergence to Convergence</a:t>
            </a:r>
          </a:p>
        </p:txBody>
      </p:sp>
    </p:spTree>
    <p:extLst>
      <p:ext uri="{BB962C8B-B14F-4D97-AF65-F5344CB8AC3E}">
        <p14:creationId xmlns:p14="http://schemas.microsoft.com/office/powerpoint/2010/main" val="845421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4BD555-AFD7-840B-DBFB-9870CD34539D}"/>
              </a:ext>
            </a:extLst>
          </p:cNvPr>
          <p:cNvSpPr txBox="1"/>
          <p:nvPr/>
        </p:nvSpPr>
        <p:spPr>
          <a:xfrm>
            <a:off x="1184495" y="2079956"/>
            <a:ext cx="9823010" cy="2862322"/>
          </a:xfrm>
          <a:prstGeom prst="rect">
            <a:avLst/>
          </a:prstGeom>
          <a:noFill/>
        </p:spPr>
        <p:txBody>
          <a:bodyPr wrap="none" rtlCol="0">
            <a:spAutoFit/>
          </a:bodyPr>
          <a:lstStyle/>
          <a:p>
            <a:r>
              <a:rPr lang="en-US" sz="3600" b="1" dirty="0"/>
              <a:t>Fundamental Reasons for the Age of Convergence:</a:t>
            </a:r>
          </a:p>
          <a:p>
            <a:endParaRPr lang="en-US" sz="3600" dirty="0"/>
          </a:p>
          <a:p>
            <a:r>
              <a:rPr lang="en-US" sz="3600" dirty="0"/>
              <a:t>Independent states introduced education</a:t>
            </a:r>
          </a:p>
          <a:p>
            <a:r>
              <a:rPr lang="en-US" sz="3600" dirty="0"/>
              <a:t>Accelerating diffusion of technology</a:t>
            </a:r>
          </a:p>
          <a:p>
            <a:r>
              <a:rPr lang="en-US" sz="3600" dirty="0"/>
              <a:t>Equalizing deterrence (e.g., nuclear weapons)</a:t>
            </a:r>
          </a:p>
        </p:txBody>
      </p:sp>
    </p:spTree>
    <p:extLst>
      <p:ext uri="{BB962C8B-B14F-4D97-AF65-F5344CB8AC3E}">
        <p14:creationId xmlns:p14="http://schemas.microsoft.com/office/powerpoint/2010/main" val="1994742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AA388B-329D-C058-68FF-C67B97AF1D71}"/>
              </a:ext>
            </a:extLst>
          </p:cNvPr>
          <p:cNvSpPr txBox="1"/>
          <p:nvPr/>
        </p:nvSpPr>
        <p:spPr>
          <a:xfrm>
            <a:off x="1901842" y="2151727"/>
            <a:ext cx="8388315" cy="2554545"/>
          </a:xfrm>
          <a:prstGeom prst="rect">
            <a:avLst/>
          </a:prstGeom>
          <a:noFill/>
        </p:spPr>
        <p:txBody>
          <a:bodyPr wrap="square" rtlCol="0">
            <a:spAutoFit/>
          </a:bodyPr>
          <a:lstStyle/>
          <a:p>
            <a:r>
              <a:rPr lang="en-US" sz="4000" dirty="0"/>
              <a:t>International Relations Theory should have as its core aim not only the </a:t>
            </a:r>
            <a:r>
              <a:rPr lang="en-US" sz="4000" i="1" dirty="0"/>
              <a:t>description</a:t>
            </a:r>
            <a:r>
              <a:rPr lang="en-US" sz="4000" dirty="0"/>
              <a:t> of the causes of war but the </a:t>
            </a:r>
            <a:r>
              <a:rPr lang="en-US" sz="4000" i="1" dirty="0"/>
              <a:t>prescription</a:t>
            </a:r>
            <a:r>
              <a:rPr lang="en-US" sz="4000" dirty="0"/>
              <a:t> of the paths to peace</a:t>
            </a:r>
          </a:p>
        </p:txBody>
      </p:sp>
    </p:spTree>
    <p:extLst>
      <p:ext uri="{BB962C8B-B14F-4D97-AF65-F5344CB8AC3E}">
        <p14:creationId xmlns:p14="http://schemas.microsoft.com/office/powerpoint/2010/main" val="3337319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5BA43F-A747-EAD2-1D6C-A6C4B4488051}"/>
              </a:ext>
            </a:extLst>
          </p:cNvPr>
          <p:cNvSpPr txBox="1"/>
          <p:nvPr/>
        </p:nvSpPr>
        <p:spPr>
          <a:xfrm>
            <a:off x="1540702" y="1002082"/>
            <a:ext cx="9519781" cy="5078313"/>
          </a:xfrm>
          <a:prstGeom prst="rect">
            <a:avLst/>
          </a:prstGeom>
          <a:noFill/>
        </p:spPr>
        <p:txBody>
          <a:bodyPr wrap="square" rtlCol="0">
            <a:spAutoFit/>
          </a:bodyPr>
          <a:lstStyle/>
          <a:p>
            <a:r>
              <a:rPr lang="en-US" sz="3600" dirty="0"/>
              <a:t>In the 21</a:t>
            </a:r>
            <a:r>
              <a:rPr lang="en-US" sz="3600" baseline="30000" dirty="0"/>
              <a:t>st</a:t>
            </a:r>
            <a:r>
              <a:rPr lang="en-US" sz="3600" dirty="0"/>
              <a:t> Century, major powers can still defeat weaker nations but can rarely subdue them:</a:t>
            </a:r>
          </a:p>
          <a:p>
            <a:endParaRPr lang="en-US" sz="3600" dirty="0"/>
          </a:p>
          <a:p>
            <a:pPr marL="571500" indent="-571500">
              <a:buFont typeface="Arial" panose="020B0604020202020204" pitchFamily="34" charset="0"/>
              <a:buChar char="•"/>
            </a:pPr>
            <a:r>
              <a:rPr lang="en-US" sz="3600" dirty="0"/>
              <a:t>Algeria</a:t>
            </a:r>
          </a:p>
          <a:p>
            <a:pPr marL="571500" indent="-571500">
              <a:buFont typeface="Arial" panose="020B0604020202020204" pitchFamily="34" charset="0"/>
              <a:buChar char="•"/>
            </a:pPr>
            <a:r>
              <a:rPr lang="en-US" sz="3600" dirty="0"/>
              <a:t>Vietnam</a:t>
            </a:r>
          </a:p>
          <a:p>
            <a:pPr marL="571500" indent="-571500">
              <a:buFont typeface="Arial" panose="020B0604020202020204" pitchFamily="34" charset="0"/>
              <a:buChar char="•"/>
            </a:pPr>
            <a:r>
              <a:rPr lang="en-US" sz="3600" dirty="0"/>
              <a:t>Afghanistan</a:t>
            </a:r>
          </a:p>
          <a:p>
            <a:pPr marL="571500" indent="-571500">
              <a:buFont typeface="Arial" panose="020B0604020202020204" pitchFamily="34" charset="0"/>
              <a:buChar char="•"/>
            </a:pPr>
            <a:r>
              <a:rPr lang="en-US" sz="3600" dirty="0"/>
              <a:t>Iraq</a:t>
            </a:r>
          </a:p>
          <a:p>
            <a:pPr marL="571500" indent="-571500">
              <a:buFont typeface="Arial" panose="020B0604020202020204" pitchFamily="34" charset="0"/>
              <a:buChar char="•"/>
            </a:pPr>
            <a:r>
              <a:rPr lang="en-US" sz="3600" dirty="0"/>
              <a:t>Libya</a:t>
            </a:r>
          </a:p>
          <a:p>
            <a:pPr marL="571500" indent="-571500">
              <a:buFont typeface="Arial" panose="020B0604020202020204" pitchFamily="34" charset="0"/>
              <a:buChar char="•"/>
            </a:pPr>
            <a:r>
              <a:rPr lang="en-US" sz="3600" dirty="0"/>
              <a:t>Syria</a:t>
            </a:r>
          </a:p>
        </p:txBody>
      </p:sp>
    </p:spTree>
    <p:extLst>
      <p:ext uri="{BB962C8B-B14F-4D97-AF65-F5344CB8AC3E}">
        <p14:creationId xmlns:p14="http://schemas.microsoft.com/office/powerpoint/2010/main" val="1017439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DBC758-B093-106F-BE9E-C5C048067F89}"/>
              </a:ext>
            </a:extLst>
          </p:cNvPr>
          <p:cNvSpPr txBox="1"/>
          <p:nvPr/>
        </p:nvSpPr>
        <p:spPr>
          <a:xfrm>
            <a:off x="588723" y="1966586"/>
            <a:ext cx="11260899" cy="3170099"/>
          </a:xfrm>
          <a:prstGeom prst="rect">
            <a:avLst/>
          </a:prstGeom>
          <a:noFill/>
        </p:spPr>
        <p:txBody>
          <a:bodyPr wrap="square" rtlCol="0">
            <a:spAutoFit/>
          </a:bodyPr>
          <a:lstStyle/>
          <a:p>
            <a:pPr algn="ctr"/>
            <a:r>
              <a:rPr lang="en-US" sz="4000" dirty="0"/>
              <a:t>Technological </a:t>
            </a:r>
            <a:r>
              <a:rPr lang="en-US" sz="4000" b="1" dirty="0"/>
              <a:t>Convergence  </a:t>
            </a:r>
            <a:r>
              <a:rPr lang="en-US" sz="4000" dirty="0"/>
              <a:t>Reduces Wars of Plunder </a:t>
            </a:r>
          </a:p>
          <a:p>
            <a:pPr algn="ctr"/>
            <a:endParaRPr lang="en-US" sz="4000" dirty="0"/>
          </a:p>
          <a:p>
            <a:pPr algn="ctr"/>
            <a:r>
              <a:rPr lang="en-US" sz="4000" dirty="0"/>
              <a:t>But Can Also Lead to </a:t>
            </a:r>
          </a:p>
          <a:p>
            <a:pPr algn="ctr"/>
            <a:endParaRPr lang="en-US" sz="4000" dirty="0"/>
          </a:p>
          <a:p>
            <a:pPr algn="ctr"/>
            <a:r>
              <a:rPr lang="en-US" sz="4000" b="1" dirty="0"/>
              <a:t>More</a:t>
            </a:r>
            <a:r>
              <a:rPr lang="en-US" sz="4000" dirty="0"/>
              <a:t> Great Power Conflicts</a:t>
            </a:r>
          </a:p>
        </p:txBody>
      </p:sp>
    </p:spTree>
    <p:extLst>
      <p:ext uri="{BB962C8B-B14F-4D97-AF65-F5344CB8AC3E}">
        <p14:creationId xmlns:p14="http://schemas.microsoft.com/office/powerpoint/2010/main" val="119140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0CFCFC-A297-8CCC-B8F4-1CC547B366CF}"/>
              </a:ext>
            </a:extLst>
          </p:cNvPr>
          <p:cNvSpPr txBox="1"/>
          <p:nvPr/>
        </p:nvSpPr>
        <p:spPr>
          <a:xfrm>
            <a:off x="682907" y="578734"/>
            <a:ext cx="11100122" cy="5509200"/>
          </a:xfrm>
          <a:prstGeom prst="rect">
            <a:avLst/>
          </a:prstGeom>
          <a:noFill/>
        </p:spPr>
        <p:txBody>
          <a:bodyPr wrap="square" rtlCol="0">
            <a:spAutoFit/>
          </a:bodyPr>
          <a:lstStyle/>
          <a:p>
            <a:r>
              <a:rPr lang="en-US" sz="4400" dirty="0"/>
              <a:t>Rising Powers </a:t>
            </a:r>
            <a:r>
              <a:rPr lang="en-US" sz="4400" b="1" dirty="0"/>
              <a:t>Fear</a:t>
            </a:r>
            <a:r>
              <a:rPr lang="en-US" sz="4400" dirty="0"/>
              <a:t> They Will Be Held Back By</a:t>
            </a:r>
          </a:p>
          <a:p>
            <a:r>
              <a:rPr lang="en-US" sz="4400" dirty="0"/>
              <a:t>Incumbent Powers</a:t>
            </a:r>
          </a:p>
          <a:p>
            <a:endParaRPr lang="en-US" sz="4400" dirty="0"/>
          </a:p>
          <a:p>
            <a:r>
              <a:rPr lang="en-US" sz="4400" dirty="0"/>
              <a:t>Incumbent Powers </a:t>
            </a:r>
            <a:r>
              <a:rPr lang="en-US" sz="4400" b="1" dirty="0"/>
              <a:t>Fear</a:t>
            </a:r>
            <a:r>
              <a:rPr lang="en-US" sz="4400" dirty="0"/>
              <a:t> They Will Be Overtaken by Rising Powers</a:t>
            </a:r>
          </a:p>
          <a:p>
            <a:endParaRPr lang="en-US" sz="4400" dirty="0"/>
          </a:p>
          <a:p>
            <a:r>
              <a:rPr lang="en-US" sz="4400" dirty="0"/>
              <a:t>Wars Among Want-to-Be </a:t>
            </a:r>
            <a:r>
              <a:rPr lang="en-US" sz="4400" b="1" dirty="0"/>
              <a:t>Hegemons</a:t>
            </a:r>
            <a:r>
              <a:rPr lang="en-US" sz="4400" dirty="0"/>
              <a:t> are the Most Insidious</a:t>
            </a:r>
          </a:p>
        </p:txBody>
      </p:sp>
    </p:spTree>
    <p:extLst>
      <p:ext uri="{BB962C8B-B14F-4D97-AF65-F5344CB8AC3E}">
        <p14:creationId xmlns:p14="http://schemas.microsoft.com/office/powerpoint/2010/main" val="2885168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54183" y="0"/>
            <a:ext cx="4572000" cy="6858000"/>
          </a:xfrm>
          <a:prstGeom prst="rect">
            <a:avLst/>
          </a:prstGeom>
        </p:spPr>
      </p:pic>
      <p:sp>
        <p:nvSpPr>
          <p:cNvPr id="3" name="TextBox 2"/>
          <p:cNvSpPr txBox="1"/>
          <p:nvPr/>
        </p:nvSpPr>
        <p:spPr>
          <a:xfrm>
            <a:off x="6583680" y="2011681"/>
            <a:ext cx="4955396" cy="1077218"/>
          </a:xfrm>
          <a:prstGeom prst="rect">
            <a:avLst/>
          </a:prstGeom>
          <a:noFill/>
        </p:spPr>
        <p:txBody>
          <a:bodyPr wrap="none" rtlCol="0">
            <a:spAutoFit/>
          </a:bodyPr>
          <a:lstStyle/>
          <a:p>
            <a:r>
              <a:rPr lang="en-US" sz="3200" dirty="0"/>
              <a:t>The Thucydides’ Trap Theory</a:t>
            </a:r>
          </a:p>
          <a:p>
            <a:r>
              <a:rPr lang="en-US" sz="3200" dirty="0"/>
              <a:t>Of Competing Hegemons</a:t>
            </a:r>
          </a:p>
        </p:txBody>
      </p:sp>
    </p:spTree>
    <p:extLst>
      <p:ext uri="{BB962C8B-B14F-4D97-AF65-F5344CB8AC3E}">
        <p14:creationId xmlns:p14="http://schemas.microsoft.com/office/powerpoint/2010/main" val="479834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A62F350-5DEE-801C-7790-D1F9C5FB7BAC}"/>
              </a:ext>
            </a:extLst>
          </p:cNvPr>
          <p:cNvGraphicFramePr>
            <a:graphicFrameLocks/>
          </p:cNvGraphicFramePr>
          <p:nvPr>
            <p:extLst>
              <p:ext uri="{D42A27DB-BD31-4B8C-83A1-F6EECF244321}">
                <p14:modId xmlns:p14="http://schemas.microsoft.com/office/powerpoint/2010/main" val="694676374"/>
              </p:ext>
            </p:extLst>
          </p:nvPr>
        </p:nvGraphicFramePr>
        <p:xfrm>
          <a:off x="701458" y="275573"/>
          <a:ext cx="11210793" cy="61377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69105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684693533"/>
              </p:ext>
            </p:extLst>
          </p:nvPr>
        </p:nvGraphicFramePr>
        <p:xfrm>
          <a:off x="613457" y="416689"/>
          <a:ext cx="11123271" cy="58567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9327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888307-A213-3BCA-58A6-A18E7BDB157D}"/>
              </a:ext>
            </a:extLst>
          </p:cNvPr>
          <p:cNvGraphicFramePr>
            <a:graphicFrameLocks/>
          </p:cNvGraphicFramePr>
          <p:nvPr>
            <p:extLst>
              <p:ext uri="{D42A27DB-BD31-4B8C-83A1-F6EECF244321}">
                <p14:modId xmlns:p14="http://schemas.microsoft.com/office/powerpoint/2010/main" val="711671461"/>
              </p:ext>
            </p:extLst>
          </p:nvPr>
        </p:nvGraphicFramePr>
        <p:xfrm>
          <a:off x="719528" y="479684"/>
          <a:ext cx="10702977" cy="58911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58238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97C14B5-5C09-2E4C-B9EA-0FF1045D398B}"/>
              </a:ext>
            </a:extLst>
          </p:cNvPr>
          <p:cNvGraphicFramePr>
            <a:graphicFrameLocks noGrp="1"/>
          </p:cNvGraphicFramePr>
          <p:nvPr>
            <p:extLst>
              <p:ext uri="{D42A27DB-BD31-4B8C-83A1-F6EECF244321}">
                <p14:modId xmlns:p14="http://schemas.microsoft.com/office/powerpoint/2010/main" val="3266513733"/>
              </p:ext>
            </p:extLst>
          </p:nvPr>
        </p:nvGraphicFramePr>
        <p:xfrm>
          <a:off x="2158501" y="1608881"/>
          <a:ext cx="8127999" cy="4988690"/>
        </p:xfrm>
        <a:graphic>
          <a:graphicData uri="http://schemas.openxmlformats.org/drawingml/2006/table">
            <a:tbl>
              <a:tblPr firstRow="1" bandRow="1">
                <a:tableStyleId>{5940675A-B579-460E-94D1-54222C63F5DA}</a:tableStyleId>
              </a:tblPr>
              <a:tblGrid>
                <a:gridCol w="1993774">
                  <a:extLst>
                    <a:ext uri="{9D8B030D-6E8A-4147-A177-3AD203B41FA5}">
                      <a16:colId xmlns:a16="http://schemas.microsoft.com/office/drawing/2014/main" val="1978107075"/>
                    </a:ext>
                  </a:extLst>
                </a:gridCol>
                <a:gridCol w="3424892">
                  <a:extLst>
                    <a:ext uri="{9D8B030D-6E8A-4147-A177-3AD203B41FA5}">
                      <a16:colId xmlns:a16="http://schemas.microsoft.com/office/drawing/2014/main" val="1133113009"/>
                    </a:ext>
                  </a:extLst>
                </a:gridCol>
                <a:gridCol w="2709333">
                  <a:extLst>
                    <a:ext uri="{9D8B030D-6E8A-4147-A177-3AD203B41FA5}">
                      <a16:colId xmlns:a16="http://schemas.microsoft.com/office/drawing/2014/main" val="3772278125"/>
                    </a:ext>
                  </a:extLst>
                </a:gridCol>
              </a:tblGrid>
              <a:tr h="971030">
                <a:tc>
                  <a:txBody>
                    <a:bodyPr/>
                    <a:lstStyle/>
                    <a:p>
                      <a:endParaRPr lang="en-US" dirty="0"/>
                    </a:p>
                  </a:txBody>
                  <a:tcPr/>
                </a:tc>
                <a:tc>
                  <a:txBody>
                    <a:bodyPr/>
                    <a:lstStyle/>
                    <a:p>
                      <a:pPr algn="ctr"/>
                      <a:r>
                        <a:rPr lang="en-US" sz="2800" b="1" dirty="0"/>
                        <a:t>De-escalate</a:t>
                      </a:r>
                    </a:p>
                  </a:txBody>
                  <a:tcPr anchor="ctr"/>
                </a:tc>
                <a:tc>
                  <a:txBody>
                    <a:bodyPr/>
                    <a:lstStyle/>
                    <a:p>
                      <a:pPr algn="ctr"/>
                      <a:r>
                        <a:rPr lang="en-US" sz="2800" b="1" dirty="0"/>
                        <a:t>Escalate</a:t>
                      </a:r>
                    </a:p>
                  </a:txBody>
                  <a:tcPr anchor="ctr"/>
                </a:tc>
                <a:extLst>
                  <a:ext uri="{0D108BD9-81ED-4DB2-BD59-A6C34878D82A}">
                    <a16:rowId xmlns:a16="http://schemas.microsoft.com/office/drawing/2014/main" val="1320872987"/>
                  </a:ext>
                </a:extLst>
              </a:tr>
              <a:tr h="1935920">
                <a:tc>
                  <a:txBody>
                    <a:bodyPr/>
                    <a:lstStyle/>
                    <a:p>
                      <a:r>
                        <a:rPr lang="en-US" sz="2800" b="1" dirty="0"/>
                        <a:t>De-escalate</a:t>
                      </a:r>
                    </a:p>
                  </a:txBody>
                  <a:tcPr anchor="ctr"/>
                </a:tc>
                <a:tc>
                  <a:txBody>
                    <a:bodyPr/>
                    <a:lstStyle/>
                    <a:p>
                      <a:pPr algn="ctr"/>
                      <a:r>
                        <a:rPr lang="en-US" sz="2800" b="1" dirty="0"/>
                        <a:t>5,5</a:t>
                      </a:r>
                    </a:p>
                  </a:txBody>
                  <a:tcPr anchor="ctr"/>
                </a:tc>
                <a:tc>
                  <a:txBody>
                    <a:bodyPr/>
                    <a:lstStyle/>
                    <a:p>
                      <a:pPr algn="ctr"/>
                      <a:r>
                        <a:rPr lang="en-US" sz="2800" b="1" dirty="0"/>
                        <a:t>-10,10</a:t>
                      </a:r>
                    </a:p>
                  </a:txBody>
                  <a:tcPr anchor="ctr"/>
                </a:tc>
                <a:extLst>
                  <a:ext uri="{0D108BD9-81ED-4DB2-BD59-A6C34878D82A}">
                    <a16:rowId xmlns:a16="http://schemas.microsoft.com/office/drawing/2014/main" val="4210463417"/>
                  </a:ext>
                </a:extLst>
              </a:tr>
              <a:tr h="2081740">
                <a:tc>
                  <a:txBody>
                    <a:bodyPr/>
                    <a:lstStyle/>
                    <a:p>
                      <a:r>
                        <a:rPr lang="en-US" sz="2800" b="1" dirty="0"/>
                        <a:t>Escalate</a:t>
                      </a:r>
                    </a:p>
                  </a:txBody>
                  <a:tcPr anchor="ctr"/>
                </a:tc>
                <a:tc>
                  <a:txBody>
                    <a:bodyPr/>
                    <a:lstStyle/>
                    <a:p>
                      <a:pPr algn="ctr"/>
                      <a:r>
                        <a:rPr lang="en-US" sz="2800" b="1" dirty="0"/>
                        <a:t>10,-10</a:t>
                      </a:r>
                    </a:p>
                  </a:txBody>
                  <a:tcPr anchor="ctr"/>
                </a:tc>
                <a:tc>
                  <a:txBody>
                    <a:bodyPr/>
                    <a:lstStyle/>
                    <a:p>
                      <a:pPr algn="ctr"/>
                      <a:r>
                        <a:rPr lang="en-US" sz="2800" b="1" dirty="0"/>
                        <a:t>-5,-5</a:t>
                      </a:r>
                    </a:p>
                  </a:txBody>
                  <a:tcPr anchor="ctr"/>
                </a:tc>
                <a:extLst>
                  <a:ext uri="{0D108BD9-81ED-4DB2-BD59-A6C34878D82A}">
                    <a16:rowId xmlns:a16="http://schemas.microsoft.com/office/drawing/2014/main" val="750663838"/>
                  </a:ext>
                </a:extLst>
              </a:tr>
            </a:tbl>
          </a:graphicData>
        </a:graphic>
      </p:graphicFrame>
      <p:cxnSp>
        <p:nvCxnSpPr>
          <p:cNvPr id="4" name="Straight Connector 3">
            <a:extLst>
              <a:ext uri="{FF2B5EF4-FFF2-40B4-BE49-F238E27FC236}">
                <a16:creationId xmlns:a16="http://schemas.microsoft.com/office/drawing/2014/main" id="{2667AB38-DC9B-094C-ACC7-353A6B406B21}"/>
              </a:ext>
            </a:extLst>
          </p:cNvPr>
          <p:cNvCxnSpPr/>
          <p:nvPr/>
        </p:nvCxnSpPr>
        <p:spPr>
          <a:xfrm flipH="1" flipV="1">
            <a:off x="2287781" y="1641144"/>
            <a:ext cx="1798901" cy="99095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CAAC587-11C0-C746-B6E7-C1E38370CCFD}"/>
              </a:ext>
            </a:extLst>
          </p:cNvPr>
          <p:cNvSpPr txBox="1"/>
          <p:nvPr/>
        </p:nvSpPr>
        <p:spPr>
          <a:xfrm>
            <a:off x="2158501" y="1858780"/>
            <a:ext cx="1034404" cy="523220"/>
          </a:xfrm>
          <a:prstGeom prst="rect">
            <a:avLst/>
          </a:prstGeom>
          <a:noFill/>
        </p:spPr>
        <p:txBody>
          <a:bodyPr wrap="square" rtlCol="0">
            <a:spAutoFit/>
          </a:bodyPr>
          <a:lstStyle/>
          <a:p>
            <a:r>
              <a:rPr lang="en-US" sz="2800" b="1" dirty="0"/>
              <a:t>USA</a:t>
            </a:r>
          </a:p>
        </p:txBody>
      </p:sp>
      <p:sp>
        <p:nvSpPr>
          <p:cNvPr id="6" name="TextBox 5">
            <a:extLst>
              <a:ext uri="{FF2B5EF4-FFF2-40B4-BE49-F238E27FC236}">
                <a16:creationId xmlns:a16="http://schemas.microsoft.com/office/drawing/2014/main" id="{E0843C40-B583-3445-B744-D4A05F5828F7}"/>
              </a:ext>
            </a:extLst>
          </p:cNvPr>
          <p:cNvSpPr txBox="1"/>
          <p:nvPr/>
        </p:nvSpPr>
        <p:spPr>
          <a:xfrm>
            <a:off x="2941254" y="1620232"/>
            <a:ext cx="1274708" cy="523220"/>
          </a:xfrm>
          <a:prstGeom prst="rect">
            <a:avLst/>
          </a:prstGeom>
          <a:noFill/>
        </p:spPr>
        <p:txBody>
          <a:bodyPr wrap="none" rtlCol="0">
            <a:spAutoFit/>
          </a:bodyPr>
          <a:lstStyle/>
          <a:p>
            <a:r>
              <a:rPr lang="en-US" sz="2800" b="1" dirty="0"/>
              <a:t>RUSSIA</a:t>
            </a:r>
          </a:p>
        </p:txBody>
      </p:sp>
      <p:sp>
        <p:nvSpPr>
          <p:cNvPr id="7" name="TextBox 6">
            <a:extLst>
              <a:ext uri="{FF2B5EF4-FFF2-40B4-BE49-F238E27FC236}">
                <a16:creationId xmlns:a16="http://schemas.microsoft.com/office/drawing/2014/main" id="{4379E23F-28F6-E247-AE56-6B4B4CA11F93}"/>
              </a:ext>
            </a:extLst>
          </p:cNvPr>
          <p:cNvSpPr txBox="1"/>
          <p:nvPr/>
        </p:nvSpPr>
        <p:spPr>
          <a:xfrm>
            <a:off x="1661155" y="249238"/>
            <a:ext cx="9665403" cy="1200329"/>
          </a:xfrm>
          <a:prstGeom prst="rect">
            <a:avLst/>
          </a:prstGeom>
          <a:noFill/>
        </p:spPr>
        <p:txBody>
          <a:bodyPr wrap="none" rtlCol="0">
            <a:spAutoFit/>
          </a:bodyPr>
          <a:lstStyle/>
          <a:p>
            <a:pPr algn="ctr"/>
            <a:r>
              <a:rPr lang="en-US" sz="3600" b="1" dirty="0"/>
              <a:t>THE US-RUSSIA STRATEGIC DILEMMA IN UKRAINE</a:t>
            </a:r>
          </a:p>
          <a:p>
            <a:pPr algn="ctr"/>
            <a:r>
              <a:rPr lang="en-US" sz="3600" b="1" dirty="0"/>
              <a:t>(OR US-CHINA IN TAIWAN)</a:t>
            </a:r>
          </a:p>
        </p:txBody>
      </p:sp>
    </p:spTree>
    <p:extLst>
      <p:ext uri="{BB962C8B-B14F-4D97-AF65-F5344CB8AC3E}">
        <p14:creationId xmlns:p14="http://schemas.microsoft.com/office/powerpoint/2010/main" val="2369649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97C14B5-5C09-2E4C-B9EA-0FF1045D398B}"/>
              </a:ext>
            </a:extLst>
          </p:cNvPr>
          <p:cNvGraphicFramePr>
            <a:graphicFrameLocks noGrp="1"/>
          </p:cNvGraphicFramePr>
          <p:nvPr>
            <p:extLst>
              <p:ext uri="{D42A27DB-BD31-4B8C-83A1-F6EECF244321}">
                <p14:modId xmlns:p14="http://schemas.microsoft.com/office/powerpoint/2010/main" val="1233896275"/>
              </p:ext>
            </p:extLst>
          </p:nvPr>
        </p:nvGraphicFramePr>
        <p:xfrm>
          <a:off x="1139170" y="1363303"/>
          <a:ext cx="8127999" cy="4976757"/>
        </p:xfrm>
        <a:graphic>
          <a:graphicData uri="http://schemas.openxmlformats.org/drawingml/2006/table">
            <a:tbl>
              <a:tblPr firstRow="1" bandRow="1">
                <a:tableStyleId>{5940675A-B579-460E-94D1-54222C63F5DA}</a:tableStyleId>
              </a:tblPr>
              <a:tblGrid>
                <a:gridCol w="1993774">
                  <a:extLst>
                    <a:ext uri="{9D8B030D-6E8A-4147-A177-3AD203B41FA5}">
                      <a16:colId xmlns:a16="http://schemas.microsoft.com/office/drawing/2014/main" val="1978107075"/>
                    </a:ext>
                  </a:extLst>
                </a:gridCol>
                <a:gridCol w="3424892">
                  <a:extLst>
                    <a:ext uri="{9D8B030D-6E8A-4147-A177-3AD203B41FA5}">
                      <a16:colId xmlns:a16="http://schemas.microsoft.com/office/drawing/2014/main" val="1133113009"/>
                    </a:ext>
                  </a:extLst>
                </a:gridCol>
                <a:gridCol w="2709333">
                  <a:extLst>
                    <a:ext uri="{9D8B030D-6E8A-4147-A177-3AD203B41FA5}">
                      <a16:colId xmlns:a16="http://schemas.microsoft.com/office/drawing/2014/main" val="3772278125"/>
                    </a:ext>
                  </a:extLst>
                </a:gridCol>
              </a:tblGrid>
              <a:tr h="1035123">
                <a:tc>
                  <a:txBody>
                    <a:bodyPr/>
                    <a:lstStyle/>
                    <a:p>
                      <a:endParaRPr lang="en-US" dirty="0"/>
                    </a:p>
                  </a:txBody>
                  <a:tcPr/>
                </a:tc>
                <a:tc>
                  <a:txBody>
                    <a:bodyPr/>
                    <a:lstStyle/>
                    <a:p>
                      <a:pPr algn="ctr"/>
                      <a:r>
                        <a:rPr lang="en-US" sz="2800" b="1" dirty="0"/>
                        <a:t>De-escalate</a:t>
                      </a:r>
                    </a:p>
                  </a:txBody>
                  <a:tcPr anchor="ctr"/>
                </a:tc>
                <a:tc>
                  <a:txBody>
                    <a:bodyPr/>
                    <a:lstStyle/>
                    <a:p>
                      <a:pPr algn="ctr"/>
                      <a:r>
                        <a:rPr lang="en-US" sz="2800" b="1" dirty="0"/>
                        <a:t>Escalate</a:t>
                      </a:r>
                    </a:p>
                  </a:txBody>
                  <a:tcPr anchor="ctr"/>
                </a:tc>
                <a:extLst>
                  <a:ext uri="{0D108BD9-81ED-4DB2-BD59-A6C34878D82A}">
                    <a16:rowId xmlns:a16="http://schemas.microsoft.com/office/drawing/2014/main" val="1320872987"/>
                  </a:ext>
                </a:extLst>
              </a:tr>
              <a:tr h="2036725">
                <a:tc>
                  <a:txBody>
                    <a:bodyPr/>
                    <a:lstStyle/>
                    <a:p>
                      <a:r>
                        <a:rPr lang="en-US" sz="2800" b="1" dirty="0"/>
                        <a:t>De-escalate</a:t>
                      </a:r>
                    </a:p>
                  </a:txBody>
                  <a:tcPr anchor="ctr"/>
                </a:tc>
                <a:tc>
                  <a:txBody>
                    <a:bodyPr/>
                    <a:lstStyle/>
                    <a:p>
                      <a:pPr algn="ctr"/>
                      <a:r>
                        <a:rPr lang="en-US" sz="2800" b="1" dirty="0"/>
                        <a:t>5,5</a:t>
                      </a:r>
                    </a:p>
                  </a:txBody>
                  <a:tcPr anchor="ctr"/>
                </a:tc>
                <a:tc>
                  <a:txBody>
                    <a:bodyPr/>
                    <a:lstStyle/>
                    <a:p>
                      <a:pPr algn="ctr"/>
                      <a:r>
                        <a:rPr lang="en-US" sz="2800" b="1" dirty="0"/>
                        <a:t>-10,10</a:t>
                      </a:r>
                    </a:p>
                  </a:txBody>
                  <a:tcPr anchor="ctr"/>
                </a:tc>
                <a:extLst>
                  <a:ext uri="{0D108BD9-81ED-4DB2-BD59-A6C34878D82A}">
                    <a16:rowId xmlns:a16="http://schemas.microsoft.com/office/drawing/2014/main" val="4210463417"/>
                  </a:ext>
                </a:extLst>
              </a:tr>
              <a:tr h="1904909">
                <a:tc>
                  <a:txBody>
                    <a:bodyPr/>
                    <a:lstStyle/>
                    <a:p>
                      <a:r>
                        <a:rPr lang="en-US" sz="2800" b="1" dirty="0"/>
                        <a:t>Escalate</a:t>
                      </a:r>
                    </a:p>
                  </a:txBody>
                  <a:tcPr anchor="ctr"/>
                </a:tc>
                <a:tc>
                  <a:txBody>
                    <a:bodyPr/>
                    <a:lstStyle/>
                    <a:p>
                      <a:pPr algn="ctr"/>
                      <a:r>
                        <a:rPr lang="en-US" sz="2800" b="1" dirty="0"/>
                        <a:t>10,-10</a:t>
                      </a:r>
                    </a:p>
                  </a:txBody>
                  <a:tcPr anchor="ctr"/>
                </a:tc>
                <a:tc>
                  <a:txBody>
                    <a:bodyPr/>
                    <a:lstStyle/>
                    <a:p>
                      <a:pPr algn="ctr"/>
                      <a:r>
                        <a:rPr lang="en-US" sz="2800" b="1" dirty="0"/>
                        <a:t>-5,-5</a:t>
                      </a:r>
                    </a:p>
                  </a:txBody>
                  <a:tcPr anchor="ctr"/>
                </a:tc>
                <a:extLst>
                  <a:ext uri="{0D108BD9-81ED-4DB2-BD59-A6C34878D82A}">
                    <a16:rowId xmlns:a16="http://schemas.microsoft.com/office/drawing/2014/main" val="750663838"/>
                  </a:ext>
                </a:extLst>
              </a:tr>
            </a:tbl>
          </a:graphicData>
        </a:graphic>
      </p:graphicFrame>
      <p:cxnSp>
        <p:nvCxnSpPr>
          <p:cNvPr id="4" name="Straight Connector 3">
            <a:extLst>
              <a:ext uri="{FF2B5EF4-FFF2-40B4-BE49-F238E27FC236}">
                <a16:creationId xmlns:a16="http://schemas.microsoft.com/office/drawing/2014/main" id="{2667AB38-DC9B-094C-ACC7-353A6B406B21}"/>
              </a:ext>
            </a:extLst>
          </p:cNvPr>
          <p:cNvCxnSpPr>
            <a:cxnSpLocks/>
          </p:cNvCxnSpPr>
          <p:nvPr/>
        </p:nvCxnSpPr>
        <p:spPr>
          <a:xfrm flipH="1" flipV="1">
            <a:off x="1139170" y="1429016"/>
            <a:ext cx="2052968" cy="980728"/>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CAAC587-11C0-C746-B6E7-C1E38370CCFD}"/>
              </a:ext>
            </a:extLst>
          </p:cNvPr>
          <p:cNvSpPr txBox="1"/>
          <p:nvPr/>
        </p:nvSpPr>
        <p:spPr>
          <a:xfrm>
            <a:off x="1275400" y="1886523"/>
            <a:ext cx="1034404" cy="523220"/>
          </a:xfrm>
          <a:prstGeom prst="rect">
            <a:avLst/>
          </a:prstGeom>
          <a:noFill/>
        </p:spPr>
        <p:txBody>
          <a:bodyPr wrap="square" rtlCol="0">
            <a:spAutoFit/>
          </a:bodyPr>
          <a:lstStyle/>
          <a:p>
            <a:r>
              <a:rPr lang="en-US" sz="2800" b="1" dirty="0"/>
              <a:t>USA</a:t>
            </a:r>
          </a:p>
        </p:txBody>
      </p:sp>
      <p:sp>
        <p:nvSpPr>
          <p:cNvPr id="6" name="TextBox 5">
            <a:extLst>
              <a:ext uri="{FF2B5EF4-FFF2-40B4-BE49-F238E27FC236}">
                <a16:creationId xmlns:a16="http://schemas.microsoft.com/office/drawing/2014/main" id="{E0843C40-B583-3445-B744-D4A05F5828F7}"/>
              </a:ext>
            </a:extLst>
          </p:cNvPr>
          <p:cNvSpPr txBox="1"/>
          <p:nvPr/>
        </p:nvSpPr>
        <p:spPr>
          <a:xfrm>
            <a:off x="1792602" y="1357057"/>
            <a:ext cx="1274708" cy="523220"/>
          </a:xfrm>
          <a:prstGeom prst="rect">
            <a:avLst/>
          </a:prstGeom>
          <a:noFill/>
        </p:spPr>
        <p:txBody>
          <a:bodyPr wrap="none" rtlCol="0">
            <a:spAutoFit/>
          </a:bodyPr>
          <a:lstStyle/>
          <a:p>
            <a:r>
              <a:rPr lang="en-US" sz="2800" b="1" dirty="0"/>
              <a:t>RUSSIA</a:t>
            </a:r>
          </a:p>
        </p:txBody>
      </p:sp>
      <p:sp>
        <p:nvSpPr>
          <p:cNvPr id="7" name="TextBox 6">
            <a:extLst>
              <a:ext uri="{FF2B5EF4-FFF2-40B4-BE49-F238E27FC236}">
                <a16:creationId xmlns:a16="http://schemas.microsoft.com/office/drawing/2014/main" id="{4379E23F-28F6-E247-AE56-6B4B4CA11F93}"/>
              </a:ext>
            </a:extLst>
          </p:cNvPr>
          <p:cNvSpPr txBox="1"/>
          <p:nvPr/>
        </p:nvSpPr>
        <p:spPr>
          <a:xfrm>
            <a:off x="648388" y="340195"/>
            <a:ext cx="9015545" cy="646331"/>
          </a:xfrm>
          <a:prstGeom prst="rect">
            <a:avLst/>
          </a:prstGeom>
          <a:noFill/>
        </p:spPr>
        <p:txBody>
          <a:bodyPr wrap="none" rtlCol="0">
            <a:spAutoFit/>
          </a:bodyPr>
          <a:lstStyle/>
          <a:p>
            <a:r>
              <a:rPr lang="en-US" sz="3600" b="1" dirty="0"/>
              <a:t>THE US-RUSSIA STRATEGIC DILEMMA, CONT’D</a:t>
            </a:r>
          </a:p>
        </p:txBody>
      </p:sp>
      <p:sp>
        <p:nvSpPr>
          <p:cNvPr id="8" name="Oval 7">
            <a:extLst>
              <a:ext uri="{FF2B5EF4-FFF2-40B4-BE49-F238E27FC236}">
                <a16:creationId xmlns:a16="http://schemas.microsoft.com/office/drawing/2014/main" id="{F50065AE-00A8-AE43-A5F8-26DE630F5876}"/>
              </a:ext>
            </a:extLst>
          </p:cNvPr>
          <p:cNvSpPr/>
          <p:nvPr/>
        </p:nvSpPr>
        <p:spPr>
          <a:xfrm>
            <a:off x="7488823" y="4933709"/>
            <a:ext cx="914400" cy="914400"/>
          </a:xfrm>
          <a:prstGeom prst="ellipse">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FA88656-4C46-0C4F-AFED-AB1A43479A85}"/>
              </a:ext>
            </a:extLst>
          </p:cNvPr>
          <p:cNvSpPr txBox="1"/>
          <p:nvPr/>
        </p:nvSpPr>
        <p:spPr>
          <a:xfrm>
            <a:off x="9388409" y="1363303"/>
            <a:ext cx="2384242" cy="954107"/>
          </a:xfrm>
          <a:prstGeom prst="rect">
            <a:avLst/>
          </a:prstGeom>
          <a:noFill/>
        </p:spPr>
        <p:txBody>
          <a:bodyPr wrap="none" rtlCol="0">
            <a:spAutoFit/>
          </a:bodyPr>
          <a:lstStyle/>
          <a:p>
            <a:pPr algn="ctr"/>
            <a:r>
              <a:rPr lang="en-US" sz="2800" b="1" dirty="0"/>
              <a:t>“NASH</a:t>
            </a:r>
          </a:p>
          <a:p>
            <a:pPr algn="ctr"/>
            <a:r>
              <a:rPr lang="en-US" sz="2800" b="1" dirty="0"/>
              <a:t>EQUILIBRIUM”</a:t>
            </a:r>
          </a:p>
        </p:txBody>
      </p:sp>
      <p:sp>
        <p:nvSpPr>
          <p:cNvPr id="12" name="TextBox 11">
            <a:extLst>
              <a:ext uri="{FF2B5EF4-FFF2-40B4-BE49-F238E27FC236}">
                <a16:creationId xmlns:a16="http://schemas.microsoft.com/office/drawing/2014/main" id="{8940833C-F0B7-9A48-A6D8-E119BFC3EB24}"/>
              </a:ext>
            </a:extLst>
          </p:cNvPr>
          <p:cNvSpPr txBox="1"/>
          <p:nvPr/>
        </p:nvSpPr>
        <p:spPr>
          <a:xfrm>
            <a:off x="9388409" y="2409743"/>
            <a:ext cx="2767874" cy="1569660"/>
          </a:xfrm>
          <a:prstGeom prst="rect">
            <a:avLst/>
          </a:prstGeom>
          <a:noFill/>
        </p:spPr>
        <p:txBody>
          <a:bodyPr wrap="none" rtlCol="0">
            <a:spAutoFit/>
          </a:bodyPr>
          <a:lstStyle/>
          <a:p>
            <a:r>
              <a:rPr lang="en-US" sz="3200" dirty="0"/>
              <a:t>Take the </a:t>
            </a:r>
          </a:p>
          <a:p>
            <a:r>
              <a:rPr lang="en-US" sz="3200" dirty="0"/>
              <a:t>Action of the</a:t>
            </a:r>
          </a:p>
          <a:p>
            <a:r>
              <a:rPr lang="en-US" sz="3200" dirty="0"/>
              <a:t>Other as Given:</a:t>
            </a:r>
          </a:p>
        </p:txBody>
      </p:sp>
    </p:spTree>
    <p:extLst>
      <p:ext uri="{BB962C8B-B14F-4D97-AF65-F5344CB8AC3E}">
        <p14:creationId xmlns:p14="http://schemas.microsoft.com/office/powerpoint/2010/main" val="462957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97C14B5-5C09-2E4C-B9EA-0FF1045D398B}"/>
              </a:ext>
            </a:extLst>
          </p:cNvPr>
          <p:cNvGraphicFramePr>
            <a:graphicFrameLocks noGrp="1"/>
          </p:cNvGraphicFramePr>
          <p:nvPr>
            <p:extLst>
              <p:ext uri="{D42A27DB-BD31-4B8C-83A1-F6EECF244321}">
                <p14:modId xmlns:p14="http://schemas.microsoft.com/office/powerpoint/2010/main" val="1019939425"/>
              </p:ext>
            </p:extLst>
          </p:nvPr>
        </p:nvGraphicFramePr>
        <p:xfrm>
          <a:off x="336933" y="1148573"/>
          <a:ext cx="8127999" cy="4963226"/>
        </p:xfrm>
        <a:graphic>
          <a:graphicData uri="http://schemas.openxmlformats.org/drawingml/2006/table">
            <a:tbl>
              <a:tblPr firstRow="1" bandRow="1">
                <a:tableStyleId>{5940675A-B579-460E-94D1-54222C63F5DA}</a:tableStyleId>
              </a:tblPr>
              <a:tblGrid>
                <a:gridCol w="1993774">
                  <a:extLst>
                    <a:ext uri="{9D8B030D-6E8A-4147-A177-3AD203B41FA5}">
                      <a16:colId xmlns:a16="http://schemas.microsoft.com/office/drawing/2014/main" val="1978107075"/>
                    </a:ext>
                  </a:extLst>
                </a:gridCol>
                <a:gridCol w="3424892">
                  <a:extLst>
                    <a:ext uri="{9D8B030D-6E8A-4147-A177-3AD203B41FA5}">
                      <a16:colId xmlns:a16="http://schemas.microsoft.com/office/drawing/2014/main" val="1133113009"/>
                    </a:ext>
                  </a:extLst>
                </a:gridCol>
                <a:gridCol w="2709333">
                  <a:extLst>
                    <a:ext uri="{9D8B030D-6E8A-4147-A177-3AD203B41FA5}">
                      <a16:colId xmlns:a16="http://schemas.microsoft.com/office/drawing/2014/main" val="3772278125"/>
                    </a:ext>
                  </a:extLst>
                </a:gridCol>
              </a:tblGrid>
              <a:tr h="1021592">
                <a:tc>
                  <a:txBody>
                    <a:bodyPr/>
                    <a:lstStyle/>
                    <a:p>
                      <a:endParaRPr lang="en-US" dirty="0"/>
                    </a:p>
                  </a:txBody>
                  <a:tcPr/>
                </a:tc>
                <a:tc>
                  <a:txBody>
                    <a:bodyPr/>
                    <a:lstStyle/>
                    <a:p>
                      <a:pPr algn="ctr"/>
                      <a:r>
                        <a:rPr lang="en-US" sz="2800" b="1" dirty="0"/>
                        <a:t>De-escalate</a:t>
                      </a:r>
                    </a:p>
                  </a:txBody>
                  <a:tcPr anchor="ctr"/>
                </a:tc>
                <a:tc>
                  <a:txBody>
                    <a:bodyPr/>
                    <a:lstStyle/>
                    <a:p>
                      <a:pPr algn="ctr"/>
                      <a:r>
                        <a:rPr lang="en-US" sz="2800" b="1" dirty="0"/>
                        <a:t>Escalate</a:t>
                      </a:r>
                    </a:p>
                  </a:txBody>
                  <a:tcPr anchor="ctr"/>
                </a:tc>
                <a:extLst>
                  <a:ext uri="{0D108BD9-81ED-4DB2-BD59-A6C34878D82A}">
                    <a16:rowId xmlns:a16="http://schemas.microsoft.com/office/drawing/2014/main" val="1320872987"/>
                  </a:ext>
                </a:extLst>
              </a:tr>
              <a:tr h="2036725">
                <a:tc>
                  <a:txBody>
                    <a:bodyPr/>
                    <a:lstStyle/>
                    <a:p>
                      <a:r>
                        <a:rPr lang="en-US" sz="2800" b="1" dirty="0"/>
                        <a:t>De-escalate</a:t>
                      </a:r>
                    </a:p>
                  </a:txBody>
                  <a:tcPr anchor="ctr"/>
                </a:tc>
                <a:tc>
                  <a:txBody>
                    <a:bodyPr/>
                    <a:lstStyle/>
                    <a:p>
                      <a:pPr algn="ctr"/>
                      <a:r>
                        <a:rPr lang="en-US" sz="2800" b="1" dirty="0"/>
                        <a:t>5,5</a:t>
                      </a:r>
                    </a:p>
                  </a:txBody>
                  <a:tcPr anchor="ctr"/>
                </a:tc>
                <a:tc>
                  <a:txBody>
                    <a:bodyPr/>
                    <a:lstStyle/>
                    <a:p>
                      <a:pPr algn="ctr"/>
                      <a:r>
                        <a:rPr lang="en-US" sz="2800" b="1" dirty="0"/>
                        <a:t>-10,10</a:t>
                      </a:r>
                    </a:p>
                  </a:txBody>
                  <a:tcPr anchor="ctr"/>
                </a:tc>
                <a:extLst>
                  <a:ext uri="{0D108BD9-81ED-4DB2-BD59-A6C34878D82A}">
                    <a16:rowId xmlns:a16="http://schemas.microsoft.com/office/drawing/2014/main" val="4210463417"/>
                  </a:ext>
                </a:extLst>
              </a:tr>
              <a:tr h="1904909">
                <a:tc>
                  <a:txBody>
                    <a:bodyPr/>
                    <a:lstStyle/>
                    <a:p>
                      <a:r>
                        <a:rPr lang="en-US" sz="2800" b="1" dirty="0"/>
                        <a:t>Escalate</a:t>
                      </a:r>
                    </a:p>
                  </a:txBody>
                  <a:tcPr anchor="ctr"/>
                </a:tc>
                <a:tc>
                  <a:txBody>
                    <a:bodyPr/>
                    <a:lstStyle/>
                    <a:p>
                      <a:pPr algn="ctr"/>
                      <a:r>
                        <a:rPr lang="en-US" sz="2800" b="1" dirty="0"/>
                        <a:t>10,-10</a:t>
                      </a:r>
                    </a:p>
                  </a:txBody>
                  <a:tcPr anchor="ctr"/>
                </a:tc>
                <a:tc>
                  <a:txBody>
                    <a:bodyPr/>
                    <a:lstStyle/>
                    <a:p>
                      <a:pPr algn="ctr"/>
                      <a:r>
                        <a:rPr lang="en-US" sz="2800" b="1" dirty="0"/>
                        <a:t>-5,-5</a:t>
                      </a:r>
                    </a:p>
                  </a:txBody>
                  <a:tcPr anchor="ctr"/>
                </a:tc>
                <a:extLst>
                  <a:ext uri="{0D108BD9-81ED-4DB2-BD59-A6C34878D82A}">
                    <a16:rowId xmlns:a16="http://schemas.microsoft.com/office/drawing/2014/main" val="750663838"/>
                  </a:ext>
                </a:extLst>
              </a:tr>
            </a:tbl>
          </a:graphicData>
        </a:graphic>
      </p:graphicFrame>
      <p:cxnSp>
        <p:nvCxnSpPr>
          <p:cNvPr id="4" name="Straight Connector 3">
            <a:extLst>
              <a:ext uri="{FF2B5EF4-FFF2-40B4-BE49-F238E27FC236}">
                <a16:creationId xmlns:a16="http://schemas.microsoft.com/office/drawing/2014/main" id="{2667AB38-DC9B-094C-ACC7-353A6B406B21}"/>
              </a:ext>
            </a:extLst>
          </p:cNvPr>
          <p:cNvCxnSpPr/>
          <p:nvPr/>
        </p:nvCxnSpPr>
        <p:spPr>
          <a:xfrm flipH="1" flipV="1">
            <a:off x="344650" y="1148573"/>
            <a:ext cx="1798901" cy="990954"/>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CAAC587-11C0-C746-B6E7-C1E38370CCFD}"/>
              </a:ext>
            </a:extLst>
          </p:cNvPr>
          <p:cNvSpPr txBox="1"/>
          <p:nvPr/>
        </p:nvSpPr>
        <p:spPr>
          <a:xfrm>
            <a:off x="344650" y="1644050"/>
            <a:ext cx="1034404" cy="523220"/>
          </a:xfrm>
          <a:prstGeom prst="rect">
            <a:avLst/>
          </a:prstGeom>
          <a:noFill/>
        </p:spPr>
        <p:txBody>
          <a:bodyPr wrap="square" rtlCol="0">
            <a:spAutoFit/>
          </a:bodyPr>
          <a:lstStyle/>
          <a:p>
            <a:r>
              <a:rPr lang="en-US" sz="2800" b="1" dirty="0"/>
              <a:t>USA</a:t>
            </a:r>
          </a:p>
        </p:txBody>
      </p:sp>
      <p:sp>
        <p:nvSpPr>
          <p:cNvPr id="6" name="TextBox 5">
            <a:extLst>
              <a:ext uri="{FF2B5EF4-FFF2-40B4-BE49-F238E27FC236}">
                <a16:creationId xmlns:a16="http://schemas.microsoft.com/office/drawing/2014/main" id="{E0843C40-B583-3445-B744-D4A05F5828F7}"/>
              </a:ext>
            </a:extLst>
          </p:cNvPr>
          <p:cNvSpPr txBox="1"/>
          <p:nvPr/>
        </p:nvSpPr>
        <p:spPr>
          <a:xfrm>
            <a:off x="1123949" y="1134702"/>
            <a:ext cx="1274708" cy="523220"/>
          </a:xfrm>
          <a:prstGeom prst="rect">
            <a:avLst/>
          </a:prstGeom>
          <a:noFill/>
        </p:spPr>
        <p:txBody>
          <a:bodyPr wrap="none" rtlCol="0">
            <a:spAutoFit/>
          </a:bodyPr>
          <a:lstStyle/>
          <a:p>
            <a:r>
              <a:rPr lang="en-US" sz="2800" b="1" dirty="0"/>
              <a:t>RUSSIA</a:t>
            </a:r>
          </a:p>
        </p:txBody>
      </p:sp>
      <p:sp>
        <p:nvSpPr>
          <p:cNvPr id="7" name="TextBox 6">
            <a:extLst>
              <a:ext uri="{FF2B5EF4-FFF2-40B4-BE49-F238E27FC236}">
                <a16:creationId xmlns:a16="http://schemas.microsoft.com/office/drawing/2014/main" id="{4379E23F-28F6-E247-AE56-6B4B4CA11F93}"/>
              </a:ext>
            </a:extLst>
          </p:cNvPr>
          <p:cNvSpPr txBox="1"/>
          <p:nvPr/>
        </p:nvSpPr>
        <p:spPr>
          <a:xfrm>
            <a:off x="263253" y="259772"/>
            <a:ext cx="9015545" cy="646331"/>
          </a:xfrm>
          <a:prstGeom prst="rect">
            <a:avLst/>
          </a:prstGeom>
          <a:noFill/>
        </p:spPr>
        <p:txBody>
          <a:bodyPr wrap="none" rtlCol="0">
            <a:spAutoFit/>
          </a:bodyPr>
          <a:lstStyle/>
          <a:p>
            <a:r>
              <a:rPr lang="en-US" sz="3600" b="1" dirty="0"/>
              <a:t>THE US-RUSSIA STRATEGIC DILEMMA, CONT’D</a:t>
            </a:r>
          </a:p>
        </p:txBody>
      </p:sp>
      <p:sp>
        <p:nvSpPr>
          <p:cNvPr id="8" name="Oval 7">
            <a:extLst>
              <a:ext uri="{FF2B5EF4-FFF2-40B4-BE49-F238E27FC236}">
                <a16:creationId xmlns:a16="http://schemas.microsoft.com/office/drawing/2014/main" id="{F50065AE-00A8-AE43-A5F8-26DE630F5876}"/>
              </a:ext>
            </a:extLst>
          </p:cNvPr>
          <p:cNvSpPr/>
          <p:nvPr/>
        </p:nvSpPr>
        <p:spPr>
          <a:xfrm>
            <a:off x="6661116" y="4719090"/>
            <a:ext cx="914400" cy="914400"/>
          </a:xfrm>
          <a:prstGeom prst="ellipse">
            <a:avLst/>
          </a:prstGeom>
          <a:solidFill>
            <a:schemeClr val="accent1">
              <a:alpha val="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C2D71CBD-F363-764A-8E42-675F997D7C51}"/>
              </a:ext>
            </a:extLst>
          </p:cNvPr>
          <p:cNvSpPr/>
          <p:nvPr/>
        </p:nvSpPr>
        <p:spPr>
          <a:xfrm>
            <a:off x="5471410" y="2916328"/>
            <a:ext cx="914400" cy="914400"/>
          </a:xfrm>
          <a:prstGeom prst="ellipse">
            <a:avLst/>
          </a:prstGeom>
          <a:no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1535820-DA81-734B-8C3A-BA8BCBFFEAF7}"/>
              </a:ext>
            </a:extLst>
          </p:cNvPr>
          <p:cNvSpPr/>
          <p:nvPr/>
        </p:nvSpPr>
        <p:spPr>
          <a:xfrm>
            <a:off x="3642225" y="2795093"/>
            <a:ext cx="914400" cy="914400"/>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AA21DF90-A59B-9B41-876D-E8BB68FD6CE6}"/>
              </a:ext>
            </a:extLst>
          </p:cNvPr>
          <p:cNvCxnSpPr/>
          <p:nvPr/>
        </p:nvCxnSpPr>
        <p:spPr>
          <a:xfrm flipH="1">
            <a:off x="8769246" y="5400663"/>
            <a:ext cx="17787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DD57CF1-66F5-324E-991B-71F898570134}"/>
              </a:ext>
            </a:extLst>
          </p:cNvPr>
          <p:cNvCxnSpPr/>
          <p:nvPr/>
        </p:nvCxnSpPr>
        <p:spPr>
          <a:xfrm flipH="1" flipV="1">
            <a:off x="4557010" y="3494763"/>
            <a:ext cx="2104106" cy="121045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887EEA0-4E45-5447-9506-76CA19939C7A}"/>
              </a:ext>
            </a:extLst>
          </p:cNvPr>
          <p:cNvSpPr txBox="1"/>
          <p:nvPr/>
        </p:nvSpPr>
        <p:spPr>
          <a:xfrm>
            <a:off x="8770017" y="1368028"/>
            <a:ext cx="3085050" cy="2062103"/>
          </a:xfrm>
          <a:prstGeom prst="rect">
            <a:avLst/>
          </a:prstGeom>
          <a:noFill/>
        </p:spPr>
        <p:txBody>
          <a:bodyPr wrap="square" rtlCol="0">
            <a:spAutoFit/>
          </a:bodyPr>
          <a:lstStyle/>
          <a:p>
            <a:r>
              <a:rPr lang="en-US" sz="3200" dirty="0"/>
              <a:t>How to Move to the Mutually</a:t>
            </a:r>
          </a:p>
          <a:p>
            <a:r>
              <a:rPr lang="en-US" sz="3200" dirty="0"/>
              <a:t>Improved Outcome?</a:t>
            </a:r>
          </a:p>
        </p:txBody>
      </p:sp>
    </p:spTree>
    <p:extLst>
      <p:ext uri="{BB962C8B-B14F-4D97-AF65-F5344CB8AC3E}">
        <p14:creationId xmlns:p14="http://schemas.microsoft.com/office/powerpoint/2010/main" val="669192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5656082"/>
          </a:xfrm>
          <a:prstGeom prst="rect">
            <a:avLst/>
          </a:prstGeom>
        </p:spPr>
      </p:pic>
      <p:sp>
        <p:nvSpPr>
          <p:cNvPr id="3" name="Rectangle 2"/>
          <p:cNvSpPr/>
          <p:nvPr/>
        </p:nvSpPr>
        <p:spPr>
          <a:xfrm>
            <a:off x="156754" y="5762787"/>
            <a:ext cx="12035246" cy="830997"/>
          </a:xfrm>
          <a:prstGeom prst="rect">
            <a:avLst/>
          </a:prstGeom>
        </p:spPr>
        <p:txBody>
          <a:bodyPr wrap="square">
            <a:spAutoFit/>
          </a:bodyPr>
          <a:lstStyle/>
          <a:p>
            <a:r>
              <a:rPr lang="en-US" sz="2400" dirty="0">
                <a:solidFill>
                  <a:srgbClr val="444444"/>
                </a:solidFill>
                <a:latin typeface="Arial" charset="0"/>
              </a:rPr>
              <a:t>The world is very different now. For man holds in his mortal hands the power to abolish all forms of human poverty and all forms of human life.  JFK  January 20, 1961</a:t>
            </a:r>
            <a:endParaRPr lang="en-US" sz="2400" dirty="0"/>
          </a:p>
        </p:txBody>
      </p:sp>
    </p:spTree>
    <p:extLst>
      <p:ext uri="{BB962C8B-B14F-4D97-AF65-F5344CB8AC3E}">
        <p14:creationId xmlns:p14="http://schemas.microsoft.com/office/powerpoint/2010/main" val="351942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3A8F3-62A0-8163-AA82-0A3C68360FDD}"/>
              </a:ext>
            </a:extLst>
          </p:cNvPr>
          <p:cNvSpPr txBox="1"/>
          <p:nvPr/>
        </p:nvSpPr>
        <p:spPr>
          <a:xfrm>
            <a:off x="443493" y="1755536"/>
            <a:ext cx="11305018" cy="3416320"/>
          </a:xfrm>
          <a:prstGeom prst="rect">
            <a:avLst/>
          </a:prstGeom>
          <a:noFill/>
        </p:spPr>
        <p:txBody>
          <a:bodyPr wrap="none" rtlCol="0">
            <a:spAutoFit/>
          </a:bodyPr>
          <a:lstStyle/>
          <a:p>
            <a:pPr algn="ctr"/>
            <a:r>
              <a:rPr lang="en-US" sz="3600" dirty="0"/>
              <a:t>Overcoming Great Power Tragedies: </a:t>
            </a:r>
          </a:p>
          <a:p>
            <a:pPr algn="ctr"/>
            <a:endParaRPr lang="en-US" sz="3600" dirty="0"/>
          </a:p>
          <a:p>
            <a:pPr algn="ctr"/>
            <a:endParaRPr lang="en-US" sz="3600" dirty="0"/>
          </a:p>
          <a:p>
            <a:pPr algn="ctr"/>
            <a:r>
              <a:rPr lang="en-US" sz="3600" dirty="0"/>
              <a:t>“Never Negotiate out of Fear, But Never Fear to Negotiate” </a:t>
            </a:r>
          </a:p>
          <a:p>
            <a:pPr algn="ctr"/>
            <a:endParaRPr lang="en-US" sz="3600" dirty="0"/>
          </a:p>
          <a:p>
            <a:pPr algn="ctr"/>
            <a:r>
              <a:rPr lang="en-US" sz="3600" dirty="0"/>
              <a:t>Trust But Verify</a:t>
            </a:r>
          </a:p>
        </p:txBody>
      </p:sp>
    </p:spTree>
    <p:extLst>
      <p:ext uri="{BB962C8B-B14F-4D97-AF65-F5344CB8AC3E}">
        <p14:creationId xmlns:p14="http://schemas.microsoft.com/office/powerpoint/2010/main" val="22694158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826AED-2EC4-A5AF-5AA6-F1BA569CB87B}"/>
              </a:ext>
            </a:extLst>
          </p:cNvPr>
          <p:cNvSpPr txBox="1"/>
          <p:nvPr/>
        </p:nvSpPr>
        <p:spPr>
          <a:xfrm>
            <a:off x="1650899" y="2782669"/>
            <a:ext cx="9692782" cy="646331"/>
          </a:xfrm>
          <a:prstGeom prst="rect">
            <a:avLst/>
          </a:prstGeom>
          <a:noFill/>
        </p:spPr>
        <p:txBody>
          <a:bodyPr wrap="none" rtlCol="0">
            <a:spAutoFit/>
          </a:bodyPr>
          <a:lstStyle/>
          <a:p>
            <a:r>
              <a:rPr lang="en-US" sz="3600" dirty="0"/>
              <a:t>Inter-Ethnic Violence: The Social Structures of Fear</a:t>
            </a:r>
          </a:p>
        </p:txBody>
      </p:sp>
    </p:spTree>
    <p:extLst>
      <p:ext uri="{BB962C8B-B14F-4D97-AF65-F5344CB8AC3E}">
        <p14:creationId xmlns:p14="http://schemas.microsoft.com/office/powerpoint/2010/main" val="3387710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7F429D-2EBB-D5EF-61DC-AA5C75EB32AE}"/>
              </a:ext>
            </a:extLst>
          </p:cNvPr>
          <p:cNvSpPr txBox="1"/>
          <p:nvPr/>
        </p:nvSpPr>
        <p:spPr>
          <a:xfrm>
            <a:off x="237061" y="889843"/>
            <a:ext cx="11954939" cy="5078313"/>
          </a:xfrm>
          <a:prstGeom prst="rect">
            <a:avLst/>
          </a:prstGeom>
          <a:noFill/>
        </p:spPr>
        <p:txBody>
          <a:bodyPr wrap="none" rtlCol="0">
            <a:spAutoFit/>
          </a:bodyPr>
          <a:lstStyle/>
          <a:p>
            <a:r>
              <a:rPr lang="en-US" sz="3600" dirty="0"/>
              <a:t>Inter-Communal Conflict is a Special Kind of War:</a:t>
            </a:r>
          </a:p>
          <a:p>
            <a:endParaRPr lang="en-US" sz="3600" dirty="0"/>
          </a:p>
          <a:p>
            <a:pPr marL="571500" indent="-571500">
              <a:buFont typeface="Arial" panose="020B0604020202020204" pitchFamily="34" charset="0"/>
              <a:buChar char="•"/>
            </a:pPr>
            <a:r>
              <a:rPr lang="en-US" sz="3600" dirty="0"/>
              <a:t>Inter-Group conflict is amplified by group identity</a:t>
            </a:r>
          </a:p>
          <a:p>
            <a:pPr marL="571500" indent="-571500">
              <a:buFont typeface="Arial" panose="020B0604020202020204" pitchFamily="34" charset="0"/>
              <a:buChar char="•"/>
            </a:pPr>
            <a:r>
              <a:rPr lang="en-US" sz="3600" dirty="0"/>
              <a:t>Poor or no communication between groups</a:t>
            </a:r>
          </a:p>
          <a:p>
            <a:pPr marL="571500" indent="-571500">
              <a:buFont typeface="Arial" panose="020B0604020202020204" pitchFamily="34" charset="0"/>
              <a:buChar char="•"/>
            </a:pPr>
            <a:r>
              <a:rPr lang="en-US" sz="3600" dirty="0"/>
              <a:t>Very high fear factor</a:t>
            </a:r>
          </a:p>
          <a:p>
            <a:pPr marL="571500" indent="-571500">
              <a:buFont typeface="Arial" panose="020B0604020202020204" pitchFamily="34" charset="0"/>
              <a:buChar char="•"/>
            </a:pPr>
            <a:r>
              <a:rPr lang="en-US" sz="3600" dirty="0"/>
              <a:t>All sides are Prisoners of History (condemned to remember)</a:t>
            </a:r>
          </a:p>
          <a:p>
            <a:pPr marL="571500" indent="-571500">
              <a:buFont typeface="Arial" panose="020B0604020202020204" pitchFamily="34" charset="0"/>
              <a:buChar char="•"/>
            </a:pPr>
            <a:r>
              <a:rPr lang="en-US" sz="3600" dirty="0"/>
              <a:t>Few (if any) Structures of Protection</a:t>
            </a:r>
          </a:p>
          <a:p>
            <a:pPr marL="571500" indent="-571500">
              <a:buFont typeface="Arial" panose="020B0604020202020204" pitchFamily="34" charset="0"/>
              <a:buChar char="•"/>
            </a:pPr>
            <a:r>
              <a:rPr lang="en-US" sz="3600" dirty="0"/>
              <a:t>Group Rights are a poorly defined concepted and weakly </a:t>
            </a:r>
          </a:p>
          <a:p>
            <a:r>
              <a:rPr lang="en-US" sz="3600" dirty="0"/>
              <a:t>	protected in almost all jurisprudence  </a:t>
            </a:r>
          </a:p>
        </p:txBody>
      </p:sp>
    </p:spTree>
    <p:extLst>
      <p:ext uri="{BB962C8B-B14F-4D97-AF65-F5344CB8AC3E}">
        <p14:creationId xmlns:p14="http://schemas.microsoft.com/office/powerpoint/2010/main" val="19287700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DACE04-637C-DE4B-E6FB-01E72300F580}"/>
              </a:ext>
            </a:extLst>
          </p:cNvPr>
          <p:cNvSpPr txBox="1"/>
          <p:nvPr/>
        </p:nvSpPr>
        <p:spPr>
          <a:xfrm>
            <a:off x="1275144" y="553384"/>
            <a:ext cx="9641711" cy="4401205"/>
          </a:xfrm>
          <a:prstGeom prst="rect">
            <a:avLst/>
          </a:prstGeom>
          <a:noFill/>
        </p:spPr>
        <p:txBody>
          <a:bodyPr wrap="square">
            <a:spAutoFit/>
          </a:bodyPr>
          <a:lstStyle/>
          <a:p>
            <a:r>
              <a:rPr lang="en-US" sz="4000" dirty="0">
                <a:solidFill>
                  <a:srgbClr val="211E1E"/>
                </a:solidFill>
                <a:effectLst/>
                <a:latin typeface="AdvP41153C"/>
              </a:rPr>
              <a:t>“</a:t>
            </a:r>
            <a:r>
              <a:rPr lang="en-US" sz="4000" dirty="0">
                <a:solidFill>
                  <a:srgbClr val="211E1E"/>
                </a:solidFill>
                <a:latin typeface="AdvP41153C"/>
              </a:rPr>
              <a:t>[F]</a:t>
            </a:r>
            <a:r>
              <a:rPr lang="en-US" sz="4000" dirty="0">
                <a:solidFill>
                  <a:srgbClr val="211E1E"/>
                </a:solidFill>
                <a:effectLst/>
                <a:latin typeface="AdvP41153C"/>
              </a:rPr>
              <a:t>ear is an evolutionary safeguard to ensure survival in view of potential threats and dangers. It is a component of a fundamental survival mechanism. But at the same time, because of classical conditioning or due to the irrational thinking evoked by fear, it often has extremely mal-adaptive consequences.” </a:t>
            </a:r>
            <a:endParaRPr lang="en-US" sz="4000" dirty="0"/>
          </a:p>
        </p:txBody>
      </p:sp>
      <p:sp>
        <p:nvSpPr>
          <p:cNvPr id="3" name="TextBox 2">
            <a:extLst>
              <a:ext uri="{FF2B5EF4-FFF2-40B4-BE49-F238E27FC236}">
                <a16:creationId xmlns:a16="http://schemas.microsoft.com/office/drawing/2014/main" id="{8AF0512C-C0B4-F07C-A153-7A3ED194C19E}"/>
              </a:ext>
            </a:extLst>
          </p:cNvPr>
          <p:cNvSpPr txBox="1"/>
          <p:nvPr/>
        </p:nvSpPr>
        <p:spPr>
          <a:xfrm>
            <a:off x="3750198" y="5288953"/>
            <a:ext cx="8102278" cy="1015663"/>
          </a:xfrm>
          <a:prstGeom prst="rect">
            <a:avLst/>
          </a:prstGeom>
          <a:noFill/>
        </p:spPr>
        <p:txBody>
          <a:bodyPr wrap="square">
            <a:spAutoFit/>
          </a:bodyPr>
          <a:lstStyle/>
          <a:p>
            <a:r>
              <a:rPr lang="en-US" sz="2000" dirty="0">
                <a:solidFill>
                  <a:srgbClr val="211E1E"/>
                </a:solidFill>
                <a:effectLst/>
              </a:rPr>
              <a:t>“The dominance of fear over hope in the life of individuals and collectives” </a:t>
            </a:r>
            <a:endParaRPr lang="en-US" sz="2000" dirty="0"/>
          </a:p>
          <a:p>
            <a:r>
              <a:rPr lang="en-US" sz="2000" dirty="0">
                <a:solidFill>
                  <a:srgbClr val="211E1E"/>
                </a:solidFill>
                <a:effectLst/>
              </a:rPr>
              <a:t>MARIA JARYMOWICZ1 AND DANIEL BAR-TAL </a:t>
            </a:r>
            <a:endParaRPr lang="en-US" sz="2000" dirty="0"/>
          </a:p>
          <a:p>
            <a:r>
              <a:rPr lang="en-US" sz="2000" dirty="0">
                <a:solidFill>
                  <a:srgbClr val="211E1E"/>
                </a:solidFill>
                <a:effectLst/>
              </a:rPr>
              <a:t>European Journal of Social Psychology, 36, 367–392 (2006)</a:t>
            </a:r>
            <a:endParaRPr lang="en-US" sz="2000" dirty="0"/>
          </a:p>
        </p:txBody>
      </p:sp>
    </p:spTree>
    <p:extLst>
      <p:ext uri="{BB962C8B-B14F-4D97-AF65-F5344CB8AC3E}">
        <p14:creationId xmlns:p14="http://schemas.microsoft.com/office/powerpoint/2010/main" val="1996709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3704AD-85B0-9F92-A831-E689DC76BE1E}"/>
              </a:ext>
            </a:extLst>
          </p:cNvPr>
          <p:cNvSpPr txBox="1"/>
          <p:nvPr/>
        </p:nvSpPr>
        <p:spPr>
          <a:xfrm>
            <a:off x="1840534" y="1166842"/>
            <a:ext cx="8749383" cy="4524315"/>
          </a:xfrm>
          <a:prstGeom prst="rect">
            <a:avLst/>
          </a:prstGeom>
          <a:noFill/>
        </p:spPr>
        <p:txBody>
          <a:bodyPr wrap="none" rtlCol="0">
            <a:spAutoFit/>
          </a:bodyPr>
          <a:lstStyle/>
          <a:p>
            <a:r>
              <a:rPr lang="en-US" sz="3600" dirty="0"/>
              <a:t>Some Potential (Partial) Answers:</a:t>
            </a:r>
          </a:p>
          <a:p>
            <a:endParaRPr lang="en-US" sz="3600" dirty="0"/>
          </a:p>
          <a:p>
            <a:r>
              <a:rPr lang="en-US" sz="3600" dirty="0"/>
              <a:t>Group Rights within a Political Framework</a:t>
            </a:r>
          </a:p>
          <a:p>
            <a:r>
              <a:rPr lang="en-US" sz="3600" dirty="0"/>
              <a:t>The Search for Universals in Ethics (Iqbal)</a:t>
            </a:r>
          </a:p>
          <a:p>
            <a:r>
              <a:rPr lang="en-US" sz="3600" dirty="0"/>
              <a:t>Ethics of Tolerance</a:t>
            </a:r>
          </a:p>
          <a:p>
            <a:r>
              <a:rPr lang="en-US" sz="3600" dirty="0"/>
              <a:t>Inter-Group Dialogue</a:t>
            </a:r>
          </a:p>
          <a:p>
            <a:r>
              <a:rPr lang="en-US" sz="3600" dirty="0"/>
              <a:t>Social and Political Structures of Mediation</a:t>
            </a:r>
          </a:p>
          <a:p>
            <a:r>
              <a:rPr lang="en-US" sz="3600" dirty="0"/>
              <a:t>Shared Culture: Arts, Sports, Music, Literature</a:t>
            </a:r>
          </a:p>
        </p:txBody>
      </p:sp>
    </p:spTree>
    <p:extLst>
      <p:ext uri="{BB962C8B-B14F-4D97-AF65-F5344CB8AC3E}">
        <p14:creationId xmlns:p14="http://schemas.microsoft.com/office/powerpoint/2010/main" val="2971402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istotle - Psychology, Quotes &amp; Works - Biography">
            <a:extLst>
              <a:ext uri="{FF2B5EF4-FFF2-40B4-BE49-F238E27FC236}">
                <a16:creationId xmlns:a16="http://schemas.microsoft.com/office/drawing/2014/main" id="{30BCA69D-83FC-0E30-97B0-62B8FD2BCB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1329" y="124883"/>
            <a:ext cx="2955402" cy="3586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nfucius - The School Of Life">
            <a:extLst>
              <a:ext uri="{FF2B5EF4-FFF2-40B4-BE49-F238E27FC236}">
                <a16:creationId xmlns:a16="http://schemas.microsoft.com/office/drawing/2014/main" id="{6368967F-3C3A-F044-6ECD-C0C3EBD6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069" y="128634"/>
            <a:ext cx="4388412" cy="3123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94CA1C-BCFC-6242-6277-B072EA76BA8C}"/>
              </a:ext>
            </a:extLst>
          </p:cNvPr>
          <p:cNvSpPr txBox="1"/>
          <p:nvPr/>
        </p:nvSpPr>
        <p:spPr>
          <a:xfrm>
            <a:off x="7312944" y="4142085"/>
            <a:ext cx="4693319" cy="1200329"/>
          </a:xfrm>
          <a:prstGeom prst="rect">
            <a:avLst/>
          </a:prstGeom>
          <a:noFill/>
        </p:spPr>
        <p:txBody>
          <a:bodyPr wrap="square" rtlCol="0">
            <a:spAutoFit/>
          </a:bodyPr>
          <a:lstStyle/>
          <a:p>
            <a:r>
              <a:rPr lang="en-US" sz="3600" b="1" dirty="0"/>
              <a:t>ANCIENT WISDOM FOR MODERN CHALLENGES</a:t>
            </a:r>
          </a:p>
        </p:txBody>
      </p:sp>
      <p:pic>
        <p:nvPicPr>
          <p:cNvPr id="2050" name="Picture 2">
            <a:extLst>
              <a:ext uri="{FF2B5EF4-FFF2-40B4-BE49-F238E27FC236}">
                <a16:creationId xmlns:a16="http://schemas.microsoft.com/office/drawing/2014/main" id="{3AB6E96D-C67C-1A47-F566-B7A30B64FA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559" y="130300"/>
            <a:ext cx="2041541" cy="3175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bn Rushd (Averroes) - Kevin R. D. Shepherd Commentaries">
            <a:extLst>
              <a:ext uri="{FF2B5EF4-FFF2-40B4-BE49-F238E27FC236}">
                <a16:creationId xmlns:a16="http://schemas.microsoft.com/office/drawing/2014/main" id="{878BFB18-DB11-61B4-A8A7-9CE4A3AD4B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069" y="3429000"/>
            <a:ext cx="2679700" cy="30353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a:extLst>
              <a:ext uri="{FF2B5EF4-FFF2-40B4-BE49-F238E27FC236}">
                <a16:creationId xmlns:a16="http://schemas.microsoft.com/office/drawing/2014/main" id="{0B2DDB25-4844-706E-89DB-96A7F295E6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8184" y="3429000"/>
            <a:ext cx="3116750" cy="311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509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9AF744-4089-D03F-15C6-702236C862D8}"/>
              </a:ext>
            </a:extLst>
          </p:cNvPr>
          <p:cNvSpPr txBox="1"/>
          <p:nvPr/>
        </p:nvSpPr>
        <p:spPr>
          <a:xfrm>
            <a:off x="821802" y="335845"/>
            <a:ext cx="10718157" cy="6186309"/>
          </a:xfrm>
          <a:prstGeom prst="rect">
            <a:avLst/>
          </a:prstGeom>
          <a:noFill/>
        </p:spPr>
        <p:txBody>
          <a:bodyPr wrap="square" rtlCol="0">
            <a:spAutoFit/>
          </a:bodyPr>
          <a:lstStyle/>
          <a:p>
            <a:pPr algn="ctr"/>
            <a:r>
              <a:rPr lang="en-US" sz="3600" b="1" dirty="0"/>
              <a:t>SIX SHARED PILLARS OF ANCIENT WISDOM</a:t>
            </a:r>
          </a:p>
          <a:p>
            <a:endParaRPr lang="en-US" sz="3600" dirty="0"/>
          </a:p>
          <a:p>
            <a:r>
              <a:rPr lang="en-US" sz="3600" dirty="0"/>
              <a:t>VIRTUE ETHICS: HAPPINESS IS BUILT BY CHARACTER</a:t>
            </a:r>
          </a:p>
          <a:p>
            <a:r>
              <a:rPr lang="en-US" sz="3600" dirty="0"/>
              <a:t>HUMAN STRUGGLE BETWEEN THEIR LOWER URGES AND </a:t>
            </a:r>
          </a:p>
          <a:p>
            <a:r>
              <a:rPr lang="en-US" sz="3600" dirty="0"/>
              <a:t>	HIGHER CALLING</a:t>
            </a:r>
          </a:p>
          <a:p>
            <a:r>
              <a:rPr lang="en-US" sz="3600" dirty="0"/>
              <a:t>REASON (UNDERSTANDING) IS THE PATH TO THE HIGHER 	CALLING</a:t>
            </a:r>
          </a:p>
          <a:p>
            <a:r>
              <a:rPr lang="en-US" sz="3600" dirty="0"/>
              <a:t>HUMAN VISION OF PERFECTION AND STRIVING 	TOWARDS IT</a:t>
            </a:r>
          </a:p>
          <a:p>
            <a:r>
              <a:rPr lang="en-US" sz="3600" dirty="0"/>
              <a:t>SCIENCE AND SPIRITUAL ARE CONJOINED</a:t>
            </a:r>
          </a:p>
          <a:p>
            <a:r>
              <a:rPr lang="en-US" sz="3600" dirty="0"/>
              <a:t>THERE IS A SINGLE HUMAN FAMILY </a:t>
            </a:r>
          </a:p>
        </p:txBody>
      </p:sp>
    </p:spTree>
    <p:extLst>
      <p:ext uri="{BB962C8B-B14F-4D97-AF65-F5344CB8AC3E}">
        <p14:creationId xmlns:p14="http://schemas.microsoft.com/office/powerpoint/2010/main" val="1087550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170E5-8436-F440-BAC6-8DFB8435E1D7}"/>
              </a:ext>
            </a:extLst>
          </p:cNvPr>
          <p:cNvPicPr>
            <a:picLocks noChangeAspect="1"/>
          </p:cNvPicPr>
          <p:nvPr/>
        </p:nvPicPr>
        <p:blipFill>
          <a:blip r:embed="rId2"/>
          <a:stretch>
            <a:fillRect/>
          </a:stretch>
        </p:blipFill>
        <p:spPr>
          <a:xfrm>
            <a:off x="1046650" y="0"/>
            <a:ext cx="4439750" cy="5544053"/>
          </a:xfrm>
          <a:prstGeom prst="rect">
            <a:avLst/>
          </a:prstGeom>
        </p:spPr>
      </p:pic>
      <p:pic>
        <p:nvPicPr>
          <p:cNvPr id="2050" name="Picture 2" descr="Works of Muhammad Iqbal - Wikipedia">
            <a:extLst>
              <a:ext uri="{FF2B5EF4-FFF2-40B4-BE49-F238E27FC236}">
                <a16:creationId xmlns:a16="http://schemas.microsoft.com/office/drawing/2014/main" id="{B89AA7CE-3BEB-6423-C150-845DEAEF1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490" y="0"/>
            <a:ext cx="3870570" cy="554405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3C5547-D45B-5889-0DF3-F08E4A200A75}"/>
              </a:ext>
            </a:extLst>
          </p:cNvPr>
          <p:cNvSpPr txBox="1"/>
          <p:nvPr/>
        </p:nvSpPr>
        <p:spPr>
          <a:xfrm>
            <a:off x="3055716" y="5879939"/>
            <a:ext cx="5991192" cy="584775"/>
          </a:xfrm>
          <a:prstGeom prst="rect">
            <a:avLst/>
          </a:prstGeom>
          <a:noFill/>
        </p:spPr>
        <p:txBody>
          <a:bodyPr wrap="none" rtlCol="0">
            <a:spAutoFit/>
          </a:bodyPr>
          <a:lstStyle/>
          <a:p>
            <a:r>
              <a:rPr lang="en-US" sz="3200" dirty="0"/>
              <a:t>Islam as “a Message for Humanity”</a:t>
            </a:r>
          </a:p>
        </p:txBody>
      </p:sp>
    </p:spTree>
    <p:extLst>
      <p:ext uri="{BB962C8B-B14F-4D97-AF65-F5344CB8AC3E}">
        <p14:creationId xmlns:p14="http://schemas.microsoft.com/office/powerpoint/2010/main" val="42470495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590CC1-42BD-F732-862A-F6B7DE1F35F3}"/>
              </a:ext>
            </a:extLst>
          </p:cNvPr>
          <p:cNvSpPr txBox="1"/>
          <p:nvPr/>
        </p:nvSpPr>
        <p:spPr>
          <a:xfrm>
            <a:off x="1012785" y="674400"/>
            <a:ext cx="9728522" cy="5509200"/>
          </a:xfrm>
          <a:prstGeom prst="rect">
            <a:avLst/>
          </a:prstGeom>
          <a:noFill/>
        </p:spPr>
        <p:txBody>
          <a:bodyPr wrap="square">
            <a:spAutoFit/>
          </a:bodyPr>
          <a:lstStyle/>
          <a:p>
            <a:r>
              <a:rPr lang="en-US" sz="3200" dirty="0"/>
              <a:t>The search for rational foundations in Islam may be regarded to have begun with the Prophet himself. His constant prayer was: ‘God! grant me knowledge of the ultimate nature of things!’  (p. 2)</a:t>
            </a:r>
          </a:p>
          <a:p>
            <a:endParaRPr lang="en-US" sz="3200" dirty="0"/>
          </a:p>
          <a:p>
            <a:r>
              <a:rPr lang="en-US" sz="3200" dirty="0"/>
              <a:t>The main purpose of the </a:t>
            </a:r>
            <a:r>
              <a:rPr lang="en-US" sz="3200" dirty="0" err="1"/>
              <a:t>Qur</a:t>
            </a:r>
            <a:r>
              <a:rPr lang="en-US" sz="3200" dirty="0"/>
              <a:t>’«n is to awaken in man the higher consciousness of his manifold relations with God and the universe. (p. 5)</a:t>
            </a:r>
          </a:p>
          <a:p>
            <a:endParaRPr lang="en-US" sz="3200" dirty="0"/>
          </a:p>
          <a:p>
            <a:r>
              <a:rPr lang="en-US" sz="3200" dirty="0"/>
              <a:t>Iqbal, </a:t>
            </a:r>
            <a:r>
              <a:rPr lang="en-US" sz="3200" dirty="0" err="1"/>
              <a:t>Allama</a:t>
            </a:r>
            <a:r>
              <a:rPr lang="en-US" sz="3200" dirty="0"/>
              <a:t> Muhammad. Reconstruction of Religious Thought in Islam. Kindle Edition. </a:t>
            </a:r>
          </a:p>
        </p:txBody>
      </p:sp>
    </p:spTree>
    <p:extLst>
      <p:ext uri="{BB962C8B-B14F-4D97-AF65-F5344CB8AC3E}">
        <p14:creationId xmlns:p14="http://schemas.microsoft.com/office/powerpoint/2010/main" val="41347557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0EDA57-A346-F54A-B48A-D7297CDC44F4}"/>
              </a:ext>
            </a:extLst>
          </p:cNvPr>
          <p:cNvPicPr>
            <a:picLocks noChangeAspect="1"/>
          </p:cNvPicPr>
          <p:nvPr/>
        </p:nvPicPr>
        <p:blipFill>
          <a:blip r:embed="rId2"/>
          <a:stretch>
            <a:fillRect/>
          </a:stretch>
        </p:blipFill>
        <p:spPr>
          <a:xfrm>
            <a:off x="292100" y="2374900"/>
            <a:ext cx="11607800" cy="2108200"/>
          </a:xfrm>
          <a:prstGeom prst="rect">
            <a:avLst/>
          </a:prstGeom>
        </p:spPr>
      </p:pic>
      <p:sp>
        <p:nvSpPr>
          <p:cNvPr id="3" name="TextBox 2">
            <a:extLst>
              <a:ext uri="{FF2B5EF4-FFF2-40B4-BE49-F238E27FC236}">
                <a16:creationId xmlns:a16="http://schemas.microsoft.com/office/drawing/2014/main" id="{2C8CBBA0-717A-CA4E-A18A-EC7B3BF761D1}"/>
              </a:ext>
            </a:extLst>
          </p:cNvPr>
          <p:cNvSpPr txBox="1"/>
          <p:nvPr/>
        </p:nvSpPr>
        <p:spPr>
          <a:xfrm>
            <a:off x="1288931" y="1237785"/>
            <a:ext cx="9782743" cy="646331"/>
          </a:xfrm>
          <a:prstGeom prst="rect">
            <a:avLst/>
          </a:prstGeom>
          <a:noFill/>
        </p:spPr>
        <p:txBody>
          <a:bodyPr wrap="none" rtlCol="0">
            <a:spAutoFit/>
          </a:bodyPr>
          <a:lstStyle/>
          <a:p>
            <a:r>
              <a:rPr lang="en-US" sz="3600" dirty="0"/>
              <a:t>Foundational Support for 21</a:t>
            </a:r>
            <a:r>
              <a:rPr lang="en-US" sz="3600" baseline="30000" dirty="0"/>
              <a:t>st</a:t>
            </a:r>
            <a:r>
              <a:rPr lang="en-US" sz="3600" dirty="0"/>
              <a:t> Century Global Ethics</a:t>
            </a:r>
          </a:p>
        </p:txBody>
      </p:sp>
    </p:spTree>
    <p:extLst>
      <p:ext uri="{BB962C8B-B14F-4D97-AF65-F5344CB8AC3E}">
        <p14:creationId xmlns:p14="http://schemas.microsoft.com/office/powerpoint/2010/main" val="2771086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Tragedy of Great Power Politics - Wikipedia">
            <a:extLst>
              <a:ext uri="{FF2B5EF4-FFF2-40B4-BE49-F238E27FC236}">
                <a16:creationId xmlns:a16="http://schemas.microsoft.com/office/drawing/2014/main" id="{066D075C-70E7-8B55-8548-8782416888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778" y="444096"/>
            <a:ext cx="3923817" cy="59698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4276A5-391B-5AEA-A836-D5F2C796A1D0}"/>
              </a:ext>
            </a:extLst>
          </p:cNvPr>
          <p:cNvSpPr txBox="1"/>
          <p:nvPr/>
        </p:nvSpPr>
        <p:spPr>
          <a:xfrm>
            <a:off x="6180881" y="2801073"/>
            <a:ext cx="4720780" cy="1200329"/>
          </a:xfrm>
          <a:prstGeom prst="rect">
            <a:avLst/>
          </a:prstGeom>
          <a:noFill/>
        </p:spPr>
        <p:txBody>
          <a:bodyPr wrap="none" rtlCol="0">
            <a:spAutoFit/>
          </a:bodyPr>
          <a:lstStyle/>
          <a:p>
            <a:r>
              <a:rPr lang="en-US" sz="3600" dirty="0"/>
              <a:t>The Tragedy of Realism: </a:t>
            </a:r>
          </a:p>
          <a:p>
            <a:r>
              <a:rPr lang="en-US" sz="3600" dirty="0"/>
              <a:t>Great Power Conflict</a:t>
            </a:r>
          </a:p>
        </p:txBody>
      </p:sp>
    </p:spTree>
    <p:extLst>
      <p:ext uri="{BB962C8B-B14F-4D97-AF65-F5344CB8AC3E}">
        <p14:creationId xmlns:p14="http://schemas.microsoft.com/office/powerpoint/2010/main" val="256511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97CB72-D68F-6D4C-9E08-CD4E6571CD01}"/>
              </a:ext>
            </a:extLst>
          </p:cNvPr>
          <p:cNvSpPr/>
          <p:nvPr/>
        </p:nvSpPr>
        <p:spPr>
          <a:xfrm>
            <a:off x="1875065" y="1232099"/>
            <a:ext cx="8613320" cy="4339650"/>
          </a:xfrm>
          <a:prstGeom prst="rect">
            <a:avLst/>
          </a:prstGeom>
        </p:spPr>
        <p:txBody>
          <a:bodyPr wrap="square">
            <a:spAutoFit/>
          </a:bodyPr>
          <a:lstStyle/>
          <a:p>
            <a:pPr algn="ctr"/>
            <a:r>
              <a:rPr lang="en-US" sz="2100" b="1" dirty="0">
                <a:latin typeface="Helvetica" pitchFamily="2" charset="0"/>
              </a:rPr>
              <a:t>UNIVERSAL DECLARATION OF HUMAN RIGHTS (1948)</a:t>
            </a:r>
          </a:p>
          <a:p>
            <a:endParaRPr lang="en-US" sz="2100" dirty="0">
              <a:latin typeface="Helvetica" pitchFamily="2" charset="0"/>
            </a:endParaRPr>
          </a:p>
          <a:p>
            <a:r>
              <a:rPr lang="en-US" dirty="0">
                <a:latin typeface="Helvetica" pitchFamily="2" charset="0"/>
              </a:rPr>
              <a:t>Article I  </a:t>
            </a:r>
          </a:p>
          <a:p>
            <a:r>
              <a:rPr lang="en-US" dirty="0">
                <a:latin typeface="Helvetica" pitchFamily="2" charset="0"/>
              </a:rPr>
              <a:t>All human beings are born free and equal in dignity and rights. They are endowed with reason and conscience and should act towards one another in a spirit of brotherhood.  </a:t>
            </a:r>
          </a:p>
          <a:p>
            <a:endParaRPr lang="en-US" dirty="0">
              <a:latin typeface="Helvetica" pitchFamily="2" charset="0"/>
            </a:endParaRPr>
          </a:p>
          <a:p>
            <a:r>
              <a:rPr lang="en-US" dirty="0">
                <a:latin typeface="Helvetica" pitchFamily="2" charset="0"/>
              </a:rPr>
              <a:t>Article 2  </a:t>
            </a:r>
          </a:p>
          <a:p>
            <a:r>
              <a:rPr lang="en-US" dirty="0">
                <a:latin typeface="Helvetica" pitchFamily="2" charset="0"/>
              </a:rPr>
              <a:t>Everyone is entitled to all the rights and freedoms set forth in this Declaration, without distinction of any kind, such as race, colour, sex, language, religion, political or other opinion, national or social origin, property, birth or other status.  </a:t>
            </a:r>
          </a:p>
          <a:p>
            <a:r>
              <a:rPr lang="en-US" dirty="0">
                <a:latin typeface="Helvetica" pitchFamily="2" charset="0"/>
              </a:rPr>
              <a:t>Furthermore, no distinction shall be made on the basis of the political, jurisdictional or international status of the country or territory to which a person belongs, whether it be independent, trust, non-self-governing or under any other limitation of sovereignty.  </a:t>
            </a:r>
          </a:p>
        </p:txBody>
      </p:sp>
    </p:spTree>
    <p:extLst>
      <p:ext uri="{BB962C8B-B14F-4D97-AF65-F5344CB8AC3E}">
        <p14:creationId xmlns:p14="http://schemas.microsoft.com/office/powerpoint/2010/main" val="1492440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1C51B55F-EAF3-8EE3-E537-62C4ADB53530}"/>
              </a:ext>
            </a:extLst>
          </p:cNvPr>
          <p:cNvGraphicFramePr>
            <a:graphicFrameLocks noGrp="1"/>
          </p:cNvGraphicFramePr>
          <p:nvPr>
            <p:extLst>
              <p:ext uri="{D42A27DB-BD31-4B8C-83A1-F6EECF244321}">
                <p14:modId xmlns:p14="http://schemas.microsoft.com/office/powerpoint/2010/main" val="2060914050"/>
              </p:ext>
            </p:extLst>
          </p:nvPr>
        </p:nvGraphicFramePr>
        <p:xfrm>
          <a:off x="198700" y="320040"/>
          <a:ext cx="11794600" cy="6217920"/>
        </p:xfrm>
        <a:graphic>
          <a:graphicData uri="http://schemas.openxmlformats.org/drawingml/2006/table">
            <a:tbl>
              <a:tblPr firstRow="1" bandRow="1">
                <a:tableStyleId>{5C22544A-7EE6-4342-B048-85BDC9FD1C3A}</a:tableStyleId>
              </a:tblPr>
              <a:tblGrid>
                <a:gridCol w="2948650">
                  <a:extLst>
                    <a:ext uri="{9D8B030D-6E8A-4147-A177-3AD203B41FA5}">
                      <a16:colId xmlns:a16="http://schemas.microsoft.com/office/drawing/2014/main" val="712732276"/>
                    </a:ext>
                  </a:extLst>
                </a:gridCol>
                <a:gridCol w="2948650">
                  <a:extLst>
                    <a:ext uri="{9D8B030D-6E8A-4147-A177-3AD203B41FA5}">
                      <a16:colId xmlns:a16="http://schemas.microsoft.com/office/drawing/2014/main" val="1967347249"/>
                    </a:ext>
                  </a:extLst>
                </a:gridCol>
                <a:gridCol w="2948650">
                  <a:extLst>
                    <a:ext uri="{9D8B030D-6E8A-4147-A177-3AD203B41FA5}">
                      <a16:colId xmlns:a16="http://schemas.microsoft.com/office/drawing/2014/main" val="3649325466"/>
                    </a:ext>
                  </a:extLst>
                </a:gridCol>
                <a:gridCol w="2948650">
                  <a:extLst>
                    <a:ext uri="{9D8B030D-6E8A-4147-A177-3AD203B41FA5}">
                      <a16:colId xmlns:a16="http://schemas.microsoft.com/office/drawing/2014/main" val="409291482"/>
                    </a:ext>
                  </a:extLst>
                </a:gridCol>
              </a:tblGrid>
              <a:tr h="370840">
                <a:tc>
                  <a:txBody>
                    <a:bodyPr/>
                    <a:lstStyle/>
                    <a:p>
                      <a:endParaRPr lang="en-US" sz="2400" dirty="0"/>
                    </a:p>
                  </a:txBody>
                  <a:tcPr/>
                </a:tc>
                <a:tc>
                  <a:txBody>
                    <a:bodyPr/>
                    <a:lstStyle/>
                    <a:p>
                      <a:r>
                        <a:rPr lang="en-US" sz="2400" dirty="0"/>
                        <a:t>Main Drivers</a:t>
                      </a:r>
                    </a:p>
                  </a:txBody>
                  <a:tcPr/>
                </a:tc>
                <a:tc>
                  <a:txBody>
                    <a:bodyPr/>
                    <a:lstStyle/>
                    <a:p>
                      <a:r>
                        <a:rPr lang="en-US" sz="2400" dirty="0"/>
                        <a:t>Deep Remedies</a:t>
                      </a:r>
                    </a:p>
                  </a:txBody>
                  <a:tcPr/>
                </a:tc>
                <a:tc>
                  <a:txBody>
                    <a:bodyPr/>
                    <a:lstStyle/>
                    <a:p>
                      <a:r>
                        <a:rPr lang="en-US" sz="2400" dirty="0"/>
                        <a:t>Institutional Approaches</a:t>
                      </a:r>
                    </a:p>
                  </a:txBody>
                  <a:tcPr/>
                </a:tc>
                <a:extLst>
                  <a:ext uri="{0D108BD9-81ED-4DB2-BD59-A6C34878D82A}">
                    <a16:rowId xmlns:a16="http://schemas.microsoft.com/office/drawing/2014/main" val="4011170772"/>
                  </a:ext>
                </a:extLst>
              </a:tr>
              <a:tr h="370840">
                <a:tc>
                  <a:txBody>
                    <a:bodyPr/>
                    <a:lstStyle/>
                    <a:p>
                      <a:r>
                        <a:rPr lang="en-US" sz="2400" dirty="0"/>
                        <a:t>Wars of Plunder</a:t>
                      </a:r>
                    </a:p>
                  </a:txBody>
                  <a:tcPr/>
                </a:tc>
                <a:tc>
                  <a:txBody>
                    <a:bodyPr/>
                    <a:lstStyle/>
                    <a:p>
                      <a:r>
                        <a:rPr lang="en-US" sz="2400" dirty="0"/>
                        <a:t>Inequality of Power</a:t>
                      </a:r>
                    </a:p>
                  </a:txBody>
                  <a:tcPr/>
                </a:tc>
                <a:tc>
                  <a:txBody>
                    <a:bodyPr/>
                    <a:lstStyle/>
                    <a:p>
                      <a:r>
                        <a:rPr lang="en-US" sz="2400" dirty="0"/>
                        <a:t>Convergence of Power</a:t>
                      </a:r>
                    </a:p>
                  </a:txBody>
                  <a:tcPr/>
                </a:tc>
                <a:tc>
                  <a:txBody>
                    <a:bodyPr/>
                    <a:lstStyle/>
                    <a:p>
                      <a:r>
                        <a:rPr lang="en-US" sz="2400" dirty="0"/>
                        <a:t>Collective Security, Global Economic Structures of Convergence</a:t>
                      </a:r>
                    </a:p>
                  </a:txBody>
                  <a:tcPr/>
                </a:tc>
                <a:extLst>
                  <a:ext uri="{0D108BD9-81ED-4DB2-BD59-A6C34878D82A}">
                    <a16:rowId xmlns:a16="http://schemas.microsoft.com/office/drawing/2014/main" val="2273582277"/>
                  </a:ext>
                </a:extLst>
              </a:tr>
              <a:tr h="370840">
                <a:tc>
                  <a:txBody>
                    <a:bodyPr/>
                    <a:lstStyle/>
                    <a:p>
                      <a:r>
                        <a:rPr lang="en-US" sz="2400" dirty="0"/>
                        <a:t>Great Power Wars</a:t>
                      </a:r>
                    </a:p>
                  </a:txBody>
                  <a:tcPr/>
                </a:tc>
                <a:tc>
                  <a:txBody>
                    <a:bodyPr/>
                    <a:lstStyle/>
                    <a:p>
                      <a:r>
                        <a:rPr lang="en-US" sz="2400" dirty="0"/>
                        <a:t>Competition for Power</a:t>
                      </a:r>
                    </a:p>
                  </a:txBody>
                  <a:tcPr/>
                </a:tc>
                <a:tc>
                  <a:txBody>
                    <a:bodyPr/>
                    <a:lstStyle/>
                    <a:p>
                      <a:r>
                        <a:rPr lang="en-US" sz="2400" dirty="0"/>
                        <a:t>Multipolarity rather than Hegemony or Alliance Politics</a:t>
                      </a:r>
                    </a:p>
                  </a:txBody>
                  <a:tcPr/>
                </a:tc>
                <a:tc>
                  <a:txBody>
                    <a:bodyPr/>
                    <a:lstStyle/>
                    <a:p>
                      <a:r>
                        <a:rPr lang="en-US" sz="2400" dirty="0"/>
                        <a:t>Inter-Regional Dialogue and Negotiation; Intra-Regional Cooperation; Reform of UN Security Council </a:t>
                      </a:r>
                    </a:p>
                  </a:txBody>
                  <a:tcPr/>
                </a:tc>
                <a:extLst>
                  <a:ext uri="{0D108BD9-81ED-4DB2-BD59-A6C34878D82A}">
                    <a16:rowId xmlns:a16="http://schemas.microsoft.com/office/drawing/2014/main" val="326124979"/>
                  </a:ext>
                </a:extLst>
              </a:tr>
              <a:tr h="462859">
                <a:tc>
                  <a:txBody>
                    <a:bodyPr/>
                    <a:lstStyle/>
                    <a:p>
                      <a:r>
                        <a:rPr lang="en-US" sz="2400" dirty="0"/>
                        <a:t>Inter-Ethnic Wars</a:t>
                      </a:r>
                    </a:p>
                  </a:txBody>
                  <a:tcPr/>
                </a:tc>
                <a:tc>
                  <a:txBody>
                    <a:bodyPr/>
                    <a:lstStyle/>
                    <a:p>
                      <a:r>
                        <a:rPr lang="en-US" sz="2400" dirty="0"/>
                        <a:t>Communal Fear</a:t>
                      </a:r>
                    </a:p>
                  </a:txBody>
                  <a:tcPr/>
                </a:tc>
                <a:tc>
                  <a:txBody>
                    <a:bodyPr/>
                    <a:lstStyle/>
                    <a:p>
                      <a:r>
                        <a:rPr lang="en-US" sz="2400" dirty="0"/>
                        <a:t>Multi-ethnic polities that ensure group as well as individual rights</a:t>
                      </a:r>
                    </a:p>
                  </a:txBody>
                  <a:tcPr/>
                </a:tc>
                <a:tc>
                  <a:txBody>
                    <a:bodyPr/>
                    <a:lstStyle/>
                    <a:p>
                      <a:r>
                        <a:rPr lang="en-US" sz="2400" dirty="0"/>
                        <a:t>Unity in Diversity; ancient wisdom and culture for modern challenges; dialogue</a:t>
                      </a:r>
                    </a:p>
                  </a:txBody>
                  <a:tcPr/>
                </a:tc>
                <a:extLst>
                  <a:ext uri="{0D108BD9-81ED-4DB2-BD59-A6C34878D82A}">
                    <a16:rowId xmlns:a16="http://schemas.microsoft.com/office/drawing/2014/main" val="63477389"/>
                  </a:ext>
                </a:extLst>
              </a:tr>
            </a:tbl>
          </a:graphicData>
        </a:graphic>
      </p:graphicFrame>
    </p:spTree>
    <p:extLst>
      <p:ext uri="{BB962C8B-B14F-4D97-AF65-F5344CB8AC3E}">
        <p14:creationId xmlns:p14="http://schemas.microsoft.com/office/powerpoint/2010/main" val="1318653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formation Note from the United Nations Secretariat at the Joint  Coordination Centre | United Nations in Türkiye">
            <a:extLst>
              <a:ext uri="{FF2B5EF4-FFF2-40B4-BE49-F238E27FC236}">
                <a16:creationId xmlns:a16="http://schemas.microsoft.com/office/drawing/2014/main" id="{4FC5EB42-FC07-D1F6-7099-A13BF2DFE1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468" y="1157467"/>
            <a:ext cx="5747795" cy="47898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D0341C-77DD-122A-3882-FA04C749AE9C}"/>
              </a:ext>
            </a:extLst>
          </p:cNvPr>
          <p:cNvSpPr txBox="1"/>
          <p:nvPr/>
        </p:nvSpPr>
        <p:spPr>
          <a:xfrm>
            <a:off x="7315200" y="1290223"/>
            <a:ext cx="4699322" cy="4524315"/>
          </a:xfrm>
          <a:prstGeom prst="rect">
            <a:avLst/>
          </a:prstGeom>
          <a:noFill/>
        </p:spPr>
        <p:txBody>
          <a:bodyPr wrap="square" rtlCol="0">
            <a:spAutoFit/>
          </a:bodyPr>
          <a:lstStyle/>
          <a:p>
            <a:r>
              <a:rPr lang="en-US" sz="3600" dirty="0"/>
              <a:t>The UN remains indispensable for our survival even as its </a:t>
            </a:r>
          </a:p>
          <a:p>
            <a:r>
              <a:rPr lang="en-US" sz="3600" dirty="0"/>
              <a:t>fragility in the face of great power politics,</a:t>
            </a:r>
          </a:p>
          <a:p>
            <a:r>
              <a:rPr lang="en-US" sz="3600" dirty="0"/>
              <a:t>private greed, and state impunity are repeatedly revealed.</a:t>
            </a:r>
          </a:p>
        </p:txBody>
      </p:sp>
    </p:spTree>
    <p:extLst>
      <p:ext uri="{BB962C8B-B14F-4D97-AF65-F5344CB8AC3E}">
        <p14:creationId xmlns:p14="http://schemas.microsoft.com/office/powerpoint/2010/main" val="32607703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12C1D8-14E5-C44C-871B-73DE01C76856}"/>
              </a:ext>
            </a:extLst>
          </p:cNvPr>
          <p:cNvPicPr>
            <a:picLocks noChangeAspect="1"/>
          </p:cNvPicPr>
          <p:nvPr/>
        </p:nvPicPr>
        <p:blipFill>
          <a:blip r:embed="rId3"/>
          <a:stretch>
            <a:fillRect/>
          </a:stretch>
        </p:blipFill>
        <p:spPr>
          <a:xfrm>
            <a:off x="2627453" y="289547"/>
            <a:ext cx="7254268" cy="5440701"/>
          </a:xfrm>
          <a:prstGeom prst="rect">
            <a:avLst/>
          </a:prstGeom>
        </p:spPr>
      </p:pic>
      <p:sp>
        <p:nvSpPr>
          <p:cNvPr id="4" name="TextBox 3">
            <a:extLst>
              <a:ext uri="{FF2B5EF4-FFF2-40B4-BE49-F238E27FC236}">
                <a16:creationId xmlns:a16="http://schemas.microsoft.com/office/drawing/2014/main" id="{300A6C2A-3BB6-3E4A-923F-B7721B42A54C}"/>
              </a:ext>
            </a:extLst>
          </p:cNvPr>
          <p:cNvSpPr txBox="1"/>
          <p:nvPr/>
        </p:nvSpPr>
        <p:spPr>
          <a:xfrm>
            <a:off x="1346836" y="5902655"/>
            <a:ext cx="9934130" cy="584775"/>
          </a:xfrm>
          <a:prstGeom prst="rect">
            <a:avLst/>
          </a:prstGeom>
          <a:noFill/>
        </p:spPr>
        <p:txBody>
          <a:bodyPr wrap="none" rtlCol="0">
            <a:spAutoFit/>
          </a:bodyPr>
          <a:lstStyle/>
          <a:p>
            <a:r>
              <a:rPr lang="en-US" sz="3200" dirty="0"/>
              <a:t>JFK, AMERICAN UNIVERSITY PEACE SPEECH, JUNE 10, 1963</a:t>
            </a:r>
          </a:p>
        </p:txBody>
      </p:sp>
    </p:spTree>
    <p:extLst>
      <p:ext uri="{BB962C8B-B14F-4D97-AF65-F5344CB8AC3E}">
        <p14:creationId xmlns:p14="http://schemas.microsoft.com/office/powerpoint/2010/main" val="25186906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4A8581-7599-192D-6C31-D4CEEB49F61C}"/>
              </a:ext>
            </a:extLst>
          </p:cNvPr>
          <p:cNvSpPr txBox="1"/>
          <p:nvPr/>
        </p:nvSpPr>
        <p:spPr>
          <a:xfrm>
            <a:off x="844952" y="890753"/>
            <a:ext cx="10741305" cy="4678204"/>
          </a:xfrm>
          <a:prstGeom prst="rect">
            <a:avLst/>
          </a:prstGeom>
          <a:noFill/>
        </p:spPr>
        <p:txBody>
          <a:bodyPr wrap="square">
            <a:spAutoFit/>
          </a:bodyPr>
          <a:lstStyle/>
          <a:p>
            <a:pPr algn="l"/>
            <a:r>
              <a:rPr lang="en-US" sz="2800" b="0" i="0" dirty="0">
                <a:solidFill>
                  <a:srgbClr val="181818"/>
                </a:solidFill>
                <a:effectLst/>
                <a:latin typeface="Merriweather" pitchFamily="2" charset="77"/>
              </a:rPr>
              <a:t>“So, let us not be blind to our differences--but let us also direct attention to our common interests and to the means by which those differences can be resolved. And if we cannot end now our differences, at least we can help make the world safe for diversity. For, in the final analysis, our most basic common link is that we all inhabit this small planet. We all breathe the same air. We all cherish our children's future. And we are all mortal.”</a:t>
            </a:r>
          </a:p>
          <a:p>
            <a:pPr algn="l"/>
            <a:br>
              <a:rPr lang="en-US" sz="2800" b="0" i="0" dirty="0">
                <a:solidFill>
                  <a:srgbClr val="181818"/>
                </a:solidFill>
                <a:effectLst/>
                <a:latin typeface="Merriweather" panose="020F0502020204030204" pitchFamily="34" charset="0"/>
              </a:rPr>
            </a:br>
            <a:r>
              <a:rPr lang="en-US" sz="2800" b="0" i="0" dirty="0">
                <a:solidFill>
                  <a:srgbClr val="181818"/>
                </a:solidFill>
                <a:effectLst/>
                <a:latin typeface="Merriweather" panose="020F0502020204030204" pitchFamily="34" charset="0"/>
              </a:rPr>
              <a:t>― </a:t>
            </a:r>
            <a:r>
              <a:rPr lang="en-US" sz="2800" b="1" i="0" dirty="0">
                <a:solidFill>
                  <a:srgbClr val="333333"/>
                </a:solidFill>
                <a:effectLst/>
                <a:latin typeface="Lato" panose="020F0502020204030203" pitchFamily="34" charset="0"/>
              </a:rPr>
              <a:t>John F. Kennedy</a:t>
            </a:r>
            <a:br>
              <a:rPr lang="en-US" dirty="0"/>
            </a:br>
            <a:endParaRPr lang="en-US" dirty="0"/>
          </a:p>
        </p:txBody>
      </p:sp>
    </p:spTree>
    <p:extLst>
      <p:ext uri="{BB962C8B-B14F-4D97-AF65-F5344CB8AC3E}">
        <p14:creationId xmlns:p14="http://schemas.microsoft.com/office/powerpoint/2010/main" val="2843245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F281F6-3070-8E8F-B205-F0F46150133B}"/>
              </a:ext>
            </a:extLst>
          </p:cNvPr>
          <p:cNvSpPr txBox="1"/>
          <p:nvPr/>
        </p:nvSpPr>
        <p:spPr>
          <a:xfrm>
            <a:off x="667473" y="920621"/>
            <a:ext cx="11065397" cy="5016758"/>
          </a:xfrm>
          <a:prstGeom prst="rect">
            <a:avLst/>
          </a:prstGeom>
          <a:noFill/>
        </p:spPr>
        <p:txBody>
          <a:bodyPr wrap="square">
            <a:spAutoFit/>
          </a:bodyPr>
          <a:lstStyle/>
          <a:p>
            <a:r>
              <a:rPr lang="en-US" sz="3200" dirty="0"/>
              <a:t>The sad fact is that international politics has always been a ruthless and dangerous business, and it is likely to remain that way. Although the intensity of their competition waxes and wanes, great powers fear each other and always compete with each other for power. The overriding goal of each state is to maximize its share of world power, which means gaining power at the expense of other states. But great powers do not merely strive to be the strongest of all the great powers, although that is a welcome outcome. Their ultimate aim is to be the hegemon—that is, the only great power in the system. (Kindle, p. 22)</a:t>
            </a:r>
          </a:p>
        </p:txBody>
      </p:sp>
    </p:spTree>
    <p:extLst>
      <p:ext uri="{BB962C8B-B14F-4D97-AF65-F5344CB8AC3E}">
        <p14:creationId xmlns:p14="http://schemas.microsoft.com/office/powerpoint/2010/main" val="3262369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B4E2CE-0F7A-7E30-E037-755AC2428B6A}"/>
              </a:ext>
            </a:extLst>
          </p:cNvPr>
          <p:cNvSpPr txBox="1"/>
          <p:nvPr/>
        </p:nvSpPr>
        <p:spPr>
          <a:xfrm>
            <a:off x="370391" y="821701"/>
            <a:ext cx="11655706" cy="5016758"/>
          </a:xfrm>
          <a:prstGeom prst="rect">
            <a:avLst/>
          </a:prstGeom>
          <a:noFill/>
        </p:spPr>
        <p:txBody>
          <a:bodyPr wrap="square">
            <a:spAutoFit/>
          </a:bodyPr>
          <a:lstStyle/>
          <a:p>
            <a:r>
              <a:rPr lang="en-US" sz="3200" dirty="0"/>
              <a:t>Three features of the international system combine to cause states to fear one another: 1) the absence of a central authority that sits above states and can protect them from each other, 2) the fact that states always have some offensive military capability, and 3) the fact that states can never be certain about other states’ intentions. Given this fear—which can never be wholly eliminated—states recognize that the more powerful they are relative to their rivals, the better their chances of survival. Indeed, the best guarantee of survival is to be a hegemon, because no other state can seriously threaten such a mighty power. (Kindle p. 23)</a:t>
            </a:r>
          </a:p>
        </p:txBody>
      </p:sp>
    </p:spTree>
    <p:extLst>
      <p:ext uri="{BB962C8B-B14F-4D97-AF65-F5344CB8AC3E}">
        <p14:creationId xmlns:p14="http://schemas.microsoft.com/office/powerpoint/2010/main" val="2763911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2B52F1-1089-0056-993D-F52AF0406750}"/>
              </a:ext>
            </a:extLst>
          </p:cNvPr>
          <p:cNvSpPr txBox="1"/>
          <p:nvPr/>
        </p:nvSpPr>
        <p:spPr>
          <a:xfrm>
            <a:off x="1471914" y="2439264"/>
            <a:ext cx="9688009" cy="1569660"/>
          </a:xfrm>
          <a:prstGeom prst="rect">
            <a:avLst/>
          </a:prstGeom>
          <a:noFill/>
        </p:spPr>
        <p:txBody>
          <a:bodyPr wrap="square">
            <a:spAutoFit/>
          </a:bodyPr>
          <a:lstStyle/>
          <a:p>
            <a:r>
              <a:rPr lang="en-US" sz="3200" dirty="0"/>
              <a:t>Since no state is likely to achieve global hegemony, however, the world is condemned to perpetual great-power competition.  (Kindle p. 23)</a:t>
            </a:r>
          </a:p>
        </p:txBody>
      </p:sp>
    </p:spTree>
    <p:extLst>
      <p:ext uri="{BB962C8B-B14F-4D97-AF65-F5344CB8AC3E}">
        <p14:creationId xmlns:p14="http://schemas.microsoft.com/office/powerpoint/2010/main" val="2248531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24DF48-CF37-AD4A-BB15-23E92A783021}"/>
              </a:ext>
            </a:extLst>
          </p:cNvPr>
          <p:cNvSpPr txBox="1"/>
          <p:nvPr/>
        </p:nvSpPr>
        <p:spPr>
          <a:xfrm>
            <a:off x="3768078" y="1228397"/>
            <a:ext cx="4314964" cy="4401205"/>
          </a:xfrm>
          <a:prstGeom prst="rect">
            <a:avLst/>
          </a:prstGeom>
          <a:noFill/>
        </p:spPr>
        <p:txBody>
          <a:bodyPr wrap="none" rtlCol="0">
            <a:spAutoFit/>
          </a:bodyPr>
          <a:lstStyle/>
          <a:p>
            <a:pPr algn="ctr"/>
            <a:r>
              <a:rPr lang="en-US" sz="4000" b="1" dirty="0"/>
              <a:t>Categories of War</a:t>
            </a:r>
          </a:p>
          <a:p>
            <a:pPr algn="ctr"/>
            <a:endParaRPr lang="en-US" sz="4000" dirty="0"/>
          </a:p>
          <a:p>
            <a:pPr algn="ctr"/>
            <a:r>
              <a:rPr lang="en-US" sz="4000" dirty="0"/>
              <a:t>Imperial Plunder</a:t>
            </a:r>
          </a:p>
          <a:p>
            <a:pPr algn="ctr"/>
            <a:endParaRPr lang="en-US" sz="4000" dirty="0"/>
          </a:p>
          <a:p>
            <a:pPr algn="ctr"/>
            <a:r>
              <a:rPr lang="en-US" sz="4000" dirty="0"/>
              <a:t>Great Power Wars</a:t>
            </a:r>
          </a:p>
          <a:p>
            <a:pPr algn="ctr"/>
            <a:endParaRPr lang="en-US" sz="4000" dirty="0"/>
          </a:p>
          <a:p>
            <a:pPr algn="ctr"/>
            <a:r>
              <a:rPr lang="en-US" sz="4000" dirty="0"/>
              <a:t>Inter-Ethnic Conflict</a:t>
            </a:r>
          </a:p>
        </p:txBody>
      </p:sp>
    </p:spTree>
    <p:extLst>
      <p:ext uri="{BB962C8B-B14F-4D97-AF65-F5344CB8AC3E}">
        <p14:creationId xmlns:p14="http://schemas.microsoft.com/office/powerpoint/2010/main" val="2330506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A2553-17DA-94D2-D3F5-09CFB6944939}"/>
              </a:ext>
            </a:extLst>
          </p:cNvPr>
          <p:cNvSpPr txBox="1"/>
          <p:nvPr/>
        </p:nvSpPr>
        <p:spPr>
          <a:xfrm>
            <a:off x="429256" y="1140714"/>
            <a:ext cx="11333488" cy="4401205"/>
          </a:xfrm>
          <a:prstGeom prst="rect">
            <a:avLst/>
          </a:prstGeom>
          <a:noFill/>
        </p:spPr>
        <p:txBody>
          <a:bodyPr wrap="none" rtlCol="0">
            <a:spAutoFit/>
          </a:bodyPr>
          <a:lstStyle/>
          <a:p>
            <a:pPr algn="ctr"/>
            <a:r>
              <a:rPr lang="en-US" sz="4000" b="1" dirty="0"/>
              <a:t>Wars of Imperial Plunder:</a:t>
            </a:r>
          </a:p>
          <a:p>
            <a:pPr algn="ctr"/>
            <a:endParaRPr lang="en-US" sz="4000" dirty="0"/>
          </a:p>
          <a:p>
            <a:pPr algn="ctr"/>
            <a:r>
              <a:rPr lang="en-US" sz="4000" dirty="0"/>
              <a:t>British Conquest of India</a:t>
            </a:r>
          </a:p>
          <a:p>
            <a:pPr algn="ctr"/>
            <a:endParaRPr lang="en-US" sz="4000" dirty="0"/>
          </a:p>
          <a:p>
            <a:pPr algn="ctr"/>
            <a:r>
              <a:rPr lang="en-US" sz="4000" dirty="0"/>
              <a:t>European Conquest of Africa</a:t>
            </a:r>
          </a:p>
          <a:p>
            <a:pPr algn="ctr"/>
            <a:endParaRPr lang="en-US" sz="4000" dirty="0"/>
          </a:p>
          <a:p>
            <a:pPr algn="ctr"/>
            <a:r>
              <a:rPr lang="en-US" sz="4000" dirty="0"/>
              <a:t>United States Destruction of Native American Nations</a:t>
            </a:r>
          </a:p>
        </p:txBody>
      </p:sp>
    </p:spTree>
    <p:extLst>
      <p:ext uri="{BB962C8B-B14F-4D97-AF65-F5344CB8AC3E}">
        <p14:creationId xmlns:p14="http://schemas.microsoft.com/office/powerpoint/2010/main" val="2656834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1066</TotalTime>
  <Words>1566</Words>
  <Application>Microsoft Macintosh PowerPoint</Application>
  <PresentationFormat>Widescreen</PresentationFormat>
  <Paragraphs>219</Paragraphs>
  <Slides>44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AdvP41153C</vt:lpstr>
      <vt:lpstr>Arial</vt:lpstr>
      <vt:lpstr>Calibri</vt:lpstr>
      <vt:lpstr>Calibri Light</vt:lpstr>
      <vt:lpstr>Helvetica</vt:lpstr>
      <vt:lpstr>Lato</vt:lpstr>
      <vt:lpstr>Merriweather</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Jeffrey Sachs</dc:creator>
  <cp:lastModifiedBy>Jeffrey Sachs</cp:lastModifiedBy>
  <cp:revision>24</cp:revision>
  <dcterms:created xsi:type="dcterms:W3CDTF">2023-03-01T13:59:36Z</dcterms:created>
  <dcterms:modified xsi:type="dcterms:W3CDTF">2023-03-02T07:55:39Z</dcterms:modified>
</cp:coreProperties>
</file>