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82" r:id="rId5"/>
    <p:sldId id="277" r:id="rId6"/>
    <p:sldId id="289" r:id="rId7"/>
    <p:sldId id="258" r:id="rId8"/>
    <p:sldId id="291" r:id="rId9"/>
    <p:sldId id="292" r:id="rId10"/>
    <p:sldId id="279" r:id="rId11"/>
    <p:sldId id="293" r:id="rId12"/>
    <p:sldId id="294" r:id="rId13"/>
    <p:sldId id="273" r:id="rId14"/>
    <p:sldId id="274" r:id="rId15"/>
    <p:sldId id="276" r:id="rId16"/>
    <p:sldId id="264" r:id="rId17"/>
    <p:sldId id="275" r:id="rId18"/>
    <p:sldId id="286" r:id="rId19"/>
    <p:sldId id="283" r:id="rId20"/>
    <p:sldId id="290" r:id="rId21"/>
    <p:sldId id="263" r:id="rId22"/>
    <p:sldId id="269" r:id="rId23"/>
    <p:sldId id="268" r:id="rId24"/>
    <p:sldId id="267" r:id="rId25"/>
    <p:sldId id="271" r:id="rId26"/>
    <p:sldId id="272" r:id="rId27"/>
    <p:sldId id="280" r:id="rId28"/>
    <p:sldId id="270" r:id="rId29"/>
  </p:sldIdLst>
  <p:sldSz cx="12192000" cy="6858000"/>
  <p:notesSz cx="6888163" cy="100203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153BA3-F4D7-4033-A01E-A5E43257E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241D8F7-9F3E-403A-8E2F-F5DE14D87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26B7324-FCF8-410B-A566-4FD68D33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E2DE3F9-11A6-4E7B-9019-A9CCDB13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838EBFD-9193-4803-8D5E-8BC4251A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47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CC5089-8195-4B28-9274-4B701023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3D163DE4-36C7-4573-BE24-DC7701A4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297DC27-209C-416B-AF0A-F9D0F5B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7169241-63D4-4B4B-88C1-B5799406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9F8A947-8379-40F3-A293-16A3A303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33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30D403CE-0851-4845-BD5E-6F8CE1E2A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704E6CA6-6899-4C1A-9A2D-252814BE0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3A71124-D8B8-4E36-AA7D-8B5EA851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3ECED30-AB52-4821-B015-61D96195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13A3058-2A42-4B73-B0C0-14C20FF3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1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2C8CA1-A8E4-4F90-9FD7-E94CF48D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17C569B-D26D-4017-84C1-4E17DA1E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26D4E20-905E-44B6-AF07-C69F8213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ECA3BB3-D787-4969-8EF7-777F04ED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20384D0-1800-482A-ACD6-2088DC73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0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C7D77C-37B7-4994-92C1-1F733965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5F1D0A29-6ED3-4EA0-82DE-F3235925E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1DE0D60-B94F-4904-A85B-98137001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615C6BF-1872-49A7-A5A7-291254FA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06D44E8-7116-4FDE-B860-5B92F152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013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7F3B4E-2655-40FF-8B48-709D3F92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8DDC68F-7A0D-4C8C-982F-49B800C63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129AF520-5DF6-4BBD-8366-421E3B1E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0C4B682E-7D47-4995-A438-2DBB0A13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6301CFD-2BF4-4F78-8A54-1ACE4739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681A1A1C-6700-42AC-9988-0782197A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7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6284CC-6425-43CE-8AAC-C692FFBA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FA373034-321F-483A-9BD7-97AE44161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FC15703B-2438-4E3C-9F1F-27845D191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FF2C397D-DF2B-4A85-9ED0-A463D7B6C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881F9A2D-0AD2-4FC6-AB73-E2B5E89EC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EDD882AE-BAD0-461F-AB3B-F33C73E6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9562E137-4153-4154-95A1-493CB0CF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C55B1955-ECFF-4CBF-AD67-430FEB2A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58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990D71-E6BC-4B60-963E-E66D5850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3612D015-8179-42AB-870D-08839FA0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B54C7440-2A43-4B63-8A4F-A4F6FC4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B3A166D2-72D8-419E-BB8D-49EDCDB3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0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B14D4368-01C2-45EF-BC0F-B638572A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6184DDA7-5454-458B-8197-02005C5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73822CFA-2A6E-4281-89F4-77C5B985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725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C2FE16-29B1-476A-BC56-4FDE7896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32322ED-6FEC-4685-8876-9ECD804F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23386F4E-AC84-4366-95CD-D1C6C5F2E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4E6A4A90-8F98-4877-B97B-A3F8AF01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44B927B-60CF-4309-B71F-728AA806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7E744FB7-D92E-4BA8-AD89-E37B4221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03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29566E-7042-45DA-9A5E-74292A84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22DA9A9A-6BD0-4479-9B31-51E54CA58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CC453090-94C3-4872-A8CA-D1D55FE0B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A997DC1-77FE-404B-AF4D-4F66F17D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B02C200-B4D9-4D2D-A835-111F7B79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AB30DA1-6F85-497A-93E8-5C571EF3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8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7A7D55D1-3245-40A1-A410-3C55CD1A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182BE9D6-543E-463E-AB9F-7E9C76E7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E55E86F-15E3-49DD-9DEA-213AF1B04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4D0B-BC06-4CA6-AD0E-BBF4A8A361F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C494CA0-A774-4934-BF61-184DC7DC1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734E654-124A-48DB-BD96-C1F79FCC4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9F46-1C63-4F8B-BBB5-894442D47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C322E4-C8B8-4164-A6F9-CC5DC0A4B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Biznis postavený na vode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E5D630D-D5BF-40E9-9E38-BD2567A8F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Príbeh jedného startupu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0B60E77-F054-4FF3-9C97-0E32DB376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5FFEB0-7BAD-43D8-8714-25A5D506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633D024-15ED-40A0-88CC-316367AF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VÚB Mlynské Nivy Bratislava</a:t>
            </a:r>
          </a:p>
          <a:p>
            <a:pPr marL="0" indent="0">
              <a:buNone/>
            </a:pPr>
            <a:r>
              <a:rPr lang="sk-SK" sz="1600" dirty="0"/>
              <a:t>Upravené rozvody pitnej vody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EDD14A3-5408-40F1-BABD-83EF525CC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11" y="1765102"/>
            <a:ext cx="3389283" cy="509289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08E20C0-EA35-4EB4-90DB-7F75D29B5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03" y="2682744"/>
            <a:ext cx="3516132" cy="263709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2A9EDE0-9BCF-4776-BAA3-E13833501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076804-F56B-46FD-A886-AB5DEFF6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213D89D-76D4-4EED-9F89-51820A41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/>
              <a:t>Obytné budovy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Hotely a reštaurácie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k-SK" sz="1600" dirty="0"/>
              <a:t>                                                                                                                                          Výrobné a obchodné prevádzky</a:t>
            </a:r>
            <a:br>
              <a:rPr lang="sk-SK" sz="1600" dirty="0"/>
            </a:br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endParaRPr lang="sk-SK" sz="1600" dirty="0"/>
          </a:p>
          <a:p>
            <a:pPr marL="0" indent="0">
              <a:buNone/>
            </a:pPr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8E0C003-8DF1-430B-A116-E6D97A86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40" y="1913856"/>
            <a:ext cx="2783250" cy="208743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EA70F610-E96E-4864-A205-71B67B288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20" y="3246627"/>
            <a:ext cx="1322203" cy="176293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FFB64FE1-D96C-4A00-BF79-C323AFC7B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08" y="3495675"/>
            <a:ext cx="3689807" cy="205821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3B20E70B-61EF-4F6F-97EB-FCAD213AF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95" y="4702351"/>
            <a:ext cx="1781175" cy="133588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80965089-D25C-4A50-A127-77CB9F8FB2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9" y="3232371"/>
            <a:ext cx="2369590" cy="177719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3E96D734-1212-4A89-8464-89162A35C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4" y="4261040"/>
            <a:ext cx="1332895" cy="17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EF51A7-0F2A-451F-A550-81357ED7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 pokračuje...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32E2EAF-884D-438B-9CE5-AF04E8CE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Okrem spomenutých hlavných benefitov sme výskumom objavili ďalšie pozitívne vlastnosti upravenej vody prostredníctvom IPS vplývajúce na metabolizmus buniek či klíčivosť rastlín. </a:t>
            </a:r>
            <a:br>
              <a:rPr lang="sk-SK" sz="1800" dirty="0"/>
            </a:br>
            <a:r>
              <a:rPr lang="sk-SK" sz="1800" dirty="0"/>
              <a:t>Reverzná turbulencia (TGP) vyvolaná </a:t>
            </a:r>
            <a:r>
              <a:rPr lang="sk-SK" sz="1800" dirty="0" err="1"/>
              <a:t>vitalturbínou</a:t>
            </a:r>
            <a:r>
              <a:rPr lang="sk-SK" sz="1800" dirty="0"/>
              <a:t> približuje štruktúru vody vlastnostiam vnútrobunkovej vody. Poukázal na to prof. </a:t>
            </a:r>
            <a:r>
              <a:rPr lang="sk-SK" sz="1800" dirty="0" err="1"/>
              <a:t>Kurik</a:t>
            </a:r>
            <a:r>
              <a:rPr lang="sk-SK" sz="1800" dirty="0"/>
              <a:t>.</a:t>
            </a:r>
          </a:p>
          <a:p>
            <a:r>
              <a:rPr lang="sk-SK" sz="1800" dirty="0"/>
              <a:t>Táto skutočnosť bude predmetom nášho skúmania v najbližšom období, aby sme tieto pozitíva vody dokázali čo najefektívnejšie využiť v praxi.</a:t>
            </a:r>
          </a:p>
        </p:txBody>
      </p:sp>
    </p:spTree>
    <p:extLst>
      <p:ext uri="{BB962C8B-B14F-4D97-AF65-F5344CB8AC3E}">
        <p14:creationId xmlns:p14="http://schemas.microsoft.com/office/powerpoint/2010/main" val="242577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641AE0-4F8D-4E3C-943C-BDE3DEB3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 pokračuje... Rok 2013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78CDE57-B119-4FB1-B734-97AEA38E9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/>
              <a:t>Systém na </a:t>
            </a:r>
            <a:r>
              <a:rPr lang="sk-SK" sz="1700" dirty="0" err="1"/>
              <a:t>vitalizáciu</a:t>
            </a:r>
            <a:r>
              <a:rPr lang="sk-SK" sz="1700" dirty="0"/>
              <a:t> vody pre chov poľnohospodárskych zvierat</a:t>
            </a:r>
            <a:endParaRPr lang="sk-SK" sz="1700" i="1" dirty="0"/>
          </a:p>
          <a:p>
            <a:pPr marL="0" indent="0">
              <a:buNone/>
            </a:pPr>
            <a:r>
              <a:rPr lang="sk-SK" sz="1700" dirty="0"/>
              <a:t>Účinok </a:t>
            </a:r>
            <a:r>
              <a:rPr lang="sk-SK" sz="1700" dirty="0" err="1"/>
              <a:t>Kalyxx</a:t>
            </a:r>
            <a:r>
              <a:rPr lang="sk-SK" sz="1700" dirty="0"/>
              <a:t> – </a:t>
            </a:r>
            <a:r>
              <a:rPr lang="sk-SK" sz="1700" dirty="0" err="1"/>
              <a:t>vitalturbíny</a:t>
            </a:r>
            <a:r>
              <a:rPr lang="sk-SK" sz="1700" dirty="0"/>
              <a:t> testoval Inštitút humánnej ekológie v Kyjeve pod vedením profesora </a:t>
            </a:r>
            <a:r>
              <a:rPr lang="sk-SK" sz="1700" dirty="0" err="1"/>
              <a:t>Michaila</a:t>
            </a:r>
            <a:r>
              <a:rPr lang="sk-SK" sz="1700" dirty="0"/>
              <a:t> </a:t>
            </a:r>
            <a:r>
              <a:rPr lang="sk-SK" sz="1700" dirty="0" err="1"/>
              <a:t>Vasilieviča</a:t>
            </a:r>
            <a:r>
              <a:rPr lang="sk-SK" sz="1700" dirty="0"/>
              <a:t> </a:t>
            </a:r>
            <a:r>
              <a:rPr lang="sk-SK" sz="1700" dirty="0" err="1"/>
              <a:t>Kurika</a:t>
            </a:r>
            <a:r>
              <a:rPr lang="sk-SK" sz="1700" dirty="0"/>
              <a:t> počas 6 mesiacov na vzorke 300 kráv. </a:t>
            </a:r>
          </a:p>
          <a:p>
            <a:pPr marL="0" indent="0">
              <a:buNone/>
            </a:pPr>
            <a:r>
              <a:rPr lang="sk-SK" sz="1700" dirty="0"/>
              <a:t/>
            </a:r>
            <a:br>
              <a:rPr lang="sk-SK" sz="1700" dirty="0"/>
            </a:br>
            <a:r>
              <a:rPr lang="sk-SK" sz="1700" dirty="0"/>
              <a:t>Časť kráv bola napájaná </a:t>
            </a:r>
            <a:r>
              <a:rPr lang="sk-SK" sz="1700" dirty="0" err="1"/>
              <a:t>vitalizovanou</a:t>
            </a:r>
            <a:r>
              <a:rPr lang="sk-SK" sz="1700" dirty="0"/>
              <a:t> vodou ako kontrolné boli použité zvieratá, ktoré pili </a:t>
            </a:r>
            <a:r>
              <a:rPr lang="sk-SK" sz="1700" dirty="0" err="1"/>
              <a:t>nevitalizovanú</a:t>
            </a:r>
            <a:r>
              <a:rPr lang="sk-SK" sz="1700" dirty="0"/>
              <a:t> vodu. Zvieratám odoberali krv a sliny. Merali štrukturálne vlastnosti krvi – štruktúru a </a:t>
            </a:r>
            <a:r>
              <a:rPr lang="sk-SK" sz="1700" dirty="0" err="1"/>
              <a:t>osmotickú</a:t>
            </a:r>
            <a:r>
              <a:rPr lang="sk-SK" sz="1700" dirty="0"/>
              <a:t> stabilitu erytrocytov celej krvi a štruktúru </a:t>
            </a:r>
            <a:r>
              <a:rPr lang="sk-SK" sz="1700" dirty="0" err="1"/>
              <a:t>leofilirizovaných</a:t>
            </a:r>
            <a:r>
              <a:rPr lang="sk-SK" sz="1700" dirty="0"/>
              <a:t> slín. </a:t>
            </a:r>
          </a:p>
          <a:p>
            <a:pPr marL="0" indent="0">
              <a:buNone/>
            </a:pPr>
            <a:r>
              <a:rPr lang="sk-SK" sz="1700" dirty="0"/>
              <a:t/>
            </a:r>
            <a:br>
              <a:rPr lang="sk-SK" sz="1700" dirty="0"/>
            </a:br>
            <a:r>
              <a:rPr lang="sk-SK" sz="1700" dirty="0"/>
              <a:t>Výsledky testovania boli v júni 2013 prerokované a následne odporúčané Vedeckou radou Inštitútu humánnej ekológie. </a:t>
            </a:r>
            <a:br>
              <a:rPr lang="sk-SK" sz="1700" dirty="0"/>
            </a:br>
            <a:r>
              <a:rPr lang="sk-SK" sz="1700" dirty="0"/>
              <a:t>Účinky jednotlivých komponentov na báze </a:t>
            </a:r>
            <a:r>
              <a:rPr lang="sk-SK" sz="1700" dirty="0" err="1"/>
              <a:t>vitalturbíny</a:t>
            </a:r>
            <a:r>
              <a:rPr lang="sk-SK" sz="1700" dirty="0"/>
              <a:t> sú aj v súčasnosti skúmané Inštitútom biodiverzity a EL laboratóriami. </a:t>
            </a:r>
          </a:p>
          <a:p>
            <a:pPr marL="0" indent="0">
              <a:buNone/>
            </a:pPr>
            <a:r>
              <a:rPr lang="sk-SK" sz="1700" b="1" dirty="0"/>
              <a:t>Doterajšie výsledky výskumu potvrdili zvyšovanie pH, zlepšovanie </a:t>
            </a:r>
            <a:r>
              <a:rPr lang="sk-SK" sz="1700" b="1" dirty="0" err="1"/>
              <a:t>oxidačno</a:t>
            </a:r>
            <a:r>
              <a:rPr lang="sk-SK" sz="1700" b="1" dirty="0"/>
              <a:t> – redukčného potenciálu (ORP), vodivosti a štruktúry vody a tým pozitívne účinky na organizmus. Zariadenia s </a:t>
            </a:r>
            <a:r>
              <a:rPr lang="sk-SK" sz="1700" b="1" dirty="0" err="1"/>
              <a:t>vitalturbínou</a:t>
            </a:r>
            <a:r>
              <a:rPr lang="sk-SK" sz="1700" b="1" dirty="0"/>
              <a:t> </a:t>
            </a:r>
            <a:r>
              <a:rPr lang="sk-SK" sz="1700" b="1" dirty="0" err="1"/>
              <a:t>Kalyxx</a:t>
            </a:r>
            <a:r>
              <a:rPr lang="sk-SK" sz="1700" b="1" dirty="0"/>
              <a:t> boli odporúčané na použitie v domácnostiach aj v poľnohospodárstve.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4863E01-326D-48B3-A64F-D4BFE9515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823A6E-80A0-4E99-9757-85D2DC8D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 pokračuje...Rok 2013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B717B81-A183-4D68-A511-845A0DEB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dirty="0"/>
              <a:t>Účinky </a:t>
            </a:r>
            <a:r>
              <a:rPr lang="sk-SK" sz="1600" dirty="0" err="1"/>
              <a:t>vitalizovanej</a:t>
            </a:r>
            <a:r>
              <a:rPr lang="sk-SK" sz="1600" dirty="0"/>
              <a:t> vody so zariadením </a:t>
            </a:r>
            <a:r>
              <a:rPr lang="sk-SK" sz="1600" dirty="0" err="1"/>
              <a:t>Kalyxx</a:t>
            </a:r>
            <a:r>
              <a:rPr lang="sk-SK" sz="1600" dirty="0"/>
              <a:t> na klíčenie olejnatých tekvicových semien</a:t>
            </a:r>
            <a:br>
              <a:rPr lang="sk-SK" sz="1600" dirty="0"/>
            </a:br>
            <a:r>
              <a:rPr lang="sk-SK" sz="1600" dirty="0"/>
              <a:t>( </a:t>
            </a:r>
            <a:r>
              <a:rPr lang="sk-SK" sz="1600" dirty="0" err="1"/>
              <a:t>Doc.Ján</a:t>
            </a:r>
            <a:r>
              <a:rPr lang="sk-SK" sz="1600" dirty="0"/>
              <a:t> </a:t>
            </a:r>
            <a:r>
              <a:rPr lang="sk-SK" sz="1600" dirty="0" err="1"/>
              <a:t>Brindza</a:t>
            </a:r>
            <a:r>
              <a:rPr lang="sk-SK" sz="1600" dirty="0"/>
              <a:t>, Slovenská poľnohospodárska univerzita v Nitre, 2013 )</a:t>
            </a:r>
          </a:p>
          <a:p>
            <a:pPr marL="0" indent="0">
              <a:buNone/>
            </a:pPr>
            <a:r>
              <a:rPr lang="sk-SK" sz="1600" dirty="0"/>
              <a:t>Pri zvýšenej rotácii v galvanickom prostredí slabnú </a:t>
            </a:r>
            <a:r>
              <a:rPr lang="sk-SK" sz="1600" dirty="0" err="1"/>
              <a:t>medzimolekulárne</a:t>
            </a:r>
            <a:r>
              <a:rPr lang="sk-SK" sz="1600" dirty="0"/>
              <a:t> väzby vody, tým má vysokú vzlínavosť v kapilárach. Podporuje rýchlejšiu klíčivosť rastlín a prináša vyššiu úrodu.</a:t>
            </a:r>
          </a:p>
          <a:p>
            <a:pPr marL="0" indent="0">
              <a:buNone/>
            </a:pPr>
            <a:r>
              <a:rPr lang="sk-SK" sz="1600" dirty="0"/>
              <a:t>Použitie neupravenej vody                                                               Použitie </a:t>
            </a:r>
            <a:r>
              <a:rPr lang="sk-SK" sz="1600" dirty="0" err="1"/>
              <a:t>vitalizovanej</a:t>
            </a:r>
            <a:r>
              <a:rPr lang="sk-SK" sz="1600" dirty="0"/>
              <a:t> vody</a:t>
            </a:r>
          </a:p>
          <a:p>
            <a:endParaRPr lang="sk-SK" dirty="0"/>
          </a:p>
        </p:txBody>
      </p:sp>
      <p:pic>
        <p:nvPicPr>
          <p:cNvPr id="4" name="Content Placeholder 4" descr="I:\Dokumenty-User\Klíčenie 2013\Fotoaparat\DSC00355.JPG">
            <a:extLst>
              <a:ext uri="{FF2B5EF4-FFF2-40B4-BE49-F238E27FC236}">
                <a16:creationId xmlns:a16="http://schemas.microsoft.com/office/drawing/2014/main" xmlns="" id="{8DE73B1F-51B7-4014-BC97-2E3DB97D30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/>
          <a:stretch>
            <a:fillRect/>
          </a:stretch>
        </p:blipFill>
        <p:spPr>
          <a:xfrm>
            <a:off x="905163" y="3238500"/>
            <a:ext cx="3449311" cy="2737126"/>
          </a:xfrm>
          <a:prstGeom prst="rect">
            <a:avLst/>
          </a:prstGeom>
        </p:spPr>
      </p:pic>
      <p:pic>
        <p:nvPicPr>
          <p:cNvPr id="5" name="Picture 5" descr="I:\Dokumenty-User\Klíčenie 2013\Fotoaparat\DSC00360.JPG">
            <a:extLst>
              <a:ext uri="{FF2B5EF4-FFF2-40B4-BE49-F238E27FC236}">
                <a16:creationId xmlns:a16="http://schemas.microsoft.com/office/drawing/2014/main" xmlns="" id="{DD2C6AD6-0E4D-48D6-B29F-9F5F7B48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/>
          <a:stretch>
            <a:fillRect/>
          </a:stretch>
        </p:blipFill>
        <p:spPr bwMode="auto">
          <a:xfrm>
            <a:off x="6010275" y="3238500"/>
            <a:ext cx="3314700" cy="276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95E0866-08B1-4CAA-A27B-8E4FD0D98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0ED5D3-43D6-495D-9C38-CB4911DB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 pokračuje...Rok 2015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875EED1-3C74-4201-B106-4913BC74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dirty="0"/>
              <a:t>Udelenie patentu</a:t>
            </a:r>
          </a:p>
          <a:p>
            <a:pPr marL="0" indent="0">
              <a:buNone/>
            </a:pPr>
            <a:r>
              <a:rPr lang="sk-SK" sz="1600" dirty="0"/>
              <a:t>pre </a:t>
            </a:r>
            <a:r>
              <a:rPr lang="sk-SK" sz="1600" dirty="0" err="1"/>
              <a:t>Kalyxx</a:t>
            </a:r>
            <a:r>
              <a:rPr lang="sk-SK" sz="1600" dirty="0"/>
              <a:t> - </a:t>
            </a:r>
            <a:r>
              <a:rPr lang="sk-SK" sz="1600" dirty="0" err="1"/>
              <a:t>vitalturbínu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4150AD36-6A00-42B1-819B-81B1EEEF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00" y="1919030"/>
            <a:ext cx="3882318" cy="493897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70C6070-797B-4651-9D12-387D385E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92" y="1825625"/>
            <a:ext cx="3827313" cy="493896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86E89326-2412-4E60-A6AF-5BC3993D5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3128EE-A947-4F87-8FDB-07423053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 pokračuje...Rok 2017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B63BCDE-D0D0-435F-B359-D1DFEAA4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dirty="0"/>
              <a:t>Medzinárodný certifikát </a:t>
            </a:r>
          </a:p>
          <a:p>
            <a:pPr marL="0" indent="0">
              <a:buNone/>
            </a:pPr>
            <a:r>
              <a:rPr lang="sk-SK" sz="1600" dirty="0"/>
              <a:t>potvrdzujúci účinnosť redukcie</a:t>
            </a:r>
          </a:p>
          <a:p>
            <a:pPr marL="0" indent="0">
              <a:buNone/>
            </a:pPr>
            <a:r>
              <a:rPr lang="sk-SK" sz="1600" dirty="0"/>
              <a:t>vodného kameňa na výhrevnom</a:t>
            </a:r>
          </a:p>
          <a:p>
            <a:pPr marL="0" indent="0">
              <a:buNone/>
            </a:pPr>
            <a:r>
              <a:rPr lang="sk-SK" sz="1600" dirty="0"/>
              <a:t>telese.</a:t>
            </a:r>
            <a:endParaRPr lang="sk-SK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xmlns="" id="{3898D6CC-B014-4F2E-92D6-C5BC197B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7" y="1564254"/>
            <a:ext cx="3788403" cy="138027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E208F42-C904-47B7-954C-F75482F1C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7" y="2944525"/>
            <a:ext cx="3788403" cy="27069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1A75A71-AB41-44EE-932A-9A550D1F7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7" y="5651475"/>
            <a:ext cx="3788403" cy="112740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01B0332-E1C7-4C5E-8285-01EB5D5F5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19" y="3212459"/>
            <a:ext cx="1896052" cy="121889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8A692023-365A-4911-B8BE-C0EA921579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F15A90-064A-4E36-ABFA-4D6AF5CA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Zelená zelenej...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01A062C-1BE6-40CB-8AAA-25DAAE46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Výhody fungovania IPS zariadení oproti iným úpravám vody: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Bez potreby externého zdroja energie</a:t>
            </a:r>
          </a:p>
          <a:p>
            <a:r>
              <a:rPr lang="sk-SK" dirty="0"/>
              <a:t>Bez prevádzkových nákladov</a:t>
            </a:r>
          </a:p>
          <a:p>
            <a:r>
              <a:rPr lang="sk-SK" dirty="0"/>
              <a:t>Bez obsluhy</a:t>
            </a:r>
          </a:p>
          <a:p>
            <a:r>
              <a:rPr lang="sk-SK" dirty="0"/>
              <a:t>Bez použitia chémie</a:t>
            </a:r>
          </a:p>
          <a:p>
            <a:r>
              <a:rPr lang="sk-SK" dirty="0"/>
              <a:t>Minimálna životnosť 10 rokov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3E3AD52-0F9A-4F62-A325-0CB9414D2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39B3C5-0648-461D-85FC-038B8D3D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Nové projekty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D0049A4-9C1D-4207-9E4C-7B2F84B9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/>
              <a:t>Upravená voda prostredníctvom </a:t>
            </a:r>
            <a:r>
              <a:rPr lang="sk-SK" sz="1600" dirty="0" err="1"/>
              <a:t>Kalyxx</a:t>
            </a:r>
            <a:r>
              <a:rPr lang="sk-SK" sz="1600" dirty="0"/>
              <a:t> vytvára efekt mäkkej vody, to znamená, že šampóny lepšie penia už pri minimálnom množstve. Tým je pokožka vystavená menšiemu dráždeniu. </a:t>
            </a:r>
            <a:r>
              <a:rPr lang="sk-SK" sz="1600" dirty="0" err="1"/>
              <a:t>Kalyxx</a:t>
            </a:r>
            <a:r>
              <a:rPr lang="sk-SK" sz="1600" dirty="0"/>
              <a:t> znižuje hodnoty chlóru vo vode a tak chráni pokožku pred vysušením a začervenaním.</a:t>
            </a:r>
          </a:p>
          <a:p>
            <a:endParaRPr lang="sk-SK" sz="1600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xmlns="" id="{ACD43DE1-7F8F-4BAC-845A-EC885D0C2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3" y="2635311"/>
            <a:ext cx="4719972" cy="337140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3812ADF-6CFF-4BB3-85A6-130507084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5" y="2635311"/>
            <a:ext cx="4719972" cy="337140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62BD400-3A48-4A44-9318-6F66D7106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7459A1-01A2-4E24-8351-096685F6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Nové projekty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6E32AAD-0F45-4751-8C87-C2C9CBF6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800" dirty="0"/>
              <a:t>Využitie galvanického mokrého článku v domácnosti.</a:t>
            </a:r>
          </a:p>
          <a:p>
            <a:pPr marL="0" indent="0">
              <a:buNone/>
            </a:pPr>
            <a:r>
              <a:rPr lang="sk-SK" sz="1800" dirty="0" err="1"/>
              <a:t>Vitalturbína</a:t>
            </a:r>
            <a:r>
              <a:rPr lang="sk-SK" sz="1800" dirty="0"/>
              <a:t> implementovaná v pracej guli chráni pred nánosmi </a:t>
            </a:r>
          </a:p>
          <a:p>
            <a:pPr marL="0" indent="0">
              <a:buNone/>
            </a:pPr>
            <a:r>
              <a:rPr lang="sk-SK" sz="1800" dirty="0"/>
              <a:t>vodného kameňa v práčkach, </a:t>
            </a:r>
            <a:r>
              <a:rPr lang="sk-SK" sz="1800" dirty="0" err="1"/>
              <a:t>umývačkach</a:t>
            </a:r>
            <a:r>
              <a:rPr lang="sk-SK" sz="1800" dirty="0"/>
              <a:t> riadu a WC nádržkách.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FAEFE2F-61EC-4984-B39A-79CA78F36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219" y="2319298"/>
            <a:ext cx="5028879" cy="377165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BCD382E9-775C-4987-8E5E-127F916E7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A805D8-0526-47A6-BD50-6FF8CBA5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Nie je voda ako voda...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80D3545-B5B2-4F0C-8986-0104A4AB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Postaviť biznis na vode, môže znamenať v pejoratívnom význame, že staviame na neistých základoch. V prípade startupov to platí dvojnásobne, keď podľa štatistík 90% projektov neprežije viac ako 2-3 roky.</a:t>
            </a:r>
          </a:p>
          <a:p>
            <a:r>
              <a:rPr lang="sk-SK" sz="2400" dirty="0"/>
              <a:t>Swiss Aqua Technologies (SAT) reálne postavila biznis na neobyčajných vlastnostiach vody a na odkrývaní tajomstiev tejto najvzácnejšej komodity.</a:t>
            </a:r>
          </a:p>
          <a:p>
            <a:r>
              <a:rPr lang="sk-SK" sz="2400" dirty="0"/>
              <a:t>Sústredili sme sa na zlepšovanie jej vlastností pomocou fyzikálnej úpravy. Náš vlastný vývoj a dosiahnuté výsledky nás uisťujú v tom, že sme na správnej ceste.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D7A950F-EA24-4D1A-9558-8B2F01D96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4CEC97-2787-44B0-8686-BD44C543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je nevyhnutný...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72FCAFA-F67C-41FB-B38E-FE938DBC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/>
              <a:t>                            Aktuálne portfólio                                                                                   Nové portfólio -  apríl 2018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EFF7064-9D76-44C5-8207-5591F14C2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0" y="2210765"/>
            <a:ext cx="3875369" cy="3966198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CAE669B2-606B-48B0-9745-72D7AEBE4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57" y="2109886"/>
            <a:ext cx="3125165" cy="406123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CFA81139-CB61-43E4-AE77-7F4ADC17A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1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C70DF2-F90C-41FC-9928-B0E09177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Adresnosť, </a:t>
            </a:r>
            <a:r>
              <a:rPr lang="sk-SK" dirty="0" err="1"/>
              <a:t>kvalita,dizajn,prestíž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6C034A64-8488-4A64-B907-34FFA0B4D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42" y="1743156"/>
            <a:ext cx="1991710" cy="497839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09271BB-1416-48E2-BFB8-B2FB60B33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8" y="1743156"/>
            <a:ext cx="1925273" cy="481233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FEFAC32-F6EB-4889-84E8-B5854C90A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59" y="1743155"/>
            <a:ext cx="1997511" cy="499289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5EF55AE-7B3B-4F7B-A23C-E22558DEE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14" y="1743155"/>
            <a:ext cx="2012703" cy="50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BC1913-B71C-4194-AD46-52399B8C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Adresnosť, </a:t>
            </a:r>
            <a:r>
              <a:rPr lang="sk-SK" dirty="0" err="1"/>
              <a:t>kvalita,dizajn,prestíž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C2895AB0-879B-46A3-A2EA-1298A419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E1CB5C4C-5C10-4216-B4D3-FDCB0FEC1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32E13F-1BB9-435A-AB50-C934249C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Adresnosť, </a:t>
            </a:r>
            <a:r>
              <a:rPr lang="sk-SK" dirty="0" err="1"/>
              <a:t>kvalita,dizajn,prestíž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85D3B724-4220-4950-86A2-475B83F04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3CFD590-61E1-48D0-B635-6D392E87D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7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3BE4A1-EA92-4642-9901-8113534B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Adresnosť, </a:t>
            </a:r>
            <a:r>
              <a:rPr lang="sk-SK" dirty="0" err="1"/>
              <a:t>kvalita,dizajn,prestíž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FE8C7D81-98A6-416C-8538-91E0AD8A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47C17E0-BC71-461D-863F-1EB851231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47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EDC0FE-2095-403A-9758-A4D442DE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AJ ZA VEĽKOU MLÁKOU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31B05F4-F452-4F90-8490-C24E59AA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Patentom chránené konštrukčné riešenie TGP</a:t>
            </a:r>
          </a:p>
          <a:p>
            <a:r>
              <a:rPr lang="sk-SK" sz="1600" dirty="0"/>
              <a:t>Certifikát IAPMO potvrdzujúci účinnosť</a:t>
            </a:r>
          </a:p>
          <a:p>
            <a:pPr marL="0" indent="0">
              <a:buNone/>
            </a:pPr>
            <a:r>
              <a:rPr lang="sk-SK" sz="1600" dirty="0"/>
              <a:t>     vyvolali záujem o zariadenie aj v USA a Mexiku</a:t>
            </a:r>
          </a:p>
          <a:p>
            <a:pPr marL="0" indent="0">
              <a:buNone/>
            </a:pPr>
            <a:r>
              <a:rPr lang="sk-SK" sz="1600" dirty="0"/>
              <a:t>     Distribuovať ho budú dve veľké obchodné siete</a:t>
            </a:r>
          </a:p>
          <a:p>
            <a:pPr marL="0" indent="0">
              <a:buNone/>
            </a:pPr>
            <a:r>
              <a:rPr lang="sk-SK" sz="1600" dirty="0"/>
              <a:t>     THE HOME DEPOT a LOWE´S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D791C66-587D-48FF-A73C-7E5FA1540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66" y="1971675"/>
            <a:ext cx="4838700" cy="362902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A255997A-1C01-4BC9-9BB9-A840EC840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DE9ABE-0461-4949-8336-7AA10CF9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AJ ZA VEĽKOU MLÁKOU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881D1742-5A88-4188-A524-687AC55CB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9" y="1891098"/>
            <a:ext cx="6556787" cy="40814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1BAE7B3A-A131-4976-85B3-D059D35CA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2" y="1891098"/>
            <a:ext cx="5084660" cy="408143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914F2CCC-C09B-4EA3-9D4E-D75ED248E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07C933-9046-40F5-92B8-99F8056A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POĎAKOVANIE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E0229EF-E34F-4222-95B1-340D4D99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 algn="ctr">
              <a:buNone/>
            </a:pPr>
            <a:r>
              <a:rPr lang="sk-SK" dirty="0"/>
              <a:t>Petrovi </a:t>
            </a:r>
            <a:r>
              <a:rPr lang="sk-SK" dirty="0" err="1"/>
              <a:t>Kasalovskému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a Hospodárskemu klubu, </a:t>
            </a:r>
          </a:p>
          <a:p>
            <a:pPr marL="0" indent="0" algn="ctr">
              <a:buNone/>
            </a:pPr>
            <a:r>
              <a:rPr lang="sk-SK" sz="2000" dirty="0"/>
              <a:t>že už v toku 2012 videli potenciál životaschopnosti tohto projektu</a:t>
            </a:r>
          </a:p>
          <a:p>
            <a:pPr algn="ctr"/>
            <a:endParaRPr lang="sk-SK" sz="2000" dirty="0"/>
          </a:p>
          <a:p>
            <a:pPr marL="0" indent="0" algn="ctr">
              <a:buNone/>
            </a:pPr>
            <a:r>
              <a:rPr lang="sk-SK" sz="1800" dirty="0"/>
              <a:t>                                        ... ideme ďalej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D8A8798-811B-42EF-A4B1-48C57E254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xmlns="" id="{A9E3BC2E-CBC5-4D02-91F7-4A69B8BE6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82D88C-9BE6-48C2-9219-47A086DD6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www.ips.systems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AC6BF054-E054-411E-B3DE-19E2802BE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0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B40E8F-35B0-45D8-8707-90147DB9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IPS </a:t>
            </a:r>
            <a:r>
              <a:rPr lang="sk-SK" dirty="0" err="1"/>
              <a:t>Kalyxx</a:t>
            </a:r>
            <a:r>
              <a:rPr lang="sk-SK" dirty="0"/>
              <a:t> - </a:t>
            </a:r>
            <a:r>
              <a:rPr lang="sk-SK" dirty="0" err="1"/>
              <a:t>vitalturbína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2A81A0-E8B2-4BD2-9BE0-A986FBF0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dirty="0"/>
              <a:t>Pri galvanickej úprave - kombinácia dvoch rôznych kovov vytvára s vodou </a:t>
            </a:r>
            <a:br>
              <a:rPr lang="sk-SK" sz="1600" dirty="0"/>
            </a:br>
            <a:r>
              <a:rPr lang="sk-SK" sz="1600" dirty="0"/>
              <a:t>galvanický mokrý článok vytvára štandardné napätie</a:t>
            </a:r>
            <a:br>
              <a:rPr lang="sk-SK" sz="1600" dirty="0"/>
            </a:br>
            <a:r>
              <a:rPr lang="sk-SK" sz="1600" dirty="0"/>
              <a:t>0,6 – 0,8 V.</a:t>
            </a:r>
          </a:p>
          <a:p>
            <a:r>
              <a:rPr lang="sk-SK" sz="1600" dirty="0"/>
              <a:t>na základe tohto napätia dochádza k zmene štruktúry </a:t>
            </a:r>
            <a:br>
              <a:rPr lang="sk-SK" sz="1600" dirty="0"/>
            </a:br>
            <a:r>
              <a:rPr lang="sk-SK" sz="1600" dirty="0"/>
              <a:t>minerálov vo vode (Kalcit sa transformuje na Aragonit).</a:t>
            </a:r>
          </a:p>
          <a:p>
            <a:r>
              <a:rPr lang="sk-SK" sz="1600" dirty="0"/>
              <a:t>voda pretekajúca zariadením IPS </a:t>
            </a:r>
            <a:r>
              <a:rPr lang="sk-SK" sz="1600" dirty="0" err="1"/>
              <a:t>Kalyxx</a:t>
            </a:r>
            <a:r>
              <a:rPr lang="sk-SK" sz="1600" dirty="0"/>
              <a:t> je vystavená</a:t>
            </a:r>
            <a:br>
              <a:rPr lang="sk-SK" sz="1600" dirty="0"/>
            </a:br>
            <a:r>
              <a:rPr lang="sk-SK" sz="1600" dirty="0"/>
              <a:t>dvom javom:</a:t>
            </a:r>
          </a:p>
          <a:p>
            <a:pPr marL="0" indent="0">
              <a:buNone/>
            </a:pPr>
            <a:r>
              <a:rPr lang="sk-SK" sz="1600" dirty="0"/>
              <a:t>    - galvanickej interakcii s elektródami </a:t>
            </a:r>
          </a:p>
          <a:p>
            <a:pPr marL="0" indent="0">
              <a:buNone/>
            </a:pPr>
            <a:r>
              <a:rPr lang="sk-SK" sz="1600" dirty="0"/>
              <a:t>    - rotácii/víreniu – </a:t>
            </a:r>
            <a:r>
              <a:rPr lang="sk-SK" sz="1600" dirty="0" err="1"/>
              <a:t>Turbulent</a:t>
            </a:r>
            <a:r>
              <a:rPr lang="sk-SK" sz="1600" dirty="0"/>
              <a:t> </a:t>
            </a:r>
            <a:r>
              <a:rPr lang="sk-SK" sz="1600" dirty="0" err="1"/>
              <a:t>Galvano</a:t>
            </a:r>
            <a:r>
              <a:rPr lang="sk-SK" sz="1600" dirty="0"/>
              <a:t> </a:t>
            </a:r>
            <a:r>
              <a:rPr lang="sk-SK" sz="1600" dirty="0" err="1"/>
              <a:t>Polarisation</a:t>
            </a:r>
            <a:r>
              <a:rPr lang="sk-SK" sz="1600" dirty="0"/>
              <a:t> (TGP )</a:t>
            </a:r>
            <a:br>
              <a:rPr lang="sk-SK" sz="1600" dirty="0"/>
            </a:br>
            <a:r>
              <a:rPr lang="sk-SK" sz="1600" dirty="0"/>
              <a:t>   </a:t>
            </a:r>
          </a:p>
          <a:p>
            <a:r>
              <a:rPr lang="sk-SK" sz="1600" dirty="0"/>
              <a:t>Pri tomto jave získava vyššiu kinetickú energiu a vzniká</a:t>
            </a:r>
            <a:br>
              <a:rPr lang="sk-SK" sz="1600" dirty="0"/>
            </a:br>
            <a:r>
              <a:rPr lang="sk-SK" sz="1600" dirty="0"/>
              <a:t>napätie 4,2 – 6 V. Vyššie popísaný proces prebieha </a:t>
            </a:r>
            <a:br>
              <a:rPr lang="sk-SK" sz="1600" dirty="0"/>
            </a:br>
            <a:r>
              <a:rPr lang="sk-SK" sz="1600" dirty="0"/>
              <a:t>intenzívnejšie a účinnejšie.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4FDFAE22-2443-46B0-A766-22DFDBF6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0B22AF1-2977-4171-BB61-BF09E5B71B06}"/>
              </a:ext>
            </a:extLst>
          </p:cNvPr>
          <p:cNvPicPr/>
          <p:nvPr/>
        </p:nvPicPr>
        <p:blipFill rotWithShape="1">
          <a:blip r:embed="rId3"/>
          <a:srcRect b="6232"/>
          <a:stretch/>
        </p:blipFill>
        <p:spPr bwMode="auto">
          <a:xfrm>
            <a:off x="6316980" y="1825625"/>
            <a:ext cx="5760720" cy="369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11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785DA8-59A2-4EE1-8190-611BACF6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Nič neberieme, nič nepridávame...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CA380E1-6727-4542-8FC8-EC6E9E34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/>
              <a:t>Zmena štruktúry CaCo3 (Uhličitan vápenatý) vo vode</a:t>
            </a:r>
          </a:p>
          <a:p>
            <a:pPr marL="0" indent="0">
              <a:buNone/>
            </a:pPr>
            <a:r>
              <a:rPr lang="sk-SK" sz="1800" dirty="0"/>
              <a:t>Kalcit (neupravená voda – tvrdé </a:t>
            </a:r>
            <a:r>
              <a:rPr lang="sk-SK" sz="1800" dirty="0" err="1"/>
              <a:t>inkrusty</a:t>
            </a:r>
            <a:r>
              <a:rPr lang="sk-SK" sz="1800" dirty="0"/>
              <a:t>, vodný kameň)      Aragonit (upravená voda - mäkká štruktúra – kal)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07653AE-18A0-4AA8-AE8C-D7CD965C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7" y="2607785"/>
            <a:ext cx="4763945" cy="356917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0A23B69F-E50D-495B-9838-4F464DB4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52" y="2644735"/>
            <a:ext cx="4763945" cy="357097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BCE5C922-88B8-4D30-B814-9AE1676BC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F7A55C-DCE5-4134-B507-310B2361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Pokračujeme v </a:t>
            </a:r>
            <a:r>
              <a:rPr lang="sk-SK" dirty="0" err="1"/>
              <a:t>šľapajách</a:t>
            </a:r>
            <a:r>
              <a:rPr lang="sk-SK" dirty="0"/>
              <a:t> výnimočných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B8A3731-D387-43DA-B6B0-07AB79E5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/>
              <a:t>  </a:t>
            </a:r>
            <a:r>
              <a:rPr lang="sk-SK" sz="1600" dirty="0" err="1"/>
              <a:t>Luigi</a:t>
            </a:r>
            <a:r>
              <a:rPr lang="sk-SK" sz="1600" dirty="0"/>
              <a:t> </a:t>
            </a:r>
            <a:r>
              <a:rPr lang="sk-SK" sz="1600" dirty="0" err="1"/>
              <a:t>Galvani</a:t>
            </a:r>
            <a:r>
              <a:rPr lang="sk-SK" sz="1600" dirty="0"/>
              <a:t> (Taliansko 18. stor.)        </a:t>
            </a:r>
            <a:r>
              <a:rPr lang="sk-SK" sz="1600" dirty="0" err="1"/>
              <a:t>Alessandro</a:t>
            </a:r>
            <a:r>
              <a:rPr lang="sk-SK" sz="1600" dirty="0"/>
              <a:t> Volta (Taliansko 18. stor.)          </a:t>
            </a:r>
            <a:r>
              <a:rPr lang="sk-SK" sz="1600" dirty="0" err="1"/>
              <a:t>Michail</a:t>
            </a:r>
            <a:r>
              <a:rPr lang="sk-SK" sz="1600" dirty="0"/>
              <a:t> V. </a:t>
            </a:r>
            <a:r>
              <a:rPr lang="sk-SK" sz="1600" dirty="0" err="1"/>
              <a:t>Kurik</a:t>
            </a:r>
            <a:r>
              <a:rPr lang="sk-SK" sz="1600" dirty="0"/>
              <a:t> ( 21. stor. Ukrajina)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Objavil „živočíšnu elektrinu“                         Zostrojil prvý elektrický článok.                        Skúmal bioenergetické vlastnosti</a:t>
            </a:r>
          </a:p>
          <a:p>
            <a:pPr marL="0" indent="0">
              <a:buNone/>
            </a:pPr>
            <a:r>
              <a:rPr lang="sk-SK" sz="1600" dirty="0"/>
              <a:t>pri pitvaní žiab. Išlo o elektrochemickú       Generoval elektrinu prostredníctvom             vody na živočíchy a ľudský</a:t>
            </a:r>
          </a:p>
          <a:p>
            <a:pPr marL="0" indent="0">
              <a:buNone/>
            </a:pPr>
            <a:r>
              <a:rPr lang="sk-SK" sz="1600" dirty="0"/>
              <a:t>reakciu dvoch kovov (galvanizmus).             </a:t>
            </a:r>
            <a:r>
              <a:rPr lang="sk-SK" sz="1600" dirty="0" err="1"/>
              <a:t>chem</a:t>
            </a:r>
            <a:r>
              <a:rPr lang="sk-SK" sz="1600" dirty="0"/>
              <a:t>. reakcie – galvanický článok (batéria)   organizmus.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xmlns="" id="{1DC52616-709A-4E45-8293-982DF359F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2301450"/>
            <a:ext cx="1419225" cy="190847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539CD1A-89E0-4A5B-AAEA-20B5D9D0B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/>
        </p:blipFill>
        <p:spPr>
          <a:xfrm>
            <a:off x="4959250" y="2301450"/>
            <a:ext cx="1419226" cy="190847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A719FFF-5E63-416C-8D3E-40EC56C768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r="15963"/>
          <a:stretch/>
        </p:blipFill>
        <p:spPr>
          <a:xfrm>
            <a:off x="8300176" y="2301450"/>
            <a:ext cx="1647013" cy="19678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06DC512-6428-4CAF-BF28-4D337F66D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3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E922A6-6692-4827-A496-15E30FA0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Celospoločenská prospešnosť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EAB151A-168E-4D24-99DE-800DD095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/>
              <a:t>Pozoruhodnosť riešenia si všimol aj Hospodársky klub v roku 2012. Vtedy sme boli na začiatku.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0AF62F8-3237-455A-BF3F-FD963DFEF28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421" y="2353060"/>
            <a:ext cx="6578311" cy="40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9A88F57-4296-45BA-B2F2-21DCFE31F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4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4C4A20-54C8-4F96-A53B-35E49616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Laureáti ocenenia Prominent ekonomiky 2012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2CE754E-78AF-4BAC-92A8-33D3E486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dirty="0"/>
              <a:t>Laureáti (sprava)prof. </a:t>
            </a:r>
            <a:r>
              <a:rPr lang="sk-SK" sz="1600" dirty="0" err="1"/>
              <a:t>Michail</a:t>
            </a:r>
            <a:r>
              <a:rPr lang="sk-SK" sz="1600" dirty="0"/>
              <a:t> V. </a:t>
            </a:r>
            <a:r>
              <a:rPr lang="sk-SK" sz="1600" dirty="0" err="1"/>
              <a:t>Kurik</a:t>
            </a:r>
            <a:r>
              <a:rPr lang="sk-SK" sz="1600" dirty="0"/>
              <a:t>, Ladislav </a:t>
            </a:r>
            <a:r>
              <a:rPr lang="sk-SK" sz="1600" dirty="0" err="1"/>
              <a:t>Jurec</a:t>
            </a:r>
            <a:r>
              <a:rPr lang="sk-SK" sz="1600" dirty="0"/>
              <a:t> a František </a:t>
            </a:r>
            <a:r>
              <a:rPr lang="sk-SK" sz="1600" dirty="0" err="1"/>
              <a:t>Pancurák</a:t>
            </a:r>
            <a:r>
              <a:rPr lang="sk-SK" sz="1600" dirty="0"/>
              <a:t>  za  IPS KALYXX s  </a:t>
            </a:r>
            <a:r>
              <a:rPr lang="sk-SK" sz="1600" dirty="0" err="1"/>
              <a:t>vitalturbínou</a:t>
            </a:r>
            <a:r>
              <a:rPr lang="sk-SK" sz="1600" dirty="0"/>
              <a:t>, ktorá zlepšuje </a:t>
            </a:r>
            <a:r>
              <a:rPr lang="sk-SK" sz="1600" dirty="0" err="1"/>
              <a:t>bioenergoinformačnú</a:t>
            </a:r>
            <a:r>
              <a:rPr lang="sk-SK" sz="1600" dirty="0"/>
              <a:t> kvalitu pitnej vody.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F6C6A6B-C0C4-4232-ABEC-9F1B3EB08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15" y="2633083"/>
            <a:ext cx="5805549" cy="385979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E6CAFCD8-8DC2-4D2B-810F-C508DFDBB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302460"/>
            <a:ext cx="1628775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7628C8-0109-4654-9040-F235CA0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Hlavné benefity IPS </a:t>
            </a:r>
            <a:r>
              <a:rPr lang="sk-SK" dirty="0" err="1"/>
              <a:t>Kalyxx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EB4B5C1-4D9B-45AC-BFA2-07108C98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Úspora nákladov na energie. Ochrana výhrevných </a:t>
            </a:r>
            <a:br>
              <a:rPr lang="sk-SK" sz="1800" dirty="0"/>
            </a:br>
            <a:r>
              <a:rPr lang="sk-SK" sz="1800" dirty="0"/>
              <a:t>telies pred usadeninami vodného kameňa </a:t>
            </a:r>
          </a:p>
          <a:p>
            <a:r>
              <a:rPr lang="sk-SK" sz="1800" dirty="0"/>
              <a:t>Vodný kameň vedie teplo 300x menej ako kov</a:t>
            </a:r>
          </a:p>
          <a:p>
            <a:r>
              <a:rPr lang="sk-SK" sz="1800" dirty="0"/>
              <a:t>Úspora nákladov za servisné zásahy, náhradné </a:t>
            </a:r>
            <a:br>
              <a:rPr lang="sk-SK" sz="1800" dirty="0"/>
            </a:br>
            <a:r>
              <a:rPr lang="sk-SK" sz="1800" dirty="0"/>
              <a:t>diely a výmeny zariadení</a:t>
            </a:r>
          </a:p>
          <a:p>
            <a:r>
              <a:rPr lang="sk-SK" sz="1800" dirty="0"/>
              <a:t>(Obr.: Príklad zvýšených nákladov</a:t>
            </a:r>
            <a:br>
              <a:rPr lang="sk-SK" sz="1800" dirty="0"/>
            </a:br>
            <a:r>
              <a:rPr lang="sk-SK" sz="1800" dirty="0"/>
              <a:t> na energie pri zanesenom</a:t>
            </a:r>
            <a:br>
              <a:rPr lang="sk-SK" sz="1800" dirty="0"/>
            </a:br>
            <a:r>
              <a:rPr lang="sk-SK" sz="1800" dirty="0"/>
              <a:t> výhrevnom telese bojlera </a:t>
            </a:r>
            <a:br>
              <a:rPr lang="sk-SK" sz="1800" dirty="0"/>
            </a:br>
            <a:r>
              <a:rPr lang="sk-SK" sz="1800" dirty="0"/>
              <a:t> v domácnosti).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BF9CF06-D06E-42ED-B7E9-61FED806E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6" y="1343025"/>
            <a:ext cx="5419724" cy="551497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E44BA25-10FC-416D-AAB7-ABFF1D62A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6" y="3171516"/>
            <a:ext cx="2257424" cy="30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DEF8AB-C3EC-44CF-B960-4BD44D64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Hlavné benefity IPS </a:t>
            </a:r>
            <a:r>
              <a:rPr lang="sk-SK" dirty="0" err="1"/>
              <a:t>Kalyxx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E7D1F74-7087-4CE5-9015-41ED610FE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1800" dirty="0"/>
          </a:p>
          <a:p>
            <a:r>
              <a:rPr lang="sk-SK" sz="1800" dirty="0"/>
              <a:t>Okrem redukcie usádzania vodného kameňa v rozvodoch</a:t>
            </a:r>
            <a:br>
              <a:rPr lang="sk-SK" sz="1800" dirty="0"/>
            </a:br>
            <a:r>
              <a:rPr lang="sk-SK" sz="1800" dirty="0"/>
              <a:t>pitnej vody má IPS </a:t>
            </a:r>
            <a:r>
              <a:rPr lang="sk-SK" sz="1800" dirty="0" err="1"/>
              <a:t>Kalyxx</a:t>
            </a:r>
            <a:r>
              <a:rPr lang="sk-SK" sz="1800" dirty="0"/>
              <a:t> aj antibakteriálny účinok.</a:t>
            </a:r>
          </a:p>
          <a:p>
            <a:r>
              <a:rPr lang="sk-SK" sz="1800" dirty="0"/>
              <a:t>Postupným uvoľňovaním striebra z elektród dochádza k </a:t>
            </a:r>
            <a:br>
              <a:rPr lang="sk-SK" sz="1800" dirty="0"/>
            </a:br>
            <a:r>
              <a:rPr lang="sk-SK" sz="1800" dirty="0"/>
              <a:t>zamedzovaniu výskytu baktérií.</a:t>
            </a:r>
          </a:p>
          <a:p>
            <a:r>
              <a:rPr lang="sk-SK" sz="1800" dirty="0"/>
              <a:t>Takto upravená voda je vhodná na dlhodobé pitie a má </a:t>
            </a:r>
            <a:br>
              <a:rPr lang="sk-SK" sz="1800" dirty="0"/>
            </a:br>
            <a:r>
              <a:rPr lang="sk-SK" sz="1800" dirty="0"/>
              <a:t>pre ľudský organizmus mnoho pozitívnych účinkov.</a:t>
            </a:r>
          </a:p>
          <a:p>
            <a:r>
              <a:rPr lang="cs-CZ" sz="1800" dirty="0" err="1"/>
              <a:t>Zariadenie</a:t>
            </a:r>
            <a:r>
              <a:rPr lang="cs-CZ" sz="1800" dirty="0"/>
              <a:t> vyhovuje </a:t>
            </a:r>
            <a:r>
              <a:rPr lang="cs-CZ" sz="1800" dirty="0" err="1"/>
              <a:t>posúdeniu</a:t>
            </a:r>
            <a:r>
              <a:rPr lang="cs-CZ" sz="1800" dirty="0"/>
              <a:t> bezpečnosti </a:t>
            </a:r>
            <a:r>
              <a:rPr lang="cs-CZ" sz="1800" dirty="0" err="1"/>
              <a:t>materiálov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určených na styk s </a:t>
            </a:r>
            <a:r>
              <a:rPr lang="cs-CZ" sz="1800"/>
              <a:t>pitnou vodou. </a:t>
            </a:r>
            <a:endParaRPr lang="sk-SK" sz="1800" dirty="0"/>
          </a:p>
          <a:p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7D4627F-657D-4063-9411-0BAEBC1BC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1574783"/>
            <a:ext cx="4772025" cy="47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8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583</Words>
  <Application>Microsoft Office PowerPoint</Application>
  <PresentationFormat>Širokouhlá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Motív balíka Office</vt:lpstr>
      <vt:lpstr>Biznis postavený na vode</vt:lpstr>
      <vt:lpstr>Nie je voda ako voda...</vt:lpstr>
      <vt:lpstr>IPS Kalyxx - vitalturbína</vt:lpstr>
      <vt:lpstr>Nič neberieme, nič nepridávame...</vt:lpstr>
      <vt:lpstr>Pokračujeme v šľapajách výnimočných</vt:lpstr>
      <vt:lpstr>Celospoločenská prospešnosť</vt:lpstr>
      <vt:lpstr>Laureáti ocenenia Prominent ekonomiky 2012</vt:lpstr>
      <vt:lpstr>Hlavné benefity IPS Kalyxx</vt:lpstr>
      <vt:lpstr>Hlavné benefity IPS Kalyxx</vt:lpstr>
      <vt:lpstr>Referencie</vt:lpstr>
      <vt:lpstr>Referencie</vt:lpstr>
      <vt:lpstr>Príbeh pokračuje...</vt:lpstr>
      <vt:lpstr>Príbeh pokračuje... Rok 2013</vt:lpstr>
      <vt:lpstr>Príbeh pokračuje...Rok 2013</vt:lpstr>
      <vt:lpstr>Príbeh pokračuje...Rok 2015</vt:lpstr>
      <vt:lpstr>Príbeh pokračuje...Rok 2017</vt:lpstr>
      <vt:lpstr>Zelená zelenej...</vt:lpstr>
      <vt:lpstr>Nové projekty</vt:lpstr>
      <vt:lpstr>Nové projekty</vt:lpstr>
      <vt:lpstr>Vývoj je nevyhnutný...</vt:lpstr>
      <vt:lpstr>Adresnosť, kvalita,dizajn,prestíž</vt:lpstr>
      <vt:lpstr>Adresnosť, kvalita,dizajn,prestíž</vt:lpstr>
      <vt:lpstr>Adresnosť, kvalita,dizajn,prestíž</vt:lpstr>
      <vt:lpstr>Adresnosť, kvalita,dizajn,prestíž</vt:lpstr>
      <vt:lpstr>AJ ZA VEĽKOU MLÁKOU</vt:lpstr>
      <vt:lpstr>AJ ZA VEĽKOU MLÁKOU</vt:lpstr>
      <vt:lpstr>POĎAKOVANIE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rodí firma</dc:title>
  <dc:creator>MM Aqua Swiss</dc:creator>
  <cp:lastModifiedBy>Peter Kasalovský</cp:lastModifiedBy>
  <cp:revision>98</cp:revision>
  <cp:lastPrinted>2018-03-14T08:32:01Z</cp:lastPrinted>
  <dcterms:created xsi:type="dcterms:W3CDTF">2018-03-08T07:41:55Z</dcterms:created>
  <dcterms:modified xsi:type="dcterms:W3CDTF">2018-03-14T08:35:58Z</dcterms:modified>
</cp:coreProperties>
</file>