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0" r:id="rId6"/>
    <p:sldId id="269" r:id="rId7"/>
    <p:sldId id="271" r:id="rId8"/>
    <p:sldId id="262" r:id="rId9"/>
    <p:sldId id="261" r:id="rId10"/>
    <p:sldId id="264" r:id="rId11"/>
    <p:sldId id="265" r:id="rId12"/>
    <p:sldId id="280" r:id="rId13"/>
    <p:sldId id="260" r:id="rId14"/>
    <p:sldId id="267" r:id="rId15"/>
    <p:sldId id="279" r:id="rId16"/>
    <p:sldId id="274" r:id="rId17"/>
    <p:sldId id="273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89" autoAdjust="0"/>
  </p:normalViewPr>
  <p:slideViewPr>
    <p:cSldViewPr>
      <p:cViewPr varScale="1">
        <p:scale>
          <a:sx n="109" d="100"/>
          <a:sy n="109" d="100"/>
        </p:scale>
        <p:origin x="72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7B19B-9C51-4AB0-86CB-32A36205EDD3}" type="datetimeFigureOut">
              <a:rPr lang="sk-SK" smtClean="0"/>
              <a:t>24.6.2020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DFB18-3FC1-4A7E-864C-ED1A81CC1A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3965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DFB18-3FC1-4A7E-864C-ED1A81CC1AB7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7548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E1F7-7433-416A-B8FD-FC99BA324E2F}" type="datetimeFigureOut">
              <a:rPr lang="sk-SK" smtClean="0"/>
              <a:pPr/>
              <a:t>24.6.2020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6E04-2DF8-453C-B2B4-8BA9730013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7480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E1F7-7433-416A-B8FD-FC99BA324E2F}" type="datetimeFigureOut">
              <a:rPr lang="sk-SK" smtClean="0"/>
              <a:pPr/>
              <a:t>24.6.2020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6E04-2DF8-453C-B2B4-8BA9730013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9888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E1F7-7433-416A-B8FD-FC99BA324E2F}" type="datetimeFigureOut">
              <a:rPr lang="sk-SK" smtClean="0"/>
              <a:pPr/>
              <a:t>24.6.2020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6E04-2DF8-453C-B2B4-8BA9730013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792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E1F7-7433-416A-B8FD-FC99BA324E2F}" type="datetimeFigureOut">
              <a:rPr lang="sk-SK" smtClean="0"/>
              <a:pPr/>
              <a:t>24.6.2020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6E04-2DF8-453C-B2B4-8BA9730013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555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E1F7-7433-416A-B8FD-FC99BA324E2F}" type="datetimeFigureOut">
              <a:rPr lang="sk-SK" smtClean="0"/>
              <a:pPr/>
              <a:t>24.6.2020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6E04-2DF8-453C-B2B4-8BA9730013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89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E1F7-7433-416A-B8FD-FC99BA324E2F}" type="datetimeFigureOut">
              <a:rPr lang="sk-SK" smtClean="0"/>
              <a:pPr/>
              <a:t>24.6.2020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6E04-2DF8-453C-B2B4-8BA9730013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2919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E1F7-7433-416A-B8FD-FC99BA324E2F}" type="datetimeFigureOut">
              <a:rPr lang="sk-SK" smtClean="0"/>
              <a:pPr/>
              <a:t>24.6.2020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6E04-2DF8-453C-B2B4-8BA9730013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4294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E1F7-7433-416A-B8FD-FC99BA324E2F}" type="datetimeFigureOut">
              <a:rPr lang="sk-SK" smtClean="0"/>
              <a:pPr/>
              <a:t>24.6.2020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6E04-2DF8-453C-B2B4-8BA9730013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1491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E1F7-7433-416A-B8FD-FC99BA324E2F}" type="datetimeFigureOut">
              <a:rPr lang="sk-SK" smtClean="0"/>
              <a:pPr/>
              <a:t>24.6.2020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6E04-2DF8-453C-B2B4-8BA9730013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224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E1F7-7433-416A-B8FD-FC99BA324E2F}" type="datetimeFigureOut">
              <a:rPr lang="sk-SK" smtClean="0"/>
              <a:pPr/>
              <a:t>24.6.2020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6E04-2DF8-453C-B2B4-8BA9730013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30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E1F7-7433-416A-B8FD-FC99BA324E2F}" type="datetimeFigureOut">
              <a:rPr lang="sk-SK" smtClean="0"/>
              <a:pPr/>
              <a:t>24.6.2020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6E04-2DF8-453C-B2B4-8BA9730013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181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5E1F7-7433-416A-B8FD-FC99BA324E2F}" type="datetimeFigureOut">
              <a:rPr lang="sk-SK" smtClean="0"/>
              <a:pPr/>
              <a:t>24.6.2020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E6E04-2DF8-453C-B2B4-8BA9730013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635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rmAutofit/>
          </a:bodyPr>
          <a:lstStyle/>
          <a:p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Neformálne ekonomické fórum</a:t>
            </a:r>
            <a:b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Hospodársky klub</a:t>
            </a:r>
            <a:endParaRPr lang="sk-S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3068960"/>
            <a:ext cx="6400800" cy="1752600"/>
          </a:xfrm>
        </p:spPr>
        <p:txBody>
          <a:bodyPr>
            <a:normAutofit/>
          </a:bodyPr>
          <a:lstStyle/>
          <a:p>
            <a:r>
              <a:rPr lang="sk-SK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Pandémia COVID-19</a:t>
            </a:r>
          </a:p>
          <a:p>
            <a:endParaRPr lang="sk-SK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pandémii môže byť lepšie, keď ... </a:t>
            </a:r>
            <a:endParaRPr lang="sk-SK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658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5">
            <a:extLst>
              <a:ext uri="{FF2B5EF4-FFF2-40B4-BE49-F238E27FC236}">
                <a16:creationId xmlns:a16="http://schemas.microsoft.com/office/drawing/2014/main" id="{1989FD09-6854-4083-82A3-BCC56E8B7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6955" t="33000" r="4239" b="20187"/>
          <a:stretch/>
        </p:blipFill>
        <p:spPr>
          <a:xfrm>
            <a:off x="-8792" y="1052736"/>
            <a:ext cx="9128270" cy="4968552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1907704" y="33265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EU / EEA a UK – COVID-19 k 1.6.2020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874799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5">
            <a:extLst>
              <a:ext uri="{FF2B5EF4-FFF2-40B4-BE49-F238E27FC236}">
                <a16:creationId xmlns:a16="http://schemas.microsoft.com/office/drawing/2014/main" id="{1989FD09-6854-4083-82A3-BCC56E8B74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6955" t="33000" r="4239" b="49361"/>
          <a:stretch/>
        </p:blipFill>
        <p:spPr>
          <a:xfrm>
            <a:off x="-8792" y="1052736"/>
            <a:ext cx="9128270" cy="1872208"/>
          </a:xfrm>
          <a:prstGeom prst="rect">
            <a:avLst/>
          </a:prstGeom>
        </p:spPr>
      </p:pic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05623A1A-554F-4CF4-8B2F-40F1FC88D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/>
          <a:srcRect l="29883" t="42371" r="6484" b="33965"/>
          <a:stretch/>
        </p:blipFill>
        <p:spPr>
          <a:xfrm>
            <a:off x="0" y="1412776"/>
            <a:ext cx="8712000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01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t="15912" r="41632" b="8354"/>
          <a:stretch/>
        </p:blipFill>
        <p:spPr>
          <a:xfrm>
            <a:off x="1763688" y="696528"/>
            <a:ext cx="5688632" cy="6157797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2051720" y="116632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Európa – COVID-19 k 24.6.2020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237418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COVID-19 na Slovensku</a:t>
            </a:r>
            <a:endParaRPr lang="sk-SK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 smtClean="0"/>
              <a:t>1607 </a:t>
            </a:r>
            <a:r>
              <a:rPr lang="sk-SK" sz="2800" dirty="0" smtClean="0"/>
              <a:t>postihnutých pacientov</a:t>
            </a:r>
          </a:p>
          <a:p>
            <a:pPr marL="0" indent="0">
              <a:buNone/>
            </a:pPr>
            <a:r>
              <a:rPr lang="sk-SK" sz="2800" dirty="0" smtClean="0"/>
              <a:t>28 úmrtí</a:t>
            </a:r>
          </a:p>
          <a:p>
            <a:pPr marL="0" indent="0">
              <a:buNone/>
            </a:pPr>
            <a:endParaRPr lang="sk-SK" sz="2800" dirty="0"/>
          </a:p>
          <a:p>
            <a:pPr marL="0" indent="0">
              <a:buNone/>
            </a:pPr>
            <a:r>
              <a:rPr lang="sk-SK" sz="2800" dirty="0" smtClean="0"/>
              <a:t>Na komplikácie bežnej chrípky </a:t>
            </a:r>
            <a:r>
              <a:rPr lang="sk-SK" sz="2800" dirty="0" smtClean="0"/>
              <a:t>umiera na </a:t>
            </a:r>
            <a:r>
              <a:rPr lang="sk-SK" sz="2800" dirty="0" smtClean="0"/>
              <a:t>Slovensku približne 1300 pacientov za rok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024444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726499CA-7FB6-4DCC-A875-E28693A20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5250" t="28384" r="7037" b="21708"/>
          <a:stretch/>
        </p:blipFill>
        <p:spPr>
          <a:xfrm>
            <a:off x="172002" y="764704"/>
            <a:ext cx="8726377" cy="536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29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447" y="1124744"/>
            <a:ext cx="9036496" cy="6264696"/>
          </a:xfrm>
        </p:spPr>
        <p:txBody>
          <a:bodyPr>
            <a:normAutofit/>
          </a:bodyPr>
          <a:lstStyle/>
          <a:p>
            <a:r>
              <a:rPr lang="sk-SK" sz="2400" dirty="0" smtClean="0"/>
              <a:t>Zatiaľ nie je k dispozícii špecifická antivírusová terapia, testujú sa antivírusové lieky používané voči infekciám spôsobeným inými RNA vírusmi</a:t>
            </a:r>
          </a:p>
          <a:p>
            <a:endParaRPr lang="sk-SK" sz="2400" dirty="0" smtClean="0"/>
          </a:p>
          <a:p>
            <a:endParaRPr lang="sk-SK" sz="2400" dirty="0" smtClean="0"/>
          </a:p>
          <a:p>
            <a:r>
              <a:rPr lang="sk-SK" sz="2400" dirty="0" smtClean="0"/>
              <a:t>V súčasnosti neexistuje žiadna overená vakcína voči </a:t>
            </a:r>
            <a:r>
              <a:rPr lang="sk-SK" sz="2400" dirty="0" err="1" smtClean="0"/>
              <a:t>koronavírusom</a:t>
            </a:r>
            <a:r>
              <a:rPr lang="sk-SK" sz="2400" dirty="0" smtClean="0"/>
              <a:t>, jej vývoj a testovanie bude trvať najmenej niekoľko mesiacov</a:t>
            </a:r>
          </a:p>
          <a:p>
            <a:endParaRPr lang="sk-SK" sz="2400" dirty="0" smtClean="0"/>
          </a:p>
          <a:p>
            <a:endParaRPr lang="sk-SK" sz="2400" dirty="0" smtClean="0"/>
          </a:p>
          <a:p>
            <a:r>
              <a:rPr lang="sk-SK" sz="2400" dirty="0" smtClean="0"/>
              <a:t>Najúčinnejším spôsobom na obmedzenie šírenia vírusu sú preventívne hygienické opatrenia a osobný odstup pri kontakte s osobou </a:t>
            </a:r>
            <a:r>
              <a:rPr lang="sk-SK" sz="2400" dirty="0" smtClean="0"/>
              <a:t>podozrivou </a:t>
            </a:r>
            <a:r>
              <a:rPr lang="sk-SK" sz="2400" dirty="0" smtClean="0"/>
              <a:t>z nákazy</a:t>
            </a:r>
            <a:endParaRPr lang="sk-SK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latin typeface="Arial" pitchFamily="34" charset="0"/>
                <a:cs typeface="Arial" pitchFamily="34" charset="0"/>
              </a:rPr>
              <a:t>Transplantácie orgánov</a:t>
            </a:r>
            <a:endParaRPr lang="sk-SK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sz="2800" dirty="0" smtClean="0">
                <a:latin typeface="Arial" pitchFamily="34" charset="0"/>
                <a:cs typeface="Arial" pitchFamily="34" charset="0"/>
              </a:rPr>
              <a:t>Mediálne zaujímavá téma</a:t>
            </a:r>
          </a:p>
          <a:p>
            <a:pPr>
              <a:buNone/>
            </a:pPr>
            <a:endParaRPr lang="sk-SK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2400" dirty="0" smtClean="0">
                <a:latin typeface="Arial" pitchFamily="34" charset="0"/>
                <a:cs typeface="Arial" pitchFamily="34" charset="0"/>
              </a:rPr>
              <a:t>Dočasné zastavenie transplantačného programu</a:t>
            </a:r>
          </a:p>
          <a:p>
            <a:r>
              <a:rPr lang="sk-SK" sz="2400" dirty="0" smtClean="0">
                <a:latin typeface="Arial" pitchFamily="34" charset="0"/>
                <a:cs typeface="Arial" pitchFamily="34" charset="0"/>
              </a:rPr>
              <a:t>Obavy pacientov</a:t>
            </a:r>
          </a:p>
          <a:p>
            <a:r>
              <a:rPr lang="sk-SK" sz="2400" dirty="0" smtClean="0">
                <a:latin typeface="Arial" pitchFamily="34" charset="0"/>
                <a:cs typeface="Arial" pitchFamily="34" charset="0"/>
              </a:rPr>
              <a:t>Politická téma</a:t>
            </a:r>
          </a:p>
          <a:p>
            <a:r>
              <a:rPr lang="sk-SK" sz="2400" dirty="0" smtClean="0">
                <a:latin typeface="Arial" pitchFamily="34" charset="0"/>
                <a:cs typeface="Arial" pitchFamily="34" charset="0"/>
              </a:rPr>
              <a:t>Reportáže </a:t>
            </a:r>
          </a:p>
          <a:p>
            <a:endParaRPr lang="sk-SK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2400" dirty="0" smtClean="0">
                <a:latin typeface="Arial" pitchFamily="34" charset="0"/>
                <a:cs typeface="Arial" pitchFamily="34" charset="0"/>
              </a:rPr>
              <a:t>Ako ovplyvnila 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pandémia </a:t>
            </a:r>
            <a:r>
              <a:rPr lang="sk-SK" sz="2400" dirty="0" err="1" smtClean="0">
                <a:latin typeface="Arial" pitchFamily="34" charset="0"/>
                <a:cs typeface="Arial" pitchFamily="34" charset="0"/>
              </a:rPr>
              <a:t>koronavírusu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program       odberov a transplantácií orgánov na Slovensku</a:t>
            </a: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latin typeface="Arial" pitchFamily="34" charset="0"/>
                <a:cs typeface="Arial" pitchFamily="34" charset="0"/>
              </a:rPr>
              <a:t>Ako pandémia </a:t>
            </a:r>
            <a:r>
              <a:rPr lang="sk-SK" sz="2800" b="1" dirty="0" err="1" smtClean="0">
                <a:latin typeface="Arial" pitchFamily="34" charset="0"/>
                <a:cs typeface="Arial" pitchFamily="34" charset="0"/>
              </a:rPr>
              <a:t>koronavírusu</a:t>
            </a:r>
            <a:r>
              <a:rPr lang="sk-SK" sz="2800" b="1" dirty="0" smtClean="0">
                <a:latin typeface="Arial" pitchFamily="34" charset="0"/>
                <a:cs typeface="Arial" pitchFamily="34" charset="0"/>
              </a:rPr>
              <a:t> ovplyvnila program odberov a transplantácií orgánov</a:t>
            </a:r>
            <a:endParaRPr lang="sk-SK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988840"/>
            <a:ext cx="8964488" cy="4525963"/>
          </a:xfrm>
        </p:spPr>
        <p:txBody>
          <a:bodyPr>
            <a:normAutofit/>
          </a:bodyPr>
          <a:lstStyle/>
          <a:p>
            <a:r>
              <a:rPr lang="sk-SK" sz="2400" dirty="0" smtClean="0">
                <a:latin typeface="Arial" pitchFamily="34" charset="0"/>
                <a:cs typeface="Arial" pitchFamily="34" charset="0"/>
              </a:rPr>
              <a:t>12.3.2020  mimoriadna situácia – ohrozenie verejného zdravia</a:t>
            </a:r>
          </a:p>
          <a:p>
            <a:endParaRPr lang="sk-SK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2400" dirty="0" smtClean="0">
                <a:latin typeface="Arial" pitchFamily="34" charset="0"/>
                <a:cs typeface="Arial" pitchFamily="34" charset="0"/>
              </a:rPr>
              <a:t>Počas tzv. núdzového stavu (16.3. až 13.6.2020) boli na Slovensku zastavené odbery a transplantácie orgánov</a:t>
            </a:r>
          </a:p>
          <a:p>
            <a:endParaRPr lang="sk-SK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2400" dirty="0" smtClean="0">
                <a:latin typeface="Arial" pitchFamily="34" charset="0"/>
                <a:cs typeface="Arial" pitchFamily="34" charset="0"/>
              </a:rPr>
              <a:t>IKEM Praha po celý čas odoberá a transplantuje orgány</a:t>
            </a:r>
          </a:p>
          <a:p>
            <a:pPr>
              <a:buNone/>
            </a:pPr>
            <a:r>
              <a:rPr lang="sk-SK" sz="2400" dirty="0" smtClean="0">
                <a:latin typeface="Arial" pitchFamily="34" charset="0"/>
                <a:cs typeface="Arial" pitchFamily="34" charset="0"/>
              </a:rPr>
              <a:t>	2019  540 transplantácií – oblička, pečeň, srdce, pankreas,</a:t>
            </a:r>
          </a:p>
          <a:p>
            <a:pPr>
              <a:buNone/>
            </a:pPr>
            <a:r>
              <a:rPr lang="sk-SK" sz="2400" dirty="0" smtClean="0">
                <a:latin typeface="Arial" pitchFamily="34" charset="0"/>
                <a:cs typeface="Arial" pitchFamily="34" charset="0"/>
              </a:rPr>
              <a:t>					    tenké črevo, maternica</a:t>
            </a: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028" t="19973" r="29052" b="8706"/>
          <a:stretch>
            <a:fillRect/>
          </a:stretch>
        </p:blipFill>
        <p:spPr bwMode="auto">
          <a:xfrm>
            <a:off x="1076360" y="1268760"/>
            <a:ext cx="7240055" cy="558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Transplantačný program na Slovensku.  04/2019</a:t>
            </a:r>
            <a:endParaRPr kumimoji="0" lang="sk-SK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/>
              <a:t>Transplantačný program na Slovensku.  04/2020</a:t>
            </a:r>
            <a:endParaRPr lang="sk-SK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6601" t="15364" r="25732" b="3585"/>
          <a:stretch>
            <a:fillRect/>
          </a:stretch>
        </p:blipFill>
        <p:spPr bwMode="auto">
          <a:xfrm>
            <a:off x="1043608" y="1412776"/>
            <a:ext cx="7169782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Najhoršie „najsmrteľnejšie“ pandémie v histórii</a:t>
            </a:r>
            <a:endParaRPr lang="sk-S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sk-S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	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k-SK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Pasteurella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pestis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sk-S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rok 541 – rozšíril sa po Európe, severnej Afrike a Arábii</a:t>
            </a:r>
          </a:p>
          <a:p>
            <a:pPr marL="0" indent="0">
              <a:buNone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zabil 30 – 50 miliónov ľudí</a:t>
            </a:r>
          </a:p>
          <a:p>
            <a:pPr marL="0" indent="0">
              <a:buNone/>
            </a:pP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ikdy nezmizol</a:t>
            </a:r>
          </a:p>
          <a:p>
            <a:pPr marL="0" indent="0">
              <a:buNone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vrátil sa o 800 rokov neskôr a zabil 200 miliónov ľudí</a:t>
            </a:r>
          </a:p>
          <a:p>
            <a:pPr marL="0" indent="0">
              <a:buNone/>
            </a:pP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Čierne kiahne – </a:t>
            </a:r>
            <a:r>
              <a:rPr lang="sk-SK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variola</a:t>
            </a:r>
            <a:r>
              <a:rPr lang="sk-S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(vírusová infekcia)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15. storočie – s prvými európskymi dobyvateľmi sa dostala do Nového 	sveta. </a:t>
            </a:r>
            <a:r>
              <a:rPr lang="sk-SK" sz="1800" smtClean="0">
                <a:latin typeface="Arial" panose="020B0604020202020204" pitchFamily="34" charset="0"/>
                <a:cs typeface="Arial" panose="020B0604020202020204" pitchFamily="34" charset="0"/>
              </a:rPr>
              <a:t>Usmrtila desiatky 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miliónov domorodého obyvateľstva Ameriky </a:t>
            </a:r>
          </a:p>
          <a:p>
            <a:pPr marL="0" indent="0">
              <a:buNone/>
            </a:pP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Cholera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k-SK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Vibrio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k-SK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cholerae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19. storočie – Anglicko kontaminovaná pitná voda</a:t>
            </a:r>
          </a:p>
          <a:p>
            <a:pPr marL="0" indent="0">
              <a:buNone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cholera zabila desiatky tisíc obyvateľov Londýna</a:t>
            </a:r>
          </a:p>
        </p:txBody>
      </p:sp>
    </p:spTree>
    <p:extLst>
      <p:ext uri="{BB962C8B-B14F-4D97-AF65-F5344CB8AC3E}">
        <p14:creationId xmlns:p14="http://schemas.microsoft.com/office/powerpoint/2010/main" val="2772374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/>
              <a:t>Transplantačný program</a:t>
            </a:r>
            <a:endParaRPr lang="sk-SK" sz="28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	</a:t>
            </a:r>
            <a:endParaRPr lang="sk-SK" dirty="0" smtClean="0"/>
          </a:p>
          <a:p>
            <a:pPr>
              <a:buNone/>
            </a:pPr>
            <a:endParaRPr lang="sk-SK" sz="2400" dirty="0"/>
          </a:p>
          <a:p>
            <a:pPr>
              <a:buNone/>
            </a:pPr>
            <a:r>
              <a:rPr lang="sk-SK" sz="2400" dirty="0" smtClean="0"/>
              <a:t>Od </a:t>
            </a:r>
            <a:r>
              <a:rPr lang="sk-SK" sz="2400" dirty="0" smtClean="0"/>
              <a:t>15. júna </a:t>
            </a:r>
            <a:r>
              <a:rPr lang="sk-SK" sz="2400" dirty="0" smtClean="0"/>
              <a:t>2020 všetky </a:t>
            </a:r>
            <a:r>
              <a:rPr lang="sk-SK" sz="2400" dirty="0" smtClean="0"/>
              <a:t>transplantačné centrá na </a:t>
            </a:r>
            <a:r>
              <a:rPr lang="sk-SK" sz="2400" dirty="0" smtClean="0"/>
              <a:t>Slovensku odoberajú </a:t>
            </a:r>
            <a:r>
              <a:rPr lang="sk-SK" sz="2400" dirty="0" smtClean="0"/>
              <a:t>a transplantujú orgány</a:t>
            </a:r>
            <a:endParaRPr lang="sk-SK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>
                <a:latin typeface="Arial" panose="020B0604020202020204" pitchFamily="34" charset="0"/>
                <a:cs typeface="Arial" panose="020B0604020202020204" pitchFamily="34" charset="0"/>
              </a:rPr>
              <a:t>Najhoršie „najsmrteľnejšie“ pandémie v histórii</a:t>
            </a: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Španielska chrípka 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(vírusová infekcia)</a:t>
            </a:r>
            <a:endParaRPr lang="sk-SK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začala počas 1. svetovej vojny</a:t>
            </a:r>
          </a:p>
          <a:p>
            <a:pPr marL="0" indent="0">
              <a:buNone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zabila niekoľko miliónov postihnutých pacientov</a:t>
            </a:r>
          </a:p>
          <a:p>
            <a:pPr marL="0" indent="0">
              <a:buNone/>
            </a:pPr>
            <a:endParaRPr lang="sk-S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sk-S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Chrípka  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(vírusy z čeľade </a:t>
            </a:r>
            <a:r>
              <a:rPr lang="sk-SK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ortomyxovírusov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ročne je na celom svete evidovaných okolo jednej miliardy prípadov	chrípky, z toho 300 – 650 000 smrteľných</a:t>
            </a:r>
          </a:p>
          <a:p>
            <a:pPr marL="0" indent="0">
              <a:buNone/>
            </a:pPr>
            <a:endParaRPr lang="sk-S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sk-S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SARS – </a:t>
            </a:r>
            <a:r>
              <a:rPr lang="sk-SK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r>
              <a:rPr lang="sk-S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- 1      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k-SK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koronavirus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	2003</a:t>
            </a:r>
          </a:p>
          <a:p>
            <a:pPr marL="0" indent="0">
              <a:buNone/>
            </a:pP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sk-S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MERS – </a:t>
            </a:r>
            <a:r>
              <a:rPr lang="sk-SK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         (</a:t>
            </a:r>
            <a:r>
              <a:rPr lang="sk-SK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koronavirus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	2012</a:t>
            </a: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SARS – </a:t>
            </a:r>
            <a:r>
              <a:rPr lang="sk-SK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r>
              <a:rPr lang="sk-S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2     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k-SK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koronavirus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	2019</a:t>
            </a:r>
          </a:p>
          <a:p>
            <a:pPr>
              <a:buNone/>
            </a:pPr>
            <a:endParaRPr lang="sk-S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	z hľadiska podielu smrteľných prípadov sa COVID-19 javí byť aspoň 	10 krát nebezpečnejší ako bežná sezónna chrípka</a:t>
            </a:r>
          </a:p>
          <a:p>
            <a:pPr marL="0" indent="0">
              <a:buNone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sk-S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5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Pandémia onkologických ochorení </a:t>
            </a:r>
            <a:endParaRPr lang="sk-S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21. storočie – 18,1 milióna nových prípadov rakoviny</a:t>
            </a:r>
          </a:p>
          <a:p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muži	pľúca</a:t>
            </a:r>
          </a:p>
          <a:p>
            <a:pPr marL="0" indent="0">
              <a:buNone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k-SK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kolorektálny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karcinóm </a:t>
            </a:r>
          </a:p>
          <a:p>
            <a:pPr marL="0" indent="0">
              <a:buNone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karcinóm prostaty</a:t>
            </a:r>
          </a:p>
          <a:p>
            <a:pPr marL="0" indent="0">
              <a:buNone/>
            </a:pP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ženy	karcinóm prsníka</a:t>
            </a:r>
          </a:p>
          <a:p>
            <a:pPr marL="0" indent="0">
              <a:buNone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karcinómy kože</a:t>
            </a:r>
          </a:p>
          <a:p>
            <a:pPr marL="0" indent="0">
              <a:buNone/>
            </a:pP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k-S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Napriek extrémnej snahe lekárov a komplexnej liečbe </a:t>
            </a:r>
          </a:p>
          <a:p>
            <a:pPr marL="0" indent="0">
              <a:buNone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si onkologické ochorenia v roku 2018 vyžiadali 9,6 milióna obetí</a:t>
            </a: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302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7E79E7B-9107-6E42-B507-66E5BEC2E8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2996952"/>
            <a:ext cx="8077200" cy="38610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BF84C6-31D3-F241-B18C-0C9BD3D81D6B}"/>
              </a:ext>
            </a:extLst>
          </p:cNvPr>
          <p:cNvSpPr txBox="1"/>
          <p:nvPr/>
        </p:nvSpPr>
        <p:spPr>
          <a:xfrm>
            <a:off x="179512" y="404664"/>
            <a:ext cx="8964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V decembri 2019 za z Číny začala šíriť infekcia novým </a:t>
            </a:r>
            <a:r>
              <a:rPr lang="sk-SK" dirty="0" err="1"/>
              <a:t>koronavírusom</a:t>
            </a:r>
            <a:r>
              <a:rPr lang="sk-SK" dirty="0"/>
              <a:t> SARS-CoV-2, ktorý spôsobuje ochorenie COVID-19</a:t>
            </a:r>
          </a:p>
          <a:p>
            <a:r>
              <a:rPr lang="sk-SK" dirty="0"/>
              <a:t>WHO nákazu označila za pandémiu – k jej rýchlemu šíreniu najviac prispela infekčnosť bezpríznakových nosičov,  </a:t>
            </a:r>
          </a:p>
          <a:p>
            <a:r>
              <a:rPr lang="sk-SK" dirty="0"/>
              <a:t>vysoká globálna mobilita a nepripravenosť zdravotníckych systémov na epidemické hrozby</a:t>
            </a:r>
          </a:p>
          <a:p>
            <a:r>
              <a:rPr lang="sk-SK" dirty="0"/>
              <a:t>Do 23. júna 2020 bolo nakazených 9 098 855 ľudí, 472 172 z nich zomrelo </a:t>
            </a:r>
            <a:r>
              <a:rPr lang="sk-SK" i="1" dirty="0"/>
              <a:t>(</a:t>
            </a:r>
            <a:r>
              <a:rPr lang="sk-SK" i="1" dirty="0" err="1"/>
              <a:t>Johns</a:t>
            </a:r>
            <a:r>
              <a:rPr lang="sk-SK" i="1" dirty="0"/>
              <a:t> </a:t>
            </a:r>
            <a:r>
              <a:rPr lang="sk-SK" i="1" dirty="0" err="1"/>
              <a:t>Hopkins</a:t>
            </a:r>
            <a:r>
              <a:rPr lang="sk-SK" i="1" dirty="0"/>
              <a:t> </a:t>
            </a:r>
            <a:r>
              <a:rPr lang="sk-SK" i="1" dirty="0" err="1"/>
              <a:t>University</a:t>
            </a:r>
            <a:r>
              <a:rPr lang="sk-SK" i="1" dirty="0"/>
              <a:t> &amp; </a:t>
            </a:r>
            <a:r>
              <a:rPr lang="sk-SK" i="1" dirty="0" err="1"/>
              <a:t>Medicine</a:t>
            </a:r>
            <a:r>
              <a:rPr lang="sk-SK" i="1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684A81-9857-AA49-B1ED-DC70A5452E92}"/>
              </a:ext>
            </a:extLst>
          </p:cNvPr>
          <p:cNvSpPr txBox="1"/>
          <p:nvPr/>
        </p:nvSpPr>
        <p:spPr>
          <a:xfrm>
            <a:off x="511629" y="6281709"/>
            <a:ext cx="1242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NextStrain.org</a:t>
            </a:r>
            <a:endParaRPr lang="sk-SK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18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sk-SK" sz="2800" b="1" dirty="0" err="1" smtClean="0">
                <a:latin typeface="Arial" pitchFamily="34" charset="0"/>
                <a:cs typeface="Arial" pitchFamily="34" charset="0"/>
              </a:rPr>
              <a:t>Koronavírus</a:t>
            </a:r>
            <a:r>
              <a:rPr lang="sk-SK" sz="2800" b="1" dirty="0" smtClean="0">
                <a:latin typeface="Arial" pitchFamily="34" charset="0"/>
                <a:cs typeface="Arial" pitchFamily="34" charset="0"/>
              </a:rPr>
              <a:t> SARS-CoV-2</a:t>
            </a:r>
            <a:br>
              <a:rPr lang="sk-SK" sz="2800" b="1" dirty="0" smtClean="0">
                <a:latin typeface="Arial" pitchFamily="34" charset="0"/>
                <a:cs typeface="Arial" pitchFamily="34" charset="0"/>
              </a:rPr>
            </a:br>
            <a:r>
              <a:rPr lang="sk-SK" sz="2400" b="1" dirty="0" smtClean="0">
                <a:latin typeface="Arial" pitchFamily="34" charset="0"/>
                <a:cs typeface="Arial" pitchFamily="34" charset="0"/>
              </a:rPr>
              <a:t>čo sa o ňom vie, čo sa o ňom predpokladá</a:t>
            </a:r>
            <a:endParaRPr lang="sk-SK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340768"/>
            <a:ext cx="8964488" cy="5517232"/>
          </a:xfrm>
        </p:spPr>
        <p:txBody>
          <a:bodyPr/>
          <a:lstStyle/>
          <a:p>
            <a:r>
              <a:rPr lang="sk-SK" sz="2400" dirty="0" err="1" smtClean="0">
                <a:latin typeface="Arial" pitchFamily="34" charset="0"/>
                <a:cs typeface="Arial" pitchFamily="34" charset="0"/>
              </a:rPr>
              <a:t>Koronavírus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 SARS-CoV-2 (vírus ťažkého akútneho respiračného syndrómu) vyvoláva ochorenie COVID-19 (</a:t>
            </a:r>
            <a:r>
              <a:rPr lang="sk-SK" sz="2400" dirty="0" err="1" smtClean="0">
                <a:latin typeface="Arial" pitchFamily="34" charset="0"/>
                <a:cs typeface="Arial" pitchFamily="34" charset="0"/>
              </a:rPr>
              <a:t>coronavirus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400" dirty="0" err="1" smtClean="0">
                <a:latin typeface="Arial" pitchFamily="34" charset="0"/>
                <a:cs typeface="Arial" pitchFamily="34" charset="0"/>
              </a:rPr>
              <a:t>disease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 2019)</a:t>
            </a:r>
          </a:p>
          <a:p>
            <a:pPr>
              <a:buNone/>
            </a:pPr>
            <a:endParaRPr lang="sk-SK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2400" dirty="0" smtClean="0">
                <a:latin typeface="Arial" pitchFamily="34" charset="0"/>
                <a:cs typeface="Arial" pitchFamily="34" charset="0"/>
              </a:rPr>
              <a:t> patrí do skupiny </a:t>
            </a:r>
            <a:r>
              <a:rPr lang="sk-SK" sz="2400" dirty="0" err="1" smtClean="0">
                <a:latin typeface="Arial" pitchFamily="34" charset="0"/>
                <a:cs typeface="Arial" pitchFamily="34" charset="0"/>
              </a:rPr>
              <a:t>beta-koronavirusov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, ktoré sú bežne rozšírené v ľudskej populácii a spôsobujú ochorenia dýchacích ciest, tráviaceho traktu, pečene a nervového systému</a:t>
            </a:r>
          </a:p>
          <a:p>
            <a:endParaRPr lang="sk-SK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2400" dirty="0" smtClean="0">
                <a:latin typeface="Arial" pitchFamily="34" charset="0"/>
                <a:cs typeface="Arial" pitchFamily="34" charset="0"/>
              </a:rPr>
              <a:t>Genetická informácia SARS-CoV-2 je na 96 % identická          s genetickou informáciou </a:t>
            </a:r>
            <a:r>
              <a:rPr lang="sk-SK" sz="2400" dirty="0" err="1" smtClean="0">
                <a:latin typeface="Arial" pitchFamily="34" charset="0"/>
                <a:cs typeface="Arial" pitchFamily="34" charset="0"/>
              </a:rPr>
              <a:t>koronavírusov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 netopierov</a:t>
            </a:r>
          </a:p>
          <a:p>
            <a:endParaRPr lang="sk-SK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2400" dirty="0" smtClean="0">
                <a:latin typeface="Arial" pitchFamily="34" charset="0"/>
                <a:cs typeface="Arial" pitchFamily="34" charset="0"/>
              </a:rPr>
              <a:t>Zatiaľ nie je známe, aká silná a trvalá je protilátková odpoveď voči vírusu, ani do akej miery sú protilátky ochranné</a:t>
            </a:r>
          </a:p>
          <a:p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336704"/>
          </a:xfrm>
        </p:spPr>
        <p:txBody>
          <a:bodyPr>
            <a:normAutofit/>
          </a:bodyPr>
          <a:lstStyle/>
          <a:p>
            <a:r>
              <a:rPr lang="sk-SK" sz="2400" dirty="0" smtClean="0">
                <a:latin typeface="Arial" pitchFamily="34" charset="0"/>
                <a:cs typeface="Arial" pitchFamily="34" charset="0"/>
              </a:rPr>
              <a:t>Priemerná inkubačná doba vírusu do nástupu klinických príznakov je 6,4 dňa, s rozsahom od 2,1 do 11,1 dňa</a:t>
            </a:r>
          </a:p>
          <a:p>
            <a:endParaRPr lang="sk-SK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2400" dirty="0" smtClean="0">
                <a:latin typeface="Arial" pitchFamily="34" charset="0"/>
                <a:cs typeface="Arial" pitchFamily="34" charset="0"/>
              </a:rPr>
              <a:t>Priemerný počet nových infekcií SARS-CoV-2 získaných od jednej infikovanej osoby je 1,4 až 3,8 </a:t>
            </a:r>
          </a:p>
          <a:p>
            <a:endParaRPr lang="sk-SK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2400" dirty="0" smtClean="0">
                <a:latin typeface="Arial" pitchFamily="34" charset="0"/>
                <a:cs typeface="Arial" pitchFamily="34" charset="0"/>
              </a:rPr>
              <a:t>SARS-CoV-2 sa prenáša z človeka na človeka </a:t>
            </a:r>
            <a:r>
              <a:rPr lang="sk-SK" sz="2400" dirty="0" err="1" smtClean="0">
                <a:latin typeface="Arial" pitchFamily="34" charset="0"/>
                <a:cs typeface="Arial" pitchFamily="34" charset="0"/>
              </a:rPr>
              <a:t>aerosolovými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 kvapôčkami a tiež kontaminovanými rukami</a:t>
            </a:r>
          </a:p>
          <a:p>
            <a:endParaRPr lang="sk-SK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2400" dirty="0" smtClean="0">
                <a:latin typeface="Arial" pitchFamily="34" charset="0"/>
                <a:cs typeface="Arial" pitchFamily="34" charset="0"/>
              </a:rPr>
              <a:t>Najčastejšie komplikácie: dýchavičnosť, zápal a zlyhávanie pľúc, septický šok, poškodenie obličiek a srdca, sekundárne bakteriálne a </a:t>
            </a:r>
            <a:r>
              <a:rPr lang="sk-SK" sz="2400" dirty="0" err="1" smtClean="0">
                <a:latin typeface="Arial" pitchFamily="34" charset="0"/>
                <a:cs typeface="Arial" pitchFamily="34" charset="0"/>
              </a:rPr>
              <a:t>pliesňové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 infekcie, </a:t>
            </a:r>
            <a:r>
              <a:rPr lang="sk-SK" sz="2400" dirty="0" err="1" smtClean="0">
                <a:latin typeface="Arial" pitchFamily="34" charset="0"/>
                <a:cs typeface="Arial" pitchFamily="34" charset="0"/>
              </a:rPr>
              <a:t>multiorgánové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 zlyhanie</a:t>
            </a:r>
          </a:p>
          <a:p>
            <a:endParaRPr lang="sk-SK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2400" dirty="0" smtClean="0">
                <a:latin typeface="Arial" pitchFamily="34" charset="0"/>
                <a:cs typeface="Arial" pitchFamily="34" charset="0"/>
              </a:rPr>
              <a:t>Priemerná úmrtnosť je 2,3 %. Vo vekovej skupine 60-69 je 3,6 %, vo veku 70-79 je 8 %, vo veku nad 80 rokov je 14,8 %</a:t>
            </a: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6091D9-899A-4291-9D4A-8C8AFE77F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114302"/>
            <a:ext cx="8772525" cy="1142999"/>
          </a:xfrm>
        </p:spPr>
        <p:txBody>
          <a:bodyPr>
            <a:normAutofit fontScale="90000"/>
          </a:bodyPr>
          <a:lstStyle/>
          <a:p>
            <a:r>
              <a:rPr lang="sk-SK" dirty="0"/>
              <a:t>COVID -19  vo svete od 31.12. 2019-1.6.2020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770B83FC-F6C9-4D75-8E28-D5BF496A09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5950" t="41621" r="7038" b="24388"/>
          <a:stretch/>
        </p:blipFill>
        <p:spPr>
          <a:xfrm>
            <a:off x="-18473" y="1484784"/>
            <a:ext cx="9181277" cy="483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60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6D09C07F-74F1-4216-B0A0-CF1A6736E0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2214" t="28092" r="6104" b="18789"/>
          <a:stretch/>
        </p:blipFill>
        <p:spPr>
          <a:xfrm>
            <a:off x="0" y="836712"/>
            <a:ext cx="9165312" cy="543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4279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755</Words>
  <Application>Microsoft Office PowerPoint</Application>
  <PresentationFormat>Prezentácia na obrazovke (4:3)</PresentationFormat>
  <Paragraphs>105</Paragraphs>
  <Slides>20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3" baseType="lpstr">
      <vt:lpstr>Arial</vt:lpstr>
      <vt:lpstr>Calibri</vt:lpstr>
      <vt:lpstr>Motív Office</vt:lpstr>
      <vt:lpstr>Neformálne ekonomické fórum Hospodársky klub</vt:lpstr>
      <vt:lpstr>Najhoršie „najsmrteľnejšie“ pandémie v histórii</vt:lpstr>
      <vt:lpstr>Najhoršie „najsmrteľnejšie“ pandémie v histórii</vt:lpstr>
      <vt:lpstr>Pandémia onkologických ochorení </vt:lpstr>
      <vt:lpstr>Prezentácia programu PowerPoint</vt:lpstr>
      <vt:lpstr>Koronavírus SARS-CoV-2 čo sa o ňom vie, čo sa o ňom predpokladá</vt:lpstr>
      <vt:lpstr>Prezentácia programu PowerPoint</vt:lpstr>
      <vt:lpstr>COVID -19  vo svete od 31.12. 2019-1.6.2020</vt:lpstr>
      <vt:lpstr>Prezentácia programu PowerPoint</vt:lpstr>
      <vt:lpstr>Prezentácia programu PowerPoint</vt:lpstr>
      <vt:lpstr>Prezentácia programu PowerPoint</vt:lpstr>
      <vt:lpstr>Prezentácia programu PowerPoint</vt:lpstr>
      <vt:lpstr>COVID-19 na Slovensku</vt:lpstr>
      <vt:lpstr>Prezentácia programu PowerPoint</vt:lpstr>
      <vt:lpstr>Prezentácia programu PowerPoint</vt:lpstr>
      <vt:lpstr>Transplantácie orgánov</vt:lpstr>
      <vt:lpstr>Ako pandémia koronavírusu ovplyvnila program odberov a transplantácií orgánov</vt:lpstr>
      <vt:lpstr>Prezentácia programu PowerPoint</vt:lpstr>
      <vt:lpstr>Transplantačný program na Slovensku.  04/2020</vt:lpstr>
      <vt:lpstr>Transplantačný 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Neformálne ekonomické fórum Hospodársky klub</dc:title>
  <dc:creator>Urologia</dc:creator>
  <cp:lastModifiedBy>Manka</cp:lastModifiedBy>
  <cp:revision>44</cp:revision>
  <dcterms:created xsi:type="dcterms:W3CDTF">2020-06-17T08:00:29Z</dcterms:created>
  <dcterms:modified xsi:type="dcterms:W3CDTF">2020-06-24T17:09:35Z</dcterms:modified>
</cp:coreProperties>
</file>