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2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40" r:id="rId2"/>
    <p:sldId id="341" r:id="rId3"/>
    <p:sldId id="301" r:id="rId4"/>
    <p:sldId id="290" r:id="rId5"/>
    <p:sldId id="342" r:id="rId6"/>
    <p:sldId id="324" r:id="rId7"/>
    <p:sldId id="320" r:id="rId8"/>
    <p:sldId id="321" r:id="rId9"/>
    <p:sldId id="305" r:id="rId10"/>
    <p:sldId id="323" r:id="rId11"/>
    <p:sldId id="343" r:id="rId12"/>
    <p:sldId id="302" r:id="rId13"/>
    <p:sldId id="306" r:id="rId14"/>
    <p:sldId id="260" r:id="rId15"/>
    <p:sldId id="279" r:id="rId16"/>
    <p:sldId id="289" r:id="rId17"/>
    <p:sldId id="272" r:id="rId18"/>
    <p:sldId id="281" r:id="rId19"/>
    <p:sldId id="282" r:id="rId20"/>
    <p:sldId id="344" r:id="rId21"/>
    <p:sldId id="291" r:id="rId22"/>
    <p:sldId id="318" r:id="rId23"/>
    <p:sldId id="348" r:id="rId24"/>
    <p:sldId id="349" r:id="rId25"/>
    <p:sldId id="346" r:id="rId26"/>
    <p:sldId id="293" r:id="rId27"/>
    <p:sldId id="294" r:id="rId28"/>
    <p:sldId id="295" r:id="rId29"/>
    <p:sldId id="297" r:id="rId30"/>
    <p:sldId id="285" r:id="rId31"/>
    <p:sldId id="339" r:id="rId32"/>
    <p:sldId id="347" r:id="rId33"/>
  </p:sldIdLst>
  <p:sldSz cx="9144000" cy="6858000" type="screen4x3"/>
  <p:notesSz cx="9926638" cy="6858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432" autoAdjust="0"/>
  </p:normalViewPr>
  <p:slideViewPr>
    <p:cSldViewPr>
      <p:cViewPr>
        <p:scale>
          <a:sx n="75" d="100"/>
          <a:sy n="75" d="100"/>
        </p:scale>
        <p:origin x="-2586" y="-49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5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d.nbs.sk\DFS\Public\OMP\OPMA\OMA\b_guverner_podklady\03_Mak&#250;ch\2015\2015_11_HN_klub\EUR_USD_yoy.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ad.nbs.sk\DFS\Public\OMP\OPMA\OMA\b_viceguverner\InePodklady\money_multiplier_ECB_FED_BOE\HDP_EA_USA_GB.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ad.nbs.sk\DFS\Public\OMP\OPMA\OMA\b_viceguverner\InePodklady\money_multiplier_ECB_FED_BOE\HDP_EA_USA_GB.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ad.nbs.sk\DFS\Public\OMP\OPMA\OMA\b_viceguverner\InePodklady\money_multiplier_ECB_FED_BOE\HDP_EA_USA_GB.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ad.nbs.sk\DFS\Public\OMP\OPMA\OMA\b_guverner_podklady\03_Mak&#250;ch\2015\2015_11_HN_klub\EA_GB_USA_inflacia.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d.nbs.sk\DFS\Public\OMP\OPMA\OMA\b_guverner_podklady\03_Mak&#250;ch\2015\2015_11_HN_klub\EUR_USD_yoy.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arsky\Documents\Word\SITSPRAVY\2015\september\interest_rates_kumul_podla_objemu.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ad.nbs.sk\DFS\Public\OMP\OPMA\OMA\b_guverner_podklady\03_Mak&#250;ch\2015\2015_11_HN_klub\cost_of_borrowing_housing_nfc.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1.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88407699037617E-2"/>
          <c:y val="2.8252405949256341E-2"/>
          <c:w val="0.90804266031163283"/>
          <c:h val="0.83239508310882859"/>
        </c:manualLayout>
      </c:layout>
      <c:lineChart>
        <c:grouping val="standard"/>
        <c:varyColors val="0"/>
        <c:ser>
          <c:idx val="1"/>
          <c:order val="0"/>
          <c:tx>
            <c:strRef>
              <c:f>kurz_mesacny!$H$1</c:f>
              <c:strCache>
                <c:ptCount val="1"/>
                <c:pt idx="0">
                  <c:v>HICP EA (%, medziročná)</c:v>
                </c:pt>
              </c:strCache>
            </c:strRef>
          </c:tx>
          <c:spPr>
            <a:ln w="15875">
              <a:solidFill>
                <a:srgbClr val="92D050"/>
              </a:solidFill>
            </a:ln>
          </c:spPr>
          <c:marker>
            <c:symbol val="none"/>
          </c:marker>
          <c:cat>
            <c:numRef>
              <c:f>kurz_mesacny!$A$75:$A$277</c:f>
              <c:numCache>
                <c:formatCode>[$-41B]mmm\-yy;@</c:formatCode>
                <c:ptCount val="2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42309</c:v>
                </c:pt>
              </c:numCache>
            </c:numRef>
          </c:cat>
          <c:val>
            <c:numRef>
              <c:f>kurz_mesacny!$H$75:$H$277</c:f>
              <c:numCache>
                <c:formatCode>General</c:formatCode>
                <c:ptCount val="203"/>
                <c:pt idx="0">
                  <c:v>0.8</c:v>
                </c:pt>
                <c:pt idx="1">
                  <c:v>0.8</c:v>
                </c:pt>
                <c:pt idx="2">
                  <c:v>1</c:v>
                </c:pt>
                <c:pt idx="3">
                  <c:v>1.1000000000000001</c:v>
                </c:pt>
                <c:pt idx="4">
                  <c:v>1</c:v>
                </c:pt>
                <c:pt idx="5">
                  <c:v>0.9</c:v>
                </c:pt>
                <c:pt idx="6">
                  <c:v>1.1000000000000001</c:v>
                </c:pt>
                <c:pt idx="7">
                  <c:v>1.2</c:v>
                </c:pt>
                <c:pt idx="8">
                  <c:v>1.2</c:v>
                </c:pt>
                <c:pt idx="9">
                  <c:v>1.4</c:v>
                </c:pt>
                <c:pt idx="10">
                  <c:v>1.5</c:v>
                </c:pt>
                <c:pt idx="11">
                  <c:v>1.7</c:v>
                </c:pt>
                <c:pt idx="12">
                  <c:v>1.9</c:v>
                </c:pt>
                <c:pt idx="13">
                  <c:v>1.9</c:v>
                </c:pt>
                <c:pt idx="14">
                  <c:v>1.9</c:v>
                </c:pt>
                <c:pt idx="15">
                  <c:v>1.7</c:v>
                </c:pt>
                <c:pt idx="16">
                  <c:v>1.7</c:v>
                </c:pt>
                <c:pt idx="17">
                  <c:v>2.1</c:v>
                </c:pt>
                <c:pt idx="18">
                  <c:v>2</c:v>
                </c:pt>
                <c:pt idx="19">
                  <c:v>2</c:v>
                </c:pt>
                <c:pt idx="20">
                  <c:v>2.5</c:v>
                </c:pt>
                <c:pt idx="21">
                  <c:v>2.4</c:v>
                </c:pt>
                <c:pt idx="22">
                  <c:v>2.5</c:v>
                </c:pt>
                <c:pt idx="23">
                  <c:v>2.5</c:v>
                </c:pt>
                <c:pt idx="24">
                  <c:v>2</c:v>
                </c:pt>
                <c:pt idx="25">
                  <c:v>1.9</c:v>
                </c:pt>
                <c:pt idx="26">
                  <c:v>2.2000000000000002</c:v>
                </c:pt>
                <c:pt idx="27">
                  <c:v>2.7</c:v>
                </c:pt>
                <c:pt idx="28">
                  <c:v>3.1</c:v>
                </c:pt>
                <c:pt idx="29">
                  <c:v>2.8</c:v>
                </c:pt>
                <c:pt idx="30">
                  <c:v>2.6</c:v>
                </c:pt>
                <c:pt idx="31">
                  <c:v>2.2999999999999998</c:v>
                </c:pt>
                <c:pt idx="32">
                  <c:v>2.2000000000000002</c:v>
                </c:pt>
                <c:pt idx="33">
                  <c:v>2.2000000000000002</c:v>
                </c:pt>
                <c:pt idx="34">
                  <c:v>2</c:v>
                </c:pt>
                <c:pt idx="35">
                  <c:v>2</c:v>
                </c:pt>
                <c:pt idx="36">
                  <c:v>2.6</c:v>
                </c:pt>
                <c:pt idx="37">
                  <c:v>2.5</c:v>
                </c:pt>
                <c:pt idx="38">
                  <c:v>2.5</c:v>
                </c:pt>
                <c:pt idx="39">
                  <c:v>2.2999999999999998</c:v>
                </c:pt>
                <c:pt idx="40">
                  <c:v>2</c:v>
                </c:pt>
                <c:pt idx="41">
                  <c:v>1.9</c:v>
                </c:pt>
                <c:pt idx="42">
                  <c:v>2</c:v>
                </c:pt>
                <c:pt idx="43">
                  <c:v>2.1</c:v>
                </c:pt>
                <c:pt idx="44">
                  <c:v>2.1</c:v>
                </c:pt>
                <c:pt idx="45">
                  <c:v>2.2999999999999998</c:v>
                </c:pt>
                <c:pt idx="46">
                  <c:v>2.2999999999999998</c:v>
                </c:pt>
                <c:pt idx="47">
                  <c:v>2.2999999999999998</c:v>
                </c:pt>
                <c:pt idx="48">
                  <c:v>2.1</c:v>
                </c:pt>
                <c:pt idx="49">
                  <c:v>2.4</c:v>
                </c:pt>
                <c:pt idx="50">
                  <c:v>2.5</c:v>
                </c:pt>
                <c:pt idx="51">
                  <c:v>2.1</c:v>
                </c:pt>
                <c:pt idx="52">
                  <c:v>1.8</c:v>
                </c:pt>
                <c:pt idx="53">
                  <c:v>1.9</c:v>
                </c:pt>
                <c:pt idx="54">
                  <c:v>1.9</c:v>
                </c:pt>
                <c:pt idx="55">
                  <c:v>2.1</c:v>
                </c:pt>
                <c:pt idx="56">
                  <c:v>2.2000000000000002</c:v>
                </c:pt>
                <c:pt idx="57">
                  <c:v>2</c:v>
                </c:pt>
                <c:pt idx="58">
                  <c:v>2.2000000000000002</c:v>
                </c:pt>
                <c:pt idx="59">
                  <c:v>2</c:v>
                </c:pt>
                <c:pt idx="60">
                  <c:v>1.9</c:v>
                </c:pt>
                <c:pt idx="61">
                  <c:v>1.6</c:v>
                </c:pt>
                <c:pt idx="62">
                  <c:v>1.7</c:v>
                </c:pt>
                <c:pt idx="63">
                  <c:v>2</c:v>
                </c:pt>
                <c:pt idx="64">
                  <c:v>2.5</c:v>
                </c:pt>
                <c:pt idx="65">
                  <c:v>2.4</c:v>
                </c:pt>
                <c:pt idx="66">
                  <c:v>2.2999999999999998</c:v>
                </c:pt>
                <c:pt idx="67">
                  <c:v>2.2999999999999998</c:v>
                </c:pt>
                <c:pt idx="68">
                  <c:v>2.1</c:v>
                </c:pt>
                <c:pt idx="69">
                  <c:v>2.4</c:v>
                </c:pt>
                <c:pt idx="70">
                  <c:v>2.2000000000000002</c:v>
                </c:pt>
                <c:pt idx="71">
                  <c:v>2.4</c:v>
                </c:pt>
                <c:pt idx="72">
                  <c:v>1.9</c:v>
                </c:pt>
                <c:pt idx="73">
                  <c:v>2.1</c:v>
                </c:pt>
                <c:pt idx="74">
                  <c:v>2.1</c:v>
                </c:pt>
                <c:pt idx="75">
                  <c:v>2.1</c:v>
                </c:pt>
                <c:pt idx="76">
                  <c:v>2</c:v>
                </c:pt>
                <c:pt idx="77">
                  <c:v>2.1</c:v>
                </c:pt>
                <c:pt idx="78">
                  <c:v>2.2000000000000002</c:v>
                </c:pt>
                <c:pt idx="79">
                  <c:v>2.2000000000000002</c:v>
                </c:pt>
                <c:pt idx="80">
                  <c:v>2.6</c:v>
                </c:pt>
                <c:pt idx="81">
                  <c:v>2.5</c:v>
                </c:pt>
                <c:pt idx="82">
                  <c:v>2.2999999999999998</c:v>
                </c:pt>
                <c:pt idx="83">
                  <c:v>2.2000000000000002</c:v>
                </c:pt>
                <c:pt idx="84">
                  <c:v>2.4</c:v>
                </c:pt>
                <c:pt idx="85">
                  <c:v>2.2999999999999998</c:v>
                </c:pt>
                <c:pt idx="86">
                  <c:v>2.2000000000000002</c:v>
                </c:pt>
                <c:pt idx="87">
                  <c:v>2.5</c:v>
                </c:pt>
                <c:pt idx="88">
                  <c:v>2.5</c:v>
                </c:pt>
                <c:pt idx="89">
                  <c:v>2.5</c:v>
                </c:pt>
                <c:pt idx="90">
                  <c:v>2.4</c:v>
                </c:pt>
                <c:pt idx="91">
                  <c:v>2.2999999999999998</c:v>
                </c:pt>
                <c:pt idx="92">
                  <c:v>1.7</c:v>
                </c:pt>
                <c:pt idx="93">
                  <c:v>1.6</c:v>
                </c:pt>
                <c:pt idx="94">
                  <c:v>1.9</c:v>
                </c:pt>
                <c:pt idx="95">
                  <c:v>1.9</c:v>
                </c:pt>
                <c:pt idx="96">
                  <c:v>1.8</c:v>
                </c:pt>
                <c:pt idx="97">
                  <c:v>1.8</c:v>
                </c:pt>
                <c:pt idx="98">
                  <c:v>1.9</c:v>
                </c:pt>
                <c:pt idx="99">
                  <c:v>1.9</c:v>
                </c:pt>
                <c:pt idx="100">
                  <c:v>1.9</c:v>
                </c:pt>
                <c:pt idx="101">
                  <c:v>1.9</c:v>
                </c:pt>
                <c:pt idx="102">
                  <c:v>1.8</c:v>
                </c:pt>
                <c:pt idx="103">
                  <c:v>1.7</c:v>
                </c:pt>
                <c:pt idx="104">
                  <c:v>2.1</c:v>
                </c:pt>
                <c:pt idx="105">
                  <c:v>2.6</c:v>
                </c:pt>
                <c:pt idx="106">
                  <c:v>3.1</c:v>
                </c:pt>
                <c:pt idx="107">
                  <c:v>3.1</c:v>
                </c:pt>
                <c:pt idx="108">
                  <c:v>3.2</c:v>
                </c:pt>
                <c:pt idx="109">
                  <c:v>3.3</c:v>
                </c:pt>
                <c:pt idx="110">
                  <c:v>3.6</c:v>
                </c:pt>
                <c:pt idx="111">
                  <c:v>3.3</c:v>
                </c:pt>
                <c:pt idx="112">
                  <c:v>3.7</c:v>
                </c:pt>
                <c:pt idx="113">
                  <c:v>4</c:v>
                </c:pt>
                <c:pt idx="114">
                  <c:v>4</c:v>
                </c:pt>
                <c:pt idx="115">
                  <c:v>3.8</c:v>
                </c:pt>
                <c:pt idx="116">
                  <c:v>3.6</c:v>
                </c:pt>
                <c:pt idx="117">
                  <c:v>3.2</c:v>
                </c:pt>
                <c:pt idx="118">
                  <c:v>2.1</c:v>
                </c:pt>
                <c:pt idx="119">
                  <c:v>1.6</c:v>
                </c:pt>
                <c:pt idx="120">
                  <c:v>1.1000000000000001</c:v>
                </c:pt>
                <c:pt idx="121">
                  <c:v>1.2</c:v>
                </c:pt>
                <c:pt idx="122">
                  <c:v>0.6</c:v>
                </c:pt>
                <c:pt idx="123">
                  <c:v>0.6</c:v>
                </c:pt>
                <c:pt idx="124">
                  <c:v>0</c:v>
                </c:pt>
                <c:pt idx="125">
                  <c:v>-0.1</c:v>
                </c:pt>
                <c:pt idx="126">
                  <c:v>-0.6</c:v>
                </c:pt>
                <c:pt idx="127">
                  <c:v>-0.2</c:v>
                </c:pt>
                <c:pt idx="128">
                  <c:v>-0.3</c:v>
                </c:pt>
                <c:pt idx="129">
                  <c:v>-0.1</c:v>
                </c:pt>
                <c:pt idx="130">
                  <c:v>0.5</c:v>
                </c:pt>
                <c:pt idx="131">
                  <c:v>0.9</c:v>
                </c:pt>
                <c:pt idx="132">
                  <c:v>0.9</c:v>
                </c:pt>
                <c:pt idx="133">
                  <c:v>0.8</c:v>
                </c:pt>
                <c:pt idx="134">
                  <c:v>1.6</c:v>
                </c:pt>
                <c:pt idx="135">
                  <c:v>1.6</c:v>
                </c:pt>
                <c:pt idx="136">
                  <c:v>1.7</c:v>
                </c:pt>
                <c:pt idx="137">
                  <c:v>1.5</c:v>
                </c:pt>
                <c:pt idx="138">
                  <c:v>1.7</c:v>
                </c:pt>
                <c:pt idx="139">
                  <c:v>1.6</c:v>
                </c:pt>
                <c:pt idx="140">
                  <c:v>1.9</c:v>
                </c:pt>
                <c:pt idx="141">
                  <c:v>1.9</c:v>
                </c:pt>
                <c:pt idx="142">
                  <c:v>1.9</c:v>
                </c:pt>
                <c:pt idx="143">
                  <c:v>2.2000000000000002</c:v>
                </c:pt>
                <c:pt idx="144">
                  <c:v>2.2999999999999998</c:v>
                </c:pt>
                <c:pt idx="145">
                  <c:v>2.4</c:v>
                </c:pt>
                <c:pt idx="146">
                  <c:v>2.7</c:v>
                </c:pt>
                <c:pt idx="147">
                  <c:v>2.8</c:v>
                </c:pt>
                <c:pt idx="148">
                  <c:v>2.7</c:v>
                </c:pt>
                <c:pt idx="149">
                  <c:v>2.7</c:v>
                </c:pt>
                <c:pt idx="150">
                  <c:v>2.6</c:v>
                </c:pt>
                <c:pt idx="151">
                  <c:v>2.5</c:v>
                </c:pt>
                <c:pt idx="152">
                  <c:v>3</c:v>
                </c:pt>
                <c:pt idx="153">
                  <c:v>3</c:v>
                </c:pt>
                <c:pt idx="154">
                  <c:v>3</c:v>
                </c:pt>
                <c:pt idx="155">
                  <c:v>2.7</c:v>
                </c:pt>
                <c:pt idx="156">
                  <c:v>2.7</c:v>
                </c:pt>
                <c:pt idx="157">
                  <c:v>2.7</c:v>
                </c:pt>
                <c:pt idx="158">
                  <c:v>2.7</c:v>
                </c:pt>
                <c:pt idx="159">
                  <c:v>2.6</c:v>
                </c:pt>
                <c:pt idx="160">
                  <c:v>2.4</c:v>
                </c:pt>
                <c:pt idx="161">
                  <c:v>2.4</c:v>
                </c:pt>
                <c:pt idx="162">
                  <c:v>2.4</c:v>
                </c:pt>
                <c:pt idx="163">
                  <c:v>2.6</c:v>
                </c:pt>
                <c:pt idx="164">
                  <c:v>2.6</c:v>
                </c:pt>
                <c:pt idx="165">
                  <c:v>2.5</c:v>
                </c:pt>
                <c:pt idx="166">
                  <c:v>2.2000000000000002</c:v>
                </c:pt>
                <c:pt idx="167">
                  <c:v>2.2000000000000002</c:v>
                </c:pt>
                <c:pt idx="168">
                  <c:v>2</c:v>
                </c:pt>
                <c:pt idx="169">
                  <c:v>1.8</c:v>
                </c:pt>
                <c:pt idx="170">
                  <c:v>1.7</c:v>
                </c:pt>
                <c:pt idx="171">
                  <c:v>1.2</c:v>
                </c:pt>
                <c:pt idx="172">
                  <c:v>1.4</c:v>
                </c:pt>
                <c:pt idx="173">
                  <c:v>1.6</c:v>
                </c:pt>
                <c:pt idx="174">
                  <c:v>1.6</c:v>
                </c:pt>
                <c:pt idx="175">
                  <c:v>1.3</c:v>
                </c:pt>
                <c:pt idx="176">
                  <c:v>1.1000000000000001</c:v>
                </c:pt>
                <c:pt idx="177">
                  <c:v>0.7</c:v>
                </c:pt>
                <c:pt idx="178">
                  <c:v>0.9</c:v>
                </c:pt>
                <c:pt idx="179">
                  <c:v>0.8</c:v>
                </c:pt>
                <c:pt idx="180">
                  <c:v>0.8</c:v>
                </c:pt>
                <c:pt idx="181">
                  <c:v>0.7</c:v>
                </c:pt>
                <c:pt idx="182">
                  <c:v>0.5</c:v>
                </c:pt>
                <c:pt idx="183">
                  <c:v>0.7</c:v>
                </c:pt>
                <c:pt idx="184">
                  <c:v>0.5</c:v>
                </c:pt>
                <c:pt idx="185">
                  <c:v>0.5</c:v>
                </c:pt>
                <c:pt idx="186">
                  <c:v>0.4</c:v>
                </c:pt>
                <c:pt idx="187">
                  <c:v>0.4</c:v>
                </c:pt>
                <c:pt idx="188">
                  <c:v>0.3</c:v>
                </c:pt>
                <c:pt idx="189">
                  <c:v>0.4</c:v>
                </c:pt>
                <c:pt idx="190">
                  <c:v>0.3</c:v>
                </c:pt>
                <c:pt idx="191">
                  <c:v>-0.2</c:v>
                </c:pt>
                <c:pt idx="192">
                  <c:v>-0.6</c:v>
                </c:pt>
                <c:pt idx="193">
                  <c:v>-0.3</c:v>
                </c:pt>
                <c:pt idx="194">
                  <c:v>-0.1</c:v>
                </c:pt>
                <c:pt idx="195">
                  <c:v>0</c:v>
                </c:pt>
                <c:pt idx="196">
                  <c:v>0.3</c:v>
                </c:pt>
                <c:pt idx="197">
                  <c:v>0.2</c:v>
                </c:pt>
                <c:pt idx="198">
                  <c:v>0.2</c:v>
                </c:pt>
                <c:pt idx="199">
                  <c:v>0.1</c:v>
                </c:pt>
                <c:pt idx="200">
                  <c:v>-0.1</c:v>
                </c:pt>
                <c:pt idx="201">
                  <c:v>0.1</c:v>
                </c:pt>
                <c:pt idx="202">
                  <c:v>0.1</c:v>
                </c:pt>
              </c:numCache>
            </c:numRef>
          </c:val>
          <c:smooth val="0"/>
        </c:ser>
        <c:ser>
          <c:idx val="2"/>
          <c:order val="1"/>
          <c:tx>
            <c:strRef>
              <c:f>kurz_mesacny!$I$1</c:f>
              <c:strCache>
                <c:ptCount val="1"/>
                <c:pt idx="0">
                  <c:v>Priemerná HICP pred a od roku 2008</c:v>
                </c:pt>
              </c:strCache>
            </c:strRef>
          </c:tx>
          <c:spPr>
            <a:ln w="19050">
              <a:solidFill>
                <a:srgbClr val="FF1515"/>
              </a:solidFill>
              <a:prstDash val="solid"/>
            </a:ln>
          </c:spPr>
          <c:marker>
            <c:symbol val="none"/>
          </c:marker>
          <c:cat>
            <c:numRef>
              <c:f>kurz_mesacny!$A$75:$A$277</c:f>
              <c:numCache>
                <c:formatCode>[$-41B]mmm\-yy;@</c:formatCode>
                <c:ptCount val="2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42309</c:v>
                </c:pt>
              </c:numCache>
            </c:numRef>
          </c:cat>
          <c:val>
            <c:numRef>
              <c:f>kurz_mesacny!$I$75:$I$277</c:f>
              <c:numCache>
                <c:formatCode>General</c:formatCode>
                <c:ptCount val="203"/>
                <c:pt idx="0">
                  <c:v>2.0629629629629629</c:v>
                </c:pt>
                <c:pt idx="1">
                  <c:v>2.0629629629629629</c:v>
                </c:pt>
                <c:pt idx="2">
                  <c:v>2.0629629629629629</c:v>
                </c:pt>
                <c:pt idx="3">
                  <c:v>2.0629629629629629</c:v>
                </c:pt>
                <c:pt idx="4">
                  <c:v>2.0629629629629629</c:v>
                </c:pt>
                <c:pt idx="5">
                  <c:v>2.0629629629629629</c:v>
                </c:pt>
                <c:pt idx="6">
                  <c:v>2.0629629629629629</c:v>
                </c:pt>
                <c:pt idx="7">
                  <c:v>2.0629629629629629</c:v>
                </c:pt>
                <c:pt idx="8">
                  <c:v>2.0629629629629629</c:v>
                </c:pt>
                <c:pt idx="9">
                  <c:v>2.0629629629629629</c:v>
                </c:pt>
                <c:pt idx="10">
                  <c:v>2.0629629629629629</c:v>
                </c:pt>
                <c:pt idx="11">
                  <c:v>2.0629629629629629</c:v>
                </c:pt>
                <c:pt idx="12">
                  <c:v>2.0629629629629629</c:v>
                </c:pt>
                <c:pt idx="13">
                  <c:v>2.0629629629629629</c:v>
                </c:pt>
                <c:pt idx="14">
                  <c:v>2.0629629629629629</c:v>
                </c:pt>
                <c:pt idx="15">
                  <c:v>2.0629629629629629</c:v>
                </c:pt>
                <c:pt idx="16">
                  <c:v>2.0629629629629629</c:v>
                </c:pt>
                <c:pt idx="17">
                  <c:v>2.0629629629629629</c:v>
                </c:pt>
                <c:pt idx="18">
                  <c:v>2.0629629629629629</c:v>
                </c:pt>
                <c:pt idx="19">
                  <c:v>2.0629629629629629</c:v>
                </c:pt>
                <c:pt idx="20">
                  <c:v>2.0629629629629629</c:v>
                </c:pt>
                <c:pt idx="21">
                  <c:v>2.0629629629629629</c:v>
                </c:pt>
                <c:pt idx="22">
                  <c:v>2.0629629629629629</c:v>
                </c:pt>
                <c:pt idx="23">
                  <c:v>2.0629629629629629</c:v>
                </c:pt>
                <c:pt idx="24">
                  <c:v>2.0629629629629629</c:v>
                </c:pt>
                <c:pt idx="25">
                  <c:v>2.0629629629629629</c:v>
                </c:pt>
                <c:pt idx="26">
                  <c:v>2.0629629629629629</c:v>
                </c:pt>
                <c:pt idx="27">
                  <c:v>2.0629629629629629</c:v>
                </c:pt>
                <c:pt idx="28">
                  <c:v>2.0629629629629629</c:v>
                </c:pt>
                <c:pt idx="29">
                  <c:v>2.0629629629629629</c:v>
                </c:pt>
                <c:pt idx="30">
                  <c:v>2.0629629629629629</c:v>
                </c:pt>
                <c:pt idx="31">
                  <c:v>2.0629629629629629</c:v>
                </c:pt>
                <c:pt idx="32">
                  <c:v>2.0629629629629629</c:v>
                </c:pt>
                <c:pt idx="33">
                  <c:v>2.0629629629629629</c:v>
                </c:pt>
                <c:pt idx="34">
                  <c:v>2.0629629629629629</c:v>
                </c:pt>
                <c:pt idx="35">
                  <c:v>2.0629629629629629</c:v>
                </c:pt>
                <c:pt idx="36">
                  <c:v>2.0629629629629629</c:v>
                </c:pt>
                <c:pt idx="37">
                  <c:v>2.0629629629629629</c:v>
                </c:pt>
                <c:pt idx="38">
                  <c:v>2.0629629629629629</c:v>
                </c:pt>
                <c:pt idx="39">
                  <c:v>2.0629629629629629</c:v>
                </c:pt>
                <c:pt idx="40">
                  <c:v>2.0629629629629629</c:v>
                </c:pt>
                <c:pt idx="41">
                  <c:v>2.0629629629629629</c:v>
                </c:pt>
                <c:pt idx="42">
                  <c:v>2.0629629629629629</c:v>
                </c:pt>
                <c:pt idx="43">
                  <c:v>2.0629629629629629</c:v>
                </c:pt>
                <c:pt idx="44">
                  <c:v>2.0629629629629629</c:v>
                </c:pt>
                <c:pt idx="45">
                  <c:v>2.0629629629629629</c:v>
                </c:pt>
                <c:pt idx="46">
                  <c:v>2.0629629629629629</c:v>
                </c:pt>
                <c:pt idx="47">
                  <c:v>2.0629629629629629</c:v>
                </c:pt>
                <c:pt idx="48">
                  <c:v>2.0629629629629629</c:v>
                </c:pt>
                <c:pt idx="49">
                  <c:v>2.0629629629629629</c:v>
                </c:pt>
                <c:pt idx="50">
                  <c:v>2.0629629629629629</c:v>
                </c:pt>
                <c:pt idx="51">
                  <c:v>2.0629629629629629</c:v>
                </c:pt>
                <c:pt idx="52">
                  <c:v>2.0629629629629629</c:v>
                </c:pt>
                <c:pt idx="53">
                  <c:v>2.0629629629629629</c:v>
                </c:pt>
                <c:pt idx="54">
                  <c:v>2.0629629629629629</c:v>
                </c:pt>
                <c:pt idx="55">
                  <c:v>2.0629629629629629</c:v>
                </c:pt>
                <c:pt idx="56">
                  <c:v>2.0629629629629629</c:v>
                </c:pt>
                <c:pt idx="57">
                  <c:v>2.0629629629629629</c:v>
                </c:pt>
                <c:pt idx="58">
                  <c:v>2.0629629629629629</c:v>
                </c:pt>
                <c:pt idx="59">
                  <c:v>2.0629629629629629</c:v>
                </c:pt>
                <c:pt idx="60">
                  <c:v>2.0629629629629629</c:v>
                </c:pt>
                <c:pt idx="61">
                  <c:v>2.0629629629629629</c:v>
                </c:pt>
                <c:pt idx="62">
                  <c:v>2.0629629629629629</c:v>
                </c:pt>
                <c:pt idx="63">
                  <c:v>2.0629629629629629</c:v>
                </c:pt>
                <c:pt idx="64">
                  <c:v>2.0629629629629629</c:v>
                </c:pt>
                <c:pt idx="65">
                  <c:v>2.0629629629629629</c:v>
                </c:pt>
                <c:pt idx="66">
                  <c:v>2.0629629629629629</c:v>
                </c:pt>
                <c:pt idx="67">
                  <c:v>2.0629629629629629</c:v>
                </c:pt>
                <c:pt idx="68">
                  <c:v>2.0629629629629629</c:v>
                </c:pt>
                <c:pt idx="69">
                  <c:v>2.0629629629629629</c:v>
                </c:pt>
                <c:pt idx="70">
                  <c:v>2.0629629629629629</c:v>
                </c:pt>
                <c:pt idx="71">
                  <c:v>2.0629629629629629</c:v>
                </c:pt>
                <c:pt idx="72">
                  <c:v>2.0629629629629629</c:v>
                </c:pt>
                <c:pt idx="73">
                  <c:v>2.0629629629629629</c:v>
                </c:pt>
                <c:pt idx="74">
                  <c:v>2.0629629629629629</c:v>
                </c:pt>
                <c:pt idx="75">
                  <c:v>2.0629629629629629</c:v>
                </c:pt>
                <c:pt idx="76">
                  <c:v>2.0629629629629629</c:v>
                </c:pt>
                <c:pt idx="77">
                  <c:v>2.0629629629629629</c:v>
                </c:pt>
                <c:pt idx="78">
                  <c:v>2.0629629629629629</c:v>
                </c:pt>
                <c:pt idx="79">
                  <c:v>2.0629629629629629</c:v>
                </c:pt>
                <c:pt idx="80">
                  <c:v>2.0629629629629629</c:v>
                </c:pt>
                <c:pt idx="81">
                  <c:v>2.0629629629629629</c:v>
                </c:pt>
                <c:pt idx="82">
                  <c:v>2.0629629629629629</c:v>
                </c:pt>
                <c:pt idx="83">
                  <c:v>2.0629629629629629</c:v>
                </c:pt>
                <c:pt idx="84">
                  <c:v>2.0629629629629629</c:v>
                </c:pt>
                <c:pt idx="85">
                  <c:v>2.0629629629629629</c:v>
                </c:pt>
                <c:pt idx="86">
                  <c:v>2.0629629629629629</c:v>
                </c:pt>
                <c:pt idx="87">
                  <c:v>2.0629629629629629</c:v>
                </c:pt>
                <c:pt idx="88">
                  <c:v>2.0629629629629629</c:v>
                </c:pt>
                <c:pt idx="89">
                  <c:v>2.0629629629629629</c:v>
                </c:pt>
                <c:pt idx="90">
                  <c:v>2.0629629629629629</c:v>
                </c:pt>
                <c:pt idx="91">
                  <c:v>2.0629629629629629</c:v>
                </c:pt>
                <c:pt idx="92">
                  <c:v>2.0629629629629629</c:v>
                </c:pt>
                <c:pt idx="93">
                  <c:v>2.0629629629629629</c:v>
                </c:pt>
                <c:pt idx="94">
                  <c:v>2.0629629629629629</c:v>
                </c:pt>
                <c:pt idx="95">
                  <c:v>2.0629629629629629</c:v>
                </c:pt>
                <c:pt idx="96">
                  <c:v>2.0629629629629629</c:v>
                </c:pt>
                <c:pt idx="97">
                  <c:v>2.0629629629629629</c:v>
                </c:pt>
                <c:pt idx="98">
                  <c:v>2.0629629629629629</c:v>
                </c:pt>
                <c:pt idx="99">
                  <c:v>2.0629629629629629</c:v>
                </c:pt>
                <c:pt idx="100">
                  <c:v>2.0629629629629629</c:v>
                </c:pt>
                <c:pt idx="101">
                  <c:v>2.0629629629629629</c:v>
                </c:pt>
                <c:pt idx="102">
                  <c:v>2.0629629629629629</c:v>
                </c:pt>
                <c:pt idx="103">
                  <c:v>2.0629629629629629</c:v>
                </c:pt>
                <c:pt idx="104">
                  <c:v>2.0629629629629629</c:v>
                </c:pt>
                <c:pt idx="105">
                  <c:v>2.0629629629629629</c:v>
                </c:pt>
                <c:pt idx="106">
                  <c:v>2.0629629629629629</c:v>
                </c:pt>
                <c:pt idx="108">
                  <c:v>1.5521276595744684</c:v>
                </c:pt>
                <c:pt idx="109">
                  <c:v>1.5521276595744684</c:v>
                </c:pt>
                <c:pt idx="110">
                  <c:v>1.5521276595744684</c:v>
                </c:pt>
                <c:pt idx="111">
                  <c:v>1.5521276595744684</c:v>
                </c:pt>
                <c:pt idx="112">
                  <c:v>1.5521276595744684</c:v>
                </c:pt>
                <c:pt idx="113">
                  <c:v>1.5521276595744684</c:v>
                </c:pt>
                <c:pt idx="114">
                  <c:v>1.5521276595744684</c:v>
                </c:pt>
                <c:pt idx="115">
                  <c:v>1.5521276595744684</c:v>
                </c:pt>
                <c:pt idx="116">
                  <c:v>1.5521276595744684</c:v>
                </c:pt>
                <c:pt idx="117">
                  <c:v>1.5521276595744684</c:v>
                </c:pt>
                <c:pt idx="118">
                  <c:v>1.5521276595744684</c:v>
                </c:pt>
                <c:pt idx="119">
                  <c:v>1.5521276595744684</c:v>
                </c:pt>
                <c:pt idx="120">
                  <c:v>1.5521276595744684</c:v>
                </c:pt>
                <c:pt idx="121">
                  <c:v>1.5521276595744684</c:v>
                </c:pt>
                <c:pt idx="122">
                  <c:v>1.5521276595744684</c:v>
                </c:pt>
                <c:pt idx="123">
                  <c:v>1.5521276595744684</c:v>
                </c:pt>
                <c:pt idx="124">
                  <c:v>1.5521276595744684</c:v>
                </c:pt>
                <c:pt idx="125">
                  <c:v>1.5521276595744684</c:v>
                </c:pt>
                <c:pt idx="126">
                  <c:v>1.5521276595744684</c:v>
                </c:pt>
                <c:pt idx="127">
                  <c:v>1.5521276595744684</c:v>
                </c:pt>
                <c:pt idx="128">
                  <c:v>1.5521276595744684</c:v>
                </c:pt>
                <c:pt idx="129">
                  <c:v>1.5521276595744684</c:v>
                </c:pt>
                <c:pt idx="130">
                  <c:v>1.5521276595744684</c:v>
                </c:pt>
                <c:pt idx="131">
                  <c:v>1.5521276595744684</c:v>
                </c:pt>
                <c:pt idx="132">
                  <c:v>1.5521276595744684</c:v>
                </c:pt>
                <c:pt idx="133">
                  <c:v>1.5521276595744684</c:v>
                </c:pt>
                <c:pt idx="134">
                  <c:v>1.5521276595744684</c:v>
                </c:pt>
                <c:pt idx="135">
                  <c:v>1.5521276595744684</c:v>
                </c:pt>
                <c:pt idx="136">
                  <c:v>1.5521276595744684</c:v>
                </c:pt>
                <c:pt idx="137">
                  <c:v>1.5521276595744684</c:v>
                </c:pt>
                <c:pt idx="138">
                  <c:v>1.5521276595744684</c:v>
                </c:pt>
                <c:pt idx="139">
                  <c:v>1.5521276595744684</c:v>
                </c:pt>
                <c:pt idx="140">
                  <c:v>1.5521276595744684</c:v>
                </c:pt>
                <c:pt idx="141">
                  <c:v>1.5521276595744684</c:v>
                </c:pt>
                <c:pt idx="142">
                  <c:v>1.5521276595744684</c:v>
                </c:pt>
                <c:pt idx="143">
                  <c:v>1.5521276595744684</c:v>
                </c:pt>
                <c:pt idx="144">
                  <c:v>1.5521276595744684</c:v>
                </c:pt>
                <c:pt idx="145">
                  <c:v>1.5521276595744684</c:v>
                </c:pt>
                <c:pt idx="146">
                  <c:v>1.5521276595744684</c:v>
                </c:pt>
                <c:pt idx="147">
                  <c:v>1.5521276595744684</c:v>
                </c:pt>
                <c:pt idx="148">
                  <c:v>1.5521276595744684</c:v>
                </c:pt>
                <c:pt idx="149">
                  <c:v>1.5521276595744684</c:v>
                </c:pt>
                <c:pt idx="150">
                  <c:v>1.5521276595744684</c:v>
                </c:pt>
                <c:pt idx="151">
                  <c:v>1.5521276595744684</c:v>
                </c:pt>
                <c:pt idx="152">
                  <c:v>1.5521276595744684</c:v>
                </c:pt>
                <c:pt idx="153">
                  <c:v>1.5521276595744684</c:v>
                </c:pt>
                <c:pt idx="154">
                  <c:v>1.5521276595744684</c:v>
                </c:pt>
                <c:pt idx="155">
                  <c:v>1.5521276595744684</c:v>
                </c:pt>
                <c:pt idx="156">
                  <c:v>1.5521276595744684</c:v>
                </c:pt>
                <c:pt idx="157">
                  <c:v>1.5521276595744684</c:v>
                </c:pt>
                <c:pt idx="158">
                  <c:v>1.5521276595744684</c:v>
                </c:pt>
                <c:pt idx="159">
                  <c:v>1.5521276595744684</c:v>
                </c:pt>
                <c:pt idx="160">
                  <c:v>1.5521276595744684</c:v>
                </c:pt>
                <c:pt idx="161">
                  <c:v>1.5521276595744684</c:v>
                </c:pt>
                <c:pt idx="162">
                  <c:v>1.5521276595744684</c:v>
                </c:pt>
                <c:pt idx="163">
                  <c:v>1.5521276595744684</c:v>
                </c:pt>
                <c:pt idx="164">
                  <c:v>1.5521276595744684</c:v>
                </c:pt>
                <c:pt idx="165">
                  <c:v>1.5521276595744684</c:v>
                </c:pt>
                <c:pt idx="166">
                  <c:v>1.5521276595744684</c:v>
                </c:pt>
                <c:pt idx="167">
                  <c:v>1.5521276595744684</c:v>
                </c:pt>
                <c:pt idx="168">
                  <c:v>1.5521276595744684</c:v>
                </c:pt>
                <c:pt idx="169">
                  <c:v>1.5521276595744684</c:v>
                </c:pt>
                <c:pt idx="170">
                  <c:v>1.5521276595744684</c:v>
                </c:pt>
                <c:pt idx="171">
                  <c:v>1.5521276595744684</c:v>
                </c:pt>
                <c:pt idx="172">
                  <c:v>1.5521276595744684</c:v>
                </c:pt>
                <c:pt idx="173">
                  <c:v>1.5521276595744684</c:v>
                </c:pt>
                <c:pt idx="174">
                  <c:v>1.5521276595744684</c:v>
                </c:pt>
                <c:pt idx="175">
                  <c:v>1.5521276595744684</c:v>
                </c:pt>
                <c:pt idx="176">
                  <c:v>1.5521276595744684</c:v>
                </c:pt>
                <c:pt idx="177">
                  <c:v>1.5521276595744684</c:v>
                </c:pt>
                <c:pt idx="178">
                  <c:v>1.5521276595744684</c:v>
                </c:pt>
                <c:pt idx="179">
                  <c:v>1.5521276595744684</c:v>
                </c:pt>
                <c:pt idx="180">
                  <c:v>1.5521276595744684</c:v>
                </c:pt>
                <c:pt idx="181">
                  <c:v>1.5521276595744684</c:v>
                </c:pt>
                <c:pt idx="182">
                  <c:v>1.5521276595744684</c:v>
                </c:pt>
                <c:pt idx="183">
                  <c:v>1.5521276595744684</c:v>
                </c:pt>
                <c:pt idx="184">
                  <c:v>1.5521276595744684</c:v>
                </c:pt>
                <c:pt idx="185">
                  <c:v>1.5521276595744684</c:v>
                </c:pt>
                <c:pt idx="186">
                  <c:v>1.5521276595744684</c:v>
                </c:pt>
                <c:pt idx="187">
                  <c:v>1.5521276595744684</c:v>
                </c:pt>
                <c:pt idx="188">
                  <c:v>1.5521276595744684</c:v>
                </c:pt>
                <c:pt idx="189">
                  <c:v>1.5521276595744684</c:v>
                </c:pt>
                <c:pt idx="190">
                  <c:v>1.5521276595744684</c:v>
                </c:pt>
                <c:pt idx="191">
                  <c:v>1.5521276595744684</c:v>
                </c:pt>
                <c:pt idx="192">
                  <c:v>1.5521276595744684</c:v>
                </c:pt>
                <c:pt idx="193">
                  <c:v>1.5521276595744684</c:v>
                </c:pt>
                <c:pt idx="194">
                  <c:v>1.5521276595744684</c:v>
                </c:pt>
                <c:pt idx="195">
                  <c:v>1.5521276595744684</c:v>
                </c:pt>
                <c:pt idx="196">
                  <c:v>1.5521276595744684</c:v>
                </c:pt>
                <c:pt idx="197">
                  <c:v>1.5521276595744684</c:v>
                </c:pt>
                <c:pt idx="198">
                  <c:v>1.5521276595744684</c:v>
                </c:pt>
                <c:pt idx="199">
                  <c:v>1.5521276595744684</c:v>
                </c:pt>
                <c:pt idx="200">
                  <c:v>1.5521276595744684</c:v>
                </c:pt>
                <c:pt idx="201">
                  <c:v>1.5521276595744684</c:v>
                </c:pt>
                <c:pt idx="202">
                  <c:v>1.5521276595744684</c:v>
                </c:pt>
              </c:numCache>
            </c:numRef>
          </c:val>
          <c:smooth val="0"/>
        </c:ser>
        <c:ser>
          <c:idx val="3"/>
          <c:order val="2"/>
          <c:tx>
            <c:strRef>
              <c:f>kurz_mesacny!$J$1</c:f>
              <c:strCache>
                <c:ptCount val="1"/>
                <c:pt idx="0">
                  <c:v>Celková priemerná HICP</c:v>
                </c:pt>
              </c:strCache>
            </c:strRef>
          </c:tx>
          <c:spPr>
            <a:ln w="19050">
              <a:solidFill>
                <a:srgbClr val="339933"/>
              </a:solidFill>
            </a:ln>
          </c:spPr>
          <c:marker>
            <c:symbol val="none"/>
          </c:marker>
          <c:cat>
            <c:numRef>
              <c:f>kurz_mesacny!$A$75:$A$277</c:f>
              <c:numCache>
                <c:formatCode>[$-41B]mmm\-yy;@</c:formatCode>
                <c:ptCount val="2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42309</c:v>
                </c:pt>
              </c:numCache>
            </c:numRef>
          </c:cat>
          <c:val>
            <c:numRef>
              <c:f>kurz_mesacny!$J$75:$J$277</c:f>
              <c:numCache>
                <c:formatCode>General</c:formatCode>
                <c:ptCount val="203"/>
                <c:pt idx="0">
                  <c:v>1.8252475247524744</c:v>
                </c:pt>
                <c:pt idx="1">
                  <c:v>1.8252475247524744</c:v>
                </c:pt>
                <c:pt idx="2">
                  <c:v>1.8252475247524744</c:v>
                </c:pt>
                <c:pt idx="3">
                  <c:v>1.8252475247524744</c:v>
                </c:pt>
                <c:pt idx="4">
                  <c:v>1.8252475247524744</c:v>
                </c:pt>
                <c:pt idx="5">
                  <c:v>1.8252475247524744</c:v>
                </c:pt>
                <c:pt idx="6">
                  <c:v>1.8252475247524744</c:v>
                </c:pt>
                <c:pt idx="7">
                  <c:v>1.8252475247524744</c:v>
                </c:pt>
                <c:pt idx="8">
                  <c:v>1.8252475247524744</c:v>
                </c:pt>
                <c:pt idx="9">
                  <c:v>1.8252475247524744</c:v>
                </c:pt>
                <c:pt idx="10">
                  <c:v>1.8252475247524744</c:v>
                </c:pt>
                <c:pt idx="11">
                  <c:v>1.8252475247524744</c:v>
                </c:pt>
                <c:pt idx="12">
                  <c:v>1.8252475247524744</c:v>
                </c:pt>
                <c:pt idx="13">
                  <c:v>1.8252475247524744</c:v>
                </c:pt>
                <c:pt idx="14">
                  <c:v>1.8252475247524744</c:v>
                </c:pt>
                <c:pt idx="15">
                  <c:v>1.8252475247524744</c:v>
                </c:pt>
                <c:pt idx="16">
                  <c:v>1.8252475247524744</c:v>
                </c:pt>
                <c:pt idx="17">
                  <c:v>1.8252475247524744</c:v>
                </c:pt>
                <c:pt idx="18">
                  <c:v>1.8252475247524744</c:v>
                </c:pt>
                <c:pt idx="19">
                  <c:v>1.8252475247524744</c:v>
                </c:pt>
                <c:pt idx="20">
                  <c:v>1.8252475247524744</c:v>
                </c:pt>
                <c:pt idx="21">
                  <c:v>1.8252475247524744</c:v>
                </c:pt>
                <c:pt idx="22">
                  <c:v>1.8252475247524744</c:v>
                </c:pt>
                <c:pt idx="23">
                  <c:v>1.8252475247524744</c:v>
                </c:pt>
                <c:pt idx="24">
                  <c:v>1.8252475247524744</c:v>
                </c:pt>
                <c:pt idx="25">
                  <c:v>1.8252475247524744</c:v>
                </c:pt>
                <c:pt idx="26">
                  <c:v>1.8252475247524744</c:v>
                </c:pt>
                <c:pt idx="27">
                  <c:v>1.8252475247524744</c:v>
                </c:pt>
                <c:pt idx="28">
                  <c:v>1.8252475247524744</c:v>
                </c:pt>
                <c:pt idx="29">
                  <c:v>1.8252475247524744</c:v>
                </c:pt>
                <c:pt idx="30">
                  <c:v>1.8252475247524744</c:v>
                </c:pt>
                <c:pt idx="31">
                  <c:v>1.8252475247524744</c:v>
                </c:pt>
                <c:pt idx="32">
                  <c:v>1.8252475247524744</c:v>
                </c:pt>
                <c:pt idx="33">
                  <c:v>1.8252475247524744</c:v>
                </c:pt>
                <c:pt idx="34">
                  <c:v>1.8252475247524744</c:v>
                </c:pt>
                <c:pt idx="35">
                  <c:v>1.8252475247524744</c:v>
                </c:pt>
                <c:pt idx="36">
                  <c:v>1.8252475247524744</c:v>
                </c:pt>
                <c:pt idx="37">
                  <c:v>1.8252475247524744</c:v>
                </c:pt>
                <c:pt idx="38">
                  <c:v>1.8252475247524744</c:v>
                </c:pt>
                <c:pt idx="39">
                  <c:v>1.8252475247524744</c:v>
                </c:pt>
                <c:pt idx="40">
                  <c:v>1.8252475247524744</c:v>
                </c:pt>
                <c:pt idx="41">
                  <c:v>1.8252475247524744</c:v>
                </c:pt>
                <c:pt idx="42">
                  <c:v>1.8252475247524744</c:v>
                </c:pt>
                <c:pt idx="43">
                  <c:v>1.8252475247524744</c:v>
                </c:pt>
                <c:pt idx="44">
                  <c:v>1.8252475247524744</c:v>
                </c:pt>
                <c:pt idx="45">
                  <c:v>1.8252475247524744</c:v>
                </c:pt>
                <c:pt idx="46">
                  <c:v>1.8252475247524744</c:v>
                </c:pt>
                <c:pt idx="47">
                  <c:v>1.8252475247524744</c:v>
                </c:pt>
                <c:pt idx="48">
                  <c:v>1.8252475247524744</c:v>
                </c:pt>
                <c:pt idx="49">
                  <c:v>1.8252475247524744</c:v>
                </c:pt>
                <c:pt idx="50">
                  <c:v>1.8252475247524744</c:v>
                </c:pt>
                <c:pt idx="51">
                  <c:v>1.8252475247524744</c:v>
                </c:pt>
                <c:pt idx="52">
                  <c:v>1.8252475247524744</c:v>
                </c:pt>
                <c:pt idx="53">
                  <c:v>1.8252475247524744</c:v>
                </c:pt>
                <c:pt idx="54">
                  <c:v>1.8252475247524744</c:v>
                </c:pt>
                <c:pt idx="55">
                  <c:v>1.8252475247524744</c:v>
                </c:pt>
                <c:pt idx="56">
                  <c:v>1.8252475247524744</c:v>
                </c:pt>
                <c:pt idx="57">
                  <c:v>1.8252475247524744</c:v>
                </c:pt>
                <c:pt idx="58">
                  <c:v>1.8252475247524744</c:v>
                </c:pt>
                <c:pt idx="59">
                  <c:v>1.8252475247524744</c:v>
                </c:pt>
                <c:pt idx="60">
                  <c:v>1.8252475247524744</c:v>
                </c:pt>
                <c:pt idx="61">
                  <c:v>1.8252475247524744</c:v>
                </c:pt>
                <c:pt idx="62">
                  <c:v>1.8252475247524744</c:v>
                </c:pt>
                <c:pt idx="63">
                  <c:v>1.8252475247524744</c:v>
                </c:pt>
                <c:pt idx="64">
                  <c:v>1.8252475247524744</c:v>
                </c:pt>
                <c:pt idx="65">
                  <c:v>1.8252475247524744</c:v>
                </c:pt>
                <c:pt idx="66">
                  <c:v>1.8252475247524744</c:v>
                </c:pt>
                <c:pt idx="67">
                  <c:v>1.8252475247524744</c:v>
                </c:pt>
                <c:pt idx="68">
                  <c:v>1.8252475247524744</c:v>
                </c:pt>
                <c:pt idx="69">
                  <c:v>1.8252475247524744</c:v>
                </c:pt>
                <c:pt idx="70">
                  <c:v>1.8252475247524744</c:v>
                </c:pt>
                <c:pt idx="71">
                  <c:v>1.8252475247524744</c:v>
                </c:pt>
                <c:pt idx="72">
                  <c:v>1.8252475247524744</c:v>
                </c:pt>
                <c:pt idx="73">
                  <c:v>1.8252475247524744</c:v>
                </c:pt>
                <c:pt idx="74">
                  <c:v>1.8252475247524744</c:v>
                </c:pt>
                <c:pt idx="75">
                  <c:v>1.8252475247524744</c:v>
                </c:pt>
                <c:pt idx="76">
                  <c:v>1.8252475247524744</c:v>
                </c:pt>
                <c:pt idx="77">
                  <c:v>1.8252475247524744</c:v>
                </c:pt>
                <c:pt idx="78">
                  <c:v>1.8252475247524744</c:v>
                </c:pt>
                <c:pt idx="79">
                  <c:v>1.8252475247524744</c:v>
                </c:pt>
                <c:pt idx="80">
                  <c:v>1.8252475247524744</c:v>
                </c:pt>
                <c:pt idx="81">
                  <c:v>1.8252475247524744</c:v>
                </c:pt>
                <c:pt idx="82">
                  <c:v>1.8252475247524744</c:v>
                </c:pt>
                <c:pt idx="83">
                  <c:v>1.8252475247524744</c:v>
                </c:pt>
                <c:pt idx="84">
                  <c:v>1.8252475247524744</c:v>
                </c:pt>
                <c:pt idx="85">
                  <c:v>1.8252475247524744</c:v>
                </c:pt>
                <c:pt idx="86">
                  <c:v>1.8252475247524744</c:v>
                </c:pt>
                <c:pt idx="87">
                  <c:v>1.8252475247524744</c:v>
                </c:pt>
                <c:pt idx="88">
                  <c:v>1.8252475247524744</c:v>
                </c:pt>
                <c:pt idx="89">
                  <c:v>1.8252475247524744</c:v>
                </c:pt>
                <c:pt idx="90">
                  <c:v>1.8252475247524744</c:v>
                </c:pt>
                <c:pt idx="91">
                  <c:v>1.8252475247524744</c:v>
                </c:pt>
                <c:pt idx="92">
                  <c:v>1.8252475247524744</c:v>
                </c:pt>
                <c:pt idx="93">
                  <c:v>1.8252475247524744</c:v>
                </c:pt>
                <c:pt idx="94">
                  <c:v>1.8252475247524744</c:v>
                </c:pt>
                <c:pt idx="95">
                  <c:v>1.8252475247524744</c:v>
                </c:pt>
                <c:pt idx="96">
                  <c:v>1.8252475247524744</c:v>
                </c:pt>
                <c:pt idx="97">
                  <c:v>1.8252475247524744</c:v>
                </c:pt>
                <c:pt idx="98">
                  <c:v>1.8252475247524744</c:v>
                </c:pt>
                <c:pt idx="99">
                  <c:v>1.8252475247524744</c:v>
                </c:pt>
                <c:pt idx="100">
                  <c:v>1.8252475247524744</c:v>
                </c:pt>
                <c:pt idx="101">
                  <c:v>1.8252475247524744</c:v>
                </c:pt>
                <c:pt idx="102">
                  <c:v>1.8252475247524744</c:v>
                </c:pt>
                <c:pt idx="103">
                  <c:v>1.8252475247524744</c:v>
                </c:pt>
                <c:pt idx="104">
                  <c:v>1.8252475247524744</c:v>
                </c:pt>
                <c:pt idx="105">
                  <c:v>1.8252475247524744</c:v>
                </c:pt>
                <c:pt idx="106">
                  <c:v>1.8252475247524744</c:v>
                </c:pt>
                <c:pt idx="107">
                  <c:v>1.8252475247524744</c:v>
                </c:pt>
                <c:pt idx="108">
                  <c:v>1.8252475247524744</c:v>
                </c:pt>
                <c:pt idx="109">
                  <c:v>1.8252475247524744</c:v>
                </c:pt>
                <c:pt idx="110">
                  <c:v>1.8252475247524744</c:v>
                </c:pt>
                <c:pt idx="111">
                  <c:v>1.8252475247524744</c:v>
                </c:pt>
                <c:pt idx="112">
                  <c:v>1.8252475247524744</c:v>
                </c:pt>
                <c:pt idx="113">
                  <c:v>1.8252475247524744</c:v>
                </c:pt>
                <c:pt idx="114">
                  <c:v>1.8252475247524744</c:v>
                </c:pt>
                <c:pt idx="115">
                  <c:v>1.8252475247524744</c:v>
                </c:pt>
                <c:pt idx="116">
                  <c:v>1.8252475247524744</c:v>
                </c:pt>
                <c:pt idx="117">
                  <c:v>1.8252475247524744</c:v>
                </c:pt>
                <c:pt idx="118">
                  <c:v>1.8252475247524744</c:v>
                </c:pt>
                <c:pt idx="119">
                  <c:v>1.8252475247524744</c:v>
                </c:pt>
                <c:pt idx="120">
                  <c:v>1.8252475247524744</c:v>
                </c:pt>
                <c:pt idx="121">
                  <c:v>1.8252475247524744</c:v>
                </c:pt>
                <c:pt idx="122">
                  <c:v>1.8252475247524744</c:v>
                </c:pt>
                <c:pt idx="123">
                  <c:v>1.8252475247524744</c:v>
                </c:pt>
                <c:pt idx="124">
                  <c:v>1.8252475247524744</c:v>
                </c:pt>
                <c:pt idx="125">
                  <c:v>1.8252475247524744</c:v>
                </c:pt>
                <c:pt idx="126">
                  <c:v>1.8252475247524744</c:v>
                </c:pt>
                <c:pt idx="127">
                  <c:v>1.8252475247524744</c:v>
                </c:pt>
                <c:pt idx="128">
                  <c:v>1.8252475247524744</c:v>
                </c:pt>
                <c:pt idx="129">
                  <c:v>1.8252475247524744</c:v>
                </c:pt>
                <c:pt idx="130">
                  <c:v>1.8252475247524744</c:v>
                </c:pt>
                <c:pt idx="131">
                  <c:v>1.8252475247524744</c:v>
                </c:pt>
                <c:pt idx="132">
                  <c:v>1.8252475247524744</c:v>
                </c:pt>
                <c:pt idx="133">
                  <c:v>1.8252475247524744</c:v>
                </c:pt>
                <c:pt idx="134">
                  <c:v>1.8252475247524744</c:v>
                </c:pt>
                <c:pt idx="135">
                  <c:v>1.8252475247524744</c:v>
                </c:pt>
                <c:pt idx="136">
                  <c:v>1.8252475247524744</c:v>
                </c:pt>
                <c:pt idx="137">
                  <c:v>1.8252475247524744</c:v>
                </c:pt>
                <c:pt idx="138">
                  <c:v>1.8252475247524744</c:v>
                </c:pt>
                <c:pt idx="139">
                  <c:v>1.8252475247524744</c:v>
                </c:pt>
                <c:pt idx="140">
                  <c:v>1.8252475247524744</c:v>
                </c:pt>
                <c:pt idx="141">
                  <c:v>1.8252475247524744</c:v>
                </c:pt>
                <c:pt idx="142">
                  <c:v>1.8252475247524744</c:v>
                </c:pt>
                <c:pt idx="143">
                  <c:v>1.8252475247524744</c:v>
                </c:pt>
                <c:pt idx="144">
                  <c:v>1.8252475247524744</c:v>
                </c:pt>
                <c:pt idx="145">
                  <c:v>1.8252475247524744</c:v>
                </c:pt>
                <c:pt idx="146">
                  <c:v>1.8252475247524744</c:v>
                </c:pt>
                <c:pt idx="147">
                  <c:v>1.8252475247524744</c:v>
                </c:pt>
                <c:pt idx="148">
                  <c:v>1.8252475247524744</c:v>
                </c:pt>
                <c:pt idx="149">
                  <c:v>1.8252475247524744</c:v>
                </c:pt>
                <c:pt idx="150">
                  <c:v>1.8252475247524744</c:v>
                </c:pt>
                <c:pt idx="151">
                  <c:v>1.8252475247524744</c:v>
                </c:pt>
                <c:pt idx="152">
                  <c:v>1.8252475247524744</c:v>
                </c:pt>
                <c:pt idx="153">
                  <c:v>1.8252475247524744</c:v>
                </c:pt>
                <c:pt idx="154">
                  <c:v>1.8252475247524744</c:v>
                </c:pt>
                <c:pt idx="155">
                  <c:v>1.8252475247524744</c:v>
                </c:pt>
                <c:pt idx="156">
                  <c:v>1.8252475247524744</c:v>
                </c:pt>
                <c:pt idx="157">
                  <c:v>1.8252475247524744</c:v>
                </c:pt>
                <c:pt idx="158">
                  <c:v>1.8252475247524744</c:v>
                </c:pt>
                <c:pt idx="159">
                  <c:v>1.8252475247524744</c:v>
                </c:pt>
                <c:pt idx="160">
                  <c:v>1.8252475247524744</c:v>
                </c:pt>
                <c:pt idx="161">
                  <c:v>1.8252475247524744</c:v>
                </c:pt>
                <c:pt idx="162">
                  <c:v>1.8252475247524744</c:v>
                </c:pt>
                <c:pt idx="163">
                  <c:v>1.8252475247524744</c:v>
                </c:pt>
                <c:pt idx="164">
                  <c:v>1.8252475247524744</c:v>
                </c:pt>
                <c:pt idx="165">
                  <c:v>1.8252475247524744</c:v>
                </c:pt>
                <c:pt idx="166">
                  <c:v>1.8252475247524744</c:v>
                </c:pt>
                <c:pt idx="167">
                  <c:v>1.8252475247524744</c:v>
                </c:pt>
                <c:pt idx="168">
                  <c:v>1.8252475247524744</c:v>
                </c:pt>
                <c:pt idx="169">
                  <c:v>1.8252475247524744</c:v>
                </c:pt>
                <c:pt idx="170">
                  <c:v>1.8252475247524744</c:v>
                </c:pt>
                <c:pt idx="171">
                  <c:v>1.8252475247524744</c:v>
                </c:pt>
                <c:pt idx="172">
                  <c:v>1.8252475247524744</c:v>
                </c:pt>
                <c:pt idx="173">
                  <c:v>1.8252475247524744</c:v>
                </c:pt>
                <c:pt idx="174">
                  <c:v>1.8252475247524744</c:v>
                </c:pt>
                <c:pt idx="175">
                  <c:v>1.8252475247524744</c:v>
                </c:pt>
                <c:pt idx="176">
                  <c:v>1.8252475247524744</c:v>
                </c:pt>
                <c:pt idx="177">
                  <c:v>1.8252475247524744</c:v>
                </c:pt>
                <c:pt idx="178">
                  <c:v>1.8252475247524744</c:v>
                </c:pt>
                <c:pt idx="179">
                  <c:v>1.8252475247524744</c:v>
                </c:pt>
                <c:pt idx="180">
                  <c:v>1.8252475247524744</c:v>
                </c:pt>
                <c:pt idx="181">
                  <c:v>1.8252475247524744</c:v>
                </c:pt>
                <c:pt idx="182">
                  <c:v>1.8252475247524744</c:v>
                </c:pt>
                <c:pt idx="183">
                  <c:v>1.8252475247524744</c:v>
                </c:pt>
                <c:pt idx="184">
                  <c:v>1.8252475247524744</c:v>
                </c:pt>
                <c:pt idx="185">
                  <c:v>1.8252475247524744</c:v>
                </c:pt>
                <c:pt idx="186">
                  <c:v>1.8252475247524744</c:v>
                </c:pt>
                <c:pt idx="187">
                  <c:v>1.8252475247524744</c:v>
                </c:pt>
                <c:pt idx="188">
                  <c:v>1.8252475247524744</c:v>
                </c:pt>
                <c:pt idx="189">
                  <c:v>1.8252475247524744</c:v>
                </c:pt>
                <c:pt idx="190">
                  <c:v>1.8252475247524744</c:v>
                </c:pt>
                <c:pt idx="191">
                  <c:v>1.8252475247524744</c:v>
                </c:pt>
                <c:pt idx="192">
                  <c:v>1.8252475247524744</c:v>
                </c:pt>
                <c:pt idx="193">
                  <c:v>1.8252475247524744</c:v>
                </c:pt>
                <c:pt idx="194">
                  <c:v>1.8252475247524744</c:v>
                </c:pt>
                <c:pt idx="195">
                  <c:v>1.8252475247524744</c:v>
                </c:pt>
                <c:pt idx="196">
                  <c:v>1.8252475247524744</c:v>
                </c:pt>
                <c:pt idx="197">
                  <c:v>1.8252475247524744</c:v>
                </c:pt>
                <c:pt idx="198">
                  <c:v>1.8252475247524744</c:v>
                </c:pt>
                <c:pt idx="199">
                  <c:v>1.8252475247524744</c:v>
                </c:pt>
                <c:pt idx="200">
                  <c:v>1.8252475247524744</c:v>
                </c:pt>
                <c:pt idx="201">
                  <c:v>1.8252475247524744</c:v>
                </c:pt>
                <c:pt idx="202">
                  <c:v>1.8252475247524744</c:v>
                </c:pt>
              </c:numCache>
            </c:numRef>
          </c:val>
          <c:smooth val="0"/>
        </c:ser>
        <c:dLbls>
          <c:showLegendKey val="0"/>
          <c:showVal val="0"/>
          <c:showCatName val="0"/>
          <c:showSerName val="0"/>
          <c:showPercent val="0"/>
          <c:showBubbleSize val="0"/>
        </c:dLbls>
        <c:marker val="1"/>
        <c:smooth val="0"/>
        <c:axId val="74370432"/>
        <c:axId val="74380416"/>
      </c:lineChart>
      <c:dateAx>
        <c:axId val="74370432"/>
        <c:scaling>
          <c:orientation val="minMax"/>
        </c:scaling>
        <c:delete val="0"/>
        <c:axPos val="b"/>
        <c:numFmt formatCode="[$-41B]mmm\-yy;@" sourceLinked="1"/>
        <c:majorTickMark val="out"/>
        <c:minorTickMark val="none"/>
        <c:tickLblPos val="low"/>
        <c:txPr>
          <a:bodyPr rot="0" vert="horz"/>
          <a:lstStyle/>
          <a:p>
            <a:pPr>
              <a:defRPr sz="700"/>
            </a:pPr>
            <a:endParaRPr lang="sk-SK"/>
          </a:p>
        </c:txPr>
        <c:crossAx val="74380416"/>
        <c:crosses val="autoZero"/>
        <c:auto val="1"/>
        <c:lblOffset val="100"/>
        <c:baseTimeUnit val="months"/>
        <c:majorUnit val="12"/>
        <c:majorTimeUnit val="months"/>
        <c:minorUnit val="6"/>
      </c:dateAx>
      <c:valAx>
        <c:axId val="74380416"/>
        <c:scaling>
          <c:orientation val="minMax"/>
          <c:max val="4.5"/>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crossAx val="74370432"/>
        <c:crosses val="autoZero"/>
        <c:crossBetween val="between"/>
      </c:valAx>
      <c:spPr>
        <a:ln>
          <a:solidFill>
            <a:schemeClr val="tx1">
              <a:lumMod val="50000"/>
              <a:lumOff val="50000"/>
            </a:schemeClr>
          </a:solidFill>
        </a:ln>
      </c:spPr>
    </c:plotArea>
    <c:legend>
      <c:legendPos val="b"/>
      <c:layout>
        <c:manualLayout>
          <c:xMode val="edge"/>
          <c:yMode val="edge"/>
          <c:x val="1.4280460931688351E-3"/>
          <c:y val="0.91716516451875718"/>
          <c:w val="0.98204794555229336"/>
          <c:h val="7.468296346702219E-2"/>
        </c:manualLayout>
      </c:layout>
      <c:overlay val="0"/>
      <c:txPr>
        <a:bodyPr/>
        <a:lstStyle/>
        <a:p>
          <a:pPr>
            <a:defRPr sz="800"/>
          </a:pPr>
          <a:endParaRPr lang="sk-SK"/>
        </a:p>
      </c:txPr>
    </c:legend>
    <c:plotVisOnly val="1"/>
    <c:dispBlanksAs val="gap"/>
    <c:showDLblsOverMax val="0"/>
  </c:chart>
  <c:spPr>
    <a:ln>
      <a:solidFill>
        <a:srgbClr val="FFFFFF">
          <a:lumMod val="50000"/>
        </a:srgbClr>
      </a:solidFill>
    </a:ln>
  </c:spPr>
  <c:txPr>
    <a:bodyPr/>
    <a:lstStyle/>
    <a:p>
      <a:pPr>
        <a:defRPr>
          <a:latin typeface="Times New Roman" panose="02020603050405020304" pitchFamily="18" charset="0"/>
          <a:cs typeface="Times New Roman" panose="02020603050405020304" pitchFamily="18" charset="0"/>
        </a:defRPr>
      </a:pPr>
      <a:endParaRPr lang="sk-SK"/>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627296587926511E-2"/>
          <c:y val="4.2169289506955976E-2"/>
          <c:w val="0.90191272965879266"/>
          <c:h val="0.88202728752767923"/>
        </c:manualLayout>
      </c:layout>
      <c:lineChart>
        <c:grouping val="standard"/>
        <c:varyColors val="0"/>
        <c:ser>
          <c:idx val="0"/>
          <c:order val="0"/>
          <c:tx>
            <c:strRef>
              <c:f>data!$C$6</c:f>
              <c:strCache>
                <c:ptCount val="1"/>
                <c:pt idx="0">
                  <c:v>Nefinančné korporácie</c:v>
                </c:pt>
              </c:strCache>
            </c:strRef>
          </c:tx>
          <c:spPr>
            <a:ln w="31750"/>
          </c:spPr>
          <c:marker>
            <c:symbol val="none"/>
          </c:marker>
          <c:cat>
            <c:numRef>
              <c:f>data!$B$7:$B$76</c:f>
              <c:numCache>
                <c:formatCode>[$-41B]mmm\-yy;@</c:formatCode>
                <c:ptCount val="70"/>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numCache>
            </c:numRef>
          </c:cat>
          <c:val>
            <c:numRef>
              <c:f>data!$C$7:$C$76</c:f>
              <c:numCache>
                <c:formatCode>General</c:formatCode>
                <c:ptCount val="70"/>
                <c:pt idx="0">
                  <c:v>-2.6</c:v>
                </c:pt>
                <c:pt idx="1">
                  <c:v>-2.4</c:v>
                </c:pt>
                <c:pt idx="2">
                  <c:v>-2.4</c:v>
                </c:pt>
                <c:pt idx="3">
                  <c:v>-2.5</c:v>
                </c:pt>
                <c:pt idx="4">
                  <c:v>-2.1</c:v>
                </c:pt>
                <c:pt idx="5">
                  <c:v>-1.7</c:v>
                </c:pt>
                <c:pt idx="6">
                  <c:v>-1.3</c:v>
                </c:pt>
                <c:pt idx="7">
                  <c:v>-1.1000000000000001</c:v>
                </c:pt>
                <c:pt idx="8">
                  <c:v>-0.4</c:v>
                </c:pt>
                <c:pt idx="9">
                  <c:v>-0.1</c:v>
                </c:pt>
                <c:pt idx="10">
                  <c:v>0.3</c:v>
                </c:pt>
                <c:pt idx="11">
                  <c:v>0.5</c:v>
                </c:pt>
                <c:pt idx="12">
                  <c:v>1.1000000000000001</c:v>
                </c:pt>
                <c:pt idx="13">
                  <c:v>1.2</c:v>
                </c:pt>
                <c:pt idx="14">
                  <c:v>1.4</c:v>
                </c:pt>
                <c:pt idx="15">
                  <c:v>1.5</c:v>
                </c:pt>
                <c:pt idx="16">
                  <c:v>1.4</c:v>
                </c:pt>
                <c:pt idx="17">
                  <c:v>2.1</c:v>
                </c:pt>
                <c:pt idx="18">
                  <c:v>1.9</c:v>
                </c:pt>
                <c:pt idx="19">
                  <c:v>1.9</c:v>
                </c:pt>
                <c:pt idx="20">
                  <c:v>1.9</c:v>
                </c:pt>
                <c:pt idx="21">
                  <c:v>2</c:v>
                </c:pt>
                <c:pt idx="22">
                  <c:v>1.6</c:v>
                </c:pt>
                <c:pt idx="23">
                  <c:v>1</c:v>
                </c:pt>
                <c:pt idx="24">
                  <c:v>0.7</c:v>
                </c:pt>
                <c:pt idx="25">
                  <c:v>0.4</c:v>
                </c:pt>
                <c:pt idx="26">
                  <c:v>0.1</c:v>
                </c:pt>
                <c:pt idx="27">
                  <c:v>0.3</c:v>
                </c:pt>
                <c:pt idx="28">
                  <c:v>0</c:v>
                </c:pt>
                <c:pt idx="29">
                  <c:v>-0.7</c:v>
                </c:pt>
                <c:pt idx="30">
                  <c:v>-0.5</c:v>
                </c:pt>
                <c:pt idx="31">
                  <c:v>-0.7</c:v>
                </c:pt>
                <c:pt idx="32">
                  <c:v>-1.4</c:v>
                </c:pt>
                <c:pt idx="33">
                  <c:v>-1.7</c:v>
                </c:pt>
                <c:pt idx="34">
                  <c:v>-1.7</c:v>
                </c:pt>
                <c:pt idx="35">
                  <c:v>-1.6</c:v>
                </c:pt>
                <c:pt idx="36">
                  <c:v>-1.8</c:v>
                </c:pt>
                <c:pt idx="37">
                  <c:v>-1.7</c:v>
                </c:pt>
                <c:pt idx="38">
                  <c:v>-1.6</c:v>
                </c:pt>
                <c:pt idx="39">
                  <c:v>-2.2000000000000002</c:v>
                </c:pt>
                <c:pt idx="40">
                  <c:v>-2.5</c:v>
                </c:pt>
                <c:pt idx="41">
                  <c:v>-2.7</c:v>
                </c:pt>
                <c:pt idx="42">
                  <c:v>-3.1</c:v>
                </c:pt>
                <c:pt idx="43">
                  <c:v>-3.2</c:v>
                </c:pt>
                <c:pt idx="44">
                  <c:v>-3.1</c:v>
                </c:pt>
                <c:pt idx="45">
                  <c:v>-3.2</c:v>
                </c:pt>
                <c:pt idx="46">
                  <c:v>-3.4</c:v>
                </c:pt>
                <c:pt idx="47">
                  <c:v>-3.2</c:v>
                </c:pt>
                <c:pt idx="48">
                  <c:v>-3.2</c:v>
                </c:pt>
                <c:pt idx="49">
                  <c:v>-3.5</c:v>
                </c:pt>
                <c:pt idx="50">
                  <c:v>-3.5</c:v>
                </c:pt>
                <c:pt idx="51">
                  <c:v>-3.1</c:v>
                </c:pt>
                <c:pt idx="52">
                  <c:v>-2.9</c:v>
                </c:pt>
                <c:pt idx="53">
                  <c:v>-2.5</c:v>
                </c:pt>
                <c:pt idx="54">
                  <c:v>-2.5</c:v>
                </c:pt>
                <c:pt idx="55">
                  <c:v>-2.2999999999999998</c:v>
                </c:pt>
                <c:pt idx="56">
                  <c:v>-2.2000000000000002</c:v>
                </c:pt>
                <c:pt idx="57">
                  <c:v>-1.9</c:v>
                </c:pt>
                <c:pt idx="58">
                  <c:v>-1.7</c:v>
                </c:pt>
                <c:pt idx="59">
                  <c:v>-1.4</c:v>
                </c:pt>
                <c:pt idx="60">
                  <c:v>-1.1000000000000001</c:v>
                </c:pt>
                <c:pt idx="61">
                  <c:v>-0.7</c:v>
                </c:pt>
                <c:pt idx="62">
                  <c:v>-0.6</c:v>
                </c:pt>
                <c:pt idx="63">
                  <c:v>-0.5</c:v>
                </c:pt>
                <c:pt idx="64">
                  <c:v>-0.3</c:v>
                </c:pt>
                <c:pt idx="65">
                  <c:v>-0.4</c:v>
                </c:pt>
                <c:pt idx="66">
                  <c:v>0.1</c:v>
                </c:pt>
                <c:pt idx="67">
                  <c:v>0.2</c:v>
                </c:pt>
                <c:pt idx="68">
                  <c:v>0.1</c:v>
                </c:pt>
                <c:pt idx="69">
                  <c:v>0.6</c:v>
                </c:pt>
              </c:numCache>
            </c:numRef>
          </c:val>
          <c:smooth val="0"/>
        </c:ser>
        <c:ser>
          <c:idx val="1"/>
          <c:order val="1"/>
          <c:tx>
            <c:strRef>
              <c:f>data!$D$6</c:f>
              <c:strCache>
                <c:ptCount val="1"/>
                <c:pt idx="0">
                  <c:v>Domácnosti</c:v>
                </c:pt>
              </c:strCache>
            </c:strRef>
          </c:tx>
          <c:spPr>
            <a:ln w="31750"/>
          </c:spPr>
          <c:marker>
            <c:symbol val="none"/>
          </c:marker>
          <c:cat>
            <c:numRef>
              <c:f>data!$B$7:$B$76</c:f>
              <c:numCache>
                <c:formatCode>[$-41B]mmm\-yy;@</c:formatCode>
                <c:ptCount val="70"/>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numCache>
            </c:numRef>
          </c:cat>
          <c:val>
            <c:numRef>
              <c:f>data!$D$7:$D$76</c:f>
              <c:numCache>
                <c:formatCode>General</c:formatCode>
                <c:ptCount val="70"/>
                <c:pt idx="0">
                  <c:v>1.8</c:v>
                </c:pt>
                <c:pt idx="1">
                  <c:v>1.9</c:v>
                </c:pt>
                <c:pt idx="2">
                  <c:v>2.1</c:v>
                </c:pt>
                <c:pt idx="3">
                  <c:v>2.2000000000000002</c:v>
                </c:pt>
                <c:pt idx="4">
                  <c:v>2.2000000000000002</c:v>
                </c:pt>
                <c:pt idx="5">
                  <c:v>2.2000000000000002</c:v>
                </c:pt>
                <c:pt idx="6">
                  <c:v>2.2000000000000002</c:v>
                </c:pt>
                <c:pt idx="7">
                  <c:v>2.2000000000000002</c:v>
                </c:pt>
                <c:pt idx="8">
                  <c:v>2.1</c:v>
                </c:pt>
                <c:pt idx="9">
                  <c:v>2.1</c:v>
                </c:pt>
                <c:pt idx="10">
                  <c:v>2.1</c:v>
                </c:pt>
                <c:pt idx="11">
                  <c:v>2.2999999999999998</c:v>
                </c:pt>
                <c:pt idx="12">
                  <c:v>2.2999999999999998</c:v>
                </c:pt>
                <c:pt idx="13">
                  <c:v>2.2999999999999998</c:v>
                </c:pt>
                <c:pt idx="14">
                  <c:v>2.2000000000000002</c:v>
                </c:pt>
                <c:pt idx="15">
                  <c:v>2.2000000000000002</c:v>
                </c:pt>
                <c:pt idx="16">
                  <c:v>2.2000000000000002</c:v>
                </c:pt>
                <c:pt idx="17">
                  <c:v>2.1</c:v>
                </c:pt>
                <c:pt idx="18">
                  <c:v>1.9</c:v>
                </c:pt>
                <c:pt idx="19">
                  <c:v>1.8</c:v>
                </c:pt>
                <c:pt idx="20">
                  <c:v>1.8</c:v>
                </c:pt>
                <c:pt idx="21">
                  <c:v>1.7</c:v>
                </c:pt>
                <c:pt idx="22">
                  <c:v>1.5</c:v>
                </c:pt>
                <c:pt idx="23">
                  <c:v>1.2</c:v>
                </c:pt>
                <c:pt idx="24">
                  <c:v>1.3</c:v>
                </c:pt>
                <c:pt idx="25">
                  <c:v>1.1000000000000001</c:v>
                </c:pt>
                <c:pt idx="26">
                  <c:v>1</c:v>
                </c:pt>
                <c:pt idx="27">
                  <c:v>0.8</c:v>
                </c:pt>
                <c:pt idx="28">
                  <c:v>0.6</c:v>
                </c:pt>
                <c:pt idx="29">
                  <c:v>0.5</c:v>
                </c:pt>
                <c:pt idx="30">
                  <c:v>0.4</c:v>
                </c:pt>
                <c:pt idx="31">
                  <c:v>0.3</c:v>
                </c:pt>
                <c:pt idx="32">
                  <c:v>0.2</c:v>
                </c:pt>
                <c:pt idx="33">
                  <c:v>0.2</c:v>
                </c:pt>
                <c:pt idx="34">
                  <c:v>0.2</c:v>
                </c:pt>
                <c:pt idx="35">
                  <c:v>0.1</c:v>
                </c:pt>
                <c:pt idx="36">
                  <c:v>0</c:v>
                </c:pt>
                <c:pt idx="37">
                  <c:v>-0.1</c:v>
                </c:pt>
                <c:pt idx="38">
                  <c:v>-0.1</c:v>
                </c:pt>
                <c:pt idx="39">
                  <c:v>-0.2</c:v>
                </c:pt>
                <c:pt idx="40">
                  <c:v>-0.2</c:v>
                </c:pt>
                <c:pt idx="41">
                  <c:v>-0.2</c:v>
                </c:pt>
                <c:pt idx="42">
                  <c:v>-0.2</c:v>
                </c:pt>
                <c:pt idx="43">
                  <c:v>-0.2</c:v>
                </c:pt>
                <c:pt idx="44">
                  <c:v>-0.2</c:v>
                </c:pt>
                <c:pt idx="45">
                  <c:v>-0.3</c:v>
                </c:pt>
                <c:pt idx="46">
                  <c:v>-0.3</c:v>
                </c:pt>
                <c:pt idx="47">
                  <c:v>-0.3</c:v>
                </c:pt>
                <c:pt idx="48">
                  <c:v>-0.3</c:v>
                </c:pt>
                <c:pt idx="49">
                  <c:v>-0.2</c:v>
                </c:pt>
                <c:pt idx="50">
                  <c:v>-0.1</c:v>
                </c:pt>
                <c:pt idx="51">
                  <c:v>-0.1</c:v>
                </c:pt>
                <c:pt idx="52">
                  <c:v>-0.1</c:v>
                </c:pt>
                <c:pt idx="53">
                  <c:v>0</c:v>
                </c:pt>
                <c:pt idx="54">
                  <c:v>0</c:v>
                </c:pt>
                <c:pt idx="55">
                  <c:v>-0.1</c:v>
                </c:pt>
                <c:pt idx="56">
                  <c:v>0</c:v>
                </c:pt>
                <c:pt idx="57">
                  <c:v>0</c:v>
                </c:pt>
                <c:pt idx="58">
                  <c:v>0.1</c:v>
                </c:pt>
                <c:pt idx="59">
                  <c:v>0.1</c:v>
                </c:pt>
                <c:pt idx="60">
                  <c:v>0.2</c:v>
                </c:pt>
                <c:pt idx="61">
                  <c:v>0.2</c:v>
                </c:pt>
                <c:pt idx="62">
                  <c:v>0.3</c:v>
                </c:pt>
                <c:pt idx="63">
                  <c:v>0.4</c:v>
                </c:pt>
                <c:pt idx="64">
                  <c:v>0.5</c:v>
                </c:pt>
                <c:pt idx="65">
                  <c:v>0.6</c:v>
                </c:pt>
                <c:pt idx="66">
                  <c:v>0.8</c:v>
                </c:pt>
                <c:pt idx="67">
                  <c:v>1</c:v>
                </c:pt>
                <c:pt idx="68">
                  <c:v>1.1000000000000001</c:v>
                </c:pt>
                <c:pt idx="69">
                  <c:v>1.2</c:v>
                </c:pt>
              </c:numCache>
            </c:numRef>
          </c:val>
          <c:smooth val="0"/>
        </c:ser>
        <c:dLbls>
          <c:showLegendKey val="0"/>
          <c:showVal val="0"/>
          <c:showCatName val="0"/>
          <c:showSerName val="0"/>
          <c:showPercent val="0"/>
          <c:showBubbleSize val="0"/>
        </c:dLbls>
        <c:marker val="1"/>
        <c:smooth val="0"/>
        <c:axId val="32794496"/>
        <c:axId val="32796032"/>
      </c:lineChart>
      <c:dateAx>
        <c:axId val="32794496"/>
        <c:scaling>
          <c:orientation val="minMax"/>
        </c:scaling>
        <c:delete val="0"/>
        <c:axPos val="b"/>
        <c:numFmt formatCode="[$-41B]mmm\-yy;@" sourceLinked="1"/>
        <c:majorTickMark val="out"/>
        <c:minorTickMark val="none"/>
        <c:tickLblPos val="low"/>
        <c:txPr>
          <a:bodyPr rot="-5400000" vert="horz"/>
          <a:lstStyle/>
          <a:p>
            <a:pPr>
              <a:defRPr sz="700"/>
            </a:pPr>
            <a:endParaRPr lang="sk-SK"/>
          </a:p>
        </c:txPr>
        <c:crossAx val="32796032"/>
        <c:crosses val="autoZero"/>
        <c:auto val="1"/>
        <c:lblOffset val="100"/>
        <c:baseTimeUnit val="months"/>
        <c:majorUnit val="3"/>
        <c:majorTimeUnit val="months"/>
        <c:minorUnit val="3"/>
        <c:minorTimeUnit val="months"/>
      </c:dateAx>
      <c:valAx>
        <c:axId val="32796032"/>
        <c:scaling>
          <c:orientation val="minMax"/>
          <c:min val="-4"/>
        </c:scaling>
        <c:delete val="0"/>
        <c:axPos val="l"/>
        <c:majorGridlines>
          <c:spPr>
            <a:ln w="6350">
              <a:solidFill>
                <a:schemeClr val="bg1">
                  <a:lumMod val="75000"/>
                </a:schemeClr>
              </a:solidFill>
              <a:prstDash val="sysDot"/>
            </a:ln>
          </c:spPr>
        </c:majorGridlines>
        <c:numFmt formatCode="General" sourceLinked="1"/>
        <c:majorTickMark val="out"/>
        <c:minorTickMark val="none"/>
        <c:tickLblPos val="nextTo"/>
        <c:crossAx val="32794496"/>
        <c:crosses val="autoZero"/>
        <c:crossBetween val="between"/>
      </c:valAx>
      <c:spPr>
        <a:ln>
          <a:solidFill>
            <a:schemeClr val="bg1">
              <a:lumMod val="65000"/>
            </a:schemeClr>
          </a:solidFill>
        </a:ln>
      </c:spPr>
    </c:plotArea>
    <c:legend>
      <c:legendPos val="r"/>
      <c:layout>
        <c:manualLayout>
          <c:xMode val="edge"/>
          <c:yMode val="edge"/>
          <c:x val="0.13220669291338583"/>
          <c:y val="0.70794947506561678"/>
          <c:w val="0.3800566491688539"/>
          <c:h val="0.15350466608340624"/>
        </c:manualLayout>
      </c:layout>
      <c:overlay val="0"/>
    </c:legend>
    <c:plotVisOnly val="1"/>
    <c:dispBlanksAs val="gap"/>
    <c:showDLblsOverMax val="0"/>
  </c:chart>
  <c:spPr>
    <a:ln>
      <a:solidFill>
        <a:srgbClr val="000000"/>
      </a:solidFill>
    </a:ln>
  </c:spPr>
  <c:txPr>
    <a:bodyPr/>
    <a:lstStyle/>
    <a:p>
      <a:pPr>
        <a:defRPr sz="1000">
          <a:latin typeface="Times New Roman" panose="02020603050405020304" pitchFamily="18" charset="0"/>
          <a:cs typeface="Times New Roman" panose="02020603050405020304" pitchFamily="18" charset="0"/>
        </a:defRPr>
      </a:pPr>
      <a:endParaRPr lang="sk-SK"/>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002405949256338E-2"/>
          <c:y val="5.1400554097404488E-2"/>
          <c:w val="0.88013582677165358"/>
          <c:h val="0.8326195683872849"/>
        </c:manualLayout>
      </c:layout>
      <c:lineChart>
        <c:grouping val="standard"/>
        <c:varyColors val="0"/>
        <c:ser>
          <c:idx val="0"/>
          <c:order val="0"/>
          <c:tx>
            <c:strRef>
              <c:f>Sheet1!$A$6</c:f>
              <c:strCache>
                <c:ptCount val="1"/>
                <c:pt idx="0">
                  <c:v>jún 2015</c:v>
                </c:pt>
              </c:strCache>
            </c:strRef>
          </c:tx>
          <c:spPr>
            <a:ln>
              <a:solidFill>
                <a:schemeClr val="tx2">
                  <a:lumMod val="60000"/>
                  <a:lumOff val="40000"/>
                </a:schemeClr>
              </a:solidFill>
            </a:ln>
          </c:spPr>
          <c:marker>
            <c:symbol val="diamond"/>
            <c:size val="5"/>
          </c:marker>
          <c:dPt>
            <c:idx val="0"/>
            <c:marker>
              <c:symbol val="none"/>
            </c:marker>
            <c:bubble3D val="0"/>
          </c:dPt>
          <c:dPt>
            <c:idx val="1"/>
            <c:marker>
              <c:symbol val="none"/>
            </c:marker>
            <c:bubble3D val="0"/>
            <c:spPr>
              <a:ln>
                <a:solidFill>
                  <a:schemeClr val="tx2">
                    <a:lumMod val="20000"/>
                    <a:lumOff val="80000"/>
                  </a:schemeClr>
                </a:solidFill>
              </a:ln>
            </c:spPr>
          </c:dPt>
          <c:dPt>
            <c:idx val="2"/>
            <c:marker>
              <c:symbol val="none"/>
            </c:marker>
            <c:bubble3D val="0"/>
            <c:spPr>
              <a:ln>
                <a:solidFill>
                  <a:schemeClr val="tx2">
                    <a:lumMod val="20000"/>
                    <a:lumOff val="80000"/>
                  </a:schemeClr>
                </a:solidFill>
              </a:ln>
            </c:spPr>
          </c:dPt>
          <c:cat>
            <c:numRef>
              <c:f>Sheet1!$B$2:$K$2</c:f>
              <c:numCache>
                <c:formatCode>General</c:formatCode>
                <c:ptCount val="6"/>
                <c:pt idx="0">
                  <c:v>2012</c:v>
                </c:pt>
                <c:pt idx="1">
                  <c:v>2013</c:v>
                </c:pt>
                <c:pt idx="2">
                  <c:v>2014</c:v>
                </c:pt>
                <c:pt idx="3">
                  <c:v>2015</c:v>
                </c:pt>
                <c:pt idx="4">
                  <c:v>2016</c:v>
                </c:pt>
                <c:pt idx="5">
                  <c:v>2017</c:v>
                </c:pt>
              </c:numCache>
            </c:numRef>
          </c:cat>
          <c:val>
            <c:numRef>
              <c:f>Sheet1!$B$6:$K$6</c:f>
              <c:numCache>
                <c:formatCode>0.0</c:formatCode>
                <c:ptCount val="6"/>
                <c:pt idx="0">
                  <c:v>3.7623780179600663</c:v>
                </c:pt>
                <c:pt idx="1">
                  <c:v>2.7908537950106949</c:v>
                </c:pt>
                <c:pt idx="2">
                  <c:v>3.2670805726551455</c:v>
                </c:pt>
                <c:pt idx="3">
                  <c:v>2.2053185985326351</c:v>
                </c:pt>
                <c:pt idx="4">
                  <c:v>4.5741220427982787</c:v>
                </c:pt>
                <c:pt idx="5">
                  <c:v>4.9939216848413404</c:v>
                </c:pt>
              </c:numCache>
            </c:numRef>
          </c:val>
          <c:smooth val="0"/>
        </c:ser>
        <c:ser>
          <c:idx val="1"/>
          <c:order val="1"/>
          <c:tx>
            <c:strRef>
              <c:f>Sheet1!$A$7</c:f>
              <c:strCache>
                <c:ptCount val="1"/>
                <c:pt idx="0">
                  <c:v>september 2015</c:v>
                </c:pt>
              </c:strCache>
            </c:strRef>
          </c:tx>
          <c:spPr>
            <a:ln>
              <a:solidFill>
                <a:srgbClr val="FF0000"/>
              </a:solidFill>
            </a:ln>
          </c:spPr>
          <c:marker>
            <c:symbol val="diamond"/>
            <c:size val="5"/>
            <c:spPr>
              <a:solidFill>
                <a:srgbClr val="FF0000"/>
              </a:solidFill>
            </c:spPr>
          </c:marker>
          <c:dPt>
            <c:idx val="2"/>
            <c:marker>
              <c:symbol val="none"/>
            </c:marker>
            <c:bubble3D val="0"/>
          </c:dPt>
          <c:cat>
            <c:numRef>
              <c:f>Sheet1!$B$2:$K$2</c:f>
              <c:numCache>
                <c:formatCode>General</c:formatCode>
                <c:ptCount val="6"/>
                <c:pt idx="0">
                  <c:v>2012</c:v>
                </c:pt>
                <c:pt idx="1">
                  <c:v>2013</c:v>
                </c:pt>
                <c:pt idx="2">
                  <c:v>2014</c:v>
                </c:pt>
                <c:pt idx="3">
                  <c:v>2015</c:v>
                </c:pt>
                <c:pt idx="4">
                  <c:v>2016</c:v>
                </c:pt>
                <c:pt idx="5">
                  <c:v>2017</c:v>
                </c:pt>
              </c:numCache>
            </c:numRef>
          </c:cat>
          <c:val>
            <c:numRef>
              <c:f>Sheet1!$B$7:$K$7</c:f>
              <c:numCache>
                <c:formatCode>General</c:formatCode>
                <c:ptCount val="6"/>
                <c:pt idx="2" formatCode="0.0">
                  <c:v>3.2670805726551455</c:v>
                </c:pt>
                <c:pt idx="3" formatCode="0.0">
                  <c:v>1.5332925135695286</c:v>
                </c:pt>
                <c:pt idx="4" formatCode="0.0">
                  <c:v>3.3294442334146357</c:v>
                </c:pt>
                <c:pt idx="5" formatCode="0.0">
                  <c:v>4.0981081528606911</c:v>
                </c:pt>
              </c:numCache>
            </c:numRef>
          </c:val>
          <c:smooth val="0"/>
        </c:ser>
        <c:ser>
          <c:idx val="2"/>
          <c:order val="2"/>
          <c:tx>
            <c:strRef>
              <c:f>Sheet1!$A$8</c:f>
              <c:strCache>
                <c:ptCount val="1"/>
                <c:pt idx="0">
                  <c:v>december 2015</c:v>
                </c:pt>
              </c:strCache>
            </c:strRef>
          </c:tx>
          <c:cat>
            <c:numRef>
              <c:f>Sheet1!$B$2:$K$2</c:f>
              <c:numCache>
                <c:formatCode>General</c:formatCode>
                <c:ptCount val="6"/>
                <c:pt idx="0">
                  <c:v>2012</c:v>
                </c:pt>
                <c:pt idx="1">
                  <c:v>2013</c:v>
                </c:pt>
                <c:pt idx="2">
                  <c:v>2014</c:v>
                </c:pt>
                <c:pt idx="3">
                  <c:v>2015</c:v>
                </c:pt>
                <c:pt idx="4">
                  <c:v>2016</c:v>
                </c:pt>
                <c:pt idx="5">
                  <c:v>2017</c:v>
                </c:pt>
              </c:numCache>
            </c:numRef>
          </c:cat>
          <c:val>
            <c:numRef>
              <c:f>Sheet1!$B$8:$K$8</c:f>
              <c:numCache>
                <c:formatCode>General</c:formatCode>
                <c:ptCount val="6"/>
                <c:pt idx="2" formatCode="0.0">
                  <c:v>3.2978307912763682</c:v>
                </c:pt>
                <c:pt idx="3" formatCode="0.0">
                  <c:v>-7.7333329285467212E-2</c:v>
                </c:pt>
                <c:pt idx="4" formatCode="0.0">
                  <c:v>2.669187169047027</c:v>
                </c:pt>
                <c:pt idx="5" formatCode="0.0">
                  <c:v>3.7698311835636877</c:v>
                </c:pt>
              </c:numCache>
            </c:numRef>
          </c:val>
          <c:smooth val="0"/>
        </c:ser>
        <c:dLbls>
          <c:showLegendKey val="0"/>
          <c:showVal val="0"/>
          <c:showCatName val="0"/>
          <c:showSerName val="0"/>
          <c:showPercent val="0"/>
          <c:showBubbleSize val="0"/>
        </c:dLbls>
        <c:marker val="1"/>
        <c:smooth val="0"/>
        <c:axId val="34170752"/>
        <c:axId val="34172288"/>
      </c:lineChart>
      <c:catAx>
        <c:axId val="34170752"/>
        <c:scaling>
          <c:orientation val="minMax"/>
        </c:scaling>
        <c:delete val="0"/>
        <c:axPos val="b"/>
        <c:numFmt formatCode="General" sourceLinked="1"/>
        <c:majorTickMark val="out"/>
        <c:minorTickMark val="none"/>
        <c:tickLblPos val="low"/>
        <c:crossAx val="34172288"/>
        <c:crosses val="autoZero"/>
        <c:auto val="1"/>
        <c:lblAlgn val="ctr"/>
        <c:lblOffset val="100"/>
        <c:noMultiLvlLbl val="0"/>
      </c:catAx>
      <c:valAx>
        <c:axId val="34172288"/>
        <c:scaling>
          <c:orientation val="minMax"/>
          <c:max val="5.0999999999999996"/>
          <c:min val="-1"/>
        </c:scaling>
        <c:delete val="0"/>
        <c:axPos val="l"/>
        <c:title>
          <c:tx>
            <c:rich>
              <a:bodyPr rot="0" vert="horz"/>
              <a:lstStyle/>
              <a:p>
                <a:pPr>
                  <a:defRPr b="0"/>
                </a:pPr>
                <a:r>
                  <a:rPr lang="en-US" b="0"/>
                  <a:t>%</a:t>
                </a:r>
              </a:p>
            </c:rich>
          </c:tx>
          <c:layout>
            <c:manualLayout>
              <c:xMode val="edge"/>
              <c:yMode val="edge"/>
              <c:x val="2.228383113318259E-2"/>
              <c:y val="1.7115943555148785E-3"/>
            </c:manualLayout>
          </c:layout>
          <c:overlay val="0"/>
        </c:title>
        <c:numFmt formatCode="0.0" sourceLinked="1"/>
        <c:majorTickMark val="out"/>
        <c:minorTickMark val="none"/>
        <c:tickLblPos val="nextTo"/>
        <c:crossAx val="34170752"/>
        <c:crosses val="autoZero"/>
        <c:crossBetween val="between"/>
      </c:valAx>
    </c:plotArea>
    <c:legend>
      <c:legendPos val="r"/>
      <c:layout>
        <c:manualLayout>
          <c:xMode val="edge"/>
          <c:yMode val="edge"/>
          <c:x val="0.11191601049868767"/>
          <c:y val="0.50424577136191306"/>
          <c:w val="0.37816470957760601"/>
          <c:h val="0.25115157480314959"/>
        </c:manualLayout>
      </c:layout>
      <c:overlay val="0"/>
      <c:txPr>
        <a:bodyPr/>
        <a:lstStyle/>
        <a:p>
          <a:pPr>
            <a:defRPr sz="1100"/>
          </a:pPr>
          <a:endParaRPr lang="sk-SK"/>
        </a:p>
      </c:txPr>
    </c:legend>
    <c:plotVisOnly val="1"/>
    <c:dispBlanksAs val="gap"/>
    <c:showDLblsOverMax val="0"/>
  </c:chart>
  <c:spPr>
    <a:ln>
      <a:solidFill>
        <a:schemeClr val="tx1">
          <a:lumMod val="50000"/>
          <a:lumOff val="50000"/>
        </a:schemeClr>
      </a:solid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rtl="0">
              <a:defRPr lang="en-US" sz="1200" noProof="0">
                <a:solidFill>
                  <a:schemeClr val="tx1"/>
                </a:solidFill>
              </a:defRPr>
            </a:pPr>
            <a:r>
              <a:rPr lang="sk-SK" sz="1200" noProof="0" dirty="0" smtClean="0">
                <a:solidFill>
                  <a:schemeClr val="tx1"/>
                </a:solidFill>
              </a:rPr>
              <a:t>Investície</a:t>
            </a:r>
            <a:endParaRPr lang="en-US" sz="1200" noProof="0" dirty="0">
              <a:solidFill>
                <a:schemeClr val="tx1"/>
              </a:solidFill>
            </a:endParaRPr>
          </a:p>
        </c:rich>
      </c:tx>
      <c:layout>
        <c:manualLayout>
          <c:xMode val="edge"/>
          <c:yMode val="edge"/>
          <c:x val="8.0143648913561572E-2"/>
          <c:y val="1.3596452869182279E-5"/>
        </c:manualLayout>
      </c:layout>
      <c:overlay val="0"/>
    </c:title>
    <c:autoTitleDeleted val="0"/>
    <c:plotArea>
      <c:layout>
        <c:manualLayout>
          <c:layoutTarget val="inner"/>
          <c:xMode val="edge"/>
          <c:yMode val="edge"/>
          <c:x val="7.0068505172257337E-2"/>
          <c:y val="7.6539054439434845E-2"/>
          <c:w val="0.87377612164956586"/>
          <c:h val="0.83948267751546013"/>
        </c:manualLayout>
      </c:layout>
      <c:lineChart>
        <c:grouping val="standard"/>
        <c:varyColors val="0"/>
        <c:ser>
          <c:idx val="4"/>
          <c:order val="0"/>
          <c:tx>
            <c:strRef>
              <c:f>zdroj!$C$23</c:f>
              <c:strCache>
                <c:ptCount val="1"/>
                <c:pt idx="0">
                  <c:v> EA</c:v>
                </c:pt>
              </c:strCache>
            </c:strRef>
          </c:tx>
          <c:spPr>
            <a:ln w="34925">
              <a:solidFill>
                <a:srgbClr val="C00000"/>
              </a:solidFill>
              <a:prstDash val="dash"/>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zdroj!$H$51:$AO$51</c:f>
              <c:numCache>
                <c:formatCode>0.0</c:formatCode>
                <c:ptCount val="34"/>
                <c:pt idx="0">
                  <c:v>103.35793266788782</c:v>
                </c:pt>
                <c:pt idx="1">
                  <c:v>103.99588601711966</c:v>
                </c:pt>
                <c:pt idx="2">
                  <c:v>104.69141135501619</c:v>
                </c:pt>
                <c:pt idx="3">
                  <c:v>105.42463705968339</c:v>
                </c:pt>
                <c:pt idx="4">
                  <c:v>106.34025453876201</c:v>
                </c:pt>
                <c:pt idx="5">
                  <c:v>104.56538441466839</c:v>
                </c:pt>
                <c:pt idx="6">
                  <c:v>103.05989548269747</c:v>
                </c:pt>
                <c:pt idx="7">
                  <c:v>100</c:v>
                </c:pt>
                <c:pt idx="8">
                  <c:v>94.158913174569577</c:v>
                </c:pt>
                <c:pt idx="9">
                  <c:v>91.679640483359549</c:v>
                </c:pt>
                <c:pt idx="10">
                  <c:v>90.960473486892056</c:v>
                </c:pt>
                <c:pt idx="11">
                  <c:v>90.754551483565137</c:v>
                </c:pt>
                <c:pt idx="12">
                  <c:v>89.967170966334692</c:v>
                </c:pt>
                <c:pt idx="13">
                  <c:v>91.932697230954489</c:v>
                </c:pt>
                <c:pt idx="14">
                  <c:v>91.874995241025132</c:v>
                </c:pt>
                <c:pt idx="15">
                  <c:v>92.060841334756404</c:v>
                </c:pt>
                <c:pt idx="16">
                  <c:v>93.540497158265197</c:v>
                </c:pt>
                <c:pt idx="17">
                  <c:v>93.401154374087554</c:v>
                </c:pt>
                <c:pt idx="18">
                  <c:v>92.957515772403426</c:v>
                </c:pt>
                <c:pt idx="19">
                  <c:v>92.538948843202306</c:v>
                </c:pt>
                <c:pt idx="20">
                  <c:v>91.23122897809904</c:v>
                </c:pt>
                <c:pt idx="21">
                  <c:v>90.79349614815537</c:v>
                </c:pt>
                <c:pt idx="22">
                  <c:v>89.445995896045773</c:v>
                </c:pt>
                <c:pt idx="23">
                  <c:v>88.426135974265691</c:v>
                </c:pt>
                <c:pt idx="24">
                  <c:v>86.633697107824702</c:v>
                </c:pt>
                <c:pt idx="25">
                  <c:v>87.399311699018085</c:v>
                </c:pt>
                <c:pt idx="26">
                  <c:v>88.118385837439348</c:v>
                </c:pt>
                <c:pt idx="27">
                  <c:v>88.530601276278119</c:v>
                </c:pt>
                <c:pt idx="28">
                  <c:v>88.854322997056585</c:v>
                </c:pt>
                <c:pt idx="29">
                  <c:v>88.410405821233766</c:v>
                </c:pt>
                <c:pt idx="30">
                  <c:v>88.717970241967635</c:v>
                </c:pt>
                <c:pt idx="31">
                  <c:v>89.254634034368237</c:v>
                </c:pt>
                <c:pt idx="32">
                  <c:v>90.4743801864701</c:v>
                </c:pt>
                <c:pt idx="33">
                  <c:v>90.047716035637421</c:v>
                </c:pt>
              </c:numCache>
            </c:numRef>
          </c:val>
          <c:smooth val="0"/>
        </c:ser>
        <c:ser>
          <c:idx val="5"/>
          <c:order val="1"/>
          <c:tx>
            <c:strRef>
              <c:f>zdroj!$C$24</c:f>
              <c:strCache>
                <c:ptCount val="1"/>
                <c:pt idx="0">
                  <c:v>UK</c:v>
                </c:pt>
              </c:strCache>
            </c:strRef>
          </c:tx>
          <c:spPr>
            <a:ln w="34925">
              <a:solidFill>
                <a:schemeClr val="accent1"/>
              </a:solidFill>
              <a:prstDash val="dash"/>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zdroj!$H$52:$AO$52</c:f>
              <c:numCache>
                <c:formatCode>0.0</c:formatCode>
                <c:ptCount val="34"/>
                <c:pt idx="0">
                  <c:v>112.67143946600073</c:v>
                </c:pt>
                <c:pt idx="1">
                  <c:v>116.00836877615575</c:v>
                </c:pt>
                <c:pt idx="2">
                  <c:v>110.97673857712293</c:v>
                </c:pt>
                <c:pt idx="3">
                  <c:v>117.49424522544534</c:v>
                </c:pt>
                <c:pt idx="4">
                  <c:v>112.03298005057596</c:v>
                </c:pt>
                <c:pt idx="5">
                  <c:v>110.54270869917771</c:v>
                </c:pt>
                <c:pt idx="6">
                  <c:v>105.35139705686277</c:v>
                </c:pt>
                <c:pt idx="7">
                  <c:v>102.0874497574822</c:v>
                </c:pt>
                <c:pt idx="8">
                  <c:v>94.158913174569577</c:v>
                </c:pt>
                <c:pt idx="9">
                  <c:v>88.864654279830077</c:v>
                </c:pt>
                <c:pt idx="10">
                  <c:v>93.065381622618631</c:v>
                </c:pt>
                <c:pt idx="11">
                  <c:v>91.985434313549078</c:v>
                </c:pt>
                <c:pt idx="12">
                  <c:v>93.75311721320135</c:v>
                </c:pt>
                <c:pt idx="13">
                  <c:v>94.360279598458263</c:v>
                </c:pt>
                <c:pt idx="14">
                  <c:v>98.98917694971378</c:v>
                </c:pt>
                <c:pt idx="15">
                  <c:v>99.512703016053948</c:v>
                </c:pt>
                <c:pt idx="16">
                  <c:v>99.624573251547659</c:v>
                </c:pt>
                <c:pt idx="17">
                  <c:v>95.914609977561824</c:v>
                </c:pt>
                <c:pt idx="18">
                  <c:v>98.638517032981724</c:v>
                </c:pt>
                <c:pt idx="19">
                  <c:v>100.01691814888626</c:v>
                </c:pt>
                <c:pt idx="20">
                  <c:v>102.32024639039054</c:v>
                </c:pt>
                <c:pt idx="21">
                  <c:v>99.362077734692761</c:v>
                </c:pt>
                <c:pt idx="22">
                  <c:v>98.847341472569937</c:v>
                </c:pt>
                <c:pt idx="23">
                  <c:v>99.587283173049727</c:v>
                </c:pt>
                <c:pt idx="24">
                  <c:v>99.065222074079102</c:v>
                </c:pt>
                <c:pt idx="25">
                  <c:v>100.97460727202342</c:v>
                </c:pt>
                <c:pt idx="26">
                  <c:v>104.04611113058445</c:v>
                </c:pt>
                <c:pt idx="27">
                  <c:v>106.26740119939333</c:v>
                </c:pt>
                <c:pt idx="28">
                  <c:v>108.58697726081455</c:v>
                </c:pt>
                <c:pt idx="29">
                  <c:v>110.07431867747368</c:v>
                </c:pt>
                <c:pt idx="30">
                  <c:v>111.57351301194107</c:v>
                </c:pt>
                <c:pt idx="31">
                  <c:v>110.9692805614233</c:v>
                </c:pt>
                <c:pt idx="32">
                  <c:v>112.68475735117853</c:v>
                </c:pt>
                <c:pt idx="33">
                  <c:v>113.8423479308348</c:v>
                </c:pt>
              </c:numCache>
            </c:numRef>
          </c:val>
          <c:smooth val="0"/>
        </c:ser>
        <c:ser>
          <c:idx val="6"/>
          <c:order val="2"/>
          <c:tx>
            <c:strRef>
              <c:f>zdroj!$C$25</c:f>
              <c:strCache>
                <c:ptCount val="1"/>
                <c:pt idx="0">
                  <c:v>USA</c:v>
                </c:pt>
              </c:strCache>
            </c:strRef>
          </c:tx>
          <c:spPr>
            <a:ln w="34925">
              <a:solidFill>
                <a:schemeClr val="accent3"/>
              </a:solidFill>
              <a:prstDash val="dash"/>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zdroj!$H$53:$AO$53</c:f>
              <c:numCache>
                <c:formatCode>0.0</c:formatCode>
                <c:ptCount val="34"/>
                <c:pt idx="0">
                  <c:v>115.65509320611361</c:v>
                </c:pt>
                <c:pt idx="1">
                  <c:v>115.95105574697411</c:v>
                </c:pt>
                <c:pt idx="2">
                  <c:v>115.24869688134993</c:v>
                </c:pt>
                <c:pt idx="3">
                  <c:v>114.24595812350915</c:v>
                </c:pt>
                <c:pt idx="4">
                  <c:v>112.16096828341723</c:v>
                </c:pt>
                <c:pt idx="5">
                  <c:v>110.58397384927996</c:v>
                </c:pt>
                <c:pt idx="6">
                  <c:v>107.08101422387135</c:v>
                </c:pt>
                <c:pt idx="7">
                  <c:v>100</c:v>
                </c:pt>
                <c:pt idx="8">
                  <c:v>92.291721883558623</c:v>
                </c:pt>
                <c:pt idx="9">
                  <c:v>88.832935771711277</c:v>
                </c:pt>
                <c:pt idx="10">
                  <c:v>88.718084636451977</c:v>
                </c:pt>
                <c:pt idx="11">
                  <c:v>88.086403392525824</c:v>
                </c:pt>
                <c:pt idx="12">
                  <c:v>88.254262744058664</c:v>
                </c:pt>
                <c:pt idx="13">
                  <c:v>91.121123774184994</c:v>
                </c:pt>
                <c:pt idx="14">
                  <c:v>91.032776747062456</c:v>
                </c:pt>
                <c:pt idx="15">
                  <c:v>92.901316370704109</c:v>
                </c:pt>
                <c:pt idx="16">
                  <c:v>92.69370085696616</c:v>
                </c:pt>
                <c:pt idx="17">
                  <c:v>94.540153723827174</c:v>
                </c:pt>
                <c:pt idx="18">
                  <c:v>98.396501457725932</c:v>
                </c:pt>
                <c:pt idx="19">
                  <c:v>100.7421150278293</c:v>
                </c:pt>
                <c:pt idx="20">
                  <c:v>104.26716141001855</c:v>
                </c:pt>
                <c:pt idx="21">
                  <c:v>106.00759784433254</c:v>
                </c:pt>
                <c:pt idx="22">
                  <c:v>106.0341019524693</c:v>
                </c:pt>
                <c:pt idx="23">
                  <c:v>107.8275466030568</c:v>
                </c:pt>
                <c:pt idx="24">
                  <c:v>109.13508260447036</c:v>
                </c:pt>
                <c:pt idx="25">
                  <c:v>109.82860676738228</c:v>
                </c:pt>
                <c:pt idx="26">
                  <c:v>110.85343228200371</c:v>
                </c:pt>
                <c:pt idx="27">
                  <c:v>112.24489795918366</c:v>
                </c:pt>
                <c:pt idx="28">
                  <c:v>113.892570015019</c:v>
                </c:pt>
                <c:pt idx="29">
                  <c:v>115.44306034101952</c:v>
                </c:pt>
                <c:pt idx="30">
                  <c:v>117.65615337043907</c:v>
                </c:pt>
                <c:pt idx="31">
                  <c:v>118.37176429013161</c:v>
                </c:pt>
                <c:pt idx="32">
                  <c:v>119.33032953441116</c:v>
                </c:pt>
                <c:pt idx="33">
                  <c:v>120.83664634685043</c:v>
                </c:pt>
              </c:numCache>
            </c:numRef>
          </c:val>
          <c:smooth val="0"/>
        </c:ser>
        <c:dLbls>
          <c:showLegendKey val="0"/>
          <c:showVal val="0"/>
          <c:showCatName val="0"/>
          <c:showSerName val="0"/>
          <c:showPercent val="0"/>
          <c:showBubbleSize val="0"/>
        </c:dLbls>
        <c:marker val="1"/>
        <c:smooth val="0"/>
        <c:axId val="77362304"/>
        <c:axId val="77363840"/>
      </c:lineChart>
      <c:catAx>
        <c:axId val="77362304"/>
        <c:scaling>
          <c:orientation val="minMax"/>
        </c:scaling>
        <c:delete val="0"/>
        <c:axPos val="b"/>
        <c:majorTickMark val="out"/>
        <c:minorTickMark val="none"/>
        <c:tickLblPos val="nextTo"/>
        <c:crossAx val="77363840"/>
        <c:crosses val="autoZero"/>
        <c:auto val="1"/>
        <c:lblAlgn val="ctr"/>
        <c:lblOffset val="100"/>
        <c:tickLblSkip val="4"/>
        <c:tickMarkSkip val="2"/>
        <c:noMultiLvlLbl val="0"/>
      </c:catAx>
      <c:valAx>
        <c:axId val="77363840"/>
        <c:scaling>
          <c:orientation val="minMax"/>
          <c:max val="122"/>
          <c:min val="82"/>
        </c:scaling>
        <c:delete val="0"/>
        <c:axPos val="l"/>
        <c:majorGridlines>
          <c:spPr>
            <a:ln>
              <a:solidFill>
                <a:schemeClr val="bg1">
                  <a:lumMod val="65000"/>
                </a:schemeClr>
              </a:solidFill>
              <a:prstDash val="dash"/>
            </a:ln>
          </c:spPr>
        </c:majorGridlines>
        <c:numFmt formatCode="0" sourceLinked="0"/>
        <c:majorTickMark val="out"/>
        <c:minorTickMark val="none"/>
        <c:tickLblPos val="nextTo"/>
        <c:crossAx val="77362304"/>
        <c:crosses val="autoZero"/>
        <c:crossBetween val="between"/>
        <c:majorUnit val="6"/>
      </c:valAx>
      <c:spPr>
        <a:ln>
          <a:solidFill>
            <a:schemeClr val="bg1">
              <a:lumMod val="65000"/>
            </a:schemeClr>
          </a:solidFill>
        </a:ln>
      </c:spPr>
    </c:plotArea>
    <c:legend>
      <c:legendPos val="b"/>
      <c:layout>
        <c:manualLayout>
          <c:xMode val="edge"/>
          <c:yMode val="edge"/>
          <c:x val="0.26497194756138209"/>
          <c:y val="0.18969550560063614"/>
          <c:w val="0.48626050369754148"/>
          <c:h val="7.9865175635451327E-2"/>
        </c:manualLayout>
      </c:layou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200">
                <a:solidFill>
                  <a:schemeClr val="tx1"/>
                </a:solidFill>
              </a:defRPr>
            </a:pPr>
            <a:r>
              <a:rPr lang="sk-SK" sz="1200" dirty="0" smtClean="0">
                <a:solidFill>
                  <a:schemeClr val="tx1"/>
                </a:solidFill>
              </a:rPr>
              <a:t>HDP</a:t>
            </a:r>
            <a:endParaRPr lang="sk-SK" sz="1200" dirty="0">
              <a:solidFill>
                <a:schemeClr val="tx1"/>
              </a:solidFill>
            </a:endParaRPr>
          </a:p>
        </c:rich>
      </c:tx>
      <c:layout>
        <c:manualLayout>
          <c:xMode val="edge"/>
          <c:yMode val="edge"/>
          <c:x val="5.9355904899455608E-2"/>
          <c:y val="1.2641238060635905E-3"/>
        </c:manualLayout>
      </c:layout>
      <c:overlay val="0"/>
    </c:title>
    <c:autoTitleDeleted val="0"/>
    <c:plotArea>
      <c:layout>
        <c:manualLayout>
          <c:layoutTarget val="inner"/>
          <c:xMode val="edge"/>
          <c:yMode val="edge"/>
          <c:x val="5.9691052845980079E-2"/>
          <c:y val="8.230279218225002E-2"/>
          <c:w val="0.89949519497833574"/>
          <c:h val="0.83371930145899709"/>
        </c:manualLayout>
      </c:layout>
      <c:lineChart>
        <c:grouping val="standard"/>
        <c:varyColors val="0"/>
        <c:ser>
          <c:idx val="0"/>
          <c:order val="0"/>
          <c:tx>
            <c:strRef>
              <c:f>zdroj!$C$19</c:f>
              <c:strCache>
                <c:ptCount val="1"/>
                <c:pt idx="0">
                  <c:v> EA</c:v>
                </c:pt>
              </c:strCache>
            </c:strRef>
          </c:tx>
          <c:spPr>
            <a:ln w="31750">
              <a:solidFill>
                <a:srgbClr val="C00000"/>
              </a:solidFill>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zdroj!$H$47:$AO$47</c:f>
              <c:numCache>
                <c:formatCode>0.0</c:formatCode>
                <c:ptCount val="34"/>
                <c:pt idx="0">
                  <c:v>100.5408234922641</c:v>
                </c:pt>
                <c:pt idx="1">
                  <c:v>101.17239651656777</c:v>
                </c:pt>
                <c:pt idx="2">
                  <c:v>101.69265310705669</c:v>
                </c:pt>
                <c:pt idx="3">
                  <c:v>102.15550190180467</c:v>
                </c:pt>
                <c:pt idx="4">
                  <c:v>102.73246396303959</c:v>
                </c:pt>
                <c:pt idx="5">
                  <c:v>102.40732073653196</c:v>
                </c:pt>
                <c:pt idx="6">
                  <c:v>101.84026187330272</c:v>
                </c:pt>
                <c:pt idx="7">
                  <c:v>100</c:v>
                </c:pt>
                <c:pt idx="8">
                  <c:v>97.02728686368836</c:v>
                </c:pt>
                <c:pt idx="9">
                  <c:v>96.824900903605524</c:v>
                </c:pt>
                <c:pt idx="10">
                  <c:v>97.126593124512567</c:v>
                </c:pt>
                <c:pt idx="11">
                  <c:v>97.605121636455479</c:v>
                </c:pt>
                <c:pt idx="12">
                  <c:v>98.002874462440886</c:v>
                </c:pt>
                <c:pt idx="13">
                  <c:v>98.956382459429094</c:v>
                </c:pt>
                <c:pt idx="14">
                  <c:v>99.414601727287291</c:v>
                </c:pt>
                <c:pt idx="15">
                  <c:v>99.906212600674564</c:v>
                </c:pt>
                <c:pt idx="16">
                  <c:v>100.80920722302609</c:v>
                </c:pt>
                <c:pt idx="17">
                  <c:v>100.83082553440907</c:v>
                </c:pt>
                <c:pt idx="18">
                  <c:v>100.79901312117634</c:v>
                </c:pt>
                <c:pt idx="19">
                  <c:v>100.50950145979705</c:v>
                </c:pt>
                <c:pt idx="20">
                  <c:v>100.35628240512982</c:v>
                </c:pt>
                <c:pt idx="21">
                  <c:v>100.06881122642817</c:v>
                </c:pt>
                <c:pt idx="22">
                  <c:v>99.962988719496963</c:v>
                </c:pt>
                <c:pt idx="23">
                  <c:v>99.5185250476937</c:v>
                </c:pt>
                <c:pt idx="24">
                  <c:v>99.280042076332009</c:v>
                </c:pt>
                <c:pt idx="25">
                  <c:v>99.671020998519978</c:v>
                </c:pt>
                <c:pt idx="26">
                  <c:v>99.899102079571847</c:v>
                </c:pt>
                <c:pt idx="27">
                  <c:v>100.1270293971633</c:v>
                </c:pt>
                <c:pt idx="28">
                  <c:v>100.33633886873481</c:v>
                </c:pt>
                <c:pt idx="29">
                  <c:v>100.40941807013229</c:v>
                </c:pt>
                <c:pt idx="30">
                  <c:v>100.66662693751312</c:v>
                </c:pt>
                <c:pt idx="31">
                  <c:v>101.05666250009247</c:v>
                </c:pt>
                <c:pt idx="32">
                  <c:v>101.58344364822678</c:v>
                </c:pt>
                <c:pt idx="33">
                  <c:v>101.94620905330996</c:v>
                </c:pt>
              </c:numCache>
            </c:numRef>
          </c:val>
          <c:smooth val="0"/>
        </c:ser>
        <c:ser>
          <c:idx val="1"/>
          <c:order val="1"/>
          <c:tx>
            <c:strRef>
              <c:f>zdroj!$C$20</c:f>
              <c:strCache>
                <c:ptCount val="1"/>
                <c:pt idx="0">
                  <c:v>UK</c:v>
                </c:pt>
              </c:strCache>
            </c:strRef>
          </c:tx>
          <c:spPr>
            <a:ln w="31750">
              <a:solidFill>
                <a:schemeClr val="accent1"/>
              </a:solidFill>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zdroj!$H$48:$AO$48</c:f>
              <c:numCache>
                <c:formatCode>0.0</c:formatCode>
                <c:ptCount val="34"/>
                <c:pt idx="0">
                  <c:v>100.71959827774668</c:v>
                </c:pt>
                <c:pt idx="1">
                  <c:v>101.32790504000415</c:v>
                </c:pt>
                <c:pt idx="2">
                  <c:v>102.10200892172782</c:v>
                </c:pt>
                <c:pt idx="3">
                  <c:v>102.88932788586304</c:v>
                </c:pt>
                <c:pt idx="4">
                  <c:v>103.14597869690876</c:v>
                </c:pt>
                <c:pt idx="5">
                  <c:v>102.57186161332461</c:v>
                </c:pt>
                <c:pt idx="6">
                  <c:v>100.84633700396684</c:v>
                </c:pt>
                <c:pt idx="7">
                  <c:v>98.574299183825417</c:v>
                </c:pt>
                <c:pt idx="8">
                  <c:v>97.02728686368836</c:v>
                </c:pt>
                <c:pt idx="9">
                  <c:v>96.828995421516098</c:v>
                </c:pt>
                <c:pt idx="10">
                  <c:v>96.978208481969077</c:v>
                </c:pt>
                <c:pt idx="11">
                  <c:v>97.320822534688716</c:v>
                </c:pt>
                <c:pt idx="12">
                  <c:v>97.680520559078587</c:v>
                </c:pt>
                <c:pt idx="13">
                  <c:v>98.46586160791864</c:v>
                </c:pt>
                <c:pt idx="14">
                  <c:v>98.946690642636895</c:v>
                </c:pt>
                <c:pt idx="15">
                  <c:v>99.040478604159773</c:v>
                </c:pt>
                <c:pt idx="16">
                  <c:v>99.780653631205041</c:v>
                </c:pt>
                <c:pt idx="17">
                  <c:v>100.12081159130543</c:v>
                </c:pt>
                <c:pt idx="18">
                  <c:v>100.92619261709198</c:v>
                </c:pt>
                <c:pt idx="19">
                  <c:v>101.07979621479355</c:v>
                </c:pt>
                <c:pt idx="20">
                  <c:v>101.30299634848498</c:v>
                </c:pt>
                <c:pt idx="21">
                  <c:v>101.12326688062107</c:v>
                </c:pt>
                <c:pt idx="22">
                  <c:v>102.13815478036338</c:v>
                </c:pt>
                <c:pt idx="23">
                  <c:v>102.08175159145216</c:v>
                </c:pt>
                <c:pt idx="24">
                  <c:v>102.75452535113187</c:v>
                </c:pt>
                <c:pt idx="25">
                  <c:v>103.36576638333268</c:v>
                </c:pt>
                <c:pt idx="26">
                  <c:v>104.32179500154453</c:v>
                </c:pt>
                <c:pt idx="27">
                  <c:v>104.98724395403228</c:v>
                </c:pt>
                <c:pt idx="28">
                  <c:v>105.63021857228722</c:v>
                </c:pt>
                <c:pt idx="29">
                  <c:v>106.61752433456196</c:v>
                </c:pt>
                <c:pt idx="30">
                  <c:v>107.29542763280931</c:v>
                </c:pt>
                <c:pt idx="31">
                  <c:v>108.10056956993381</c:v>
                </c:pt>
                <c:pt idx="32">
                  <c:v>108.49763063160242</c:v>
                </c:pt>
                <c:pt idx="33">
                  <c:v>109.20631116125564</c:v>
                </c:pt>
              </c:numCache>
            </c:numRef>
          </c:val>
          <c:smooth val="0"/>
        </c:ser>
        <c:ser>
          <c:idx val="2"/>
          <c:order val="2"/>
          <c:tx>
            <c:strRef>
              <c:f>zdroj!$C$21</c:f>
              <c:strCache>
                <c:ptCount val="1"/>
                <c:pt idx="0">
                  <c:v>USA</c:v>
                </c:pt>
              </c:strCache>
            </c:strRef>
          </c:tx>
          <c:spPr>
            <a:ln w="34925">
              <a:solidFill>
                <a:schemeClr val="accent3"/>
              </a:solidFill>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zdroj!$H$49:$AO$49</c:f>
              <c:numCache>
                <c:formatCode>0.0</c:formatCode>
                <c:ptCount val="34"/>
                <c:pt idx="0">
                  <c:v>101.02215819441587</c:v>
                </c:pt>
                <c:pt idx="1">
                  <c:v>101.79529395623244</c:v>
                </c:pt>
                <c:pt idx="2">
                  <c:v>102.47993414282774</c:v>
                </c:pt>
                <c:pt idx="3">
                  <c:v>102.8455786513</c:v>
                </c:pt>
                <c:pt idx="4">
                  <c:v>102.14378815942923</c:v>
                </c:pt>
                <c:pt idx="5">
                  <c:v>102.65075118337106</c:v>
                </c:pt>
                <c:pt idx="6">
                  <c:v>102.15819441586061</c:v>
                </c:pt>
                <c:pt idx="7">
                  <c:v>100</c:v>
                </c:pt>
                <c:pt idx="8">
                  <c:v>98.614255333744936</c:v>
                </c:pt>
                <c:pt idx="9">
                  <c:v>98.48116896480758</c:v>
                </c:pt>
                <c:pt idx="10">
                  <c:v>98.802908691774718</c:v>
                </c:pt>
                <c:pt idx="11">
                  <c:v>99.759209713932904</c:v>
                </c:pt>
                <c:pt idx="12">
                  <c:v>100.19071139466283</c:v>
                </c:pt>
                <c:pt idx="13">
                  <c:v>101.15867462440831</c:v>
                </c:pt>
                <c:pt idx="14">
                  <c:v>101.84194278658161</c:v>
                </c:pt>
                <c:pt idx="15">
                  <c:v>102.48336420388281</c:v>
                </c:pt>
                <c:pt idx="16">
                  <c:v>102.0875351581258</c:v>
                </c:pt>
                <c:pt idx="17">
                  <c:v>102.83048638265761</c:v>
                </c:pt>
                <c:pt idx="18">
                  <c:v>103.04658022912807</c:v>
                </c:pt>
                <c:pt idx="19">
                  <c:v>104.20731289016945</c:v>
                </c:pt>
                <c:pt idx="20">
                  <c:v>104.89812718666391</c:v>
                </c:pt>
                <c:pt idx="21">
                  <c:v>105.38793990533031</c:v>
                </c:pt>
                <c:pt idx="22">
                  <c:v>105.5141661521575</c:v>
                </c:pt>
                <c:pt idx="23">
                  <c:v>105.53817657954312</c:v>
                </c:pt>
                <c:pt idx="24">
                  <c:v>106.03827948137476</c:v>
                </c:pt>
                <c:pt idx="25">
                  <c:v>106.33326473211224</c:v>
                </c:pt>
                <c:pt idx="26">
                  <c:v>107.11669067709404</c:v>
                </c:pt>
                <c:pt idx="27">
                  <c:v>108.12581463950058</c:v>
                </c:pt>
                <c:pt idx="28">
                  <c:v>107.87473417026823</c:v>
                </c:pt>
                <c:pt idx="29">
                  <c:v>109.08623173492489</c:v>
                </c:pt>
                <c:pt idx="30">
                  <c:v>110.2339301639569</c:v>
                </c:pt>
                <c:pt idx="31">
                  <c:v>110.80057625025725</c:v>
                </c:pt>
                <c:pt idx="32">
                  <c:v>110.97825341291075</c:v>
                </c:pt>
                <c:pt idx="33">
                  <c:v>112.05049049873088</c:v>
                </c:pt>
              </c:numCache>
            </c:numRef>
          </c:val>
          <c:smooth val="0"/>
        </c:ser>
        <c:dLbls>
          <c:showLegendKey val="0"/>
          <c:showVal val="0"/>
          <c:showCatName val="0"/>
          <c:showSerName val="0"/>
          <c:showPercent val="0"/>
          <c:showBubbleSize val="0"/>
        </c:dLbls>
        <c:marker val="1"/>
        <c:smooth val="0"/>
        <c:axId val="77668736"/>
        <c:axId val="77670272"/>
      </c:lineChart>
      <c:catAx>
        <c:axId val="77668736"/>
        <c:scaling>
          <c:orientation val="minMax"/>
        </c:scaling>
        <c:delete val="0"/>
        <c:axPos val="b"/>
        <c:majorTickMark val="out"/>
        <c:minorTickMark val="none"/>
        <c:tickLblPos val="nextTo"/>
        <c:crossAx val="77670272"/>
        <c:crosses val="autoZero"/>
        <c:auto val="1"/>
        <c:lblAlgn val="ctr"/>
        <c:lblOffset val="100"/>
        <c:tickLblSkip val="4"/>
        <c:tickMarkSkip val="2"/>
        <c:noMultiLvlLbl val="0"/>
      </c:catAx>
      <c:valAx>
        <c:axId val="77670272"/>
        <c:scaling>
          <c:orientation val="minMax"/>
          <c:max val="114"/>
          <c:min val="95"/>
        </c:scaling>
        <c:delete val="0"/>
        <c:axPos val="l"/>
        <c:majorGridlines>
          <c:spPr>
            <a:ln>
              <a:solidFill>
                <a:schemeClr val="bg1">
                  <a:lumMod val="65000"/>
                </a:schemeClr>
              </a:solidFill>
              <a:prstDash val="dash"/>
            </a:ln>
          </c:spPr>
        </c:majorGridlines>
        <c:numFmt formatCode="0" sourceLinked="0"/>
        <c:majorTickMark val="out"/>
        <c:minorTickMark val="none"/>
        <c:tickLblPos val="nextTo"/>
        <c:crossAx val="77668736"/>
        <c:crosses val="autoZero"/>
        <c:crossBetween val="between"/>
        <c:majorUnit val="5"/>
      </c:valAx>
      <c:spPr>
        <a:ln>
          <a:solidFill>
            <a:schemeClr val="bg1">
              <a:lumMod val="65000"/>
            </a:schemeClr>
          </a:solidFill>
        </a:ln>
      </c:spPr>
    </c:plotArea>
    <c:legend>
      <c:legendPos val="b"/>
      <c:layout>
        <c:manualLayout>
          <c:xMode val="edge"/>
          <c:yMode val="edge"/>
          <c:x val="6.445487538421657E-2"/>
          <c:y val="0.15714909409201566"/>
          <c:w val="0.55906480929698055"/>
          <c:h val="0.11618164033178298"/>
        </c:manualLayout>
      </c:layou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lang="en-US" sz="1200" b="1" noProof="0">
                <a:solidFill>
                  <a:schemeClr val="tx1"/>
                </a:solidFill>
              </a:defRPr>
            </a:pPr>
            <a:r>
              <a:rPr lang="sk-SK" sz="1200" b="1" noProof="0" dirty="0" smtClean="0">
                <a:solidFill>
                  <a:schemeClr val="tx1"/>
                </a:solidFill>
              </a:rPr>
              <a:t>Spotreba</a:t>
            </a:r>
            <a:endParaRPr lang="en-US" sz="1200" b="1" noProof="0" dirty="0">
              <a:solidFill>
                <a:schemeClr val="tx1"/>
              </a:solidFill>
            </a:endParaRPr>
          </a:p>
        </c:rich>
      </c:tx>
      <c:layout>
        <c:manualLayout>
          <c:xMode val="edge"/>
          <c:yMode val="edge"/>
          <c:x val="4.7616472207382195E-2"/>
          <c:y val="2.2452690014597126E-2"/>
        </c:manualLayout>
      </c:layout>
      <c:overlay val="0"/>
    </c:title>
    <c:autoTitleDeleted val="0"/>
    <c:plotArea>
      <c:layout>
        <c:manualLayout>
          <c:layoutTarget val="inner"/>
          <c:xMode val="edge"/>
          <c:yMode val="edge"/>
          <c:x val="6.1623702985039316E-2"/>
          <c:y val="0.10797839177782506"/>
          <c:w val="0.9004934320950605"/>
          <c:h val="0.82036578673267102"/>
        </c:manualLayout>
      </c:layout>
      <c:lineChart>
        <c:grouping val="standard"/>
        <c:varyColors val="0"/>
        <c:ser>
          <c:idx val="8"/>
          <c:order val="0"/>
          <c:tx>
            <c:strRef>
              <c:f>zdroj!$C$27</c:f>
              <c:strCache>
                <c:ptCount val="1"/>
                <c:pt idx="0">
                  <c:v> EA</c:v>
                </c:pt>
              </c:strCache>
            </c:strRef>
          </c:tx>
          <c:spPr>
            <a:ln w="44450">
              <a:solidFill>
                <a:srgbClr val="C00000"/>
              </a:solidFill>
              <a:prstDash val="sysDot"/>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zdroj!$H$55:$AO$55</c:f>
              <c:numCache>
                <c:formatCode>0.0</c:formatCode>
                <c:ptCount val="34"/>
                <c:pt idx="0">
                  <c:v>99.563753264707302</c:v>
                </c:pt>
                <c:pt idx="1">
                  <c:v>100.17697997984382</c:v>
                </c:pt>
                <c:pt idx="2">
                  <c:v>100.5508812406369</c:v>
                </c:pt>
                <c:pt idx="3">
                  <c:v>100.94276175158478</c:v>
                </c:pt>
                <c:pt idx="4">
                  <c:v>101.04789933350695</c:v>
                </c:pt>
                <c:pt idx="5">
                  <c:v>100.83147690736902</c:v>
                </c:pt>
                <c:pt idx="6">
                  <c:v>100.3430455850086</c:v>
                </c:pt>
                <c:pt idx="7">
                  <c:v>100</c:v>
                </c:pt>
                <c:pt idx="8">
                  <c:v>99.573436694873692</c:v>
                </c:pt>
                <c:pt idx="9">
                  <c:v>99.515455478191726</c:v>
                </c:pt>
                <c:pt idx="10">
                  <c:v>99.312163126855694</c:v>
                </c:pt>
                <c:pt idx="11">
                  <c:v>99.721403685567225</c:v>
                </c:pt>
                <c:pt idx="12">
                  <c:v>99.843319414210654</c:v>
                </c:pt>
                <c:pt idx="13">
                  <c:v>100.16583433680178</c:v>
                </c:pt>
                <c:pt idx="14">
                  <c:v>100.29628461406644</c:v>
                </c:pt>
                <c:pt idx="15">
                  <c:v>100.70546549061979</c:v>
                </c:pt>
                <c:pt idx="16">
                  <c:v>100.61052609747843</c:v>
                </c:pt>
                <c:pt idx="17">
                  <c:v>100.19037116408779</c:v>
                </c:pt>
                <c:pt idx="18">
                  <c:v>100.2978065091003</c:v>
                </c:pt>
                <c:pt idx="19">
                  <c:v>99.723850654053038</c:v>
                </c:pt>
                <c:pt idx="20">
                  <c:v>99.516969912955801</c:v>
                </c:pt>
                <c:pt idx="21">
                  <c:v>99.118009605992569</c:v>
                </c:pt>
                <c:pt idx="22">
                  <c:v>98.985686801014666</c:v>
                </c:pt>
                <c:pt idx="23">
                  <c:v>98.41273808238688</c:v>
                </c:pt>
                <c:pt idx="24">
                  <c:v>98.129568622582781</c:v>
                </c:pt>
                <c:pt idx="25">
                  <c:v>98.318499954604249</c:v>
                </c:pt>
                <c:pt idx="26">
                  <c:v>98.57293245523968</c:v>
                </c:pt>
                <c:pt idx="27">
                  <c:v>98.710096975300758</c:v>
                </c:pt>
                <c:pt idx="28">
                  <c:v>98.819837543673344</c:v>
                </c:pt>
                <c:pt idx="29">
                  <c:v>99.029597948903259</c:v>
                </c:pt>
                <c:pt idx="30">
                  <c:v>99.530510302595246</c:v>
                </c:pt>
                <c:pt idx="31">
                  <c:v>100.07901917744408</c:v>
                </c:pt>
                <c:pt idx="32">
                  <c:v>100.53888512684061</c:v>
                </c:pt>
                <c:pt idx="33">
                  <c:v>100.90726578800104</c:v>
                </c:pt>
              </c:numCache>
            </c:numRef>
          </c:val>
          <c:smooth val="0"/>
        </c:ser>
        <c:ser>
          <c:idx val="9"/>
          <c:order val="1"/>
          <c:tx>
            <c:strRef>
              <c:f>zdroj!$C$28</c:f>
              <c:strCache>
                <c:ptCount val="1"/>
                <c:pt idx="0">
                  <c:v>UK</c:v>
                </c:pt>
              </c:strCache>
            </c:strRef>
          </c:tx>
          <c:spPr>
            <a:ln w="44450">
              <a:solidFill>
                <a:schemeClr val="accent1"/>
              </a:solidFill>
              <a:prstDash val="sysDot"/>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zdroj!$H$56:$AO$56</c:f>
              <c:numCache>
                <c:formatCode>0.0</c:formatCode>
                <c:ptCount val="34"/>
                <c:pt idx="0">
                  <c:v>101.53876863421937</c:v>
                </c:pt>
                <c:pt idx="1">
                  <c:v>102.21727971257532</c:v>
                </c:pt>
                <c:pt idx="2">
                  <c:v>103.91316852845519</c:v>
                </c:pt>
                <c:pt idx="3">
                  <c:v>104.53493694100096</c:v>
                </c:pt>
                <c:pt idx="4">
                  <c:v>104.00572197084045</c:v>
                </c:pt>
                <c:pt idx="5">
                  <c:v>103.26975809796036</c:v>
                </c:pt>
                <c:pt idx="6">
                  <c:v>101.91648947873647</c:v>
                </c:pt>
                <c:pt idx="7">
                  <c:v>100.22732997781262</c:v>
                </c:pt>
                <c:pt idx="8">
                  <c:v>99.573436694873692</c:v>
                </c:pt>
                <c:pt idx="9">
                  <c:v>98.496340514071619</c:v>
                </c:pt>
                <c:pt idx="10">
                  <c:v>98.928166403461375</c:v>
                </c:pt>
                <c:pt idx="11">
                  <c:v>99.552910593475147</c:v>
                </c:pt>
                <c:pt idx="12">
                  <c:v>98.253780834776933</c:v>
                </c:pt>
                <c:pt idx="13">
                  <c:v>99.461845039823856</c:v>
                </c:pt>
                <c:pt idx="14">
                  <c:v>99.523795316203035</c:v>
                </c:pt>
                <c:pt idx="15">
                  <c:v>99.189426138890127</c:v>
                </c:pt>
                <c:pt idx="16">
                  <c:v>98.924446681626378</c:v>
                </c:pt>
                <c:pt idx="17">
                  <c:v>99.013990530890595</c:v>
                </c:pt>
                <c:pt idx="18">
                  <c:v>99.054670761504198</c:v>
                </c:pt>
                <c:pt idx="19">
                  <c:v>99.844773494909973</c:v>
                </c:pt>
                <c:pt idx="20">
                  <c:v>100.5135794808419</c:v>
                </c:pt>
                <c:pt idx="21">
                  <c:v>100.78153471557366</c:v>
                </c:pt>
                <c:pt idx="22">
                  <c:v>100.9756027484012</c:v>
                </c:pt>
                <c:pt idx="23">
                  <c:v>101.75562841719946</c:v>
                </c:pt>
                <c:pt idx="24">
                  <c:v>102.23631792523982</c:v>
                </c:pt>
                <c:pt idx="25">
                  <c:v>102.31132104369451</c:v>
                </c:pt>
                <c:pt idx="26">
                  <c:v>103.18501607142851</c:v>
                </c:pt>
                <c:pt idx="27">
                  <c:v>103.91242458408811</c:v>
                </c:pt>
                <c:pt idx="28">
                  <c:v>104.56405221827298</c:v>
                </c:pt>
                <c:pt idx="29">
                  <c:v>105.30525751737508</c:v>
                </c:pt>
                <c:pt idx="30">
                  <c:v>106.02668065944566</c:v>
                </c:pt>
                <c:pt idx="31">
                  <c:v>106.64209172921888</c:v>
                </c:pt>
                <c:pt idx="32">
                  <c:v>107.46016000769322</c:v>
                </c:pt>
                <c:pt idx="33">
                  <c:v>108.45106008888258</c:v>
                </c:pt>
              </c:numCache>
            </c:numRef>
          </c:val>
          <c:smooth val="0"/>
        </c:ser>
        <c:ser>
          <c:idx val="10"/>
          <c:order val="2"/>
          <c:tx>
            <c:strRef>
              <c:f>zdroj!$C$29</c:f>
              <c:strCache>
                <c:ptCount val="1"/>
                <c:pt idx="0">
                  <c:v>USA</c:v>
                </c:pt>
              </c:strCache>
            </c:strRef>
          </c:tx>
          <c:spPr>
            <a:ln w="44450">
              <a:solidFill>
                <a:schemeClr val="accent3"/>
              </a:solidFill>
              <a:prstDash val="sysDot"/>
            </a:ln>
          </c:spPr>
          <c:marker>
            <c:symbol val="none"/>
          </c:marker>
          <c:cat>
            <c:strRef>
              <c:f>zdroj!$H$5:$AO$5</c:f>
              <c:strCache>
                <c:ptCount val="34"/>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pt idx="26">
                  <c:v>2013Q3</c:v>
                </c:pt>
                <c:pt idx="27">
                  <c:v>2013Q4</c:v>
                </c:pt>
                <c:pt idx="28">
                  <c:v>2014Q1</c:v>
                </c:pt>
                <c:pt idx="29">
                  <c:v>2014Q2</c:v>
                </c:pt>
                <c:pt idx="30">
                  <c:v>2014Q3</c:v>
                </c:pt>
                <c:pt idx="31">
                  <c:v>2014Q4</c:v>
                </c:pt>
                <c:pt idx="32">
                  <c:v>2015Q1</c:v>
                </c:pt>
                <c:pt idx="33">
                  <c:v>2015Q2</c:v>
                </c:pt>
              </c:strCache>
            </c:strRef>
          </c:cat>
          <c:val>
            <c:numRef>
              <c:f>zdroj!$H$57:$AO$57</c:f>
              <c:numCache>
                <c:formatCode>0.0</c:formatCode>
                <c:ptCount val="34"/>
                <c:pt idx="0">
                  <c:v>101.07236436108329</c:v>
                </c:pt>
                <c:pt idx="1">
                  <c:v>101.41531862373164</c:v>
                </c:pt>
                <c:pt idx="2">
                  <c:v>101.86652098697988</c:v>
                </c:pt>
                <c:pt idx="3">
                  <c:v>101.99399071291995</c:v>
                </c:pt>
                <c:pt idx="4">
                  <c:v>101.78356449866965</c:v>
                </c:pt>
                <c:pt idx="5">
                  <c:v>101.95453579774802</c:v>
                </c:pt>
                <c:pt idx="6">
                  <c:v>101.21804404787196</c:v>
                </c:pt>
                <c:pt idx="7">
                  <c:v>100</c:v>
                </c:pt>
                <c:pt idx="8">
                  <c:v>99.657045737351652</c:v>
                </c:pt>
                <c:pt idx="9">
                  <c:v>99.20786670308658</c:v>
                </c:pt>
                <c:pt idx="10">
                  <c:v>99.809807075581446</c:v>
                </c:pt>
                <c:pt idx="11">
                  <c:v>99.798678766173978</c:v>
                </c:pt>
                <c:pt idx="12">
                  <c:v>100.33384928222404</c:v>
                </c:pt>
                <c:pt idx="13">
                  <c:v>101.15026252693555</c:v>
                </c:pt>
                <c:pt idx="14">
                  <c:v>101.804809452993</c:v>
                </c:pt>
                <c:pt idx="15">
                  <c:v>102.84682387932867</c:v>
                </c:pt>
                <c:pt idx="16">
                  <c:v>103.36277277003853</c:v>
                </c:pt>
                <c:pt idx="17">
                  <c:v>103.57117565530567</c:v>
                </c:pt>
                <c:pt idx="18">
                  <c:v>104.02136635406234</c:v>
                </c:pt>
                <c:pt idx="19">
                  <c:v>104.37140226815178</c:v>
                </c:pt>
                <c:pt idx="20">
                  <c:v>105.00065758191953</c:v>
                </c:pt>
                <c:pt idx="21">
                  <c:v>105.17871053243901</c:v>
                </c:pt>
                <c:pt idx="22">
                  <c:v>105.45691826762571</c:v>
                </c:pt>
                <c:pt idx="23">
                  <c:v>105.75131263467783</c:v>
                </c:pt>
                <c:pt idx="24">
                  <c:v>106.40889455421004</c:v>
                </c:pt>
                <c:pt idx="25">
                  <c:v>106.77410543567329</c:v>
                </c:pt>
                <c:pt idx="26">
                  <c:v>107.22530779892155</c:v>
                </c:pt>
                <c:pt idx="27">
                  <c:v>108.15098080872458</c:v>
                </c:pt>
                <c:pt idx="28">
                  <c:v>108.49798172933929</c:v>
                </c:pt>
                <c:pt idx="29">
                  <c:v>109.52583285279269</c:v>
                </c:pt>
                <c:pt idx="30">
                  <c:v>110.45959917852844</c:v>
                </c:pt>
                <c:pt idx="31">
                  <c:v>111.61997835037987</c:v>
                </c:pt>
                <c:pt idx="32">
                  <c:v>112.10456564185054</c:v>
                </c:pt>
                <c:pt idx="33">
                  <c:v>113.092961850132</c:v>
                </c:pt>
              </c:numCache>
            </c:numRef>
          </c:val>
          <c:smooth val="0"/>
        </c:ser>
        <c:dLbls>
          <c:showLegendKey val="0"/>
          <c:showVal val="0"/>
          <c:showCatName val="0"/>
          <c:showSerName val="0"/>
          <c:showPercent val="0"/>
          <c:showBubbleSize val="0"/>
        </c:dLbls>
        <c:marker val="1"/>
        <c:smooth val="0"/>
        <c:axId val="77708672"/>
        <c:axId val="77714560"/>
      </c:lineChart>
      <c:catAx>
        <c:axId val="77708672"/>
        <c:scaling>
          <c:orientation val="minMax"/>
        </c:scaling>
        <c:delete val="0"/>
        <c:axPos val="b"/>
        <c:majorTickMark val="out"/>
        <c:minorTickMark val="none"/>
        <c:tickLblPos val="nextTo"/>
        <c:crossAx val="77714560"/>
        <c:crosses val="autoZero"/>
        <c:auto val="1"/>
        <c:lblAlgn val="ctr"/>
        <c:lblOffset val="100"/>
        <c:tickLblSkip val="4"/>
        <c:tickMarkSkip val="2"/>
        <c:noMultiLvlLbl val="0"/>
      </c:catAx>
      <c:valAx>
        <c:axId val="77714560"/>
        <c:scaling>
          <c:orientation val="minMax"/>
          <c:max val="114"/>
          <c:min val="96"/>
        </c:scaling>
        <c:delete val="0"/>
        <c:axPos val="l"/>
        <c:majorGridlines>
          <c:spPr>
            <a:ln>
              <a:solidFill>
                <a:schemeClr val="bg1">
                  <a:lumMod val="65000"/>
                </a:schemeClr>
              </a:solidFill>
              <a:prstDash val="dash"/>
            </a:ln>
          </c:spPr>
        </c:majorGridlines>
        <c:numFmt formatCode="0" sourceLinked="0"/>
        <c:majorTickMark val="out"/>
        <c:minorTickMark val="none"/>
        <c:tickLblPos val="nextTo"/>
        <c:crossAx val="77708672"/>
        <c:crosses val="autoZero"/>
        <c:crossBetween val="between"/>
        <c:majorUnit val="4"/>
        <c:minorUnit val="2"/>
      </c:valAx>
      <c:spPr>
        <a:ln>
          <a:solidFill>
            <a:schemeClr val="bg1">
              <a:lumMod val="65000"/>
            </a:schemeClr>
          </a:solidFill>
        </a:ln>
      </c:spPr>
    </c:plotArea>
    <c:legend>
      <c:legendPos val="b"/>
      <c:layout>
        <c:manualLayout>
          <c:xMode val="edge"/>
          <c:yMode val="edge"/>
          <c:x val="8.6554039988052459E-2"/>
          <c:y val="0.17227822311568275"/>
          <c:w val="0.47811707523808561"/>
          <c:h val="0.12126899466742357"/>
        </c:manualLayout>
      </c:layou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17194062863354E-2"/>
          <c:y val="3.1001789943205967E-2"/>
          <c:w val="0.90466403820734531"/>
          <c:h val="0.68004210027331757"/>
        </c:manualLayout>
      </c:layout>
      <c:lineChart>
        <c:grouping val="standard"/>
        <c:varyColors val="0"/>
        <c:ser>
          <c:idx val="1"/>
          <c:order val="0"/>
          <c:tx>
            <c:strRef>
              <c:f>Data!$V$9:$V$10</c:f>
              <c:strCache>
                <c:ptCount val="1"/>
                <c:pt idx="0">
                  <c:v>EA Celkový index bez energií a potravín</c:v>
                </c:pt>
              </c:strCache>
            </c:strRef>
          </c:tx>
          <c:spPr>
            <a:ln>
              <a:solidFill>
                <a:srgbClr val="C00000"/>
              </a:solidFill>
              <a:prstDash val="sysDash"/>
            </a:ln>
          </c:spPr>
          <c:marker>
            <c:symbol val="none"/>
          </c:marker>
          <c:dLbls>
            <c:dLbl>
              <c:idx val="104"/>
              <c:layout>
                <c:manualLayout>
                  <c:x val="-2.3148440864988684E-2"/>
                  <c:y val="7.3751816007253168E-2"/>
                </c:manualLayout>
              </c:layout>
              <c:numFmt formatCode="#,##0" sourceLinked="0"/>
              <c:spPr/>
              <c:txPr>
                <a:bodyPr/>
                <a:lstStyle/>
                <a:p>
                  <a:pPr>
                    <a:defRPr>
                      <a:solidFill>
                        <a:srgbClr val="C00000"/>
                      </a:solidFill>
                    </a:defRPr>
                  </a:pPr>
                  <a:endParaRPr lang="sk-SK"/>
                </a:p>
              </c:txPr>
              <c:showLegendKey val="0"/>
              <c:showVal val="1"/>
              <c:showCatName val="0"/>
              <c:showSerName val="0"/>
              <c:showPercent val="0"/>
              <c:showBubbleSize val="0"/>
            </c:dLbl>
            <c:showLegendKey val="0"/>
            <c:showVal val="0"/>
            <c:showCatName val="0"/>
            <c:showSerName val="0"/>
            <c:showPercent val="0"/>
            <c:showBubbleSize val="0"/>
          </c:dLbls>
          <c:cat>
            <c:numRef>
              <c:f>Data!$AA$11:$AA$129</c:f>
              <c:numCache>
                <c:formatCode>General</c:formatCode>
                <c:ptCount val="119"/>
                <c:pt idx="12" formatCode="[$-41B]mmm\-yy;@">
                  <c:v>39113</c:v>
                </c:pt>
                <c:pt idx="13" formatCode="[$-41B]mmm\-yy;@">
                  <c:v>39141</c:v>
                </c:pt>
                <c:pt idx="14" formatCode="[$-41B]mmm\-yy;@">
                  <c:v>39172</c:v>
                </c:pt>
                <c:pt idx="15" formatCode="[$-41B]mmm\-yy;@">
                  <c:v>39202</c:v>
                </c:pt>
                <c:pt idx="16" formatCode="[$-41B]mmm\-yy;@">
                  <c:v>39233</c:v>
                </c:pt>
                <c:pt idx="17" formatCode="[$-41B]mmm\-yy;@">
                  <c:v>39263</c:v>
                </c:pt>
                <c:pt idx="18" formatCode="[$-41B]mmm\-yy;@">
                  <c:v>39294</c:v>
                </c:pt>
                <c:pt idx="19" formatCode="[$-41B]mmm\-yy;@">
                  <c:v>39325</c:v>
                </c:pt>
                <c:pt idx="20" formatCode="[$-41B]mmm\-yy;@">
                  <c:v>39355</c:v>
                </c:pt>
                <c:pt idx="21" formatCode="[$-41B]mmm\-yy;@">
                  <c:v>39386</c:v>
                </c:pt>
                <c:pt idx="22" formatCode="[$-41B]mmm\-yy;@">
                  <c:v>39416</c:v>
                </c:pt>
                <c:pt idx="23" formatCode="[$-41B]mmm\-yy;@">
                  <c:v>39447</c:v>
                </c:pt>
                <c:pt idx="24" formatCode="[$-41B]mmm\-yy;@">
                  <c:v>39478</c:v>
                </c:pt>
                <c:pt idx="25" formatCode="[$-41B]mmm\-yy;@">
                  <c:v>39507</c:v>
                </c:pt>
                <c:pt idx="26" formatCode="[$-41B]mmm\-yy;@">
                  <c:v>39538</c:v>
                </c:pt>
                <c:pt idx="27" formatCode="[$-41B]mmm\-yy;@">
                  <c:v>39568</c:v>
                </c:pt>
                <c:pt idx="28" formatCode="[$-41B]mmm\-yy;@">
                  <c:v>39599</c:v>
                </c:pt>
                <c:pt idx="29" formatCode="[$-41B]mmm\-yy;@">
                  <c:v>39629</c:v>
                </c:pt>
                <c:pt idx="30" formatCode="[$-41B]mmm\-yy;@">
                  <c:v>39660</c:v>
                </c:pt>
                <c:pt idx="31" formatCode="[$-41B]mmm\-yy;@">
                  <c:v>39691</c:v>
                </c:pt>
                <c:pt idx="32" formatCode="[$-41B]mmm\-yy;@">
                  <c:v>39721</c:v>
                </c:pt>
                <c:pt idx="33" formatCode="[$-41B]mmm\-yy;@">
                  <c:v>39752</c:v>
                </c:pt>
                <c:pt idx="34" formatCode="[$-41B]mmm\-yy;@">
                  <c:v>39782</c:v>
                </c:pt>
                <c:pt idx="35" formatCode="[$-41B]mmm\-yy;@">
                  <c:v>39813</c:v>
                </c:pt>
                <c:pt idx="36" formatCode="[$-41B]mmm\-yy;@">
                  <c:v>39844</c:v>
                </c:pt>
                <c:pt idx="37" formatCode="[$-41B]mmm\-yy;@">
                  <c:v>39872</c:v>
                </c:pt>
                <c:pt idx="38" formatCode="[$-41B]mmm\-yy;@">
                  <c:v>39903</c:v>
                </c:pt>
                <c:pt idx="39" formatCode="[$-41B]mmm\-yy;@">
                  <c:v>39933</c:v>
                </c:pt>
                <c:pt idx="40" formatCode="[$-41B]mmm\-yy;@">
                  <c:v>39964</c:v>
                </c:pt>
                <c:pt idx="41" formatCode="[$-41B]mmm\-yy;@">
                  <c:v>39994</c:v>
                </c:pt>
                <c:pt idx="42" formatCode="[$-41B]mmm\-yy;@">
                  <c:v>40025</c:v>
                </c:pt>
                <c:pt idx="43" formatCode="[$-41B]mmm\-yy;@">
                  <c:v>40056</c:v>
                </c:pt>
                <c:pt idx="44" formatCode="[$-41B]mmm\-yy;@">
                  <c:v>40086</c:v>
                </c:pt>
                <c:pt idx="45" formatCode="[$-41B]mmm\-yy;@">
                  <c:v>40117</c:v>
                </c:pt>
                <c:pt idx="46" formatCode="[$-41B]mmm\-yy;@">
                  <c:v>40147</c:v>
                </c:pt>
                <c:pt idx="47" formatCode="[$-41B]mmm\-yy;@">
                  <c:v>40178</c:v>
                </c:pt>
                <c:pt idx="48" formatCode="[$-41B]mmm\-yy;@">
                  <c:v>40209</c:v>
                </c:pt>
                <c:pt idx="49" formatCode="[$-41B]mmm\-yy;@">
                  <c:v>40237</c:v>
                </c:pt>
                <c:pt idx="50" formatCode="[$-41B]mmm\-yy;@">
                  <c:v>40268</c:v>
                </c:pt>
                <c:pt idx="51" formatCode="[$-41B]mmm\-yy;@">
                  <c:v>40298</c:v>
                </c:pt>
                <c:pt idx="52" formatCode="[$-41B]mmm\-yy;@">
                  <c:v>40329</c:v>
                </c:pt>
                <c:pt idx="53" formatCode="[$-41B]mmm\-yy;@">
                  <c:v>40359</c:v>
                </c:pt>
                <c:pt idx="54" formatCode="[$-41B]mmm\-yy;@">
                  <c:v>40390</c:v>
                </c:pt>
                <c:pt idx="55" formatCode="[$-41B]mmm\-yy;@">
                  <c:v>40421</c:v>
                </c:pt>
                <c:pt idx="56" formatCode="[$-41B]mmm\-yy;@">
                  <c:v>40451</c:v>
                </c:pt>
                <c:pt idx="57" formatCode="[$-41B]mmm\-yy;@">
                  <c:v>40482</c:v>
                </c:pt>
                <c:pt idx="58" formatCode="[$-41B]mmm\-yy;@">
                  <c:v>40512</c:v>
                </c:pt>
                <c:pt idx="59" formatCode="[$-41B]mmm\-yy;@">
                  <c:v>40543</c:v>
                </c:pt>
                <c:pt idx="60" formatCode="[$-41B]mmm\-yy;@">
                  <c:v>40574</c:v>
                </c:pt>
                <c:pt idx="61" formatCode="[$-41B]mmm\-yy;@">
                  <c:v>40602</c:v>
                </c:pt>
                <c:pt idx="62" formatCode="[$-41B]mmm\-yy;@">
                  <c:v>40633</c:v>
                </c:pt>
                <c:pt idx="63" formatCode="[$-41B]mmm\-yy;@">
                  <c:v>40663</c:v>
                </c:pt>
                <c:pt idx="64" formatCode="[$-41B]mmm\-yy;@">
                  <c:v>40694</c:v>
                </c:pt>
                <c:pt idx="65" formatCode="[$-41B]mmm\-yy;@">
                  <c:v>40724</c:v>
                </c:pt>
                <c:pt idx="66" formatCode="[$-41B]mmm\-yy;@">
                  <c:v>40755</c:v>
                </c:pt>
                <c:pt idx="67" formatCode="[$-41B]mmm\-yy;@">
                  <c:v>40786</c:v>
                </c:pt>
                <c:pt idx="68" formatCode="[$-41B]mmm\-yy;@">
                  <c:v>40816</c:v>
                </c:pt>
                <c:pt idx="69" formatCode="[$-41B]mmm\-yy;@">
                  <c:v>40847</c:v>
                </c:pt>
                <c:pt idx="70" formatCode="[$-41B]mmm\-yy;@">
                  <c:v>40877</c:v>
                </c:pt>
                <c:pt idx="71" formatCode="[$-41B]mmm\-yy;@">
                  <c:v>40908</c:v>
                </c:pt>
                <c:pt idx="72" formatCode="[$-41B]mmm\-yy;@">
                  <c:v>40939</c:v>
                </c:pt>
                <c:pt idx="73" formatCode="[$-41B]mmm\-yy;@">
                  <c:v>40968</c:v>
                </c:pt>
                <c:pt idx="74" formatCode="[$-41B]mmm\-yy;@">
                  <c:v>40999</c:v>
                </c:pt>
                <c:pt idx="75" formatCode="[$-41B]mmm\-yy;@">
                  <c:v>41029</c:v>
                </c:pt>
                <c:pt idx="76" formatCode="[$-41B]mmm\-yy;@">
                  <c:v>41060</c:v>
                </c:pt>
                <c:pt idx="77" formatCode="[$-41B]mmm\-yy;@">
                  <c:v>41090</c:v>
                </c:pt>
                <c:pt idx="78" formatCode="[$-41B]mmm\-yy;@">
                  <c:v>41121</c:v>
                </c:pt>
                <c:pt idx="79" formatCode="[$-41B]mmm\-yy;@">
                  <c:v>41152</c:v>
                </c:pt>
                <c:pt idx="80" formatCode="[$-41B]mmm\-yy;@">
                  <c:v>41182</c:v>
                </c:pt>
                <c:pt idx="81" formatCode="[$-41B]mmm\-yy;@">
                  <c:v>41213</c:v>
                </c:pt>
                <c:pt idx="82" formatCode="[$-41B]mmm\-yy;@">
                  <c:v>41243</c:v>
                </c:pt>
                <c:pt idx="83" formatCode="[$-41B]mmm\-yy;@">
                  <c:v>41274</c:v>
                </c:pt>
                <c:pt idx="84" formatCode="[$-41B]mmm\-yy;@">
                  <c:v>41305</c:v>
                </c:pt>
                <c:pt idx="85" formatCode="[$-41B]mmm\-yy;@">
                  <c:v>41333</c:v>
                </c:pt>
                <c:pt idx="86" formatCode="[$-41B]mmm\-yy;@">
                  <c:v>41364</c:v>
                </c:pt>
                <c:pt idx="87" formatCode="[$-41B]mmm\-yy;@">
                  <c:v>41394</c:v>
                </c:pt>
                <c:pt idx="88" formatCode="[$-41B]mmm\-yy;@">
                  <c:v>41425</c:v>
                </c:pt>
                <c:pt idx="89" formatCode="[$-41B]mmm\-yy;@">
                  <c:v>41455</c:v>
                </c:pt>
                <c:pt idx="90" formatCode="[$-41B]mmm\-yy;@">
                  <c:v>41486</c:v>
                </c:pt>
                <c:pt idx="91" formatCode="[$-41B]mmm\-yy;@">
                  <c:v>41517</c:v>
                </c:pt>
                <c:pt idx="92" formatCode="[$-41B]mmm\-yy;@">
                  <c:v>41547</c:v>
                </c:pt>
                <c:pt idx="93" formatCode="[$-41B]mmm\-yy;@">
                  <c:v>41578</c:v>
                </c:pt>
                <c:pt idx="94" formatCode="[$-41B]mmm\-yy;@">
                  <c:v>41608</c:v>
                </c:pt>
                <c:pt idx="95" formatCode="[$-41B]mmm\-yy;@">
                  <c:v>41639</c:v>
                </c:pt>
                <c:pt idx="96" formatCode="[$-41B]mmm\-yy;@">
                  <c:v>41670</c:v>
                </c:pt>
                <c:pt idx="97" formatCode="[$-41B]mmm\-yy;@">
                  <c:v>41698</c:v>
                </c:pt>
                <c:pt idx="98" formatCode="[$-41B]mmm\-yy;@">
                  <c:v>41729</c:v>
                </c:pt>
                <c:pt idx="99" formatCode="[$-41B]mmm\-yy;@">
                  <c:v>41759</c:v>
                </c:pt>
                <c:pt idx="100" formatCode="[$-41B]mmm\-yy;@">
                  <c:v>41790</c:v>
                </c:pt>
                <c:pt idx="101" formatCode="[$-41B]mmm\-yy;@">
                  <c:v>41820</c:v>
                </c:pt>
                <c:pt idx="102" formatCode="[$-41B]mmm\-yy;@">
                  <c:v>41851</c:v>
                </c:pt>
                <c:pt idx="103" formatCode="[$-41B]mmm\-yy;@">
                  <c:v>41882</c:v>
                </c:pt>
                <c:pt idx="104" formatCode="[$-41B]mmm\-yy;@">
                  <c:v>41912</c:v>
                </c:pt>
                <c:pt idx="105" formatCode="[$-41B]mmm\-yy;@">
                  <c:v>41943</c:v>
                </c:pt>
                <c:pt idx="106" formatCode="[$-41B]mmm\-yy;@">
                  <c:v>41973</c:v>
                </c:pt>
                <c:pt idx="107" formatCode="[$-41B]mmm\-yy;@">
                  <c:v>42004</c:v>
                </c:pt>
                <c:pt idx="108" formatCode="[$-41B]mmm\-yy;@">
                  <c:v>42035</c:v>
                </c:pt>
                <c:pt idx="109" formatCode="[$-41B]mmm\-yy;@">
                  <c:v>42063</c:v>
                </c:pt>
                <c:pt idx="110" formatCode="[$-41B]mmm\-yy;@">
                  <c:v>42094</c:v>
                </c:pt>
                <c:pt idx="111" formatCode="[$-41B]mmm\-yy;@">
                  <c:v>42124</c:v>
                </c:pt>
                <c:pt idx="112" formatCode="[$-41B]mmm\-yy;@">
                  <c:v>42155</c:v>
                </c:pt>
                <c:pt idx="113" formatCode="[$-41B]mmm\-yy;@">
                  <c:v>42185</c:v>
                </c:pt>
                <c:pt idx="114" formatCode="[$-41B]mmm\-yy;@">
                  <c:v>42216</c:v>
                </c:pt>
                <c:pt idx="115" formatCode="[$-41B]mmm\-yy;@">
                  <c:v>42247</c:v>
                </c:pt>
                <c:pt idx="116" formatCode="[$-41B]mmm\-yy;@">
                  <c:v>42277</c:v>
                </c:pt>
                <c:pt idx="117" formatCode="[$-41B]mmm\-yy;@">
                  <c:v>42308</c:v>
                </c:pt>
                <c:pt idx="118" formatCode="[$-41B]mmm\-yy;@">
                  <c:v>42338</c:v>
                </c:pt>
              </c:numCache>
            </c:numRef>
          </c:cat>
          <c:val>
            <c:numRef>
              <c:f>Data!$AC$11:$AC$129</c:f>
              <c:numCache>
                <c:formatCode>General</c:formatCode>
                <c:ptCount val="119"/>
                <c:pt idx="12" formatCode="0.0">
                  <c:v>95.483143957179081</c:v>
                </c:pt>
                <c:pt idx="13" formatCode="0.0">
                  <c:v>95.858766081322187</c:v>
                </c:pt>
                <c:pt idx="14" formatCode="0.0">
                  <c:v>96.54427645788337</c:v>
                </c:pt>
                <c:pt idx="15" formatCode="0.0">
                  <c:v>97.051366325476579</c:v>
                </c:pt>
                <c:pt idx="16" formatCode="0.0">
                  <c:v>97.220396281340982</c:v>
                </c:pt>
                <c:pt idx="17" formatCode="0.0">
                  <c:v>97.257958493755282</c:v>
                </c:pt>
                <c:pt idx="18" formatCode="0.0">
                  <c:v>96.87294581650859</c:v>
                </c:pt>
                <c:pt idx="19" formatCode="0.0">
                  <c:v>97.023194666165836</c:v>
                </c:pt>
                <c:pt idx="20" formatCode="0.0">
                  <c:v>97.323692365480326</c:v>
                </c:pt>
                <c:pt idx="21" formatCode="0.0">
                  <c:v>97.661752277209132</c:v>
                </c:pt>
                <c:pt idx="22" formatCode="0.0">
                  <c:v>97.727486148934176</c:v>
                </c:pt>
                <c:pt idx="23" formatCode="0.0">
                  <c:v>98.187623251009498</c:v>
                </c:pt>
                <c:pt idx="24" formatCode="0.0">
                  <c:v>97.13588130340878</c:v>
                </c:pt>
                <c:pt idx="25" formatCode="0.0">
                  <c:v>97.539675086862616</c:v>
                </c:pt>
                <c:pt idx="26" formatCode="0.0">
                  <c:v>98.469339844116817</c:v>
                </c:pt>
                <c:pt idx="27" formatCode="0.0">
                  <c:v>98.647760353084806</c:v>
                </c:pt>
                <c:pt idx="28" formatCode="0.0">
                  <c:v>98.901305286881396</c:v>
                </c:pt>
                <c:pt idx="29" formatCode="0.0">
                  <c:v>98.995210817917183</c:v>
                </c:pt>
                <c:pt idx="30" formatCode="0.0">
                  <c:v>98.525683162738289</c:v>
                </c:pt>
                <c:pt idx="31" formatCode="0.0">
                  <c:v>98.863743074467095</c:v>
                </c:pt>
                <c:pt idx="32" formatCode="0.0">
                  <c:v>99.154850220678</c:v>
                </c:pt>
                <c:pt idx="33" formatCode="0.0">
                  <c:v>99.549253451028278</c:v>
                </c:pt>
                <c:pt idx="34" formatCode="0.0">
                  <c:v>99.577425110339007</c:v>
                </c:pt>
                <c:pt idx="35" formatCode="0.0">
                  <c:v>100</c:v>
                </c:pt>
                <c:pt idx="36" formatCode="0.0">
                  <c:v>98.694713118602678</c:v>
                </c:pt>
                <c:pt idx="37" formatCode="0.0">
                  <c:v>99.183021879988743</c:v>
                </c:pt>
                <c:pt idx="38" formatCode="0.0">
                  <c:v>99.896703915860641</c:v>
                </c:pt>
                <c:pt idx="39" formatCode="0.0">
                  <c:v>100.38501267724671</c:v>
                </c:pt>
                <c:pt idx="40" formatCode="0.0">
                  <c:v>100.43196544276458</c:v>
                </c:pt>
                <c:pt idx="41" formatCode="0.0">
                  <c:v>100.38501267724671</c:v>
                </c:pt>
                <c:pt idx="42" formatCode="0.0">
                  <c:v>99.812188937928454</c:v>
                </c:pt>
                <c:pt idx="43" formatCode="0.0">
                  <c:v>100.15963940276083</c:v>
                </c:pt>
                <c:pt idx="44" formatCode="0.0">
                  <c:v>100.35684101793596</c:v>
                </c:pt>
                <c:pt idx="45" formatCode="0.0">
                  <c:v>100.70429148276834</c:v>
                </c:pt>
                <c:pt idx="46" formatCode="0.0">
                  <c:v>100.61977650483615</c:v>
                </c:pt>
                <c:pt idx="47" formatCode="0.0">
                  <c:v>101.10808526622219</c:v>
                </c:pt>
                <c:pt idx="48" formatCode="0.0">
                  <c:v>99.492910132406806</c:v>
                </c:pt>
                <c:pt idx="49" formatCode="0.0">
                  <c:v>99.934266128274956</c:v>
                </c:pt>
                <c:pt idx="50" formatCode="0.0">
                  <c:v>101.05174194760072</c:v>
                </c:pt>
                <c:pt idx="51" formatCode="0.0">
                  <c:v>101.25833411587944</c:v>
                </c:pt>
                <c:pt idx="52" formatCode="0.0">
                  <c:v>101.37102075312237</c:v>
                </c:pt>
                <c:pt idx="53" formatCode="0.0">
                  <c:v>101.38980185932951</c:v>
                </c:pt>
                <c:pt idx="54" formatCode="0.0">
                  <c:v>100.78880646070054</c:v>
                </c:pt>
                <c:pt idx="55" formatCode="0.0">
                  <c:v>101.13625692553292</c:v>
                </c:pt>
                <c:pt idx="56" formatCode="0.0">
                  <c:v>101.54944126209034</c:v>
                </c:pt>
                <c:pt idx="57" formatCode="0.0">
                  <c:v>101.84993896140482</c:v>
                </c:pt>
                <c:pt idx="58" formatCode="0.0">
                  <c:v>101.75603343036906</c:v>
                </c:pt>
                <c:pt idx="59" formatCode="0.0">
                  <c:v>102.16921776692647</c:v>
                </c:pt>
                <c:pt idx="60" formatCode="0.0">
                  <c:v>100.56343318621468</c:v>
                </c:pt>
                <c:pt idx="61" formatCode="0.0">
                  <c:v>100.92027420415062</c:v>
                </c:pt>
                <c:pt idx="62" formatCode="0.0">
                  <c:v>102.36641938210163</c:v>
                </c:pt>
                <c:pt idx="63" formatCode="0.0">
                  <c:v>102.88289980279839</c:v>
                </c:pt>
                <c:pt idx="64" formatCode="0.0">
                  <c:v>102.86411869659125</c:v>
                </c:pt>
                <c:pt idx="65" formatCode="0.0">
                  <c:v>102.95802422762701</c:v>
                </c:pt>
                <c:pt idx="66" formatCode="0.0">
                  <c:v>102.00018781106208</c:v>
                </c:pt>
                <c:pt idx="67" formatCode="0.0">
                  <c:v>102.33824772279088</c:v>
                </c:pt>
                <c:pt idx="68" formatCode="0.0">
                  <c:v>103.20217860832004</c:v>
                </c:pt>
                <c:pt idx="69" formatCode="0.0">
                  <c:v>103.4745046483238</c:v>
                </c:pt>
                <c:pt idx="70" formatCode="0.0">
                  <c:v>103.38059911728801</c:v>
                </c:pt>
                <c:pt idx="71" formatCode="0.0">
                  <c:v>103.83134566625974</c:v>
                </c:pt>
                <c:pt idx="72" formatCode="0.0">
                  <c:v>102.08470278899426</c:v>
                </c:pt>
                <c:pt idx="73" formatCode="0.0">
                  <c:v>102.45093436003381</c:v>
                </c:pt>
                <c:pt idx="74" formatCode="0.0">
                  <c:v>104.00976617522772</c:v>
                </c:pt>
                <c:pt idx="75" formatCode="0.0">
                  <c:v>104.49807493661379</c:v>
                </c:pt>
                <c:pt idx="76" formatCode="0.0">
                  <c:v>104.4886843835102</c:v>
                </c:pt>
                <c:pt idx="77" formatCode="0.0">
                  <c:v>104.55441825523523</c:v>
                </c:pt>
                <c:pt idx="78" formatCode="0.0">
                  <c:v>103.72804958212039</c:v>
                </c:pt>
                <c:pt idx="79" formatCode="0.0">
                  <c:v>103.90647009108838</c:v>
                </c:pt>
                <c:pt idx="80" formatCode="0.0">
                  <c:v>104.75161987041037</c:v>
                </c:pt>
                <c:pt idx="81" formatCode="0.0">
                  <c:v>104.9957742511034</c:v>
                </c:pt>
                <c:pt idx="82" formatCode="0.0">
                  <c:v>104.84552540144617</c:v>
                </c:pt>
                <c:pt idx="83" formatCode="0.0">
                  <c:v>105.38078692835009</c:v>
                </c:pt>
                <c:pt idx="84" formatCode="0.0">
                  <c:v>103.44633298901304</c:v>
                </c:pt>
                <c:pt idx="85" formatCode="0.0">
                  <c:v>103.76561179453469</c:v>
                </c:pt>
                <c:pt idx="86" formatCode="0.0">
                  <c:v>105.54981688421449</c:v>
                </c:pt>
                <c:pt idx="87" formatCode="0.0">
                  <c:v>105.51225467180016</c:v>
                </c:pt>
                <c:pt idx="88" formatCode="0.0">
                  <c:v>105.71884684007888</c:v>
                </c:pt>
                <c:pt idx="89" formatCode="0.0">
                  <c:v>105.76579960559678</c:v>
                </c:pt>
                <c:pt idx="90" formatCode="0.0">
                  <c:v>104.85491595454972</c:v>
                </c:pt>
                <c:pt idx="91" formatCode="0.0">
                  <c:v>105.05211756972486</c:v>
                </c:pt>
                <c:pt idx="92" formatCode="0.0">
                  <c:v>105.82214292421823</c:v>
                </c:pt>
                <c:pt idx="93" formatCode="0.0">
                  <c:v>105.86909568973613</c:v>
                </c:pt>
                <c:pt idx="94" formatCode="0.0">
                  <c:v>105.8409240304254</c:v>
                </c:pt>
                <c:pt idx="95" formatCode="0.0">
                  <c:v>106.1320311766363</c:v>
                </c:pt>
                <c:pt idx="96" formatCode="0.0">
                  <c:v>104.30087332143863</c:v>
                </c:pt>
                <c:pt idx="97" formatCode="0.0">
                  <c:v>104.78918208282468</c:v>
                </c:pt>
                <c:pt idx="98" formatCode="0.0">
                  <c:v>106.31045168560429</c:v>
                </c:pt>
                <c:pt idx="99" formatCode="0.0">
                  <c:v>106.58277772560805</c:v>
                </c:pt>
                <c:pt idx="100" formatCode="0.0">
                  <c:v>106.44191942905437</c:v>
                </c:pt>
                <c:pt idx="101" formatCode="0.0">
                  <c:v>106.58277772560805</c:v>
                </c:pt>
                <c:pt idx="102" formatCode="0.0">
                  <c:v>105.69067518076815</c:v>
                </c:pt>
                <c:pt idx="103" formatCode="0.0">
                  <c:v>106.03812564560053</c:v>
                </c:pt>
                <c:pt idx="104" formatCode="0.0">
                  <c:v>106.62033993802235</c:v>
                </c:pt>
                <c:pt idx="105" formatCode="0.0">
                  <c:v>106.62973049112594</c:v>
                </c:pt>
                <c:pt idx="106" formatCode="0.0">
                  <c:v>106.54521551319374</c:v>
                </c:pt>
                <c:pt idx="107" formatCode="0.0">
                  <c:v>106.92083763733685</c:v>
                </c:pt>
                <c:pt idx="108" formatCode="0.0">
                  <c:v>104.95821203868907</c:v>
                </c:pt>
                <c:pt idx="109" formatCode="0.0">
                  <c:v>105.54981688421449</c:v>
                </c:pt>
                <c:pt idx="110" formatCode="0.0">
                  <c:v>106.97718095595832</c:v>
                </c:pt>
                <c:pt idx="111" formatCode="0.0">
                  <c:v>107.25889754906564</c:v>
                </c:pt>
                <c:pt idx="112" formatCode="0.0">
                  <c:v>107.39975584561931</c:v>
                </c:pt>
                <c:pt idx="113" formatCode="0.0">
                  <c:v>107.41853695182645</c:v>
                </c:pt>
                <c:pt idx="114" formatCode="0.0">
                  <c:v>106.69546436285098</c:v>
                </c:pt>
                <c:pt idx="115" formatCode="0.0">
                  <c:v>107.03352427457978</c:v>
                </c:pt>
                <c:pt idx="116" formatCode="0.0">
                  <c:v>107.55939524838014</c:v>
                </c:pt>
                <c:pt idx="117" formatCode="0.0">
                  <c:v>107.75659686355527</c:v>
                </c:pt>
                <c:pt idx="118" formatCode="0.0">
                  <c:v>107.52183303596583</c:v>
                </c:pt>
              </c:numCache>
            </c:numRef>
          </c:val>
          <c:smooth val="0"/>
        </c:ser>
        <c:ser>
          <c:idx val="3"/>
          <c:order val="1"/>
          <c:tx>
            <c:strRef>
              <c:f>Data!$X$9:$X$10</c:f>
              <c:strCache>
                <c:ptCount val="1"/>
                <c:pt idx="0">
                  <c:v>UK Celkový index bez energií a potravín</c:v>
                </c:pt>
              </c:strCache>
            </c:strRef>
          </c:tx>
          <c:spPr>
            <a:ln>
              <a:solidFill>
                <a:schemeClr val="tx2">
                  <a:lumMod val="60000"/>
                  <a:lumOff val="40000"/>
                </a:schemeClr>
              </a:solidFill>
              <a:prstDash val="sysDash"/>
            </a:ln>
          </c:spPr>
          <c:marker>
            <c:symbol val="none"/>
          </c:marker>
          <c:dLbls>
            <c:dLbl>
              <c:idx val="104"/>
              <c:layout>
                <c:manualLayout>
                  <c:x val="-1.9184652278177457E-2"/>
                  <c:y val="-4.7747201237756075E-2"/>
                </c:manualLayout>
              </c:layout>
              <c:showLegendKey val="0"/>
              <c:showVal val="1"/>
              <c:showCatName val="0"/>
              <c:showSerName val="0"/>
              <c:showPercent val="0"/>
              <c:showBubbleSize val="0"/>
            </c:dLbl>
            <c:numFmt formatCode="#,##0" sourceLinked="0"/>
            <c:txPr>
              <a:bodyPr/>
              <a:lstStyle/>
              <a:p>
                <a:pPr>
                  <a:defRPr>
                    <a:solidFill>
                      <a:schemeClr val="tx2"/>
                    </a:solidFill>
                  </a:defRPr>
                </a:pPr>
                <a:endParaRPr lang="sk-SK"/>
              </a:p>
            </c:txPr>
            <c:showLegendKey val="0"/>
            <c:showVal val="0"/>
            <c:showCatName val="0"/>
            <c:showSerName val="0"/>
            <c:showPercent val="0"/>
            <c:showBubbleSize val="0"/>
          </c:dLbls>
          <c:cat>
            <c:numRef>
              <c:f>Data!$AA$11:$AA$129</c:f>
              <c:numCache>
                <c:formatCode>General</c:formatCode>
                <c:ptCount val="119"/>
                <c:pt idx="12" formatCode="[$-41B]mmm\-yy;@">
                  <c:v>39113</c:v>
                </c:pt>
                <c:pt idx="13" formatCode="[$-41B]mmm\-yy;@">
                  <c:v>39141</c:v>
                </c:pt>
                <c:pt idx="14" formatCode="[$-41B]mmm\-yy;@">
                  <c:v>39172</c:v>
                </c:pt>
                <c:pt idx="15" formatCode="[$-41B]mmm\-yy;@">
                  <c:v>39202</c:v>
                </c:pt>
                <c:pt idx="16" formatCode="[$-41B]mmm\-yy;@">
                  <c:v>39233</c:v>
                </c:pt>
                <c:pt idx="17" formatCode="[$-41B]mmm\-yy;@">
                  <c:v>39263</c:v>
                </c:pt>
                <c:pt idx="18" formatCode="[$-41B]mmm\-yy;@">
                  <c:v>39294</c:v>
                </c:pt>
                <c:pt idx="19" formatCode="[$-41B]mmm\-yy;@">
                  <c:v>39325</c:v>
                </c:pt>
                <c:pt idx="20" formatCode="[$-41B]mmm\-yy;@">
                  <c:v>39355</c:v>
                </c:pt>
                <c:pt idx="21" formatCode="[$-41B]mmm\-yy;@">
                  <c:v>39386</c:v>
                </c:pt>
                <c:pt idx="22" formatCode="[$-41B]mmm\-yy;@">
                  <c:v>39416</c:v>
                </c:pt>
                <c:pt idx="23" formatCode="[$-41B]mmm\-yy;@">
                  <c:v>39447</c:v>
                </c:pt>
                <c:pt idx="24" formatCode="[$-41B]mmm\-yy;@">
                  <c:v>39478</c:v>
                </c:pt>
                <c:pt idx="25" formatCode="[$-41B]mmm\-yy;@">
                  <c:v>39507</c:v>
                </c:pt>
                <c:pt idx="26" formatCode="[$-41B]mmm\-yy;@">
                  <c:v>39538</c:v>
                </c:pt>
                <c:pt idx="27" formatCode="[$-41B]mmm\-yy;@">
                  <c:v>39568</c:v>
                </c:pt>
                <c:pt idx="28" formatCode="[$-41B]mmm\-yy;@">
                  <c:v>39599</c:v>
                </c:pt>
                <c:pt idx="29" formatCode="[$-41B]mmm\-yy;@">
                  <c:v>39629</c:v>
                </c:pt>
                <c:pt idx="30" formatCode="[$-41B]mmm\-yy;@">
                  <c:v>39660</c:v>
                </c:pt>
                <c:pt idx="31" formatCode="[$-41B]mmm\-yy;@">
                  <c:v>39691</c:v>
                </c:pt>
                <c:pt idx="32" formatCode="[$-41B]mmm\-yy;@">
                  <c:v>39721</c:v>
                </c:pt>
                <c:pt idx="33" formatCode="[$-41B]mmm\-yy;@">
                  <c:v>39752</c:v>
                </c:pt>
                <c:pt idx="34" formatCode="[$-41B]mmm\-yy;@">
                  <c:v>39782</c:v>
                </c:pt>
                <c:pt idx="35" formatCode="[$-41B]mmm\-yy;@">
                  <c:v>39813</c:v>
                </c:pt>
                <c:pt idx="36" formatCode="[$-41B]mmm\-yy;@">
                  <c:v>39844</c:v>
                </c:pt>
                <c:pt idx="37" formatCode="[$-41B]mmm\-yy;@">
                  <c:v>39872</c:v>
                </c:pt>
                <c:pt idx="38" formatCode="[$-41B]mmm\-yy;@">
                  <c:v>39903</c:v>
                </c:pt>
                <c:pt idx="39" formatCode="[$-41B]mmm\-yy;@">
                  <c:v>39933</c:v>
                </c:pt>
                <c:pt idx="40" formatCode="[$-41B]mmm\-yy;@">
                  <c:v>39964</c:v>
                </c:pt>
                <c:pt idx="41" formatCode="[$-41B]mmm\-yy;@">
                  <c:v>39994</c:v>
                </c:pt>
                <c:pt idx="42" formatCode="[$-41B]mmm\-yy;@">
                  <c:v>40025</c:v>
                </c:pt>
                <c:pt idx="43" formatCode="[$-41B]mmm\-yy;@">
                  <c:v>40056</c:v>
                </c:pt>
                <c:pt idx="44" formatCode="[$-41B]mmm\-yy;@">
                  <c:v>40086</c:v>
                </c:pt>
                <c:pt idx="45" formatCode="[$-41B]mmm\-yy;@">
                  <c:v>40117</c:v>
                </c:pt>
                <c:pt idx="46" formatCode="[$-41B]mmm\-yy;@">
                  <c:v>40147</c:v>
                </c:pt>
                <c:pt idx="47" formatCode="[$-41B]mmm\-yy;@">
                  <c:v>40178</c:v>
                </c:pt>
                <c:pt idx="48" formatCode="[$-41B]mmm\-yy;@">
                  <c:v>40209</c:v>
                </c:pt>
                <c:pt idx="49" formatCode="[$-41B]mmm\-yy;@">
                  <c:v>40237</c:v>
                </c:pt>
                <c:pt idx="50" formatCode="[$-41B]mmm\-yy;@">
                  <c:v>40268</c:v>
                </c:pt>
                <c:pt idx="51" formatCode="[$-41B]mmm\-yy;@">
                  <c:v>40298</c:v>
                </c:pt>
                <c:pt idx="52" formatCode="[$-41B]mmm\-yy;@">
                  <c:v>40329</c:v>
                </c:pt>
                <c:pt idx="53" formatCode="[$-41B]mmm\-yy;@">
                  <c:v>40359</c:v>
                </c:pt>
                <c:pt idx="54" formatCode="[$-41B]mmm\-yy;@">
                  <c:v>40390</c:v>
                </c:pt>
                <c:pt idx="55" formatCode="[$-41B]mmm\-yy;@">
                  <c:v>40421</c:v>
                </c:pt>
                <c:pt idx="56" formatCode="[$-41B]mmm\-yy;@">
                  <c:v>40451</c:v>
                </c:pt>
                <c:pt idx="57" formatCode="[$-41B]mmm\-yy;@">
                  <c:v>40482</c:v>
                </c:pt>
                <c:pt idx="58" formatCode="[$-41B]mmm\-yy;@">
                  <c:v>40512</c:v>
                </c:pt>
                <c:pt idx="59" formatCode="[$-41B]mmm\-yy;@">
                  <c:v>40543</c:v>
                </c:pt>
                <c:pt idx="60" formatCode="[$-41B]mmm\-yy;@">
                  <c:v>40574</c:v>
                </c:pt>
                <c:pt idx="61" formatCode="[$-41B]mmm\-yy;@">
                  <c:v>40602</c:v>
                </c:pt>
                <c:pt idx="62" formatCode="[$-41B]mmm\-yy;@">
                  <c:v>40633</c:v>
                </c:pt>
                <c:pt idx="63" formatCode="[$-41B]mmm\-yy;@">
                  <c:v>40663</c:v>
                </c:pt>
                <c:pt idx="64" formatCode="[$-41B]mmm\-yy;@">
                  <c:v>40694</c:v>
                </c:pt>
                <c:pt idx="65" formatCode="[$-41B]mmm\-yy;@">
                  <c:v>40724</c:v>
                </c:pt>
                <c:pt idx="66" formatCode="[$-41B]mmm\-yy;@">
                  <c:v>40755</c:v>
                </c:pt>
                <c:pt idx="67" formatCode="[$-41B]mmm\-yy;@">
                  <c:v>40786</c:v>
                </c:pt>
                <c:pt idx="68" formatCode="[$-41B]mmm\-yy;@">
                  <c:v>40816</c:v>
                </c:pt>
                <c:pt idx="69" formatCode="[$-41B]mmm\-yy;@">
                  <c:v>40847</c:v>
                </c:pt>
                <c:pt idx="70" formatCode="[$-41B]mmm\-yy;@">
                  <c:v>40877</c:v>
                </c:pt>
                <c:pt idx="71" formatCode="[$-41B]mmm\-yy;@">
                  <c:v>40908</c:v>
                </c:pt>
                <c:pt idx="72" formatCode="[$-41B]mmm\-yy;@">
                  <c:v>40939</c:v>
                </c:pt>
                <c:pt idx="73" formatCode="[$-41B]mmm\-yy;@">
                  <c:v>40968</c:v>
                </c:pt>
                <c:pt idx="74" formatCode="[$-41B]mmm\-yy;@">
                  <c:v>40999</c:v>
                </c:pt>
                <c:pt idx="75" formatCode="[$-41B]mmm\-yy;@">
                  <c:v>41029</c:v>
                </c:pt>
                <c:pt idx="76" formatCode="[$-41B]mmm\-yy;@">
                  <c:v>41060</c:v>
                </c:pt>
                <c:pt idx="77" formatCode="[$-41B]mmm\-yy;@">
                  <c:v>41090</c:v>
                </c:pt>
                <c:pt idx="78" formatCode="[$-41B]mmm\-yy;@">
                  <c:v>41121</c:v>
                </c:pt>
                <c:pt idx="79" formatCode="[$-41B]mmm\-yy;@">
                  <c:v>41152</c:v>
                </c:pt>
                <c:pt idx="80" formatCode="[$-41B]mmm\-yy;@">
                  <c:v>41182</c:v>
                </c:pt>
                <c:pt idx="81" formatCode="[$-41B]mmm\-yy;@">
                  <c:v>41213</c:v>
                </c:pt>
                <c:pt idx="82" formatCode="[$-41B]mmm\-yy;@">
                  <c:v>41243</c:v>
                </c:pt>
                <c:pt idx="83" formatCode="[$-41B]mmm\-yy;@">
                  <c:v>41274</c:v>
                </c:pt>
                <c:pt idx="84" formatCode="[$-41B]mmm\-yy;@">
                  <c:v>41305</c:v>
                </c:pt>
                <c:pt idx="85" formatCode="[$-41B]mmm\-yy;@">
                  <c:v>41333</c:v>
                </c:pt>
                <c:pt idx="86" formatCode="[$-41B]mmm\-yy;@">
                  <c:v>41364</c:v>
                </c:pt>
                <c:pt idx="87" formatCode="[$-41B]mmm\-yy;@">
                  <c:v>41394</c:v>
                </c:pt>
                <c:pt idx="88" formatCode="[$-41B]mmm\-yy;@">
                  <c:v>41425</c:v>
                </c:pt>
                <c:pt idx="89" formatCode="[$-41B]mmm\-yy;@">
                  <c:v>41455</c:v>
                </c:pt>
                <c:pt idx="90" formatCode="[$-41B]mmm\-yy;@">
                  <c:v>41486</c:v>
                </c:pt>
                <c:pt idx="91" formatCode="[$-41B]mmm\-yy;@">
                  <c:v>41517</c:v>
                </c:pt>
                <c:pt idx="92" formatCode="[$-41B]mmm\-yy;@">
                  <c:v>41547</c:v>
                </c:pt>
                <c:pt idx="93" formatCode="[$-41B]mmm\-yy;@">
                  <c:v>41578</c:v>
                </c:pt>
                <c:pt idx="94" formatCode="[$-41B]mmm\-yy;@">
                  <c:v>41608</c:v>
                </c:pt>
                <c:pt idx="95" formatCode="[$-41B]mmm\-yy;@">
                  <c:v>41639</c:v>
                </c:pt>
                <c:pt idx="96" formatCode="[$-41B]mmm\-yy;@">
                  <c:v>41670</c:v>
                </c:pt>
                <c:pt idx="97" formatCode="[$-41B]mmm\-yy;@">
                  <c:v>41698</c:v>
                </c:pt>
                <c:pt idx="98" formatCode="[$-41B]mmm\-yy;@">
                  <c:v>41729</c:v>
                </c:pt>
                <c:pt idx="99" formatCode="[$-41B]mmm\-yy;@">
                  <c:v>41759</c:v>
                </c:pt>
                <c:pt idx="100" formatCode="[$-41B]mmm\-yy;@">
                  <c:v>41790</c:v>
                </c:pt>
                <c:pt idx="101" formatCode="[$-41B]mmm\-yy;@">
                  <c:v>41820</c:v>
                </c:pt>
                <c:pt idx="102" formatCode="[$-41B]mmm\-yy;@">
                  <c:v>41851</c:v>
                </c:pt>
                <c:pt idx="103" formatCode="[$-41B]mmm\-yy;@">
                  <c:v>41882</c:v>
                </c:pt>
                <c:pt idx="104" formatCode="[$-41B]mmm\-yy;@">
                  <c:v>41912</c:v>
                </c:pt>
                <c:pt idx="105" formatCode="[$-41B]mmm\-yy;@">
                  <c:v>41943</c:v>
                </c:pt>
                <c:pt idx="106" formatCode="[$-41B]mmm\-yy;@">
                  <c:v>41973</c:v>
                </c:pt>
                <c:pt idx="107" formatCode="[$-41B]mmm\-yy;@">
                  <c:v>42004</c:v>
                </c:pt>
                <c:pt idx="108" formatCode="[$-41B]mmm\-yy;@">
                  <c:v>42035</c:v>
                </c:pt>
                <c:pt idx="109" formatCode="[$-41B]mmm\-yy;@">
                  <c:v>42063</c:v>
                </c:pt>
                <c:pt idx="110" formatCode="[$-41B]mmm\-yy;@">
                  <c:v>42094</c:v>
                </c:pt>
                <c:pt idx="111" formatCode="[$-41B]mmm\-yy;@">
                  <c:v>42124</c:v>
                </c:pt>
                <c:pt idx="112" formatCode="[$-41B]mmm\-yy;@">
                  <c:v>42155</c:v>
                </c:pt>
                <c:pt idx="113" formatCode="[$-41B]mmm\-yy;@">
                  <c:v>42185</c:v>
                </c:pt>
                <c:pt idx="114" formatCode="[$-41B]mmm\-yy;@">
                  <c:v>42216</c:v>
                </c:pt>
                <c:pt idx="115" formatCode="[$-41B]mmm\-yy;@">
                  <c:v>42247</c:v>
                </c:pt>
                <c:pt idx="116" formatCode="[$-41B]mmm\-yy;@">
                  <c:v>42277</c:v>
                </c:pt>
                <c:pt idx="117" formatCode="[$-41B]mmm\-yy;@">
                  <c:v>42308</c:v>
                </c:pt>
                <c:pt idx="118" formatCode="[$-41B]mmm\-yy;@">
                  <c:v>42338</c:v>
                </c:pt>
              </c:numCache>
            </c:numRef>
          </c:cat>
          <c:val>
            <c:numRef>
              <c:f>Data!$AD$11:$AD$128</c:f>
              <c:numCache>
                <c:formatCode>General</c:formatCode>
                <c:ptCount val="118"/>
                <c:pt idx="12" formatCode="0.0">
                  <c:v>93.891984008349894</c:v>
                </c:pt>
                <c:pt idx="13" formatCode="0.0">
                  <c:v>94.346887031646162</c:v>
                </c:pt>
                <c:pt idx="14" formatCode="0.0">
                  <c:v>94.80179005494243</c:v>
                </c:pt>
                <c:pt idx="15" formatCode="0.0">
                  <c:v>95.074731868920182</c:v>
                </c:pt>
                <c:pt idx="16" formatCode="0.0">
                  <c:v>95.347673682897948</c:v>
                </c:pt>
                <c:pt idx="17" formatCode="0.0">
                  <c:v>95.529634892216464</c:v>
                </c:pt>
                <c:pt idx="18" formatCode="0.0">
                  <c:v>94.983751264260931</c:v>
                </c:pt>
                <c:pt idx="19" formatCode="0.0">
                  <c:v>95.256693078238698</c:v>
                </c:pt>
                <c:pt idx="20" formatCode="0.0">
                  <c:v>95.347673682897948</c:v>
                </c:pt>
                <c:pt idx="21" formatCode="0.0">
                  <c:v>95.802576706194216</c:v>
                </c:pt>
                <c:pt idx="22" formatCode="0.0">
                  <c:v>96.075518520171968</c:v>
                </c:pt>
                <c:pt idx="23" formatCode="0.0">
                  <c:v>96.621402148127501</c:v>
                </c:pt>
                <c:pt idx="24" formatCode="0.0">
                  <c:v>95.984537915512732</c:v>
                </c:pt>
                <c:pt idx="25" formatCode="0.0">
                  <c:v>96.712382752786766</c:v>
                </c:pt>
                <c:pt idx="26" formatCode="0.0">
                  <c:v>97.076305171423783</c:v>
                </c:pt>
                <c:pt idx="27" formatCode="0.0">
                  <c:v>97.895130613357054</c:v>
                </c:pt>
                <c:pt idx="28" formatCode="0.0">
                  <c:v>98.531994845971838</c:v>
                </c:pt>
                <c:pt idx="29" formatCode="0.0">
                  <c:v>99.168859078586621</c:v>
                </c:pt>
                <c:pt idx="30" formatCode="0.0">
                  <c:v>99.168859078586621</c:v>
                </c:pt>
                <c:pt idx="31" formatCode="0.0">
                  <c:v>99.80572331120139</c:v>
                </c:pt>
                <c:pt idx="32" formatCode="0.0">
                  <c:v>100.35160693915691</c:v>
                </c:pt>
                <c:pt idx="33" formatCode="0.0">
                  <c:v>100.07866512517916</c:v>
                </c:pt>
                <c:pt idx="34" formatCode="0.0">
                  <c:v>99.98768452051992</c:v>
                </c:pt>
                <c:pt idx="35" formatCode="0.0">
                  <c:v>99.623762101882889</c:v>
                </c:pt>
                <c:pt idx="36" formatCode="0.0">
                  <c:v>98.895917264608855</c:v>
                </c:pt>
                <c:pt idx="37" formatCode="0.0">
                  <c:v>99.714742706542125</c:v>
                </c:pt>
                <c:pt idx="38" formatCode="0.0">
                  <c:v>99.896703915860641</c:v>
                </c:pt>
                <c:pt idx="39" formatCode="0.0">
                  <c:v>100.27617857461036</c:v>
                </c:pt>
                <c:pt idx="40" formatCode="0.0">
                  <c:v>100.65565323336006</c:v>
                </c:pt>
                <c:pt idx="41" formatCode="0.0">
                  <c:v>100.94025922742233</c:v>
                </c:pt>
                <c:pt idx="42" formatCode="0.0">
                  <c:v>100.94025922742233</c:v>
                </c:pt>
                <c:pt idx="43" formatCode="0.0">
                  <c:v>101.41460255085947</c:v>
                </c:pt>
                <c:pt idx="44" formatCode="0.0">
                  <c:v>101.60433988023431</c:v>
                </c:pt>
                <c:pt idx="45" formatCode="0.0">
                  <c:v>101.69920854492173</c:v>
                </c:pt>
                <c:pt idx="46" formatCode="0.0">
                  <c:v>101.8889458742966</c:v>
                </c:pt>
                <c:pt idx="47" formatCode="0.0">
                  <c:v>102.36328919773372</c:v>
                </c:pt>
                <c:pt idx="48" formatCode="0.0">
                  <c:v>101.79407720960914</c:v>
                </c:pt>
                <c:pt idx="49" formatCode="0.0">
                  <c:v>102.17355186835886</c:v>
                </c:pt>
                <c:pt idx="50" formatCode="0.0">
                  <c:v>102.74276385648341</c:v>
                </c:pt>
                <c:pt idx="51" formatCode="0.0">
                  <c:v>103.12223851523311</c:v>
                </c:pt>
                <c:pt idx="52" formatCode="0.0">
                  <c:v>103.4068445092954</c:v>
                </c:pt>
                <c:pt idx="53" formatCode="0.0">
                  <c:v>103.78631916804511</c:v>
                </c:pt>
                <c:pt idx="54" formatCode="0.0">
                  <c:v>103.31197584460797</c:v>
                </c:pt>
                <c:pt idx="55" formatCode="0.0">
                  <c:v>103.97605649741995</c:v>
                </c:pt>
                <c:pt idx="56" formatCode="0.0">
                  <c:v>104.16579382679481</c:v>
                </c:pt>
                <c:pt idx="57" formatCode="0.0">
                  <c:v>104.26066249148225</c:v>
                </c:pt>
                <c:pt idx="58" formatCode="0.0">
                  <c:v>104.4503998208571</c:v>
                </c:pt>
                <c:pt idx="59" formatCode="0.0">
                  <c:v>105.11448047366909</c:v>
                </c:pt>
                <c:pt idx="60" formatCode="0.0">
                  <c:v>104.64013715023196</c:v>
                </c:pt>
                <c:pt idx="61" formatCode="0.0">
                  <c:v>105.39908646773138</c:v>
                </c:pt>
                <c:pt idx="62" formatCode="0.0">
                  <c:v>105.77856112648109</c:v>
                </c:pt>
                <c:pt idx="63" formatCode="0.0">
                  <c:v>106.63237910866795</c:v>
                </c:pt>
                <c:pt idx="64" formatCode="0.0">
                  <c:v>106.63237910866795</c:v>
                </c:pt>
                <c:pt idx="65" formatCode="0.0">
                  <c:v>106.44264177929308</c:v>
                </c:pt>
                <c:pt idx="66" formatCode="0.0">
                  <c:v>106.34777311460564</c:v>
                </c:pt>
                <c:pt idx="67" formatCode="0.0">
                  <c:v>107.01185376741762</c:v>
                </c:pt>
                <c:pt idx="68" formatCode="0.0">
                  <c:v>107.29645976147989</c:v>
                </c:pt>
                <c:pt idx="69" formatCode="0.0">
                  <c:v>107.48619709085476</c:v>
                </c:pt>
                <c:pt idx="70" formatCode="0.0">
                  <c:v>107.5810657555422</c:v>
                </c:pt>
                <c:pt idx="71" formatCode="0.0">
                  <c:v>107.9605404142919</c:v>
                </c:pt>
                <c:pt idx="72" formatCode="0.0">
                  <c:v>107.20159109679248</c:v>
                </c:pt>
                <c:pt idx="73" formatCode="0.0">
                  <c:v>107.77080308491703</c:v>
                </c:pt>
                <c:pt idx="74" formatCode="0.0">
                  <c:v>108.15027774366675</c:v>
                </c:pt>
                <c:pt idx="75" formatCode="0.0">
                  <c:v>108.71948973179131</c:v>
                </c:pt>
                <c:pt idx="76" formatCode="0.0">
                  <c:v>108.81435839647875</c:v>
                </c:pt>
                <c:pt idx="77" formatCode="0.0">
                  <c:v>108.52975240241646</c:v>
                </c:pt>
                <c:pt idx="78" formatCode="0.0">
                  <c:v>108.52975240241646</c:v>
                </c:pt>
                <c:pt idx="79" formatCode="0.0">
                  <c:v>109.0040957258536</c:v>
                </c:pt>
                <c:pt idx="80" formatCode="0.0">
                  <c:v>109.3835703846033</c:v>
                </c:pt>
                <c:pt idx="81" formatCode="0.0">
                  <c:v>110.14251970210272</c:v>
                </c:pt>
                <c:pt idx="82" formatCode="0.0">
                  <c:v>110.23738836679016</c:v>
                </c:pt>
                <c:pt idx="83" formatCode="0.0">
                  <c:v>110.42712569616502</c:v>
                </c:pt>
                <c:pt idx="84" formatCode="0.0">
                  <c:v>109.47843904929076</c:v>
                </c:pt>
                <c:pt idx="85" formatCode="0.0">
                  <c:v>110.04765103741531</c:v>
                </c:pt>
                <c:pt idx="86" formatCode="0.0">
                  <c:v>110.52199436085245</c:v>
                </c:pt>
                <c:pt idx="87" formatCode="0.0">
                  <c:v>110.71173169022731</c:v>
                </c:pt>
                <c:pt idx="88" formatCode="0.0">
                  <c:v>111.09120634897701</c:v>
                </c:pt>
                <c:pt idx="89" formatCode="0.0">
                  <c:v>110.90146901960217</c:v>
                </c:pt>
                <c:pt idx="90" formatCode="0.0">
                  <c:v>110.71173169022731</c:v>
                </c:pt>
                <c:pt idx="91" formatCode="0.0">
                  <c:v>111.18607501366445</c:v>
                </c:pt>
                <c:pt idx="92" formatCode="0.0">
                  <c:v>111.66041833710158</c:v>
                </c:pt>
                <c:pt idx="93" formatCode="0.0">
                  <c:v>111.94502433116384</c:v>
                </c:pt>
                <c:pt idx="94" formatCode="0.0">
                  <c:v>112.03989299585126</c:v>
                </c:pt>
                <c:pt idx="95" formatCode="0.0">
                  <c:v>112.22963032522613</c:v>
                </c:pt>
                <c:pt idx="96" formatCode="0.0">
                  <c:v>111.18607501366444</c:v>
                </c:pt>
                <c:pt idx="97" formatCode="0.0">
                  <c:v>111.85015566647643</c:v>
                </c:pt>
                <c:pt idx="98" formatCode="0.0">
                  <c:v>112.32449898991356</c:v>
                </c:pt>
                <c:pt idx="99" formatCode="0.0">
                  <c:v>112.7988423133507</c:v>
                </c:pt>
                <c:pt idx="100" formatCode="0.0">
                  <c:v>112.7988423133507</c:v>
                </c:pt>
                <c:pt idx="101" formatCode="0.0">
                  <c:v>113.08344830741298</c:v>
                </c:pt>
                <c:pt idx="102" formatCode="0.0">
                  <c:v>112.60910498397585</c:v>
                </c:pt>
                <c:pt idx="103" formatCode="0.0">
                  <c:v>113.17831697210042</c:v>
                </c:pt>
                <c:pt idx="104" formatCode="0.0">
                  <c:v>113.27318563678786</c:v>
                </c:pt>
                <c:pt idx="105" formatCode="0.0">
                  <c:v>113.55779163085013</c:v>
                </c:pt>
                <c:pt idx="106" formatCode="0.0">
                  <c:v>113.36805430147528</c:v>
                </c:pt>
                <c:pt idx="107" formatCode="0.0">
                  <c:v>113.55779163085013</c:v>
                </c:pt>
                <c:pt idx="108" formatCode="0.0">
                  <c:v>112.70397364866328</c:v>
                </c:pt>
                <c:pt idx="109" formatCode="0.0">
                  <c:v>113.1783169721004</c:v>
                </c:pt>
                <c:pt idx="110" formatCode="0.0">
                  <c:v>113.36805430147525</c:v>
                </c:pt>
                <c:pt idx="111" formatCode="0.0">
                  <c:v>113.65266029553753</c:v>
                </c:pt>
                <c:pt idx="112" formatCode="0.0">
                  <c:v>113.84239762491238</c:v>
                </c:pt>
                <c:pt idx="113" formatCode="0.0">
                  <c:v>113.84239762491238</c:v>
                </c:pt>
                <c:pt idx="114" formatCode="0.0">
                  <c:v>113.84239762491238</c:v>
                </c:pt>
                <c:pt idx="115" formatCode="0.0">
                  <c:v>114.31674094834952</c:v>
                </c:pt>
                <c:pt idx="116" formatCode="0.0">
                  <c:v>114.41160961303694</c:v>
                </c:pt>
              </c:numCache>
            </c:numRef>
          </c:val>
          <c:smooth val="0"/>
        </c:ser>
        <c:ser>
          <c:idx val="5"/>
          <c:order val="2"/>
          <c:tx>
            <c:strRef>
              <c:f>Data!$Z$9:$Z$10</c:f>
              <c:strCache>
                <c:ptCount val="1"/>
                <c:pt idx="0">
                  <c:v>USA Celkový index bez energií a potravín</c:v>
                </c:pt>
              </c:strCache>
            </c:strRef>
          </c:tx>
          <c:spPr>
            <a:ln>
              <a:solidFill>
                <a:schemeClr val="accent3"/>
              </a:solidFill>
              <a:prstDash val="sysDash"/>
            </a:ln>
          </c:spPr>
          <c:marker>
            <c:symbol val="none"/>
          </c:marker>
          <c:dLbls>
            <c:dLbl>
              <c:idx val="104"/>
              <c:layout>
                <c:manualLayout>
                  <c:x val="-2.8776978417266189E-2"/>
                  <c:y val="-2.2469271170708741E-2"/>
                </c:manualLayout>
              </c:layout>
              <c:numFmt formatCode="#,##0" sourceLinked="0"/>
              <c:spPr/>
              <c:txPr>
                <a:bodyPr/>
                <a:lstStyle/>
                <a:p>
                  <a:pPr>
                    <a:defRPr>
                      <a:solidFill>
                        <a:schemeClr val="accent3">
                          <a:lumMod val="50000"/>
                        </a:schemeClr>
                      </a:solidFill>
                    </a:defRPr>
                  </a:pPr>
                  <a:endParaRPr lang="sk-SK"/>
                </a:p>
              </c:txPr>
              <c:showLegendKey val="0"/>
              <c:showVal val="1"/>
              <c:showCatName val="0"/>
              <c:showSerName val="0"/>
              <c:showPercent val="0"/>
              <c:showBubbleSize val="0"/>
            </c:dLbl>
            <c:showLegendKey val="0"/>
            <c:showVal val="0"/>
            <c:showCatName val="0"/>
            <c:showSerName val="0"/>
            <c:showPercent val="0"/>
            <c:showBubbleSize val="0"/>
          </c:dLbls>
          <c:cat>
            <c:numRef>
              <c:f>Data!$AA$11:$AA$129</c:f>
              <c:numCache>
                <c:formatCode>General</c:formatCode>
                <c:ptCount val="119"/>
                <c:pt idx="12" formatCode="[$-41B]mmm\-yy;@">
                  <c:v>39113</c:v>
                </c:pt>
                <c:pt idx="13" formatCode="[$-41B]mmm\-yy;@">
                  <c:v>39141</c:v>
                </c:pt>
                <c:pt idx="14" formatCode="[$-41B]mmm\-yy;@">
                  <c:v>39172</c:v>
                </c:pt>
                <c:pt idx="15" formatCode="[$-41B]mmm\-yy;@">
                  <c:v>39202</c:v>
                </c:pt>
                <c:pt idx="16" formatCode="[$-41B]mmm\-yy;@">
                  <c:v>39233</c:v>
                </c:pt>
                <c:pt idx="17" formatCode="[$-41B]mmm\-yy;@">
                  <c:v>39263</c:v>
                </c:pt>
                <c:pt idx="18" formatCode="[$-41B]mmm\-yy;@">
                  <c:v>39294</c:v>
                </c:pt>
                <c:pt idx="19" formatCode="[$-41B]mmm\-yy;@">
                  <c:v>39325</c:v>
                </c:pt>
                <c:pt idx="20" formatCode="[$-41B]mmm\-yy;@">
                  <c:v>39355</c:v>
                </c:pt>
                <c:pt idx="21" formatCode="[$-41B]mmm\-yy;@">
                  <c:v>39386</c:v>
                </c:pt>
                <c:pt idx="22" formatCode="[$-41B]mmm\-yy;@">
                  <c:v>39416</c:v>
                </c:pt>
                <c:pt idx="23" formatCode="[$-41B]mmm\-yy;@">
                  <c:v>39447</c:v>
                </c:pt>
                <c:pt idx="24" formatCode="[$-41B]mmm\-yy;@">
                  <c:v>39478</c:v>
                </c:pt>
                <c:pt idx="25" formatCode="[$-41B]mmm\-yy;@">
                  <c:v>39507</c:v>
                </c:pt>
                <c:pt idx="26" formatCode="[$-41B]mmm\-yy;@">
                  <c:v>39538</c:v>
                </c:pt>
                <c:pt idx="27" formatCode="[$-41B]mmm\-yy;@">
                  <c:v>39568</c:v>
                </c:pt>
                <c:pt idx="28" formatCode="[$-41B]mmm\-yy;@">
                  <c:v>39599</c:v>
                </c:pt>
                <c:pt idx="29" formatCode="[$-41B]mmm\-yy;@">
                  <c:v>39629</c:v>
                </c:pt>
                <c:pt idx="30" formatCode="[$-41B]mmm\-yy;@">
                  <c:v>39660</c:v>
                </c:pt>
                <c:pt idx="31" formatCode="[$-41B]mmm\-yy;@">
                  <c:v>39691</c:v>
                </c:pt>
                <c:pt idx="32" formatCode="[$-41B]mmm\-yy;@">
                  <c:v>39721</c:v>
                </c:pt>
                <c:pt idx="33" formatCode="[$-41B]mmm\-yy;@">
                  <c:v>39752</c:v>
                </c:pt>
                <c:pt idx="34" formatCode="[$-41B]mmm\-yy;@">
                  <c:v>39782</c:v>
                </c:pt>
                <c:pt idx="35" formatCode="[$-41B]mmm\-yy;@">
                  <c:v>39813</c:v>
                </c:pt>
                <c:pt idx="36" formatCode="[$-41B]mmm\-yy;@">
                  <c:v>39844</c:v>
                </c:pt>
                <c:pt idx="37" formatCode="[$-41B]mmm\-yy;@">
                  <c:v>39872</c:v>
                </c:pt>
                <c:pt idx="38" formatCode="[$-41B]mmm\-yy;@">
                  <c:v>39903</c:v>
                </c:pt>
                <c:pt idx="39" formatCode="[$-41B]mmm\-yy;@">
                  <c:v>39933</c:v>
                </c:pt>
                <c:pt idx="40" formatCode="[$-41B]mmm\-yy;@">
                  <c:v>39964</c:v>
                </c:pt>
                <c:pt idx="41" formatCode="[$-41B]mmm\-yy;@">
                  <c:v>39994</c:v>
                </c:pt>
                <c:pt idx="42" formatCode="[$-41B]mmm\-yy;@">
                  <c:v>40025</c:v>
                </c:pt>
                <c:pt idx="43" formatCode="[$-41B]mmm\-yy;@">
                  <c:v>40056</c:v>
                </c:pt>
                <c:pt idx="44" formatCode="[$-41B]mmm\-yy;@">
                  <c:v>40086</c:v>
                </c:pt>
                <c:pt idx="45" formatCode="[$-41B]mmm\-yy;@">
                  <c:v>40117</c:v>
                </c:pt>
                <c:pt idx="46" formatCode="[$-41B]mmm\-yy;@">
                  <c:v>40147</c:v>
                </c:pt>
                <c:pt idx="47" formatCode="[$-41B]mmm\-yy;@">
                  <c:v>40178</c:v>
                </c:pt>
                <c:pt idx="48" formatCode="[$-41B]mmm\-yy;@">
                  <c:v>40209</c:v>
                </c:pt>
                <c:pt idx="49" formatCode="[$-41B]mmm\-yy;@">
                  <c:v>40237</c:v>
                </c:pt>
                <c:pt idx="50" formatCode="[$-41B]mmm\-yy;@">
                  <c:v>40268</c:v>
                </c:pt>
                <c:pt idx="51" formatCode="[$-41B]mmm\-yy;@">
                  <c:v>40298</c:v>
                </c:pt>
                <c:pt idx="52" formatCode="[$-41B]mmm\-yy;@">
                  <c:v>40329</c:v>
                </c:pt>
                <c:pt idx="53" formatCode="[$-41B]mmm\-yy;@">
                  <c:v>40359</c:v>
                </c:pt>
                <c:pt idx="54" formatCode="[$-41B]mmm\-yy;@">
                  <c:v>40390</c:v>
                </c:pt>
                <c:pt idx="55" formatCode="[$-41B]mmm\-yy;@">
                  <c:v>40421</c:v>
                </c:pt>
                <c:pt idx="56" formatCode="[$-41B]mmm\-yy;@">
                  <c:v>40451</c:v>
                </c:pt>
                <c:pt idx="57" formatCode="[$-41B]mmm\-yy;@">
                  <c:v>40482</c:v>
                </c:pt>
                <c:pt idx="58" formatCode="[$-41B]mmm\-yy;@">
                  <c:v>40512</c:v>
                </c:pt>
                <c:pt idx="59" formatCode="[$-41B]mmm\-yy;@">
                  <c:v>40543</c:v>
                </c:pt>
                <c:pt idx="60" formatCode="[$-41B]mmm\-yy;@">
                  <c:v>40574</c:v>
                </c:pt>
                <c:pt idx="61" formatCode="[$-41B]mmm\-yy;@">
                  <c:v>40602</c:v>
                </c:pt>
                <c:pt idx="62" formatCode="[$-41B]mmm\-yy;@">
                  <c:v>40633</c:v>
                </c:pt>
                <c:pt idx="63" formatCode="[$-41B]mmm\-yy;@">
                  <c:v>40663</c:v>
                </c:pt>
                <c:pt idx="64" formatCode="[$-41B]mmm\-yy;@">
                  <c:v>40694</c:v>
                </c:pt>
                <c:pt idx="65" formatCode="[$-41B]mmm\-yy;@">
                  <c:v>40724</c:v>
                </c:pt>
                <c:pt idx="66" formatCode="[$-41B]mmm\-yy;@">
                  <c:v>40755</c:v>
                </c:pt>
                <c:pt idx="67" formatCode="[$-41B]mmm\-yy;@">
                  <c:v>40786</c:v>
                </c:pt>
                <c:pt idx="68" formatCode="[$-41B]mmm\-yy;@">
                  <c:v>40816</c:v>
                </c:pt>
                <c:pt idx="69" formatCode="[$-41B]mmm\-yy;@">
                  <c:v>40847</c:v>
                </c:pt>
                <c:pt idx="70" formatCode="[$-41B]mmm\-yy;@">
                  <c:v>40877</c:v>
                </c:pt>
                <c:pt idx="71" formatCode="[$-41B]mmm\-yy;@">
                  <c:v>40908</c:v>
                </c:pt>
                <c:pt idx="72" formatCode="[$-41B]mmm\-yy;@">
                  <c:v>40939</c:v>
                </c:pt>
                <c:pt idx="73" formatCode="[$-41B]mmm\-yy;@">
                  <c:v>40968</c:v>
                </c:pt>
                <c:pt idx="74" formatCode="[$-41B]mmm\-yy;@">
                  <c:v>40999</c:v>
                </c:pt>
                <c:pt idx="75" formatCode="[$-41B]mmm\-yy;@">
                  <c:v>41029</c:v>
                </c:pt>
                <c:pt idx="76" formatCode="[$-41B]mmm\-yy;@">
                  <c:v>41060</c:v>
                </c:pt>
                <c:pt idx="77" formatCode="[$-41B]mmm\-yy;@">
                  <c:v>41090</c:v>
                </c:pt>
                <c:pt idx="78" formatCode="[$-41B]mmm\-yy;@">
                  <c:v>41121</c:v>
                </c:pt>
                <c:pt idx="79" formatCode="[$-41B]mmm\-yy;@">
                  <c:v>41152</c:v>
                </c:pt>
                <c:pt idx="80" formatCode="[$-41B]mmm\-yy;@">
                  <c:v>41182</c:v>
                </c:pt>
                <c:pt idx="81" formatCode="[$-41B]mmm\-yy;@">
                  <c:v>41213</c:v>
                </c:pt>
                <c:pt idx="82" formatCode="[$-41B]mmm\-yy;@">
                  <c:v>41243</c:v>
                </c:pt>
                <c:pt idx="83" formatCode="[$-41B]mmm\-yy;@">
                  <c:v>41274</c:v>
                </c:pt>
                <c:pt idx="84" formatCode="[$-41B]mmm\-yy;@">
                  <c:v>41305</c:v>
                </c:pt>
                <c:pt idx="85" formatCode="[$-41B]mmm\-yy;@">
                  <c:v>41333</c:v>
                </c:pt>
                <c:pt idx="86" formatCode="[$-41B]mmm\-yy;@">
                  <c:v>41364</c:v>
                </c:pt>
                <c:pt idx="87" formatCode="[$-41B]mmm\-yy;@">
                  <c:v>41394</c:v>
                </c:pt>
                <c:pt idx="88" formatCode="[$-41B]mmm\-yy;@">
                  <c:v>41425</c:v>
                </c:pt>
                <c:pt idx="89" formatCode="[$-41B]mmm\-yy;@">
                  <c:v>41455</c:v>
                </c:pt>
                <c:pt idx="90" formatCode="[$-41B]mmm\-yy;@">
                  <c:v>41486</c:v>
                </c:pt>
                <c:pt idx="91" formatCode="[$-41B]mmm\-yy;@">
                  <c:v>41517</c:v>
                </c:pt>
                <c:pt idx="92" formatCode="[$-41B]mmm\-yy;@">
                  <c:v>41547</c:v>
                </c:pt>
                <c:pt idx="93" formatCode="[$-41B]mmm\-yy;@">
                  <c:v>41578</c:v>
                </c:pt>
                <c:pt idx="94" formatCode="[$-41B]mmm\-yy;@">
                  <c:v>41608</c:v>
                </c:pt>
                <c:pt idx="95" formatCode="[$-41B]mmm\-yy;@">
                  <c:v>41639</c:v>
                </c:pt>
                <c:pt idx="96" formatCode="[$-41B]mmm\-yy;@">
                  <c:v>41670</c:v>
                </c:pt>
                <c:pt idx="97" formatCode="[$-41B]mmm\-yy;@">
                  <c:v>41698</c:v>
                </c:pt>
                <c:pt idx="98" formatCode="[$-41B]mmm\-yy;@">
                  <c:v>41729</c:v>
                </c:pt>
                <c:pt idx="99" formatCode="[$-41B]mmm\-yy;@">
                  <c:v>41759</c:v>
                </c:pt>
                <c:pt idx="100" formatCode="[$-41B]mmm\-yy;@">
                  <c:v>41790</c:v>
                </c:pt>
                <c:pt idx="101" formatCode="[$-41B]mmm\-yy;@">
                  <c:v>41820</c:v>
                </c:pt>
                <c:pt idx="102" formatCode="[$-41B]mmm\-yy;@">
                  <c:v>41851</c:v>
                </c:pt>
                <c:pt idx="103" formatCode="[$-41B]mmm\-yy;@">
                  <c:v>41882</c:v>
                </c:pt>
                <c:pt idx="104" formatCode="[$-41B]mmm\-yy;@">
                  <c:v>41912</c:v>
                </c:pt>
                <c:pt idx="105" formatCode="[$-41B]mmm\-yy;@">
                  <c:v>41943</c:v>
                </c:pt>
                <c:pt idx="106" formatCode="[$-41B]mmm\-yy;@">
                  <c:v>41973</c:v>
                </c:pt>
                <c:pt idx="107" formatCode="[$-41B]mmm\-yy;@">
                  <c:v>42004</c:v>
                </c:pt>
                <c:pt idx="108" formatCode="[$-41B]mmm\-yy;@">
                  <c:v>42035</c:v>
                </c:pt>
                <c:pt idx="109" formatCode="[$-41B]mmm\-yy;@">
                  <c:v>42063</c:v>
                </c:pt>
                <c:pt idx="110" formatCode="[$-41B]mmm\-yy;@">
                  <c:v>42094</c:v>
                </c:pt>
                <c:pt idx="111" formatCode="[$-41B]mmm\-yy;@">
                  <c:v>42124</c:v>
                </c:pt>
                <c:pt idx="112" formatCode="[$-41B]mmm\-yy;@">
                  <c:v>42155</c:v>
                </c:pt>
                <c:pt idx="113" formatCode="[$-41B]mmm\-yy;@">
                  <c:v>42185</c:v>
                </c:pt>
                <c:pt idx="114" formatCode="[$-41B]mmm\-yy;@">
                  <c:v>42216</c:v>
                </c:pt>
                <c:pt idx="115" formatCode="[$-41B]mmm\-yy;@">
                  <c:v>42247</c:v>
                </c:pt>
                <c:pt idx="116" formatCode="[$-41B]mmm\-yy;@">
                  <c:v>42277</c:v>
                </c:pt>
                <c:pt idx="117" formatCode="[$-41B]mmm\-yy;@">
                  <c:v>42308</c:v>
                </c:pt>
                <c:pt idx="118" formatCode="[$-41B]mmm\-yy;@">
                  <c:v>42338</c:v>
                </c:pt>
              </c:numCache>
            </c:numRef>
          </c:cat>
          <c:val>
            <c:numRef>
              <c:f>Data!$AE$10:$AE$128</c:f>
              <c:numCache>
                <c:formatCode>General</c:formatCode>
                <c:ptCount val="119"/>
                <c:pt idx="13" formatCode="0.0">
                  <c:v>95.922045476544966</c:v>
                </c:pt>
                <c:pt idx="14" formatCode="0.0">
                  <c:v>96.152516513249779</c:v>
                </c:pt>
                <c:pt idx="15" formatCode="0.0">
                  <c:v>96.39912052252393</c:v>
                </c:pt>
                <c:pt idx="16" formatCode="0.0">
                  <c:v>96.529567129298869</c:v>
                </c:pt>
                <c:pt idx="17" formatCode="0.0">
                  <c:v>96.681217071450632</c:v>
                </c:pt>
                <c:pt idx="18" formatCode="0.0">
                  <c:v>96.824570056281019</c:v>
                </c:pt>
                <c:pt idx="19" formatCode="0.0">
                  <c:v>96.978524708799839</c:v>
                </c:pt>
                <c:pt idx="20" formatCode="0.0">
                  <c:v>97.154143638768915</c:v>
                </c:pt>
                <c:pt idx="21" formatCode="0.0">
                  <c:v>97.313629596168653</c:v>
                </c:pt>
                <c:pt idx="22" formatCode="0.0">
                  <c:v>97.514139398101847</c:v>
                </c:pt>
                <c:pt idx="23" formatCode="0.0">
                  <c:v>97.755212102495079</c:v>
                </c:pt>
                <c:pt idx="24" formatCode="0.0">
                  <c:v>98.023941331292903</c:v>
                </c:pt>
                <c:pt idx="25" formatCode="0.0">
                  <c:v>98.258099904584995</c:v>
                </c:pt>
                <c:pt idx="26" formatCode="0.0">
                  <c:v>98.536047974850987</c:v>
                </c:pt>
                <c:pt idx="27" formatCode="0.0">
                  <c:v>98.613486243183814</c:v>
                </c:pt>
                <c:pt idx="28" formatCode="0.0">
                  <c:v>98.835199380493847</c:v>
                </c:pt>
                <c:pt idx="29" formatCode="0.0">
                  <c:v>98.899731270771213</c:v>
                </c:pt>
                <c:pt idx="30" formatCode="0.0">
                  <c:v>99.073045490373218</c:v>
                </c:pt>
                <c:pt idx="31" formatCode="0.0">
                  <c:v>99.297985222197127</c:v>
                </c:pt>
                <c:pt idx="32" formatCode="0.0">
                  <c:v>99.547354883911737</c:v>
                </c:pt>
                <c:pt idx="33" formatCode="0.0">
                  <c:v>99.744638091331055</c:v>
                </c:pt>
                <c:pt idx="34" formatCode="0.0">
                  <c:v>99.892139554822151</c:v>
                </c:pt>
                <c:pt idx="35" formatCode="0.0">
                  <c:v>99.926710210327869</c:v>
                </c:pt>
                <c:pt idx="36" formatCode="0.0">
                  <c:v>100</c:v>
                </c:pt>
                <c:pt idx="37" formatCode="0.0">
                  <c:v>99.989859274384997</c:v>
                </c:pt>
                <c:pt idx="38" formatCode="0.0">
                  <c:v>100.18391588729045</c:v>
                </c:pt>
                <c:pt idx="39" formatCode="0.0">
                  <c:v>100.38949605203113</c:v>
                </c:pt>
                <c:pt idx="40" formatCode="0.0">
                  <c:v>100.60199034787298</c:v>
                </c:pt>
                <c:pt idx="41" formatCode="0.0">
                  <c:v>100.81079710712754</c:v>
                </c:pt>
                <c:pt idx="42" formatCode="0.0">
                  <c:v>100.90206363766265</c:v>
                </c:pt>
                <c:pt idx="43" formatCode="0.0">
                  <c:v>100.99793958893186</c:v>
                </c:pt>
                <c:pt idx="44" formatCode="0.0">
                  <c:v>101.06754184201672</c:v>
                </c:pt>
                <c:pt idx="45" formatCode="0.0">
                  <c:v>101.17494134512117</c:v>
                </c:pt>
                <c:pt idx="46" formatCode="0.0">
                  <c:v>101.37038078424683</c:v>
                </c:pt>
                <c:pt idx="47" formatCode="0.0">
                  <c:v>101.63818812889784</c:v>
                </c:pt>
                <c:pt idx="48" formatCode="0.0">
                  <c:v>101.71424357101043</c:v>
                </c:pt>
                <c:pt idx="49" formatCode="0.0">
                  <c:v>101.8133461167935</c:v>
                </c:pt>
                <c:pt idx="50" formatCode="0.0">
                  <c:v>101.69903248258791</c:v>
                </c:pt>
                <c:pt idx="51" formatCode="0.0">
                  <c:v>101.74420480578206</c:v>
                </c:pt>
                <c:pt idx="52" formatCode="0.0">
                  <c:v>101.76817379359935</c:v>
                </c:pt>
                <c:pt idx="53" formatCode="0.0">
                  <c:v>101.78615053446234</c:v>
                </c:pt>
                <c:pt idx="54" formatCode="0.0">
                  <c:v>101.85068242473967</c:v>
                </c:pt>
                <c:pt idx="55" formatCode="0.0">
                  <c:v>101.9576209857707</c:v>
                </c:pt>
                <c:pt idx="56" formatCode="0.0">
                  <c:v>102.03552019617695</c:v>
                </c:pt>
                <c:pt idx="57" formatCode="0.0">
                  <c:v>102.10281773889474</c:v>
                </c:pt>
                <c:pt idx="58" formatCode="0.0">
                  <c:v>102.1959280377235</c:v>
                </c:pt>
                <c:pt idx="59" formatCode="0.0">
                  <c:v>102.25078014445926</c:v>
                </c:pt>
                <c:pt idx="60" formatCode="0.0">
                  <c:v>102.39782066587692</c:v>
                </c:pt>
                <c:pt idx="61" formatCode="0.0">
                  <c:v>102.48724342811839</c:v>
                </c:pt>
                <c:pt idx="62" formatCode="0.0">
                  <c:v>102.67346402577589</c:v>
                </c:pt>
                <c:pt idx="63" formatCode="0.0">
                  <c:v>102.86337216002065</c:v>
                </c:pt>
                <c:pt idx="64" formatCode="0.0">
                  <c:v>102.99151405642853</c:v>
                </c:pt>
                <c:pt idx="65" formatCode="0.0">
                  <c:v>103.14823436138781</c:v>
                </c:pt>
                <c:pt idx="66" formatCode="0.0">
                  <c:v>103.37916634016602</c:v>
                </c:pt>
                <c:pt idx="67" formatCode="0.0">
                  <c:v>103.60871549272403</c:v>
                </c:pt>
                <c:pt idx="68" formatCode="0.0">
                  <c:v>103.82028790441906</c:v>
                </c:pt>
                <c:pt idx="69" formatCode="0.0">
                  <c:v>104.09039995943709</c:v>
                </c:pt>
                <c:pt idx="70" formatCode="0.0">
                  <c:v>104.21393243511088</c:v>
                </c:pt>
                <c:pt idx="71" formatCode="0.0">
                  <c:v>104.39231701752041</c:v>
                </c:pt>
                <c:pt idx="72" formatCode="0.0">
                  <c:v>104.60757696580272</c:v>
                </c:pt>
                <c:pt idx="73" formatCode="0.0">
                  <c:v>104.78688343235905</c:v>
                </c:pt>
                <c:pt idx="74" formatCode="0.0">
                  <c:v>105.02104200565114</c:v>
                </c:pt>
                <c:pt idx="75" formatCode="0.0">
                  <c:v>105.10032404227761</c:v>
                </c:pt>
                <c:pt idx="76" formatCode="0.0">
                  <c:v>105.31420116433966</c:v>
                </c:pt>
                <c:pt idx="77" formatCode="0.0">
                  <c:v>105.52946111262199</c:v>
                </c:pt>
                <c:pt idx="78" formatCode="0.0">
                  <c:v>105.69954873771013</c:v>
                </c:pt>
                <c:pt idx="79" formatCode="0.0">
                  <c:v>105.90236325001037</c:v>
                </c:pt>
                <c:pt idx="80" formatCode="0.0">
                  <c:v>106.00745804274776</c:v>
                </c:pt>
                <c:pt idx="81" formatCode="0.0">
                  <c:v>106.09734174706264</c:v>
                </c:pt>
                <c:pt idx="82" formatCode="0.0">
                  <c:v>106.29232024411492</c:v>
                </c:pt>
                <c:pt idx="83" formatCode="0.0">
                  <c:v>106.47254859481809</c:v>
                </c:pt>
                <c:pt idx="84" formatCode="0.0">
                  <c:v>106.63203455221783</c:v>
                </c:pt>
                <c:pt idx="85" formatCode="0.0">
                  <c:v>106.7698562321673</c:v>
                </c:pt>
                <c:pt idx="86" formatCode="0.0">
                  <c:v>107.04135111340558</c:v>
                </c:pt>
                <c:pt idx="87" formatCode="0.0">
                  <c:v>107.21835286959487</c:v>
                </c:pt>
                <c:pt idx="88" formatCode="0.0">
                  <c:v>107.30915845805657</c:v>
                </c:pt>
                <c:pt idx="89" formatCode="0.0">
                  <c:v>107.33773686660797</c:v>
                </c:pt>
                <c:pt idx="90" formatCode="0.0">
                  <c:v>107.46265216850199</c:v>
                </c:pt>
                <c:pt idx="91" formatCode="0.0">
                  <c:v>107.62859131492945</c:v>
                </c:pt>
                <c:pt idx="92" formatCode="0.0">
                  <c:v>107.80421024489853</c:v>
                </c:pt>
                <c:pt idx="93" formatCode="0.0">
                  <c:v>107.98213388523466</c:v>
                </c:pt>
                <c:pt idx="94" formatCode="0.0">
                  <c:v>108.14069795848755</c:v>
                </c:pt>
                <c:pt idx="95" formatCode="0.0">
                  <c:v>108.25685536098679</c:v>
                </c:pt>
                <c:pt idx="96" formatCode="0.0">
                  <c:v>108.45367762633269</c:v>
                </c:pt>
                <c:pt idx="97" formatCode="0.0">
                  <c:v>108.61777300446653</c:v>
                </c:pt>
                <c:pt idx="98" formatCode="0.0">
                  <c:v>108.78048555638014</c:v>
                </c:pt>
                <c:pt idx="99" formatCode="0.0">
                  <c:v>108.89526013265913</c:v>
                </c:pt>
                <c:pt idx="100" formatCode="0.0">
                  <c:v>109.07825413580274</c:v>
                </c:pt>
                <c:pt idx="101" formatCode="0.0">
                  <c:v>109.29397502615848</c:v>
                </c:pt>
                <c:pt idx="102" formatCode="0.0">
                  <c:v>109.54657128238694</c:v>
                </c:pt>
                <c:pt idx="103" formatCode="0.0">
                  <c:v>109.69683839831849</c:v>
                </c:pt>
                <c:pt idx="104" formatCode="0.0">
                  <c:v>109.80423790142294</c:v>
                </c:pt>
                <c:pt idx="105" formatCode="0.0">
                  <c:v>109.86093377645231</c:v>
                </c:pt>
                <c:pt idx="106" formatCode="0.0">
                  <c:v>110.02041973385207</c:v>
                </c:pt>
                <c:pt idx="107" formatCode="0.0">
                  <c:v>110.22046859371184</c:v>
                </c:pt>
                <c:pt idx="108" formatCode="0.0">
                  <c:v>110.3052819352192</c:v>
                </c:pt>
                <c:pt idx="109" formatCode="0.0">
                  <c:v>110.37027476756995</c:v>
                </c:pt>
                <c:pt idx="110" formatCode="0.0">
                  <c:v>110.56663609084248</c:v>
                </c:pt>
                <c:pt idx="111" formatCode="0.0">
                  <c:v>110.7399503104445</c:v>
                </c:pt>
                <c:pt idx="112" formatCode="0.0">
                  <c:v>110.99162468252615</c:v>
                </c:pt>
                <c:pt idx="113" formatCode="0.0">
                  <c:v>111.27556499974646</c:v>
                </c:pt>
                <c:pt idx="114" formatCode="0.0">
                  <c:v>111.43735566751324</c:v>
                </c:pt>
                <c:pt idx="115" formatCode="0.0">
                  <c:v>111.63694358529963</c:v>
                </c:pt>
                <c:pt idx="116" formatCode="0.0">
                  <c:v>111.78444504879073</c:v>
                </c:pt>
                <c:pt idx="117" formatCode="0.0">
                  <c:v>111.86741462200445</c:v>
                </c:pt>
                <c:pt idx="118" formatCode="0.0">
                  <c:v>112.10387790566358</c:v>
                </c:pt>
              </c:numCache>
            </c:numRef>
          </c:val>
          <c:smooth val="0"/>
        </c:ser>
        <c:dLbls>
          <c:showLegendKey val="0"/>
          <c:showVal val="0"/>
          <c:showCatName val="0"/>
          <c:showSerName val="0"/>
          <c:showPercent val="0"/>
          <c:showBubbleSize val="0"/>
        </c:dLbls>
        <c:marker val="1"/>
        <c:smooth val="0"/>
        <c:axId val="83542784"/>
        <c:axId val="83544320"/>
      </c:lineChart>
      <c:dateAx>
        <c:axId val="83542784"/>
        <c:scaling>
          <c:orientation val="minMax"/>
        </c:scaling>
        <c:delete val="0"/>
        <c:axPos val="b"/>
        <c:numFmt formatCode="[$-41B]mmm\-yy;@" sourceLinked="0"/>
        <c:majorTickMark val="out"/>
        <c:minorTickMark val="none"/>
        <c:tickLblPos val="nextTo"/>
        <c:crossAx val="83544320"/>
        <c:crosses val="autoZero"/>
        <c:auto val="1"/>
        <c:lblOffset val="100"/>
        <c:baseTimeUnit val="months"/>
        <c:majorUnit val="12"/>
        <c:majorTimeUnit val="months"/>
      </c:dateAx>
      <c:valAx>
        <c:axId val="83544320"/>
        <c:scaling>
          <c:orientation val="minMax"/>
          <c:min val="95"/>
        </c:scaling>
        <c:delete val="0"/>
        <c:axPos val="l"/>
        <c:majorGridlines>
          <c:spPr>
            <a:ln w="6350">
              <a:prstDash val="sysDot"/>
            </a:ln>
          </c:spPr>
        </c:majorGridlines>
        <c:numFmt formatCode="0" sourceLinked="0"/>
        <c:majorTickMark val="out"/>
        <c:minorTickMark val="none"/>
        <c:tickLblPos val="nextTo"/>
        <c:crossAx val="83542784"/>
        <c:crosses val="autoZero"/>
        <c:crossBetween val="between"/>
      </c:valAx>
      <c:spPr>
        <a:noFill/>
        <a:ln>
          <a:solidFill>
            <a:schemeClr val="tx1">
              <a:lumMod val="50000"/>
              <a:lumOff val="50000"/>
              <a:alpha val="94000"/>
            </a:schemeClr>
          </a:solidFill>
        </a:ln>
      </c:spPr>
    </c:plotArea>
    <c:legend>
      <c:legendPos val="b"/>
      <c:layout>
        <c:manualLayout>
          <c:xMode val="edge"/>
          <c:yMode val="edge"/>
          <c:x val="7.3408702700041281E-2"/>
          <c:y val="0.82967550381041777"/>
          <c:w val="0.88396647388773375"/>
          <c:h val="0.1116857720732362"/>
        </c:manualLayout>
      </c:layout>
      <c:overlay val="0"/>
    </c:legend>
    <c:plotVisOnly val="1"/>
    <c:dispBlanksAs val="gap"/>
    <c:showDLblsOverMax val="0"/>
  </c:chart>
  <c:spPr>
    <a:ln>
      <a:solidFill>
        <a:srgbClr val="003881"/>
      </a:solidFill>
    </a:ln>
  </c:spPr>
  <c:txPr>
    <a:bodyPr/>
    <a:lstStyle/>
    <a:p>
      <a:pPr>
        <a:defRPr>
          <a:latin typeface="Times New Roman" panose="02020603050405020304" pitchFamily="18" charset="0"/>
          <a:cs typeface="Times New Roman" panose="02020603050405020304" pitchFamily="18" charset="0"/>
        </a:defRPr>
      </a:pPr>
      <a:endParaRPr lang="sk-SK"/>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88407699037617E-2"/>
          <c:y val="2.8252405949256341E-2"/>
          <c:w val="0.90804266031163283"/>
          <c:h val="0.83239508310882859"/>
        </c:manualLayout>
      </c:layout>
      <c:lineChart>
        <c:grouping val="standard"/>
        <c:varyColors val="0"/>
        <c:ser>
          <c:idx val="1"/>
          <c:order val="0"/>
          <c:tx>
            <c:strRef>
              <c:f>kurz_mesacny!$H$1</c:f>
              <c:strCache>
                <c:ptCount val="1"/>
                <c:pt idx="0">
                  <c:v>HICP EA (%, medziročná)</c:v>
                </c:pt>
              </c:strCache>
            </c:strRef>
          </c:tx>
          <c:spPr>
            <a:ln w="15875">
              <a:solidFill>
                <a:srgbClr val="92D050"/>
              </a:solidFill>
            </a:ln>
          </c:spPr>
          <c:marker>
            <c:symbol val="none"/>
          </c:marker>
          <c:cat>
            <c:numRef>
              <c:f>kurz_mesacny!$A$75:$A$277</c:f>
              <c:numCache>
                <c:formatCode>[$-41B]mmm\-yy;@</c:formatCode>
                <c:ptCount val="2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42309</c:v>
                </c:pt>
              </c:numCache>
            </c:numRef>
          </c:cat>
          <c:val>
            <c:numRef>
              <c:f>kurz_mesacny!$H$75:$H$277</c:f>
              <c:numCache>
                <c:formatCode>General</c:formatCode>
                <c:ptCount val="203"/>
                <c:pt idx="0">
                  <c:v>0.8</c:v>
                </c:pt>
                <c:pt idx="1">
                  <c:v>0.8</c:v>
                </c:pt>
                <c:pt idx="2">
                  <c:v>1</c:v>
                </c:pt>
                <c:pt idx="3">
                  <c:v>1.1000000000000001</c:v>
                </c:pt>
                <c:pt idx="4">
                  <c:v>1</c:v>
                </c:pt>
                <c:pt idx="5">
                  <c:v>0.9</c:v>
                </c:pt>
                <c:pt idx="6">
                  <c:v>1.1000000000000001</c:v>
                </c:pt>
                <c:pt idx="7">
                  <c:v>1.2</c:v>
                </c:pt>
                <c:pt idx="8">
                  <c:v>1.2</c:v>
                </c:pt>
                <c:pt idx="9">
                  <c:v>1.4</c:v>
                </c:pt>
                <c:pt idx="10">
                  <c:v>1.5</c:v>
                </c:pt>
                <c:pt idx="11">
                  <c:v>1.7</c:v>
                </c:pt>
                <c:pt idx="12">
                  <c:v>1.9</c:v>
                </c:pt>
                <c:pt idx="13">
                  <c:v>1.9</c:v>
                </c:pt>
                <c:pt idx="14">
                  <c:v>1.9</c:v>
                </c:pt>
                <c:pt idx="15">
                  <c:v>1.7</c:v>
                </c:pt>
                <c:pt idx="16">
                  <c:v>1.7</c:v>
                </c:pt>
                <c:pt idx="17">
                  <c:v>2.1</c:v>
                </c:pt>
                <c:pt idx="18">
                  <c:v>2</c:v>
                </c:pt>
                <c:pt idx="19">
                  <c:v>2</c:v>
                </c:pt>
                <c:pt idx="20">
                  <c:v>2.5</c:v>
                </c:pt>
                <c:pt idx="21">
                  <c:v>2.4</c:v>
                </c:pt>
                <c:pt idx="22">
                  <c:v>2.5</c:v>
                </c:pt>
                <c:pt idx="23">
                  <c:v>2.5</c:v>
                </c:pt>
                <c:pt idx="24">
                  <c:v>2</c:v>
                </c:pt>
                <c:pt idx="25">
                  <c:v>1.9</c:v>
                </c:pt>
                <c:pt idx="26">
                  <c:v>2.2000000000000002</c:v>
                </c:pt>
                <c:pt idx="27">
                  <c:v>2.7</c:v>
                </c:pt>
                <c:pt idx="28">
                  <c:v>3.1</c:v>
                </c:pt>
                <c:pt idx="29">
                  <c:v>2.8</c:v>
                </c:pt>
                <c:pt idx="30">
                  <c:v>2.6</c:v>
                </c:pt>
                <c:pt idx="31">
                  <c:v>2.2999999999999998</c:v>
                </c:pt>
                <c:pt idx="32">
                  <c:v>2.2000000000000002</c:v>
                </c:pt>
                <c:pt idx="33">
                  <c:v>2.2000000000000002</c:v>
                </c:pt>
                <c:pt idx="34">
                  <c:v>2</c:v>
                </c:pt>
                <c:pt idx="35">
                  <c:v>2</c:v>
                </c:pt>
                <c:pt idx="36">
                  <c:v>2.6</c:v>
                </c:pt>
                <c:pt idx="37">
                  <c:v>2.5</c:v>
                </c:pt>
                <c:pt idx="38">
                  <c:v>2.5</c:v>
                </c:pt>
                <c:pt idx="39">
                  <c:v>2.2999999999999998</c:v>
                </c:pt>
                <c:pt idx="40">
                  <c:v>2</c:v>
                </c:pt>
                <c:pt idx="41">
                  <c:v>1.9</c:v>
                </c:pt>
                <c:pt idx="42">
                  <c:v>2</c:v>
                </c:pt>
                <c:pt idx="43">
                  <c:v>2.1</c:v>
                </c:pt>
                <c:pt idx="44">
                  <c:v>2.1</c:v>
                </c:pt>
                <c:pt idx="45">
                  <c:v>2.2999999999999998</c:v>
                </c:pt>
                <c:pt idx="46">
                  <c:v>2.2999999999999998</c:v>
                </c:pt>
                <c:pt idx="47">
                  <c:v>2.2999999999999998</c:v>
                </c:pt>
                <c:pt idx="48">
                  <c:v>2.1</c:v>
                </c:pt>
                <c:pt idx="49">
                  <c:v>2.4</c:v>
                </c:pt>
                <c:pt idx="50">
                  <c:v>2.5</c:v>
                </c:pt>
                <c:pt idx="51">
                  <c:v>2.1</c:v>
                </c:pt>
                <c:pt idx="52">
                  <c:v>1.8</c:v>
                </c:pt>
                <c:pt idx="53">
                  <c:v>1.9</c:v>
                </c:pt>
                <c:pt idx="54">
                  <c:v>1.9</c:v>
                </c:pt>
                <c:pt idx="55">
                  <c:v>2.1</c:v>
                </c:pt>
                <c:pt idx="56">
                  <c:v>2.2000000000000002</c:v>
                </c:pt>
                <c:pt idx="57">
                  <c:v>2</c:v>
                </c:pt>
                <c:pt idx="58">
                  <c:v>2.2000000000000002</c:v>
                </c:pt>
                <c:pt idx="59">
                  <c:v>2</c:v>
                </c:pt>
                <c:pt idx="60">
                  <c:v>1.9</c:v>
                </c:pt>
                <c:pt idx="61">
                  <c:v>1.6</c:v>
                </c:pt>
                <c:pt idx="62">
                  <c:v>1.7</c:v>
                </c:pt>
                <c:pt idx="63">
                  <c:v>2</c:v>
                </c:pt>
                <c:pt idx="64">
                  <c:v>2.5</c:v>
                </c:pt>
                <c:pt idx="65">
                  <c:v>2.4</c:v>
                </c:pt>
                <c:pt idx="66">
                  <c:v>2.2999999999999998</c:v>
                </c:pt>
                <c:pt idx="67">
                  <c:v>2.2999999999999998</c:v>
                </c:pt>
                <c:pt idx="68">
                  <c:v>2.1</c:v>
                </c:pt>
                <c:pt idx="69">
                  <c:v>2.4</c:v>
                </c:pt>
                <c:pt idx="70">
                  <c:v>2.2000000000000002</c:v>
                </c:pt>
                <c:pt idx="71">
                  <c:v>2.4</c:v>
                </c:pt>
                <c:pt idx="72">
                  <c:v>1.9</c:v>
                </c:pt>
                <c:pt idx="73">
                  <c:v>2.1</c:v>
                </c:pt>
                <c:pt idx="74">
                  <c:v>2.1</c:v>
                </c:pt>
                <c:pt idx="75">
                  <c:v>2.1</c:v>
                </c:pt>
                <c:pt idx="76">
                  <c:v>2</c:v>
                </c:pt>
                <c:pt idx="77">
                  <c:v>2.1</c:v>
                </c:pt>
                <c:pt idx="78">
                  <c:v>2.2000000000000002</c:v>
                </c:pt>
                <c:pt idx="79">
                  <c:v>2.2000000000000002</c:v>
                </c:pt>
                <c:pt idx="80">
                  <c:v>2.6</c:v>
                </c:pt>
                <c:pt idx="81">
                  <c:v>2.5</c:v>
                </c:pt>
                <c:pt idx="82">
                  <c:v>2.2999999999999998</c:v>
                </c:pt>
                <c:pt idx="83">
                  <c:v>2.2000000000000002</c:v>
                </c:pt>
                <c:pt idx="84">
                  <c:v>2.4</c:v>
                </c:pt>
                <c:pt idx="85">
                  <c:v>2.2999999999999998</c:v>
                </c:pt>
                <c:pt idx="86">
                  <c:v>2.2000000000000002</c:v>
                </c:pt>
                <c:pt idx="87">
                  <c:v>2.5</c:v>
                </c:pt>
                <c:pt idx="88">
                  <c:v>2.5</c:v>
                </c:pt>
                <c:pt idx="89">
                  <c:v>2.5</c:v>
                </c:pt>
                <c:pt idx="90">
                  <c:v>2.4</c:v>
                </c:pt>
                <c:pt idx="91">
                  <c:v>2.2999999999999998</c:v>
                </c:pt>
                <c:pt idx="92">
                  <c:v>1.7</c:v>
                </c:pt>
                <c:pt idx="93">
                  <c:v>1.6</c:v>
                </c:pt>
                <c:pt idx="94">
                  <c:v>1.9</c:v>
                </c:pt>
                <c:pt idx="95">
                  <c:v>1.9</c:v>
                </c:pt>
                <c:pt idx="96">
                  <c:v>1.8</c:v>
                </c:pt>
                <c:pt idx="97">
                  <c:v>1.8</c:v>
                </c:pt>
                <c:pt idx="98">
                  <c:v>1.9</c:v>
                </c:pt>
                <c:pt idx="99">
                  <c:v>1.9</c:v>
                </c:pt>
                <c:pt idx="100">
                  <c:v>1.9</c:v>
                </c:pt>
                <c:pt idx="101">
                  <c:v>1.9</c:v>
                </c:pt>
                <c:pt idx="102">
                  <c:v>1.8</c:v>
                </c:pt>
                <c:pt idx="103">
                  <c:v>1.7</c:v>
                </c:pt>
                <c:pt idx="104">
                  <c:v>2.1</c:v>
                </c:pt>
                <c:pt idx="105">
                  <c:v>2.6</c:v>
                </c:pt>
                <c:pt idx="106">
                  <c:v>3.1</c:v>
                </c:pt>
                <c:pt idx="107">
                  <c:v>3.1</c:v>
                </c:pt>
                <c:pt idx="108">
                  <c:v>3.2</c:v>
                </c:pt>
                <c:pt idx="109">
                  <c:v>3.3</c:v>
                </c:pt>
                <c:pt idx="110">
                  <c:v>3.6</c:v>
                </c:pt>
                <c:pt idx="111">
                  <c:v>3.3</c:v>
                </c:pt>
                <c:pt idx="112">
                  <c:v>3.7</c:v>
                </c:pt>
                <c:pt idx="113">
                  <c:v>4</c:v>
                </c:pt>
                <c:pt idx="114">
                  <c:v>4</c:v>
                </c:pt>
                <c:pt idx="115">
                  <c:v>3.8</c:v>
                </c:pt>
                <c:pt idx="116">
                  <c:v>3.6</c:v>
                </c:pt>
                <c:pt idx="117">
                  <c:v>3.2</c:v>
                </c:pt>
                <c:pt idx="118">
                  <c:v>2.1</c:v>
                </c:pt>
                <c:pt idx="119">
                  <c:v>1.6</c:v>
                </c:pt>
                <c:pt idx="120">
                  <c:v>1.1000000000000001</c:v>
                </c:pt>
                <c:pt idx="121">
                  <c:v>1.2</c:v>
                </c:pt>
                <c:pt idx="122">
                  <c:v>0.6</c:v>
                </c:pt>
                <c:pt idx="123">
                  <c:v>0.6</c:v>
                </c:pt>
                <c:pt idx="124">
                  <c:v>0</c:v>
                </c:pt>
                <c:pt idx="125">
                  <c:v>-0.1</c:v>
                </c:pt>
                <c:pt idx="126">
                  <c:v>-0.6</c:v>
                </c:pt>
                <c:pt idx="127">
                  <c:v>-0.2</c:v>
                </c:pt>
                <c:pt idx="128">
                  <c:v>-0.3</c:v>
                </c:pt>
                <c:pt idx="129">
                  <c:v>-0.1</c:v>
                </c:pt>
                <c:pt idx="130">
                  <c:v>0.5</c:v>
                </c:pt>
                <c:pt idx="131">
                  <c:v>0.9</c:v>
                </c:pt>
                <c:pt idx="132">
                  <c:v>0.9</c:v>
                </c:pt>
                <c:pt idx="133">
                  <c:v>0.8</c:v>
                </c:pt>
                <c:pt idx="134">
                  <c:v>1.6</c:v>
                </c:pt>
                <c:pt idx="135">
                  <c:v>1.6</c:v>
                </c:pt>
                <c:pt idx="136">
                  <c:v>1.7</c:v>
                </c:pt>
                <c:pt idx="137">
                  <c:v>1.5</c:v>
                </c:pt>
                <c:pt idx="138">
                  <c:v>1.7</c:v>
                </c:pt>
                <c:pt idx="139">
                  <c:v>1.6</c:v>
                </c:pt>
                <c:pt idx="140">
                  <c:v>1.9</c:v>
                </c:pt>
                <c:pt idx="141">
                  <c:v>1.9</c:v>
                </c:pt>
                <c:pt idx="142">
                  <c:v>1.9</c:v>
                </c:pt>
                <c:pt idx="143">
                  <c:v>2.2000000000000002</c:v>
                </c:pt>
                <c:pt idx="144">
                  <c:v>2.2999999999999998</c:v>
                </c:pt>
                <c:pt idx="145">
                  <c:v>2.4</c:v>
                </c:pt>
                <c:pt idx="146">
                  <c:v>2.7</c:v>
                </c:pt>
                <c:pt idx="147">
                  <c:v>2.8</c:v>
                </c:pt>
                <c:pt idx="148">
                  <c:v>2.7</c:v>
                </c:pt>
                <c:pt idx="149">
                  <c:v>2.7</c:v>
                </c:pt>
                <c:pt idx="150">
                  <c:v>2.6</c:v>
                </c:pt>
                <c:pt idx="151">
                  <c:v>2.5</c:v>
                </c:pt>
                <c:pt idx="152">
                  <c:v>3</c:v>
                </c:pt>
                <c:pt idx="153">
                  <c:v>3</c:v>
                </c:pt>
                <c:pt idx="154">
                  <c:v>3</c:v>
                </c:pt>
                <c:pt idx="155">
                  <c:v>2.7</c:v>
                </c:pt>
                <c:pt idx="156">
                  <c:v>2.7</c:v>
                </c:pt>
                <c:pt idx="157">
                  <c:v>2.7</c:v>
                </c:pt>
                <c:pt idx="158">
                  <c:v>2.7</c:v>
                </c:pt>
                <c:pt idx="159">
                  <c:v>2.6</c:v>
                </c:pt>
                <c:pt idx="160">
                  <c:v>2.4</c:v>
                </c:pt>
                <c:pt idx="161">
                  <c:v>2.4</c:v>
                </c:pt>
                <c:pt idx="162">
                  <c:v>2.4</c:v>
                </c:pt>
                <c:pt idx="163">
                  <c:v>2.6</c:v>
                </c:pt>
                <c:pt idx="164">
                  <c:v>2.6</c:v>
                </c:pt>
                <c:pt idx="165">
                  <c:v>2.5</c:v>
                </c:pt>
                <c:pt idx="166">
                  <c:v>2.2000000000000002</c:v>
                </c:pt>
                <c:pt idx="167">
                  <c:v>2.2000000000000002</c:v>
                </c:pt>
                <c:pt idx="168">
                  <c:v>2</c:v>
                </c:pt>
                <c:pt idx="169">
                  <c:v>1.8</c:v>
                </c:pt>
                <c:pt idx="170">
                  <c:v>1.7</c:v>
                </c:pt>
                <c:pt idx="171">
                  <c:v>1.2</c:v>
                </c:pt>
                <c:pt idx="172">
                  <c:v>1.4</c:v>
                </c:pt>
                <c:pt idx="173">
                  <c:v>1.6</c:v>
                </c:pt>
                <c:pt idx="174">
                  <c:v>1.6</c:v>
                </c:pt>
                <c:pt idx="175">
                  <c:v>1.3</c:v>
                </c:pt>
                <c:pt idx="176">
                  <c:v>1.1000000000000001</c:v>
                </c:pt>
                <c:pt idx="177">
                  <c:v>0.7</c:v>
                </c:pt>
                <c:pt idx="178">
                  <c:v>0.9</c:v>
                </c:pt>
                <c:pt idx="179">
                  <c:v>0.8</c:v>
                </c:pt>
                <c:pt idx="180">
                  <c:v>0.8</c:v>
                </c:pt>
                <c:pt idx="181">
                  <c:v>0.7</c:v>
                </c:pt>
                <c:pt idx="182">
                  <c:v>0.5</c:v>
                </c:pt>
                <c:pt idx="183">
                  <c:v>0.7</c:v>
                </c:pt>
                <c:pt idx="184">
                  <c:v>0.5</c:v>
                </c:pt>
                <c:pt idx="185">
                  <c:v>0.5</c:v>
                </c:pt>
                <c:pt idx="186">
                  <c:v>0.4</c:v>
                </c:pt>
                <c:pt idx="187">
                  <c:v>0.4</c:v>
                </c:pt>
                <c:pt idx="188">
                  <c:v>0.3</c:v>
                </c:pt>
                <c:pt idx="189">
                  <c:v>0.4</c:v>
                </c:pt>
                <c:pt idx="190">
                  <c:v>0.3</c:v>
                </c:pt>
                <c:pt idx="191">
                  <c:v>-0.2</c:v>
                </c:pt>
                <c:pt idx="192">
                  <c:v>-0.6</c:v>
                </c:pt>
                <c:pt idx="193">
                  <c:v>-0.3</c:v>
                </c:pt>
                <c:pt idx="194">
                  <c:v>-0.1</c:v>
                </c:pt>
                <c:pt idx="195">
                  <c:v>0</c:v>
                </c:pt>
                <c:pt idx="196">
                  <c:v>0.3</c:v>
                </c:pt>
                <c:pt idx="197">
                  <c:v>0.2</c:v>
                </c:pt>
                <c:pt idx="198">
                  <c:v>0.2</c:v>
                </c:pt>
                <c:pt idx="199">
                  <c:v>0.1</c:v>
                </c:pt>
                <c:pt idx="200">
                  <c:v>-0.1</c:v>
                </c:pt>
                <c:pt idx="201">
                  <c:v>0.1</c:v>
                </c:pt>
                <c:pt idx="202">
                  <c:v>0.1</c:v>
                </c:pt>
              </c:numCache>
            </c:numRef>
          </c:val>
          <c:smooth val="0"/>
        </c:ser>
        <c:ser>
          <c:idx val="2"/>
          <c:order val="1"/>
          <c:tx>
            <c:strRef>
              <c:f>kurz_mesacny!$I$1</c:f>
              <c:strCache>
                <c:ptCount val="1"/>
                <c:pt idx="0">
                  <c:v>Priemerná HICP pred a od roku 2008</c:v>
                </c:pt>
              </c:strCache>
            </c:strRef>
          </c:tx>
          <c:spPr>
            <a:ln w="19050">
              <a:solidFill>
                <a:srgbClr val="FF1515"/>
              </a:solidFill>
              <a:prstDash val="solid"/>
            </a:ln>
          </c:spPr>
          <c:marker>
            <c:symbol val="none"/>
          </c:marker>
          <c:cat>
            <c:numRef>
              <c:f>kurz_mesacny!$A$75:$A$277</c:f>
              <c:numCache>
                <c:formatCode>[$-41B]mmm\-yy;@</c:formatCode>
                <c:ptCount val="2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42309</c:v>
                </c:pt>
              </c:numCache>
            </c:numRef>
          </c:cat>
          <c:val>
            <c:numRef>
              <c:f>kurz_mesacny!$I$75:$I$277</c:f>
              <c:numCache>
                <c:formatCode>General</c:formatCode>
                <c:ptCount val="203"/>
                <c:pt idx="0">
                  <c:v>2.0629629629629629</c:v>
                </c:pt>
                <c:pt idx="1">
                  <c:v>2.0629629629629629</c:v>
                </c:pt>
                <c:pt idx="2">
                  <c:v>2.0629629629629629</c:v>
                </c:pt>
                <c:pt idx="3">
                  <c:v>2.0629629629629629</c:v>
                </c:pt>
                <c:pt idx="4">
                  <c:v>2.0629629629629629</c:v>
                </c:pt>
                <c:pt idx="5">
                  <c:v>2.0629629629629629</c:v>
                </c:pt>
                <c:pt idx="6">
                  <c:v>2.0629629629629629</c:v>
                </c:pt>
                <c:pt idx="7">
                  <c:v>2.0629629629629629</c:v>
                </c:pt>
                <c:pt idx="8">
                  <c:v>2.0629629629629629</c:v>
                </c:pt>
                <c:pt idx="9">
                  <c:v>2.0629629629629629</c:v>
                </c:pt>
                <c:pt idx="10">
                  <c:v>2.0629629629629629</c:v>
                </c:pt>
                <c:pt idx="11">
                  <c:v>2.0629629629629629</c:v>
                </c:pt>
                <c:pt idx="12">
                  <c:v>2.0629629629629629</c:v>
                </c:pt>
                <c:pt idx="13">
                  <c:v>2.0629629629629629</c:v>
                </c:pt>
                <c:pt idx="14">
                  <c:v>2.0629629629629629</c:v>
                </c:pt>
                <c:pt idx="15">
                  <c:v>2.0629629629629629</c:v>
                </c:pt>
                <c:pt idx="16">
                  <c:v>2.0629629629629629</c:v>
                </c:pt>
                <c:pt idx="17">
                  <c:v>2.0629629629629629</c:v>
                </c:pt>
                <c:pt idx="18">
                  <c:v>2.0629629629629629</c:v>
                </c:pt>
                <c:pt idx="19">
                  <c:v>2.0629629629629629</c:v>
                </c:pt>
                <c:pt idx="20">
                  <c:v>2.0629629629629629</c:v>
                </c:pt>
                <c:pt idx="21">
                  <c:v>2.0629629629629629</c:v>
                </c:pt>
                <c:pt idx="22">
                  <c:v>2.0629629629629629</c:v>
                </c:pt>
                <c:pt idx="23">
                  <c:v>2.0629629629629629</c:v>
                </c:pt>
                <c:pt idx="24">
                  <c:v>2.0629629629629629</c:v>
                </c:pt>
                <c:pt idx="25">
                  <c:v>2.0629629629629629</c:v>
                </c:pt>
                <c:pt idx="26">
                  <c:v>2.0629629629629629</c:v>
                </c:pt>
                <c:pt idx="27">
                  <c:v>2.0629629629629629</c:v>
                </c:pt>
                <c:pt idx="28">
                  <c:v>2.0629629629629629</c:v>
                </c:pt>
                <c:pt idx="29">
                  <c:v>2.0629629629629629</c:v>
                </c:pt>
                <c:pt idx="30">
                  <c:v>2.0629629629629629</c:v>
                </c:pt>
                <c:pt idx="31">
                  <c:v>2.0629629629629629</c:v>
                </c:pt>
                <c:pt idx="32">
                  <c:v>2.0629629629629629</c:v>
                </c:pt>
                <c:pt idx="33">
                  <c:v>2.0629629629629629</c:v>
                </c:pt>
                <c:pt idx="34">
                  <c:v>2.0629629629629629</c:v>
                </c:pt>
                <c:pt idx="35">
                  <c:v>2.0629629629629629</c:v>
                </c:pt>
                <c:pt idx="36">
                  <c:v>2.0629629629629629</c:v>
                </c:pt>
                <c:pt idx="37">
                  <c:v>2.0629629629629629</c:v>
                </c:pt>
                <c:pt idx="38">
                  <c:v>2.0629629629629629</c:v>
                </c:pt>
                <c:pt idx="39">
                  <c:v>2.0629629629629629</c:v>
                </c:pt>
                <c:pt idx="40">
                  <c:v>2.0629629629629629</c:v>
                </c:pt>
                <c:pt idx="41">
                  <c:v>2.0629629629629629</c:v>
                </c:pt>
                <c:pt idx="42">
                  <c:v>2.0629629629629629</c:v>
                </c:pt>
                <c:pt idx="43">
                  <c:v>2.0629629629629629</c:v>
                </c:pt>
                <c:pt idx="44">
                  <c:v>2.0629629629629629</c:v>
                </c:pt>
                <c:pt idx="45">
                  <c:v>2.0629629629629629</c:v>
                </c:pt>
                <c:pt idx="46">
                  <c:v>2.0629629629629629</c:v>
                </c:pt>
                <c:pt idx="47">
                  <c:v>2.0629629629629629</c:v>
                </c:pt>
                <c:pt idx="48">
                  <c:v>2.0629629629629629</c:v>
                </c:pt>
                <c:pt idx="49">
                  <c:v>2.0629629629629629</c:v>
                </c:pt>
                <c:pt idx="50">
                  <c:v>2.0629629629629629</c:v>
                </c:pt>
                <c:pt idx="51">
                  <c:v>2.0629629629629629</c:v>
                </c:pt>
                <c:pt idx="52">
                  <c:v>2.0629629629629629</c:v>
                </c:pt>
                <c:pt idx="53">
                  <c:v>2.0629629629629629</c:v>
                </c:pt>
                <c:pt idx="54">
                  <c:v>2.0629629629629629</c:v>
                </c:pt>
                <c:pt idx="55">
                  <c:v>2.0629629629629629</c:v>
                </c:pt>
                <c:pt idx="56">
                  <c:v>2.0629629629629629</c:v>
                </c:pt>
                <c:pt idx="57">
                  <c:v>2.0629629629629629</c:v>
                </c:pt>
                <c:pt idx="58">
                  <c:v>2.0629629629629629</c:v>
                </c:pt>
                <c:pt idx="59">
                  <c:v>2.0629629629629629</c:v>
                </c:pt>
                <c:pt idx="60">
                  <c:v>2.0629629629629629</c:v>
                </c:pt>
                <c:pt idx="61">
                  <c:v>2.0629629629629629</c:v>
                </c:pt>
                <c:pt idx="62">
                  <c:v>2.0629629629629629</c:v>
                </c:pt>
                <c:pt idx="63">
                  <c:v>2.0629629629629629</c:v>
                </c:pt>
                <c:pt idx="64">
                  <c:v>2.0629629629629629</c:v>
                </c:pt>
                <c:pt idx="65">
                  <c:v>2.0629629629629629</c:v>
                </c:pt>
                <c:pt idx="66">
                  <c:v>2.0629629629629629</c:v>
                </c:pt>
                <c:pt idx="67">
                  <c:v>2.0629629629629629</c:v>
                </c:pt>
                <c:pt idx="68">
                  <c:v>2.0629629629629629</c:v>
                </c:pt>
                <c:pt idx="69">
                  <c:v>2.0629629629629629</c:v>
                </c:pt>
                <c:pt idx="70">
                  <c:v>2.0629629629629629</c:v>
                </c:pt>
                <c:pt idx="71">
                  <c:v>2.0629629629629629</c:v>
                </c:pt>
                <c:pt idx="72">
                  <c:v>2.0629629629629629</c:v>
                </c:pt>
                <c:pt idx="73">
                  <c:v>2.0629629629629629</c:v>
                </c:pt>
                <c:pt idx="74">
                  <c:v>2.0629629629629629</c:v>
                </c:pt>
                <c:pt idx="75">
                  <c:v>2.0629629629629629</c:v>
                </c:pt>
                <c:pt idx="76">
                  <c:v>2.0629629629629629</c:v>
                </c:pt>
                <c:pt idx="77">
                  <c:v>2.0629629629629629</c:v>
                </c:pt>
                <c:pt idx="78">
                  <c:v>2.0629629629629629</c:v>
                </c:pt>
                <c:pt idx="79">
                  <c:v>2.0629629629629629</c:v>
                </c:pt>
                <c:pt idx="80">
                  <c:v>2.0629629629629629</c:v>
                </c:pt>
                <c:pt idx="81">
                  <c:v>2.0629629629629629</c:v>
                </c:pt>
                <c:pt idx="82">
                  <c:v>2.0629629629629629</c:v>
                </c:pt>
                <c:pt idx="83">
                  <c:v>2.0629629629629629</c:v>
                </c:pt>
                <c:pt idx="84">
                  <c:v>2.0629629629629629</c:v>
                </c:pt>
                <c:pt idx="85">
                  <c:v>2.0629629629629629</c:v>
                </c:pt>
                <c:pt idx="86">
                  <c:v>2.0629629629629629</c:v>
                </c:pt>
                <c:pt idx="87">
                  <c:v>2.0629629629629629</c:v>
                </c:pt>
                <c:pt idx="88">
                  <c:v>2.0629629629629629</c:v>
                </c:pt>
                <c:pt idx="89">
                  <c:v>2.0629629629629629</c:v>
                </c:pt>
                <c:pt idx="90">
                  <c:v>2.0629629629629629</c:v>
                </c:pt>
                <c:pt idx="91">
                  <c:v>2.0629629629629629</c:v>
                </c:pt>
                <c:pt idx="92">
                  <c:v>2.0629629629629629</c:v>
                </c:pt>
                <c:pt idx="93">
                  <c:v>2.0629629629629629</c:v>
                </c:pt>
                <c:pt idx="94">
                  <c:v>2.0629629629629629</c:v>
                </c:pt>
                <c:pt idx="95">
                  <c:v>2.0629629629629629</c:v>
                </c:pt>
                <c:pt idx="96">
                  <c:v>2.0629629629629629</c:v>
                </c:pt>
                <c:pt idx="97">
                  <c:v>2.0629629629629629</c:v>
                </c:pt>
                <c:pt idx="98">
                  <c:v>2.0629629629629629</c:v>
                </c:pt>
                <c:pt idx="99">
                  <c:v>2.0629629629629629</c:v>
                </c:pt>
                <c:pt idx="100">
                  <c:v>2.0629629629629629</c:v>
                </c:pt>
                <c:pt idx="101">
                  <c:v>2.0629629629629629</c:v>
                </c:pt>
                <c:pt idx="102">
                  <c:v>2.0629629629629629</c:v>
                </c:pt>
                <c:pt idx="103">
                  <c:v>2.0629629629629629</c:v>
                </c:pt>
                <c:pt idx="104">
                  <c:v>2.0629629629629629</c:v>
                </c:pt>
                <c:pt idx="105">
                  <c:v>2.0629629629629629</c:v>
                </c:pt>
                <c:pt idx="106">
                  <c:v>2.0629629629629629</c:v>
                </c:pt>
                <c:pt idx="108">
                  <c:v>1.5521276595744684</c:v>
                </c:pt>
                <c:pt idx="109">
                  <c:v>1.5521276595744684</c:v>
                </c:pt>
                <c:pt idx="110">
                  <c:v>1.5521276595744684</c:v>
                </c:pt>
                <c:pt idx="111">
                  <c:v>1.5521276595744684</c:v>
                </c:pt>
                <c:pt idx="112">
                  <c:v>1.5521276595744684</c:v>
                </c:pt>
                <c:pt idx="113">
                  <c:v>1.5521276595744684</c:v>
                </c:pt>
                <c:pt idx="114">
                  <c:v>1.5521276595744684</c:v>
                </c:pt>
                <c:pt idx="115">
                  <c:v>1.5521276595744684</c:v>
                </c:pt>
                <c:pt idx="116">
                  <c:v>1.5521276595744684</c:v>
                </c:pt>
                <c:pt idx="117">
                  <c:v>1.5521276595744684</c:v>
                </c:pt>
                <c:pt idx="118">
                  <c:v>1.5521276595744684</c:v>
                </c:pt>
                <c:pt idx="119">
                  <c:v>1.5521276595744684</c:v>
                </c:pt>
                <c:pt idx="120">
                  <c:v>1.5521276595744684</c:v>
                </c:pt>
                <c:pt idx="121">
                  <c:v>1.5521276595744684</c:v>
                </c:pt>
                <c:pt idx="122">
                  <c:v>1.5521276595744684</c:v>
                </c:pt>
                <c:pt idx="123">
                  <c:v>1.5521276595744684</c:v>
                </c:pt>
                <c:pt idx="124">
                  <c:v>1.5521276595744684</c:v>
                </c:pt>
                <c:pt idx="125">
                  <c:v>1.5521276595744684</c:v>
                </c:pt>
                <c:pt idx="126">
                  <c:v>1.5521276595744684</c:v>
                </c:pt>
                <c:pt idx="127">
                  <c:v>1.5521276595744684</c:v>
                </c:pt>
                <c:pt idx="128">
                  <c:v>1.5521276595744684</c:v>
                </c:pt>
                <c:pt idx="129">
                  <c:v>1.5521276595744684</c:v>
                </c:pt>
                <c:pt idx="130">
                  <c:v>1.5521276595744684</c:v>
                </c:pt>
                <c:pt idx="131">
                  <c:v>1.5521276595744684</c:v>
                </c:pt>
                <c:pt idx="132">
                  <c:v>1.5521276595744684</c:v>
                </c:pt>
                <c:pt idx="133">
                  <c:v>1.5521276595744684</c:v>
                </c:pt>
                <c:pt idx="134">
                  <c:v>1.5521276595744684</c:v>
                </c:pt>
                <c:pt idx="135">
                  <c:v>1.5521276595744684</c:v>
                </c:pt>
                <c:pt idx="136">
                  <c:v>1.5521276595744684</c:v>
                </c:pt>
                <c:pt idx="137">
                  <c:v>1.5521276595744684</c:v>
                </c:pt>
                <c:pt idx="138">
                  <c:v>1.5521276595744684</c:v>
                </c:pt>
                <c:pt idx="139">
                  <c:v>1.5521276595744684</c:v>
                </c:pt>
                <c:pt idx="140">
                  <c:v>1.5521276595744684</c:v>
                </c:pt>
                <c:pt idx="141">
                  <c:v>1.5521276595744684</c:v>
                </c:pt>
                <c:pt idx="142">
                  <c:v>1.5521276595744684</c:v>
                </c:pt>
                <c:pt idx="143">
                  <c:v>1.5521276595744684</c:v>
                </c:pt>
                <c:pt idx="144">
                  <c:v>1.5521276595744684</c:v>
                </c:pt>
                <c:pt idx="145">
                  <c:v>1.5521276595744684</c:v>
                </c:pt>
                <c:pt idx="146">
                  <c:v>1.5521276595744684</c:v>
                </c:pt>
                <c:pt idx="147">
                  <c:v>1.5521276595744684</c:v>
                </c:pt>
                <c:pt idx="148">
                  <c:v>1.5521276595744684</c:v>
                </c:pt>
                <c:pt idx="149">
                  <c:v>1.5521276595744684</c:v>
                </c:pt>
                <c:pt idx="150">
                  <c:v>1.5521276595744684</c:v>
                </c:pt>
                <c:pt idx="151">
                  <c:v>1.5521276595744684</c:v>
                </c:pt>
                <c:pt idx="152">
                  <c:v>1.5521276595744684</c:v>
                </c:pt>
                <c:pt idx="153">
                  <c:v>1.5521276595744684</c:v>
                </c:pt>
                <c:pt idx="154">
                  <c:v>1.5521276595744684</c:v>
                </c:pt>
                <c:pt idx="155">
                  <c:v>1.5521276595744684</c:v>
                </c:pt>
                <c:pt idx="156">
                  <c:v>1.5521276595744684</c:v>
                </c:pt>
                <c:pt idx="157">
                  <c:v>1.5521276595744684</c:v>
                </c:pt>
                <c:pt idx="158">
                  <c:v>1.5521276595744684</c:v>
                </c:pt>
                <c:pt idx="159">
                  <c:v>1.5521276595744684</c:v>
                </c:pt>
                <c:pt idx="160">
                  <c:v>1.5521276595744684</c:v>
                </c:pt>
                <c:pt idx="161">
                  <c:v>1.5521276595744684</c:v>
                </c:pt>
                <c:pt idx="162">
                  <c:v>1.5521276595744684</c:v>
                </c:pt>
                <c:pt idx="163">
                  <c:v>1.5521276595744684</c:v>
                </c:pt>
                <c:pt idx="164">
                  <c:v>1.5521276595744684</c:v>
                </c:pt>
                <c:pt idx="165">
                  <c:v>1.5521276595744684</c:v>
                </c:pt>
                <c:pt idx="166">
                  <c:v>1.5521276595744684</c:v>
                </c:pt>
                <c:pt idx="167">
                  <c:v>1.5521276595744684</c:v>
                </c:pt>
                <c:pt idx="168">
                  <c:v>1.5521276595744684</c:v>
                </c:pt>
                <c:pt idx="169">
                  <c:v>1.5521276595744684</c:v>
                </c:pt>
                <c:pt idx="170">
                  <c:v>1.5521276595744684</c:v>
                </c:pt>
                <c:pt idx="171">
                  <c:v>1.5521276595744684</c:v>
                </c:pt>
                <c:pt idx="172">
                  <c:v>1.5521276595744684</c:v>
                </c:pt>
                <c:pt idx="173">
                  <c:v>1.5521276595744684</c:v>
                </c:pt>
                <c:pt idx="174">
                  <c:v>1.5521276595744684</c:v>
                </c:pt>
                <c:pt idx="175">
                  <c:v>1.5521276595744684</c:v>
                </c:pt>
                <c:pt idx="176">
                  <c:v>1.5521276595744684</c:v>
                </c:pt>
                <c:pt idx="177">
                  <c:v>1.5521276595744684</c:v>
                </c:pt>
                <c:pt idx="178">
                  <c:v>1.5521276595744684</c:v>
                </c:pt>
                <c:pt idx="179">
                  <c:v>1.5521276595744684</c:v>
                </c:pt>
                <c:pt idx="180">
                  <c:v>1.5521276595744684</c:v>
                </c:pt>
                <c:pt idx="181">
                  <c:v>1.5521276595744684</c:v>
                </c:pt>
                <c:pt idx="182">
                  <c:v>1.5521276595744684</c:v>
                </c:pt>
                <c:pt idx="183">
                  <c:v>1.5521276595744684</c:v>
                </c:pt>
                <c:pt idx="184">
                  <c:v>1.5521276595744684</c:v>
                </c:pt>
                <c:pt idx="185">
                  <c:v>1.5521276595744684</c:v>
                </c:pt>
                <c:pt idx="186">
                  <c:v>1.5521276595744684</c:v>
                </c:pt>
                <c:pt idx="187">
                  <c:v>1.5521276595744684</c:v>
                </c:pt>
                <c:pt idx="188">
                  <c:v>1.5521276595744684</c:v>
                </c:pt>
                <c:pt idx="189">
                  <c:v>1.5521276595744684</c:v>
                </c:pt>
                <c:pt idx="190">
                  <c:v>1.5521276595744684</c:v>
                </c:pt>
                <c:pt idx="191">
                  <c:v>1.5521276595744684</c:v>
                </c:pt>
                <c:pt idx="192">
                  <c:v>1.5521276595744684</c:v>
                </c:pt>
                <c:pt idx="193">
                  <c:v>1.5521276595744684</c:v>
                </c:pt>
                <c:pt idx="194">
                  <c:v>1.5521276595744684</c:v>
                </c:pt>
                <c:pt idx="195">
                  <c:v>1.5521276595744684</c:v>
                </c:pt>
                <c:pt idx="196">
                  <c:v>1.5521276595744684</c:v>
                </c:pt>
                <c:pt idx="197">
                  <c:v>1.5521276595744684</c:v>
                </c:pt>
                <c:pt idx="198">
                  <c:v>1.5521276595744684</c:v>
                </c:pt>
                <c:pt idx="199">
                  <c:v>1.5521276595744684</c:v>
                </c:pt>
                <c:pt idx="200">
                  <c:v>1.5521276595744684</c:v>
                </c:pt>
                <c:pt idx="201">
                  <c:v>1.5521276595744684</c:v>
                </c:pt>
                <c:pt idx="202">
                  <c:v>1.5521276595744684</c:v>
                </c:pt>
              </c:numCache>
            </c:numRef>
          </c:val>
          <c:smooth val="0"/>
        </c:ser>
        <c:ser>
          <c:idx val="3"/>
          <c:order val="2"/>
          <c:tx>
            <c:strRef>
              <c:f>kurz_mesacny!$J$1</c:f>
              <c:strCache>
                <c:ptCount val="1"/>
                <c:pt idx="0">
                  <c:v>Celková priemerná HICP</c:v>
                </c:pt>
              </c:strCache>
            </c:strRef>
          </c:tx>
          <c:spPr>
            <a:ln w="19050">
              <a:solidFill>
                <a:srgbClr val="339933"/>
              </a:solidFill>
            </a:ln>
          </c:spPr>
          <c:marker>
            <c:symbol val="none"/>
          </c:marker>
          <c:cat>
            <c:numRef>
              <c:f>kurz_mesacny!$A$75:$A$277</c:f>
              <c:numCache>
                <c:formatCode>[$-41B]mmm\-yy;@</c:formatCode>
                <c:ptCount val="2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42309</c:v>
                </c:pt>
              </c:numCache>
            </c:numRef>
          </c:cat>
          <c:val>
            <c:numRef>
              <c:f>kurz_mesacny!$J$75:$J$277</c:f>
              <c:numCache>
                <c:formatCode>General</c:formatCode>
                <c:ptCount val="203"/>
                <c:pt idx="0">
                  <c:v>1.8252475247524744</c:v>
                </c:pt>
                <c:pt idx="1">
                  <c:v>1.8252475247524744</c:v>
                </c:pt>
                <c:pt idx="2">
                  <c:v>1.8252475247524744</c:v>
                </c:pt>
                <c:pt idx="3">
                  <c:v>1.8252475247524744</c:v>
                </c:pt>
                <c:pt idx="4">
                  <c:v>1.8252475247524744</c:v>
                </c:pt>
                <c:pt idx="5">
                  <c:v>1.8252475247524744</c:v>
                </c:pt>
                <c:pt idx="6">
                  <c:v>1.8252475247524744</c:v>
                </c:pt>
                <c:pt idx="7">
                  <c:v>1.8252475247524744</c:v>
                </c:pt>
                <c:pt idx="8">
                  <c:v>1.8252475247524744</c:v>
                </c:pt>
                <c:pt idx="9">
                  <c:v>1.8252475247524744</c:v>
                </c:pt>
                <c:pt idx="10">
                  <c:v>1.8252475247524744</c:v>
                </c:pt>
                <c:pt idx="11">
                  <c:v>1.8252475247524744</c:v>
                </c:pt>
                <c:pt idx="12">
                  <c:v>1.8252475247524744</c:v>
                </c:pt>
                <c:pt idx="13">
                  <c:v>1.8252475247524744</c:v>
                </c:pt>
                <c:pt idx="14">
                  <c:v>1.8252475247524744</c:v>
                </c:pt>
                <c:pt idx="15">
                  <c:v>1.8252475247524744</c:v>
                </c:pt>
                <c:pt idx="16">
                  <c:v>1.8252475247524744</c:v>
                </c:pt>
                <c:pt idx="17">
                  <c:v>1.8252475247524744</c:v>
                </c:pt>
                <c:pt idx="18">
                  <c:v>1.8252475247524744</c:v>
                </c:pt>
                <c:pt idx="19">
                  <c:v>1.8252475247524744</c:v>
                </c:pt>
                <c:pt idx="20">
                  <c:v>1.8252475247524744</c:v>
                </c:pt>
                <c:pt idx="21">
                  <c:v>1.8252475247524744</c:v>
                </c:pt>
                <c:pt idx="22">
                  <c:v>1.8252475247524744</c:v>
                </c:pt>
                <c:pt idx="23">
                  <c:v>1.8252475247524744</c:v>
                </c:pt>
                <c:pt idx="24">
                  <c:v>1.8252475247524744</c:v>
                </c:pt>
                <c:pt idx="25">
                  <c:v>1.8252475247524744</c:v>
                </c:pt>
                <c:pt idx="26">
                  <c:v>1.8252475247524744</c:v>
                </c:pt>
                <c:pt idx="27">
                  <c:v>1.8252475247524744</c:v>
                </c:pt>
                <c:pt idx="28">
                  <c:v>1.8252475247524744</c:v>
                </c:pt>
                <c:pt idx="29">
                  <c:v>1.8252475247524744</c:v>
                </c:pt>
                <c:pt idx="30">
                  <c:v>1.8252475247524744</c:v>
                </c:pt>
                <c:pt idx="31">
                  <c:v>1.8252475247524744</c:v>
                </c:pt>
                <c:pt idx="32">
                  <c:v>1.8252475247524744</c:v>
                </c:pt>
                <c:pt idx="33">
                  <c:v>1.8252475247524744</c:v>
                </c:pt>
                <c:pt idx="34">
                  <c:v>1.8252475247524744</c:v>
                </c:pt>
                <c:pt idx="35">
                  <c:v>1.8252475247524744</c:v>
                </c:pt>
                <c:pt idx="36">
                  <c:v>1.8252475247524744</c:v>
                </c:pt>
                <c:pt idx="37">
                  <c:v>1.8252475247524744</c:v>
                </c:pt>
                <c:pt idx="38">
                  <c:v>1.8252475247524744</c:v>
                </c:pt>
                <c:pt idx="39">
                  <c:v>1.8252475247524744</c:v>
                </c:pt>
                <c:pt idx="40">
                  <c:v>1.8252475247524744</c:v>
                </c:pt>
                <c:pt idx="41">
                  <c:v>1.8252475247524744</c:v>
                </c:pt>
                <c:pt idx="42">
                  <c:v>1.8252475247524744</c:v>
                </c:pt>
                <c:pt idx="43">
                  <c:v>1.8252475247524744</c:v>
                </c:pt>
                <c:pt idx="44">
                  <c:v>1.8252475247524744</c:v>
                </c:pt>
                <c:pt idx="45">
                  <c:v>1.8252475247524744</c:v>
                </c:pt>
                <c:pt idx="46">
                  <c:v>1.8252475247524744</c:v>
                </c:pt>
                <c:pt idx="47">
                  <c:v>1.8252475247524744</c:v>
                </c:pt>
                <c:pt idx="48">
                  <c:v>1.8252475247524744</c:v>
                </c:pt>
                <c:pt idx="49">
                  <c:v>1.8252475247524744</c:v>
                </c:pt>
                <c:pt idx="50">
                  <c:v>1.8252475247524744</c:v>
                </c:pt>
                <c:pt idx="51">
                  <c:v>1.8252475247524744</c:v>
                </c:pt>
                <c:pt idx="52">
                  <c:v>1.8252475247524744</c:v>
                </c:pt>
                <c:pt idx="53">
                  <c:v>1.8252475247524744</c:v>
                </c:pt>
                <c:pt idx="54">
                  <c:v>1.8252475247524744</c:v>
                </c:pt>
                <c:pt idx="55">
                  <c:v>1.8252475247524744</c:v>
                </c:pt>
                <c:pt idx="56">
                  <c:v>1.8252475247524744</c:v>
                </c:pt>
                <c:pt idx="57">
                  <c:v>1.8252475247524744</c:v>
                </c:pt>
                <c:pt idx="58">
                  <c:v>1.8252475247524744</c:v>
                </c:pt>
                <c:pt idx="59">
                  <c:v>1.8252475247524744</c:v>
                </c:pt>
                <c:pt idx="60">
                  <c:v>1.8252475247524744</c:v>
                </c:pt>
                <c:pt idx="61">
                  <c:v>1.8252475247524744</c:v>
                </c:pt>
                <c:pt idx="62">
                  <c:v>1.8252475247524744</c:v>
                </c:pt>
                <c:pt idx="63">
                  <c:v>1.8252475247524744</c:v>
                </c:pt>
                <c:pt idx="64">
                  <c:v>1.8252475247524744</c:v>
                </c:pt>
                <c:pt idx="65">
                  <c:v>1.8252475247524744</c:v>
                </c:pt>
                <c:pt idx="66">
                  <c:v>1.8252475247524744</c:v>
                </c:pt>
                <c:pt idx="67">
                  <c:v>1.8252475247524744</c:v>
                </c:pt>
                <c:pt idx="68">
                  <c:v>1.8252475247524744</c:v>
                </c:pt>
                <c:pt idx="69">
                  <c:v>1.8252475247524744</c:v>
                </c:pt>
                <c:pt idx="70">
                  <c:v>1.8252475247524744</c:v>
                </c:pt>
                <c:pt idx="71">
                  <c:v>1.8252475247524744</c:v>
                </c:pt>
                <c:pt idx="72">
                  <c:v>1.8252475247524744</c:v>
                </c:pt>
                <c:pt idx="73">
                  <c:v>1.8252475247524744</c:v>
                </c:pt>
                <c:pt idx="74">
                  <c:v>1.8252475247524744</c:v>
                </c:pt>
                <c:pt idx="75">
                  <c:v>1.8252475247524744</c:v>
                </c:pt>
                <c:pt idx="76">
                  <c:v>1.8252475247524744</c:v>
                </c:pt>
                <c:pt idx="77">
                  <c:v>1.8252475247524744</c:v>
                </c:pt>
                <c:pt idx="78">
                  <c:v>1.8252475247524744</c:v>
                </c:pt>
                <c:pt idx="79">
                  <c:v>1.8252475247524744</c:v>
                </c:pt>
                <c:pt idx="80">
                  <c:v>1.8252475247524744</c:v>
                </c:pt>
                <c:pt idx="81">
                  <c:v>1.8252475247524744</c:v>
                </c:pt>
                <c:pt idx="82">
                  <c:v>1.8252475247524744</c:v>
                </c:pt>
                <c:pt idx="83">
                  <c:v>1.8252475247524744</c:v>
                </c:pt>
                <c:pt idx="84">
                  <c:v>1.8252475247524744</c:v>
                </c:pt>
                <c:pt idx="85">
                  <c:v>1.8252475247524744</c:v>
                </c:pt>
                <c:pt idx="86">
                  <c:v>1.8252475247524744</c:v>
                </c:pt>
                <c:pt idx="87">
                  <c:v>1.8252475247524744</c:v>
                </c:pt>
                <c:pt idx="88">
                  <c:v>1.8252475247524744</c:v>
                </c:pt>
                <c:pt idx="89">
                  <c:v>1.8252475247524744</c:v>
                </c:pt>
                <c:pt idx="90">
                  <c:v>1.8252475247524744</c:v>
                </c:pt>
                <c:pt idx="91">
                  <c:v>1.8252475247524744</c:v>
                </c:pt>
                <c:pt idx="92">
                  <c:v>1.8252475247524744</c:v>
                </c:pt>
                <c:pt idx="93">
                  <c:v>1.8252475247524744</c:v>
                </c:pt>
                <c:pt idx="94">
                  <c:v>1.8252475247524744</c:v>
                </c:pt>
                <c:pt idx="95">
                  <c:v>1.8252475247524744</c:v>
                </c:pt>
                <c:pt idx="96">
                  <c:v>1.8252475247524744</c:v>
                </c:pt>
                <c:pt idx="97">
                  <c:v>1.8252475247524744</c:v>
                </c:pt>
                <c:pt idx="98">
                  <c:v>1.8252475247524744</c:v>
                </c:pt>
                <c:pt idx="99">
                  <c:v>1.8252475247524744</c:v>
                </c:pt>
                <c:pt idx="100">
                  <c:v>1.8252475247524744</c:v>
                </c:pt>
                <c:pt idx="101">
                  <c:v>1.8252475247524744</c:v>
                </c:pt>
                <c:pt idx="102">
                  <c:v>1.8252475247524744</c:v>
                </c:pt>
                <c:pt idx="103">
                  <c:v>1.8252475247524744</c:v>
                </c:pt>
                <c:pt idx="104">
                  <c:v>1.8252475247524744</c:v>
                </c:pt>
                <c:pt idx="105">
                  <c:v>1.8252475247524744</c:v>
                </c:pt>
                <c:pt idx="106">
                  <c:v>1.8252475247524744</c:v>
                </c:pt>
                <c:pt idx="107">
                  <c:v>1.8252475247524744</c:v>
                </c:pt>
                <c:pt idx="108">
                  <c:v>1.8252475247524744</c:v>
                </c:pt>
                <c:pt idx="109">
                  <c:v>1.8252475247524744</c:v>
                </c:pt>
                <c:pt idx="110">
                  <c:v>1.8252475247524744</c:v>
                </c:pt>
                <c:pt idx="111">
                  <c:v>1.8252475247524744</c:v>
                </c:pt>
                <c:pt idx="112">
                  <c:v>1.8252475247524744</c:v>
                </c:pt>
                <c:pt idx="113">
                  <c:v>1.8252475247524744</c:v>
                </c:pt>
                <c:pt idx="114">
                  <c:v>1.8252475247524744</c:v>
                </c:pt>
                <c:pt idx="115">
                  <c:v>1.8252475247524744</c:v>
                </c:pt>
                <c:pt idx="116">
                  <c:v>1.8252475247524744</c:v>
                </c:pt>
                <c:pt idx="117">
                  <c:v>1.8252475247524744</c:v>
                </c:pt>
                <c:pt idx="118">
                  <c:v>1.8252475247524744</c:v>
                </c:pt>
                <c:pt idx="119">
                  <c:v>1.8252475247524744</c:v>
                </c:pt>
                <c:pt idx="120">
                  <c:v>1.8252475247524744</c:v>
                </c:pt>
                <c:pt idx="121">
                  <c:v>1.8252475247524744</c:v>
                </c:pt>
                <c:pt idx="122">
                  <c:v>1.8252475247524744</c:v>
                </c:pt>
                <c:pt idx="123">
                  <c:v>1.8252475247524744</c:v>
                </c:pt>
                <c:pt idx="124">
                  <c:v>1.8252475247524744</c:v>
                </c:pt>
                <c:pt idx="125">
                  <c:v>1.8252475247524744</c:v>
                </c:pt>
                <c:pt idx="126">
                  <c:v>1.8252475247524744</c:v>
                </c:pt>
                <c:pt idx="127">
                  <c:v>1.8252475247524744</c:v>
                </c:pt>
                <c:pt idx="128">
                  <c:v>1.8252475247524744</c:v>
                </c:pt>
                <c:pt idx="129">
                  <c:v>1.8252475247524744</c:v>
                </c:pt>
                <c:pt idx="130">
                  <c:v>1.8252475247524744</c:v>
                </c:pt>
                <c:pt idx="131">
                  <c:v>1.8252475247524744</c:v>
                </c:pt>
                <c:pt idx="132">
                  <c:v>1.8252475247524744</c:v>
                </c:pt>
                <c:pt idx="133">
                  <c:v>1.8252475247524744</c:v>
                </c:pt>
                <c:pt idx="134">
                  <c:v>1.8252475247524744</c:v>
                </c:pt>
                <c:pt idx="135">
                  <c:v>1.8252475247524744</c:v>
                </c:pt>
                <c:pt idx="136">
                  <c:v>1.8252475247524744</c:v>
                </c:pt>
                <c:pt idx="137">
                  <c:v>1.8252475247524744</c:v>
                </c:pt>
                <c:pt idx="138">
                  <c:v>1.8252475247524744</c:v>
                </c:pt>
                <c:pt idx="139">
                  <c:v>1.8252475247524744</c:v>
                </c:pt>
                <c:pt idx="140">
                  <c:v>1.8252475247524744</c:v>
                </c:pt>
                <c:pt idx="141">
                  <c:v>1.8252475247524744</c:v>
                </c:pt>
                <c:pt idx="142">
                  <c:v>1.8252475247524744</c:v>
                </c:pt>
                <c:pt idx="143">
                  <c:v>1.8252475247524744</c:v>
                </c:pt>
                <c:pt idx="144">
                  <c:v>1.8252475247524744</c:v>
                </c:pt>
                <c:pt idx="145">
                  <c:v>1.8252475247524744</c:v>
                </c:pt>
                <c:pt idx="146">
                  <c:v>1.8252475247524744</c:v>
                </c:pt>
                <c:pt idx="147">
                  <c:v>1.8252475247524744</c:v>
                </c:pt>
                <c:pt idx="148">
                  <c:v>1.8252475247524744</c:v>
                </c:pt>
                <c:pt idx="149">
                  <c:v>1.8252475247524744</c:v>
                </c:pt>
                <c:pt idx="150">
                  <c:v>1.8252475247524744</c:v>
                </c:pt>
                <c:pt idx="151">
                  <c:v>1.8252475247524744</c:v>
                </c:pt>
                <c:pt idx="152">
                  <c:v>1.8252475247524744</c:v>
                </c:pt>
                <c:pt idx="153">
                  <c:v>1.8252475247524744</c:v>
                </c:pt>
                <c:pt idx="154">
                  <c:v>1.8252475247524744</c:v>
                </c:pt>
                <c:pt idx="155">
                  <c:v>1.8252475247524744</c:v>
                </c:pt>
                <c:pt idx="156">
                  <c:v>1.8252475247524744</c:v>
                </c:pt>
                <c:pt idx="157">
                  <c:v>1.8252475247524744</c:v>
                </c:pt>
                <c:pt idx="158">
                  <c:v>1.8252475247524744</c:v>
                </c:pt>
                <c:pt idx="159">
                  <c:v>1.8252475247524744</c:v>
                </c:pt>
                <c:pt idx="160">
                  <c:v>1.8252475247524744</c:v>
                </c:pt>
                <c:pt idx="161">
                  <c:v>1.8252475247524744</c:v>
                </c:pt>
                <c:pt idx="162">
                  <c:v>1.8252475247524744</c:v>
                </c:pt>
                <c:pt idx="163">
                  <c:v>1.8252475247524744</c:v>
                </c:pt>
                <c:pt idx="164">
                  <c:v>1.8252475247524744</c:v>
                </c:pt>
                <c:pt idx="165">
                  <c:v>1.8252475247524744</c:v>
                </c:pt>
                <c:pt idx="166">
                  <c:v>1.8252475247524744</c:v>
                </c:pt>
                <c:pt idx="167">
                  <c:v>1.8252475247524744</c:v>
                </c:pt>
                <c:pt idx="168">
                  <c:v>1.8252475247524744</c:v>
                </c:pt>
                <c:pt idx="169">
                  <c:v>1.8252475247524744</c:v>
                </c:pt>
                <c:pt idx="170">
                  <c:v>1.8252475247524744</c:v>
                </c:pt>
                <c:pt idx="171">
                  <c:v>1.8252475247524744</c:v>
                </c:pt>
                <c:pt idx="172">
                  <c:v>1.8252475247524744</c:v>
                </c:pt>
                <c:pt idx="173">
                  <c:v>1.8252475247524744</c:v>
                </c:pt>
                <c:pt idx="174">
                  <c:v>1.8252475247524744</c:v>
                </c:pt>
                <c:pt idx="175">
                  <c:v>1.8252475247524744</c:v>
                </c:pt>
                <c:pt idx="176">
                  <c:v>1.8252475247524744</c:v>
                </c:pt>
                <c:pt idx="177">
                  <c:v>1.8252475247524744</c:v>
                </c:pt>
                <c:pt idx="178">
                  <c:v>1.8252475247524744</c:v>
                </c:pt>
                <c:pt idx="179">
                  <c:v>1.8252475247524744</c:v>
                </c:pt>
                <c:pt idx="180">
                  <c:v>1.8252475247524744</c:v>
                </c:pt>
                <c:pt idx="181">
                  <c:v>1.8252475247524744</c:v>
                </c:pt>
                <c:pt idx="182">
                  <c:v>1.8252475247524744</c:v>
                </c:pt>
                <c:pt idx="183">
                  <c:v>1.8252475247524744</c:v>
                </c:pt>
                <c:pt idx="184">
                  <c:v>1.8252475247524744</c:v>
                </c:pt>
                <c:pt idx="185">
                  <c:v>1.8252475247524744</c:v>
                </c:pt>
                <c:pt idx="186">
                  <c:v>1.8252475247524744</c:v>
                </c:pt>
                <c:pt idx="187">
                  <c:v>1.8252475247524744</c:v>
                </c:pt>
                <c:pt idx="188">
                  <c:v>1.8252475247524744</c:v>
                </c:pt>
                <c:pt idx="189">
                  <c:v>1.8252475247524744</c:v>
                </c:pt>
                <c:pt idx="190">
                  <c:v>1.8252475247524744</c:v>
                </c:pt>
                <c:pt idx="191">
                  <c:v>1.8252475247524744</c:v>
                </c:pt>
                <c:pt idx="192">
                  <c:v>1.8252475247524744</c:v>
                </c:pt>
                <c:pt idx="193">
                  <c:v>1.8252475247524744</c:v>
                </c:pt>
                <c:pt idx="194">
                  <c:v>1.8252475247524744</c:v>
                </c:pt>
                <c:pt idx="195">
                  <c:v>1.8252475247524744</c:v>
                </c:pt>
                <c:pt idx="196">
                  <c:v>1.8252475247524744</c:v>
                </c:pt>
                <c:pt idx="197">
                  <c:v>1.8252475247524744</c:v>
                </c:pt>
                <c:pt idx="198">
                  <c:v>1.8252475247524744</c:v>
                </c:pt>
                <c:pt idx="199">
                  <c:v>1.8252475247524744</c:v>
                </c:pt>
                <c:pt idx="200">
                  <c:v>1.8252475247524744</c:v>
                </c:pt>
                <c:pt idx="201">
                  <c:v>1.8252475247524744</c:v>
                </c:pt>
                <c:pt idx="202">
                  <c:v>1.8252475247524744</c:v>
                </c:pt>
              </c:numCache>
            </c:numRef>
          </c:val>
          <c:smooth val="0"/>
        </c:ser>
        <c:dLbls>
          <c:showLegendKey val="0"/>
          <c:showVal val="0"/>
          <c:showCatName val="0"/>
          <c:showSerName val="0"/>
          <c:showPercent val="0"/>
          <c:showBubbleSize val="0"/>
        </c:dLbls>
        <c:marker val="1"/>
        <c:smooth val="0"/>
        <c:axId val="76991872"/>
        <c:axId val="76997760"/>
      </c:lineChart>
      <c:dateAx>
        <c:axId val="76991872"/>
        <c:scaling>
          <c:orientation val="minMax"/>
        </c:scaling>
        <c:delete val="0"/>
        <c:axPos val="b"/>
        <c:numFmt formatCode="[$-41B]mmm\-yy;@" sourceLinked="1"/>
        <c:majorTickMark val="out"/>
        <c:minorTickMark val="none"/>
        <c:tickLblPos val="low"/>
        <c:txPr>
          <a:bodyPr rot="0" vert="horz"/>
          <a:lstStyle/>
          <a:p>
            <a:pPr>
              <a:defRPr sz="700"/>
            </a:pPr>
            <a:endParaRPr lang="sk-SK"/>
          </a:p>
        </c:txPr>
        <c:crossAx val="76997760"/>
        <c:crosses val="autoZero"/>
        <c:auto val="1"/>
        <c:lblOffset val="100"/>
        <c:baseTimeUnit val="months"/>
        <c:majorUnit val="12"/>
        <c:majorTimeUnit val="months"/>
        <c:minorUnit val="6"/>
      </c:dateAx>
      <c:valAx>
        <c:axId val="76997760"/>
        <c:scaling>
          <c:orientation val="minMax"/>
          <c:max val="4.5"/>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crossAx val="76991872"/>
        <c:crosses val="autoZero"/>
        <c:crossBetween val="between"/>
      </c:valAx>
      <c:spPr>
        <a:ln>
          <a:solidFill>
            <a:schemeClr val="tx1">
              <a:lumMod val="50000"/>
              <a:lumOff val="50000"/>
            </a:schemeClr>
          </a:solidFill>
        </a:ln>
      </c:spPr>
    </c:plotArea>
    <c:legend>
      <c:legendPos val="b"/>
      <c:layout>
        <c:manualLayout>
          <c:xMode val="edge"/>
          <c:yMode val="edge"/>
          <c:x val="1.4280460931688351E-3"/>
          <c:y val="0.91716516451875718"/>
          <c:w val="0.98204794555229336"/>
          <c:h val="7.468296346702219E-2"/>
        </c:manualLayout>
      </c:layout>
      <c:overlay val="0"/>
      <c:txPr>
        <a:bodyPr/>
        <a:lstStyle/>
        <a:p>
          <a:pPr>
            <a:defRPr sz="800"/>
          </a:pPr>
          <a:endParaRPr lang="sk-SK"/>
        </a:p>
      </c:txPr>
    </c:legend>
    <c:plotVisOnly val="1"/>
    <c:dispBlanksAs val="gap"/>
    <c:showDLblsOverMax val="0"/>
  </c:chart>
  <c:spPr>
    <a:ln>
      <a:solidFill>
        <a:srgbClr val="FFFFFF">
          <a:lumMod val="50000"/>
        </a:srgbClr>
      </a:solidFill>
    </a:ln>
  </c:spPr>
  <c:txPr>
    <a:bodyPr/>
    <a:lstStyle/>
    <a:p>
      <a:pPr>
        <a:defRPr>
          <a:latin typeface="Times New Roman" panose="02020603050405020304" pitchFamily="18" charset="0"/>
          <a:cs typeface="Times New Roman" panose="02020603050405020304" pitchFamily="18" charset="0"/>
        </a:defRPr>
      </a:pPr>
      <a:endParaRPr lang="sk-SK"/>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772376545975178E-2"/>
          <c:y val="1.4794074439033477E-2"/>
          <c:w val="0.9207423241683601"/>
          <c:h val="0.68372213192815057"/>
        </c:manualLayout>
      </c:layout>
      <c:lineChart>
        <c:grouping val="standard"/>
        <c:varyColors val="0"/>
        <c:ser>
          <c:idx val="0"/>
          <c:order val="0"/>
          <c:tx>
            <c:strRef>
              <c:f>Sheet1!$C$1</c:f>
              <c:strCache>
                <c:ptCount val="1"/>
                <c:pt idx="0">
                  <c:v>Sadzba pre hlavné refinančné operácie (základná sadzba) </c:v>
                </c:pt>
              </c:strCache>
            </c:strRef>
          </c:tx>
          <c:spPr>
            <a:ln w="12700">
              <a:solidFill>
                <a:srgbClr val="000000"/>
              </a:solidFill>
              <a:prstDash val="solid"/>
            </a:ln>
          </c:spPr>
          <c:marker>
            <c:symbol val="none"/>
          </c:marker>
          <c:cat>
            <c:numRef>
              <c:f>Sheet1!$B$2:$B$155</c:f>
              <c:numCache>
                <c:formatCode>[$-41B]mmm\-yy;@</c:formatCode>
                <c:ptCount val="154"/>
                <c:pt idx="0">
                  <c:v>37652</c:v>
                </c:pt>
                <c:pt idx="1">
                  <c:v>37680</c:v>
                </c:pt>
                <c:pt idx="2">
                  <c:v>37711</c:v>
                </c:pt>
                <c:pt idx="3">
                  <c:v>37741</c:v>
                </c:pt>
                <c:pt idx="4">
                  <c:v>37772</c:v>
                </c:pt>
                <c:pt idx="5">
                  <c:v>37802</c:v>
                </c:pt>
                <c:pt idx="6">
                  <c:v>37833</c:v>
                </c:pt>
                <c:pt idx="7">
                  <c:v>37864</c:v>
                </c:pt>
                <c:pt idx="8">
                  <c:v>37894</c:v>
                </c:pt>
                <c:pt idx="9">
                  <c:v>37925</c:v>
                </c:pt>
                <c:pt idx="10">
                  <c:v>37955</c:v>
                </c:pt>
                <c:pt idx="11">
                  <c:v>37986</c:v>
                </c:pt>
                <c:pt idx="12">
                  <c:v>38017</c:v>
                </c:pt>
                <c:pt idx="13">
                  <c:v>38046</c:v>
                </c:pt>
                <c:pt idx="14">
                  <c:v>38077</c:v>
                </c:pt>
                <c:pt idx="15">
                  <c:v>38107</c:v>
                </c:pt>
                <c:pt idx="16">
                  <c:v>38138</c:v>
                </c:pt>
                <c:pt idx="17">
                  <c:v>38168</c:v>
                </c:pt>
                <c:pt idx="18">
                  <c:v>38199</c:v>
                </c:pt>
                <c:pt idx="19">
                  <c:v>38230</c:v>
                </c:pt>
                <c:pt idx="20">
                  <c:v>38260</c:v>
                </c:pt>
                <c:pt idx="21">
                  <c:v>38291</c:v>
                </c:pt>
                <c:pt idx="22">
                  <c:v>38321</c:v>
                </c:pt>
                <c:pt idx="23">
                  <c:v>38352</c:v>
                </c:pt>
                <c:pt idx="24">
                  <c:v>38383</c:v>
                </c:pt>
                <c:pt idx="25">
                  <c:v>38411</c:v>
                </c:pt>
                <c:pt idx="26">
                  <c:v>38442</c:v>
                </c:pt>
                <c:pt idx="27">
                  <c:v>38472</c:v>
                </c:pt>
                <c:pt idx="28">
                  <c:v>38503</c:v>
                </c:pt>
                <c:pt idx="29">
                  <c:v>38533</c:v>
                </c:pt>
                <c:pt idx="30">
                  <c:v>38564</c:v>
                </c:pt>
                <c:pt idx="31">
                  <c:v>38595</c:v>
                </c:pt>
                <c:pt idx="32">
                  <c:v>38625</c:v>
                </c:pt>
                <c:pt idx="33">
                  <c:v>38656</c:v>
                </c:pt>
                <c:pt idx="34">
                  <c:v>38686</c:v>
                </c:pt>
                <c:pt idx="35">
                  <c:v>38717</c:v>
                </c:pt>
                <c:pt idx="36">
                  <c:v>38748</c:v>
                </c:pt>
                <c:pt idx="37">
                  <c:v>38776</c:v>
                </c:pt>
                <c:pt idx="38">
                  <c:v>38807</c:v>
                </c:pt>
                <c:pt idx="39">
                  <c:v>38837</c:v>
                </c:pt>
                <c:pt idx="40">
                  <c:v>38868</c:v>
                </c:pt>
                <c:pt idx="41">
                  <c:v>38898</c:v>
                </c:pt>
                <c:pt idx="42">
                  <c:v>38929</c:v>
                </c:pt>
                <c:pt idx="43">
                  <c:v>38960</c:v>
                </c:pt>
                <c:pt idx="44">
                  <c:v>38990</c:v>
                </c:pt>
                <c:pt idx="45">
                  <c:v>39021</c:v>
                </c:pt>
                <c:pt idx="46">
                  <c:v>39051</c:v>
                </c:pt>
                <c:pt idx="47">
                  <c:v>39082</c:v>
                </c:pt>
                <c:pt idx="48">
                  <c:v>39113</c:v>
                </c:pt>
                <c:pt idx="49">
                  <c:v>39141</c:v>
                </c:pt>
                <c:pt idx="50">
                  <c:v>39172</c:v>
                </c:pt>
                <c:pt idx="51">
                  <c:v>39202</c:v>
                </c:pt>
                <c:pt idx="52">
                  <c:v>39233</c:v>
                </c:pt>
                <c:pt idx="53">
                  <c:v>39263</c:v>
                </c:pt>
                <c:pt idx="54">
                  <c:v>39294</c:v>
                </c:pt>
                <c:pt idx="55">
                  <c:v>39325</c:v>
                </c:pt>
                <c:pt idx="56">
                  <c:v>39355</c:v>
                </c:pt>
                <c:pt idx="57">
                  <c:v>39386</c:v>
                </c:pt>
                <c:pt idx="58">
                  <c:v>39416</c:v>
                </c:pt>
                <c:pt idx="59">
                  <c:v>39447</c:v>
                </c:pt>
                <c:pt idx="60">
                  <c:v>39478</c:v>
                </c:pt>
                <c:pt idx="61">
                  <c:v>39507</c:v>
                </c:pt>
                <c:pt idx="62">
                  <c:v>39538</c:v>
                </c:pt>
                <c:pt idx="63">
                  <c:v>39568</c:v>
                </c:pt>
                <c:pt idx="64">
                  <c:v>39599</c:v>
                </c:pt>
                <c:pt idx="65">
                  <c:v>39629</c:v>
                </c:pt>
                <c:pt idx="66">
                  <c:v>39660</c:v>
                </c:pt>
                <c:pt idx="67">
                  <c:v>39691</c:v>
                </c:pt>
                <c:pt idx="68">
                  <c:v>39721</c:v>
                </c:pt>
                <c:pt idx="69">
                  <c:v>39752</c:v>
                </c:pt>
                <c:pt idx="70">
                  <c:v>39782</c:v>
                </c:pt>
                <c:pt idx="71">
                  <c:v>39813</c:v>
                </c:pt>
                <c:pt idx="72">
                  <c:v>39844</c:v>
                </c:pt>
                <c:pt idx="73">
                  <c:v>39872</c:v>
                </c:pt>
                <c:pt idx="74">
                  <c:v>39903</c:v>
                </c:pt>
                <c:pt idx="75">
                  <c:v>39933</c:v>
                </c:pt>
                <c:pt idx="76">
                  <c:v>39964</c:v>
                </c:pt>
                <c:pt idx="77">
                  <c:v>39994</c:v>
                </c:pt>
                <c:pt idx="78">
                  <c:v>40025</c:v>
                </c:pt>
                <c:pt idx="79">
                  <c:v>40056</c:v>
                </c:pt>
                <c:pt idx="80">
                  <c:v>40086</c:v>
                </c:pt>
                <c:pt idx="81">
                  <c:v>40117</c:v>
                </c:pt>
                <c:pt idx="82">
                  <c:v>40147</c:v>
                </c:pt>
                <c:pt idx="83">
                  <c:v>40178</c:v>
                </c:pt>
                <c:pt idx="84">
                  <c:v>40209</c:v>
                </c:pt>
                <c:pt idx="85">
                  <c:v>40237</c:v>
                </c:pt>
                <c:pt idx="86">
                  <c:v>40268</c:v>
                </c:pt>
                <c:pt idx="87">
                  <c:v>40298</c:v>
                </c:pt>
                <c:pt idx="88">
                  <c:v>40329</c:v>
                </c:pt>
                <c:pt idx="89">
                  <c:v>40359</c:v>
                </c:pt>
                <c:pt idx="90">
                  <c:v>40390</c:v>
                </c:pt>
                <c:pt idx="91">
                  <c:v>40421</c:v>
                </c:pt>
                <c:pt idx="92">
                  <c:v>40451</c:v>
                </c:pt>
                <c:pt idx="93">
                  <c:v>40482</c:v>
                </c:pt>
                <c:pt idx="94">
                  <c:v>40512</c:v>
                </c:pt>
                <c:pt idx="95">
                  <c:v>40543</c:v>
                </c:pt>
                <c:pt idx="96">
                  <c:v>40574</c:v>
                </c:pt>
                <c:pt idx="97">
                  <c:v>40602</c:v>
                </c:pt>
                <c:pt idx="98">
                  <c:v>40633</c:v>
                </c:pt>
                <c:pt idx="99">
                  <c:v>40663</c:v>
                </c:pt>
                <c:pt idx="100">
                  <c:v>40694</c:v>
                </c:pt>
                <c:pt idx="101">
                  <c:v>40724</c:v>
                </c:pt>
                <c:pt idx="102">
                  <c:v>40755</c:v>
                </c:pt>
                <c:pt idx="103">
                  <c:v>40786</c:v>
                </c:pt>
                <c:pt idx="104">
                  <c:v>40816</c:v>
                </c:pt>
                <c:pt idx="105">
                  <c:v>40847</c:v>
                </c:pt>
                <c:pt idx="106">
                  <c:v>40877</c:v>
                </c:pt>
                <c:pt idx="107">
                  <c:v>40908</c:v>
                </c:pt>
                <c:pt idx="108">
                  <c:v>40939</c:v>
                </c:pt>
                <c:pt idx="109">
                  <c:v>40968</c:v>
                </c:pt>
                <c:pt idx="110">
                  <c:v>40999</c:v>
                </c:pt>
                <c:pt idx="111">
                  <c:v>41029</c:v>
                </c:pt>
                <c:pt idx="112">
                  <c:v>41060</c:v>
                </c:pt>
                <c:pt idx="113">
                  <c:v>41090</c:v>
                </c:pt>
                <c:pt idx="114">
                  <c:v>41121</c:v>
                </c:pt>
                <c:pt idx="115">
                  <c:v>41152</c:v>
                </c:pt>
                <c:pt idx="116">
                  <c:v>41182</c:v>
                </c:pt>
                <c:pt idx="117">
                  <c:v>41213</c:v>
                </c:pt>
                <c:pt idx="118">
                  <c:v>41243</c:v>
                </c:pt>
                <c:pt idx="119">
                  <c:v>41274</c:v>
                </c:pt>
                <c:pt idx="120">
                  <c:v>41305</c:v>
                </c:pt>
                <c:pt idx="121">
                  <c:v>41333</c:v>
                </c:pt>
                <c:pt idx="122">
                  <c:v>41364</c:v>
                </c:pt>
                <c:pt idx="123">
                  <c:v>41394</c:v>
                </c:pt>
                <c:pt idx="124">
                  <c:v>41425</c:v>
                </c:pt>
                <c:pt idx="125">
                  <c:v>41455</c:v>
                </c:pt>
                <c:pt idx="126">
                  <c:v>41486</c:v>
                </c:pt>
                <c:pt idx="127">
                  <c:v>41517</c:v>
                </c:pt>
                <c:pt idx="128">
                  <c:v>41547</c:v>
                </c:pt>
                <c:pt idx="129">
                  <c:v>41578</c:v>
                </c:pt>
                <c:pt idx="130">
                  <c:v>41608</c:v>
                </c:pt>
                <c:pt idx="131">
                  <c:v>41639</c:v>
                </c:pt>
                <c:pt idx="132">
                  <c:v>41670</c:v>
                </c:pt>
                <c:pt idx="133">
                  <c:v>41698</c:v>
                </c:pt>
                <c:pt idx="134">
                  <c:v>41729</c:v>
                </c:pt>
                <c:pt idx="135">
                  <c:v>41759</c:v>
                </c:pt>
                <c:pt idx="136">
                  <c:v>41790</c:v>
                </c:pt>
                <c:pt idx="137">
                  <c:v>41820</c:v>
                </c:pt>
                <c:pt idx="138">
                  <c:v>41851</c:v>
                </c:pt>
                <c:pt idx="139">
                  <c:v>41882</c:v>
                </c:pt>
                <c:pt idx="140">
                  <c:v>41912</c:v>
                </c:pt>
                <c:pt idx="141">
                  <c:v>41943</c:v>
                </c:pt>
                <c:pt idx="142">
                  <c:v>41973</c:v>
                </c:pt>
                <c:pt idx="143">
                  <c:v>42004</c:v>
                </c:pt>
                <c:pt idx="144">
                  <c:v>42035</c:v>
                </c:pt>
                <c:pt idx="145">
                  <c:v>42063</c:v>
                </c:pt>
                <c:pt idx="146">
                  <c:v>42094</c:v>
                </c:pt>
                <c:pt idx="147">
                  <c:v>42124</c:v>
                </c:pt>
                <c:pt idx="148">
                  <c:v>42155</c:v>
                </c:pt>
                <c:pt idx="149">
                  <c:v>42185</c:v>
                </c:pt>
                <c:pt idx="150">
                  <c:v>42216</c:v>
                </c:pt>
                <c:pt idx="151">
                  <c:v>42247</c:v>
                </c:pt>
                <c:pt idx="152">
                  <c:v>42277</c:v>
                </c:pt>
                <c:pt idx="153">
                  <c:v>42308</c:v>
                </c:pt>
              </c:numCache>
            </c:numRef>
          </c:cat>
          <c:val>
            <c:numRef>
              <c:f>Sheet1!$C$2:$C$155</c:f>
              <c:numCache>
                <c:formatCode>General</c:formatCode>
                <c:ptCount val="154"/>
                <c:pt idx="0">
                  <c:v>2.75</c:v>
                </c:pt>
                <c:pt idx="1">
                  <c:v>2.75</c:v>
                </c:pt>
                <c:pt idx="2">
                  <c:v>2.5</c:v>
                </c:pt>
                <c:pt idx="3">
                  <c:v>2.5</c:v>
                </c:pt>
                <c:pt idx="4">
                  <c:v>2.5</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2.25</c:v>
                </c:pt>
                <c:pt idx="36">
                  <c:v>2.25</c:v>
                </c:pt>
                <c:pt idx="37">
                  <c:v>2.25</c:v>
                </c:pt>
                <c:pt idx="38">
                  <c:v>2.5</c:v>
                </c:pt>
                <c:pt idx="39">
                  <c:v>2.5</c:v>
                </c:pt>
                <c:pt idx="40">
                  <c:v>2.5</c:v>
                </c:pt>
                <c:pt idx="41">
                  <c:v>2.75</c:v>
                </c:pt>
                <c:pt idx="42">
                  <c:v>2.75</c:v>
                </c:pt>
                <c:pt idx="43">
                  <c:v>3</c:v>
                </c:pt>
                <c:pt idx="44">
                  <c:v>3</c:v>
                </c:pt>
                <c:pt idx="45">
                  <c:v>3.25</c:v>
                </c:pt>
                <c:pt idx="46">
                  <c:v>3.25</c:v>
                </c:pt>
                <c:pt idx="47">
                  <c:v>3.5</c:v>
                </c:pt>
                <c:pt idx="48">
                  <c:v>3.5</c:v>
                </c:pt>
                <c:pt idx="49">
                  <c:v>3.5</c:v>
                </c:pt>
                <c:pt idx="50">
                  <c:v>3.75</c:v>
                </c:pt>
                <c:pt idx="51">
                  <c:v>3.75</c:v>
                </c:pt>
                <c:pt idx="52">
                  <c:v>3.75</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4.25</c:v>
                </c:pt>
                <c:pt idx="67">
                  <c:v>4.25</c:v>
                </c:pt>
                <c:pt idx="68">
                  <c:v>4.25</c:v>
                </c:pt>
                <c:pt idx="69">
                  <c:v>3.75</c:v>
                </c:pt>
                <c:pt idx="70">
                  <c:v>3.25</c:v>
                </c:pt>
                <c:pt idx="71">
                  <c:v>2.5</c:v>
                </c:pt>
                <c:pt idx="72">
                  <c:v>2</c:v>
                </c:pt>
                <c:pt idx="73">
                  <c:v>2</c:v>
                </c:pt>
                <c:pt idx="74">
                  <c:v>1.5</c:v>
                </c:pt>
                <c:pt idx="75">
                  <c:v>1.25</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1.25</c:v>
                </c:pt>
                <c:pt idx="100">
                  <c:v>1.25</c:v>
                </c:pt>
                <c:pt idx="101">
                  <c:v>1.5</c:v>
                </c:pt>
                <c:pt idx="102">
                  <c:v>1.5</c:v>
                </c:pt>
                <c:pt idx="103">
                  <c:v>1.5</c:v>
                </c:pt>
                <c:pt idx="104">
                  <c:v>1.5</c:v>
                </c:pt>
                <c:pt idx="105">
                  <c:v>1.5</c:v>
                </c:pt>
                <c:pt idx="106">
                  <c:v>1.25</c:v>
                </c:pt>
                <c:pt idx="107">
                  <c:v>1</c:v>
                </c:pt>
                <c:pt idx="108">
                  <c:v>1</c:v>
                </c:pt>
                <c:pt idx="109">
                  <c:v>1</c:v>
                </c:pt>
                <c:pt idx="110">
                  <c:v>1</c:v>
                </c:pt>
                <c:pt idx="111">
                  <c:v>1</c:v>
                </c:pt>
                <c:pt idx="112">
                  <c:v>1</c:v>
                </c:pt>
                <c:pt idx="113">
                  <c:v>1</c:v>
                </c:pt>
                <c:pt idx="114">
                  <c:v>0.75</c:v>
                </c:pt>
                <c:pt idx="115">
                  <c:v>0.75</c:v>
                </c:pt>
                <c:pt idx="116">
                  <c:v>0.75</c:v>
                </c:pt>
                <c:pt idx="117">
                  <c:v>0.75</c:v>
                </c:pt>
                <c:pt idx="118">
                  <c:v>0.75</c:v>
                </c:pt>
                <c:pt idx="119">
                  <c:v>0.75</c:v>
                </c:pt>
                <c:pt idx="120">
                  <c:v>0.75</c:v>
                </c:pt>
                <c:pt idx="121">
                  <c:v>0.75</c:v>
                </c:pt>
                <c:pt idx="122">
                  <c:v>0.75</c:v>
                </c:pt>
                <c:pt idx="123">
                  <c:v>0.75</c:v>
                </c:pt>
                <c:pt idx="124">
                  <c:v>0.5</c:v>
                </c:pt>
                <c:pt idx="125">
                  <c:v>0.5</c:v>
                </c:pt>
                <c:pt idx="126">
                  <c:v>0.5</c:v>
                </c:pt>
                <c:pt idx="127">
                  <c:v>0.5</c:v>
                </c:pt>
                <c:pt idx="128">
                  <c:v>0.5</c:v>
                </c:pt>
                <c:pt idx="129">
                  <c:v>0.5</c:v>
                </c:pt>
                <c:pt idx="130">
                  <c:v>0.25</c:v>
                </c:pt>
                <c:pt idx="131">
                  <c:v>0.25</c:v>
                </c:pt>
                <c:pt idx="132">
                  <c:v>0.25</c:v>
                </c:pt>
                <c:pt idx="133">
                  <c:v>0.25</c:v>
                </c:pt>
                <c:pt idx="134">
                  <c:v>0.25</c:v>
                </c:pt>
                <c:pt idx="135">
                  <c:v>0.25</c:v>
                </c:pt>
                <c:pt idx="136">
                  <c:v>0.25</c:v>
                </c:pt>
                <c:pt idx="137">
                  <c:v>0.15</c:v>
                </c:pt>
                <c:pt idx="138">
                  <c:v>0.15</c:v>
                </c:pt>
                <c:pt idx="139">
                  <c:v>0.15</c:v>
                </c:pt>
                <c:pt idx="140">
                  <c:v>0.05</c:v>
                </c:pt>
                <c:pt idx="141">
                  <c:v>0.05</c:v>
                </c:pt>
                <c:pt idx="142">
                  <c:v>0.05</c:v>
                </c:pt>
                <c:pt idx="143">
                  <c:v>0.05</c:v>
                </c:pt>
                <c:pt idx="144">
                  <c:v>0.05</c:v>
                </c:pt>
                <c:pt idx="145">
                  <c:v>0.05</c:v>
                </c:pt>
                <c:pt idx="146">
                  <c:v>0.05</c:v>
                </c:pt>
                <c:pt idx="147">
                  <c:v>0.05</c:v>
                </c:pt>
                <c:pt idx="148">
                  <c:v>0.05</c:v>
                </c:pt>
                <c:pt idx="149">
                  <c:v>0.05</c:v>
                </c:pt>
                <c:pt idx="150">
                  <c:v>0.05</c:v>
                </c:pt>
                <c:pt idx="151">
                  <c:v>0.05</c:v>
                </c:pt>
                <c:pt idx="152">
                  <c:v>0.05</c:v>
                </c:pt>
                <c:pt idx="153">
                  <c:v>0.05</c:v>
                </c:pt>
              </c:numCache>
            </c:numRef>
          </c:val>
          <c:smooth val="0"/>
        </c:ser>
        <c:ser>
          <c:idx val="2"/>
          <c:order val="1"/>
          <c:tx>
            <c:strRef>
              <c:f>Sheet1!$E$1</c:f>
              <c:strCache>
                <c:ptCount val="1"/>
                <c:pt idx="0">
                  <c:v>Predikcia HICP podľa ECB (na posledný rok horizontu danej prognózy )</c:v>
                </c:pt>
              </c:strCache>
            </c:strRef>
          </c:tx>
          <c:spPr>
            <a:ln>
              <a:noFill/>
            </a:ln>
          </c:spPr>
          <c:marker>
            <c:symbol val="circle"/>
            <c:size val="3"/>
            <c:spPr>
              <a:solidFill>
                <a:srgbClr val="339933"/>
              </a:solidFill>
            </c:spPr>
          </c:marker>
          <c:cat>
            <c:numRef>
              <c:f>Sheet1!$B$2:$B$155</c:f>
              <c:numCache>
                <c:formatCode>[$-41B]mmm\-yy;@</c:formatCode>
                <c:ptCount val="154"/>
                <c:pt idx="0">
                  <c:v>37652</c:v>
                </c:pt>
                <c:pt idx="1">
                  <c:v>37680</c:v>
                </c:pt>
                <c:pt idx="2">
                  <c:v>37711</c:v>
                </c:pt>
                <c:pt idx="3">
                  <c:v>37741</c:v>
                </c:pt>
                <c:pt idx="4">
                  <c:v>37772</c:v>
                </c:pt>
                <c:pt idx="5">
                  <c:v>37802</c:v>
                </c:pt>
                <c:pt idx="6">
                  <c:v>37833</c:v>
                </c:pt>
                <c:pt idx="7">
                  <c:v>37864</c:v>
                </c:pt>
                <c:pt idx="8">
                  <c:v>37894</c:v>
                </c:pt>
                <c:pt idx="9">
                  <c:v>37925</c:v>
                </c:pt>
                <c:pt idx="10">
                  <c:v>37955</c:v>
                </c:pt>
                <c:pt idx="11">
                  <c:v>37986</c:v>
                </c:pt>
                <c:pt idx="12">
                  <c:v>38017</c:v>
                </c:pt>
                <c:pt idx="13">
                  <c:v>38046</c:v>
                </c:pt>
                <c:pt idx="14">
                  <c:v>38077</c:v>
                </c:pt>
                <c:pt idx="15">
                  <c:v>38107</c:v>
                </c:pt>
                <c:pt idx="16">
                  <c:v>38138</c:v>
                </c:pt>
                <c:pt idx="17">
                  <c:v>38168</c:v>
                </c:pt>
                <c:pt idx="18">
                  <c:v>38199</c:v>
                </c:pt>
                <c:pt idx="19">
                  <c:v>38230</c:v>
                </c:pt>
                <c:pt idx="20">
                  <c:v>38260</c:v>
                </c:pt>
                <c:pt idx="21">
                  <c:v>38291</c:v>
                </c:pt>
                <c:pt idx="22">
                  <c:v>38321</c:v>
                </c:pt>
                <c:pt idx="23">
                  <c:v>38352</c:v>
                </c:pt>
                <c:pt idx="24">
                  <c:v>38383</c:v>
                </c:pt>
                <c:pt idx="25">
                  <c:v>38411</c:v>
                </c:pt>
                <c:pt idx="26">
                  <c:v>38442</c:v>
                </c:pt>
                <c:pt idx="27">
                  <c:v>38472</c:v>
                </c:pt>
                <c:pt idx="28">
                  <c:v>38503</c:v>
                </c:pt>
                <c:pt idx="29">
                  <c:v>38533</c:v>
                </c:pt>
                <c:pt idx="30">
                  <c:v>38564</c:v>
                </c:pt>
                <c:pt idx="31">
                  <c:v>38595</c:v>
                </c:pt>
                <c:pt idx="32">
                  <c:v>38625</c:v>
                </c:pt>
                <c:pt idx="33">
                  <c:v>38656</c:v>
                </c:pt>
                <c:pt idx="34">
                  <c:v>38686</c:v>
                </c:pt>
                <c:pt idx="35">
                  <c:v>38717</c:v>
                </c:pt>
                <c:pt idx="36">
                  <c:v>38748</c:v>
                </c:pt>
                <c:pt idx="37">
                  <c:v>38776</c:v>
                </c:pt>
                <c:pt idx="38">
                  <c:v>38807</c:v>
                </c:pt>
                <c:pt idx="39">
                  <c:v>38837</c:v>
                </c:pt>
                <c:pt idx="40">
                  <c:v>38868</c:v>
                </c:pt>
                <c:pt idx="41">
                  <c:v>38898</c:v>
                </c:pt>
                <c:pt idx="42">
                  <c:v>38929</c:v>
                </c:pt>
                <c:pt idx="43">
                  <c:v>38960</c:v>
                </c:pt>
                <c:pt idx="44">
                  <c:v>38990</c:v>
                </c:pt>
                <c:pt idx="45">
                  <c:v>39021</c:v>
                </c:pt>
                <c:pt idx="46">
                  <c:v>39051</c:v>
                </c:pt>
                <c:pt idx="47">
                  <c:v>39082</c:v>
                </c:pt>
                <c:pt idx="48">
                  <c:v>39113</c:v>
                </c:pt>
                <c:pt idx="49">
                  <c:v>39141</c:v>
                </c:pt>
                <c:pt idx="50">
                  <c:v>39172</c:v>
                </c:pt>
                <c:pt idx="51">
                  <c:v>39202</c:v>
                </c:pt>
                <c:pt idx="52">
                  <c:v>39233</c:v>
                </c:pt>
                <c:pt idx="53">
                  <c:v>39263</c:v>
                </c:pt>
                <c:pt idx="54">
                  <c:v>39294</c:v>
                </c:pt>
                <c:pt idx="55">
                  <c:v>39325</c:v>
                </c:pt>
                <c:pt idx="56">
                  <c:v>39355</c:v>
                </c:pt>
                <c:pt idx="57">
                  <c:v>39386</c:v>
                </c:pt>
                <c:pt idx="58">
                  <c:v>39416</c:v>
                </c:pt>
                <c:pt idx="59">
                  <c:v>39447</c:v>
                </c:pt>
                <c:pt idx="60">
                  <c:v>39478</c:v>
                </c:pt>
                <c:pt idx="61">
                  <c:v>39507</c:v>
                </c:pt>
                <c:pt idx="62">
                  <c:v>39538</c:v>
                </c:pt>
                <c:pt idx="63">
                  <c:v>39568</c:v>
                </c:pt>
                <c:pt idx="64">
                  <c:v>39599</c:v>
                </c:pt>
                <c:pt idx="65">
                  <c:v>39629</c:v>
                </c:pt>
                <c:pt idx="66">
                  <c:v>39660</c:v>
                </c:pt>
                <c:pt idx="67">
                  <c:v>39691</c:v>
                </c:pt>
                <c:pt idx="68">
                  <c:v>39721</c:v>
                </c:pt>
                <c:pt idx="69">
                  <c:v>39752</c:v>
                </c:pt>
                <c:pt idx="70">
                  <c:v>39782</c:v>
                </c:pt>
                <c:pt idx="71">
                  <c:v>39813</c:v>
                </c:pt>
                <c:pt idx="72">
                  <c:v>39844</c:v>
                </c:pt>
                <c:pt idx="73">
                  <c:v>39872</c:v>
                </c:pt>
                <c:pt idx="74">
                  <c:v>39903</c:v>
                </c:pt>
                <c:pt idx="75">
                  <c:v>39933</c:v>
                </c:pt>
                <c:pt idx="76">
                  <c:v>39964</c:v>
                </c:pt>
                <c:pt idx="77">
                  <c:v>39994</c:v>
                </c:pt>
                <c:pt idx="78">
                  <c:v>40025</c:v>
                </c:pt>
                <c:pt idx="79">
                  <c:v>40056</c:v>
                </c:pt>
                <c:pt idx="80">
                  <c:v>40086</c:v>
                </c:pt>
                <c:pt idx="81">
                  <c:v>40117</c:v>
                </c:pt>
                <c:pt idx="82">
                  <c:v>40147</c:v>
                </c:pt>
                <c:pt idx="83">
                  <c:v>40178</c:v>
                </c:pt>
                <c:pt idx="84">
                  <c:v>40209</c:v>
                </c:pt>
                <c:pt idx="85">
                  <c:v>40237</c:v>
                </c:pt>
                <c:pt idx="86">
                  <c:v>40268</c:v>
                </c:pt>
                <c:pt idx="87">
                  <c:v>40298</c:v>
                </c:pt>
                <c:pt idx="88">
                  <c:v>40329</c:v>
                </c:pt>
                <c:pt idx="89">
                  <c:v>40359</c:v>
                </c:pt>
                <c:pt idx="90">
                  <c:v>40390</c:v>
                </c:pt>
                <c:pt idx="91">
                  <c:v>40421</c:v>
                </c:pt>
                <c:pt idx="92">
                  <c:v>40451</c:v>
                </c:pt>
                <c:pt idx="93">
                  <c:v>40482</c:v>
                </c:pt>
                <c:pt idx="94">
                  <c:v>40512</c:v>
                </c:pt>
                <c:pt idx="95">
                  <c:v>40543</c:v>
                </c:pt>
                <c:pt idx="96">
                  <c:v>40574</c:v>
                </c:pt>
                <c:pt idx="97">
                  <c:v>40602</c:v>
                </c:pt>
                <c:pt idx="98">
                  <c:v>40633</c:v>
                </c:pt>
                <c:pt idx="99">
                  <c:v>40663</c:v>
                </c:pt>
                <c:pt idx="100">
                  <c:v>40694</c:v>
                </c:pt>
                <c:pt idx="101">
                  <c:v>40724</c:v>
                </c:pt>
                <c:pt idx="102">
                  <c:v>40755</c:v>
                </c:pt>
                <c:pt idx="103">
                  <c:v>40786</c:v>
                </c:pt>
                <c:pt idx="104">
                  <c:v>40816</c:v>
                </c:pt>
                <c:pt idx="105">
                  <c:v>40847</c:v>
                </c:pt>
                <c:pt idx="106">
                  <c:v>40877</c:v>
                </c:pt>
                <c:pt idx="107">
                  <c:v>40908</c:v>
                </c:pt>
                <c:pt idx="108">
                  <c:v>40939</c:v>
                </c:pt>
                <c:pt idx="109">
                  <c:v>40968</c:v>
                </c:pt>
                <c:pt idx="110">
                  <c:v>40999</c:v>
                </c:pt>
                <c:pt idx="111">
                  <c:v>41029</c:v>
                </c:pt>
                <c:pt idx="112">
                  <c:v>41060</c:v>
                </c:pt>
                <c:pt idx="113">
                  <c:v>41090</c:v>
                </c:pt>
                <c:pt idx="114">
                  <c:v>41121</c:v>
                </c:pt>
                <c:pt idx="115">
                  <c:v>41152</c:v>
                </c:pt>
                <c:pt idx="116">
                  <c:v>41182</c:v>
                </c:pt>
                <c:pt idx="117">
                  <c:v>41213</c:v>
                </c:pt>
                <c:pt idx="118">
                  <c:v>41243</c:v>
                </c:pt>
                <c:pt idx="119">
                  <c:v>41274</c:v>
                </c:pt>
                <c:pt idx="120">
                  <c:v>41305</c:v>
                </c:pt>
                <c:pt idx="121">
                  <c:v>41333</c:v>
                </c:pt>
                <c:pt idx="122">
                  <c:v>41364</c:v>
                </c:pt>
                <c:pt idx="123">
                  <c:v>41394</c:v>
                </c:pt>
                <c:pt idx="124">
                  <c:v>41425</c:v>
                </c:pt>
                <c:pt idx="125">
                  <c:v>41455</c:v>
                </c:pt>
                <c:pt idx="126">
                  <c:v>41486</c:v>
                </c:pt>
                <c:pt idx="127">
                  <c:v>41517</c:v>
                </c:pt>
                <c:pt idx="128">
                  <c:v>41547</c:v>
                </c:pt>
                <c:pt idx="129">
                  <c:v>41578</c:v>
                </c:pt>
                <c:pt idx="130">
                  <c:v>41608</c:v>
                </c:pt>
                <c:pt idx="131">
                  <c:v>41639</c:v>
                </c:pt>
                <c:pt idx="132">
                  <c:v>41670</c:v>
                </c:pt>
                <c:pt idx="133">
                  <c:v>41698</c:v>
                </c:pt>
                <c:pt idx="134">
                  <c:v>41729</c:v>
                </c:pt>
                <c:pt idx="135">
                  <c:v>41759</c:v>
                </c:pt>
                <c:pt idx="136">
                  <c:v>41790</c:v>
                </c:pt>
                <c:pt idx="137">
                  <c:v>41820</c:v>
                </c:pt>
                <c:pt idx="138">
                  <c:v>41851</c:v>
                </c:pt>
                <c:pt idx="139">
                  <c:v>41882</c:v>
                </c:pt>
                <c:pt idx="140">
                  <c:v>41912</c:v>
                </c:pt>
                <c:pt idx="141">
                  <c:v>41943</c:v>
                </c:pt>
                <c:pt idx="142">
                  <c:v>41973</c:v>
                </c:pt>
                <c:pt idx="143">
                  <c:v>42004</c:v>
                </c:pt>
                <c:pt idx="144">
                  <c:v>42035</c:v>
                </c:pt>
                <c:pt idx="145">
                  <c:v>42063</c:v>
                </c:pt>
                <c:pt idx="146">
                  <c:v>42094</c:v>
                </c:pt>
                <c:pt idx="147">
                  <c:v>42124</c:v>
                </c:pt>
                <c:pt idx="148">
                  <c:v>42155</c:v>
                </c:pt>
                <c:pt idx="149">
                  <c:v>42185</c:v>
                </c:pt>
                <c:pt idx="150">
                  <c:v>42216</c:v>
                </c:pt>
                <c:pt idx="151">
                  <c:v>42247</c:v>
                </c:pt>
                <c:pt idx="152">
                  <c:v>42277</c:v>
                </c:pt>
                <c:pt idx="153">
                  <c:v>42308</c:v>
                </c:pt>
              </c:numCache>
            </c:numRef>
          </c:cat>
          <c:val>
            <c:numRef>
              <c:f>Sheet1!$E$2:$E$155</c:f>
              <c:numCache>
                <c:formatCode>General</c:formatCode>
                <c:ptCount val="154"/>
                <c:pt idx="17">
                  <c:v>1.7</c:v>
                </c:pt>
                <c:pt idx="20">
                  <c:v>1.7999999999999998</c:v>
                </c:pt>
                <c:pt idx="23">
                  <c:v>1.6</c:v>
                </c:pt>
                <c:pt idx="26">
                  <c:v>1.6</c:v>
                </c:pt>
                <c:pt idx="29">
                  <c:v>1.5</c:v>
                </c:pt>
                <c:pt idx="32">
                  <c:v>1.9</c:v>
                </c:pt>
                <c:pt idx="35">
                  <c:v>2</c:v>
                </c:pt>
                <c:pt idx="38">
                  <c:v>2.2000000000000002</c:v>
                </c:pt>
                <c:pt idx="41">
                  <c:v>2.2000000000000002</c:v>
                </c:pt>
                <c:pt idx="44">
                  <c:v>2.4</c:v>
                </c:pt>
                <c:pt idx="47">
                  <c:v>1.9</c:v>
                </c:pt>
                <c:pt idx="50">
                  <c:v>2</c:v>
                </c:pt>
                <c:pt idx="53">
                  <c:v>2</c:v>
                </c:pt>
                <c:pt idx="56">
                  <c:v>2</c:v>
                </c:pt>
                <c:pt idx="59">
                  <c:v>1.7999999999999998</c:v>
                </c:pt>
                <c:pt idx="62">
                  <c:v>2.1</c:v>
                </c:pt>
                <c:pt idx="65">
                  <c:v>2.4</c:v>
                </c:pt>
                <c:pt idx="68">
                  <c:v>2.5999999999999996</c:v>
                </c:pt>
                <c:pt idx="71">
                  <c:v>1.8</c:v>
                </c:pt>
                <c:pt idx="74">
                  <c:v>1</c:v>
                </c:pt>
                <c:pt idx="77">
                  <c:v>1</c:v>
                </c:pt>
                <c:pt idx="80">
                  <c:v>1.2000000000000002</c:v>
                </c:pt>
                <c:pt idx="83">
                  <c:v>1.4</c:v>
                </c:pt>
                <c:pt idx="86">
                  <c:v>1.5</c:v>
                </c:pt>
                <c:pt idx="89">
                  <c:v>1.6</c:v>
                </c:pt>
                <c:pt idx="92">
                  <c:v>1.7000000000000002</c:v>
                </c:pt>
                <c:pt idx="95">
                  <c:v>1.5</c:v>
                </c:pt>
                <c:pt idx="98">
                  <c:v>1.7</c:v>
                </c:pt>
                <c:pt idx="101">
                  <c:v>1.7</c:v>
                </c:pt>
                <c:pt idx="104">
                  <c:v>1.7000000000000002</c:v>
                </c:pt>
                <c:pt idx="107">
                  <c:v>1.5</c:v>
                </c:pt>
                <c:pt idx="110">
                  <c:v>1.5999999999999999</c:v>
                </c:pt>
                <c:pt idx="113">
                  <c:v>1.6</c:v>
                </c:pt>
                <c:pt idx="116">
                  <c:v>1.6</c:v>
                </c:pt>
                <c:pt idx="119">
                  <c:v>1.4</c:v>
                </c:pt>
                <c:pt idx="122">
                  <c:v>1.3</c:v>
                </c:pt>
                <c:pt idx="125">
                  <c:v>1.3</c:v>
                </c:pt>
                <c:pt idx="128">
                  <c:v>1.3</c:v>
                </c:pt>
                <c:pt idx="131">
                  <c:v>1.3</c:v>
                </c:pt>
                <c:pt idx="134">
                  <c:v>1.5</c:v>
                </c:pt>
                <c:pt idx="137">
                  <c:v>1.4</c:v>
                </c:pt>
                <c:pt idx="140">
                  <c:v>1.4</c:v>
                </c:pt>
                <c:pt idx="143">
                  <c:v>1.3</c:v>
                </c:pt>
                <c:pt idx="146">
                  <c:v>1.8</c:v>
                </c:pt>
                <c:pt idx="149">
                  <c:v>1.8</c:v>
                </c:pt>
                <c:pt idx="152">
                  <c:v>1.7</c:v>
                </c:pt>
              </c:numCache>
            </c:numRef>
          </c:val>
          <c:smooth val="0"/>
        </c:ser>
        <c:ser>
          <c:idx val="3"/>
          <c:order val="2"/>
          <c:tx>
            <c:strRef>
              <c:f>Sheet1!$F$1</c:f>
              <c:strCache>
                <c:ptCount val="1"/>
                <c:pt idx="0">
                  <c:v>Predikcia HICP bez potravín a energií podľa ECB (na posledný rok horizontu danej prognózy)</c:v>
                </c:pt>
              </c:strCache>
            </c:strRef>
          </c:tx>
          <c:spPr>
            <a:ln>
              <a:noFill/>
            </a:ln>
          </c:spPr>
          <c:marker>
            <c:symbol val="circle"/>
            <c:size val="3"/>
            <c:spPr>
              <a:noFill/>
              <a:ln w="9525">
                <a:solidFill>
                  <a:srgbClr val="000000"/>
                </a:solidFill>
              </a:ln>
            </c:spPr>
          </c:marker>
          <c:cat>
            <c:numRef>
              <c:f>Sheet1!$B$2:$B$155</c:f>
              <c:numCache>
                <c:formatCode>[$-41B]mmm\-yy;@</c:formatCode>
                <c:ptCount val="154"/>
                <c:pt idx="0">
                  <c:v>37652</c:v>
                </c:pt>
                <c:pt idx="1">
                  <c:v>37680</c:v>
                </c:pt>
                <c:pt idx="2">
                  <c:v>37711</c:v>
                </c:pt>
                <c:pt idx="3">
                  <c:v>37741</c:v>
                </c:pt>
                <c:pt idx="4">
                  <c:v>37772</c:v>
                </c:pt>
                <c:pt idx="5">
                  <c:v>37802</c:v>
                </c:pt>
                <c:pt idx="6">
                  <c:v>37833</c:v>
                </c:pt>
                <c:pt idx="7">
                  <c:v>37864</c:v>
                </c:pt>
                <c:pt idx="8">
                  <c:v>37894</c:v>
                </c:pt>
                <c:pt idx="9">
                  <c:v>37925</c:v>
                </c:pt>
                <c:pt idx="10">
                  <c:v>37955</c:v>
                </c:pt>
                <c:pt idx="11">
                  <c:v>37986</c:v>
                </c:pt>
                <c:pt idx="12">
                  <c:v>38017</c:v>
                </c:pt>
                <c:pt idx="13">
                  <c:v>38046</c:v>
                </c:pt>
                <c:pt idx="14">
                  <c:v>38077</c:v>
                </c:pt>
                <c:pt idx="15">
                  <c:v>38107</c:v>
                </c:pt>
                <c:pt idx="16">
                  <c:v>38138</c:v>
                </c:pt>
                <c:pt idx="17">
                  <c:v>38168</c:v>
                </c:pt>
                <c:pt idx="18">
                  <c:v>38199</c:v>
                </c:pt>
                <c:pt idx="19">
                  <c:v>38230</c:v>
                </c:pt>
                <c:pt idx="20">
                  <c:v>38260</c:v>
                </c:pt>
                <c:pt idx="21">
                  <c:v>38291</c:v>
                </c:pt>
                <c:pt idx="22">
                  <c:v>38321</c:v>
                </c:pt>
                <c:pt idx="23">
                  <c:v>38352</c:v>
                </c:pt>
                <c:pt idx="24">
                  <c:v>38383</c:v>
                </c:pt>
                <c:pt idx="25">
                  <c:v>38411</c:v>
                </c:pt>
                <c:pt idx="26">
                  <c:v>38442</c:v>
                </c:pt>
                <c:pt idx="27">
                  <c:v>38472</c:v>
                </c:pt>
                <c:pt idx="28">
                  <c:v>38503</c:v>
                </c:pt>
                <c:pt idx="29">
                  <c:v>38533</c:v>
                </c:pt>
                <c:pt idx="30">
                  <c:v>38564</c:v>
                </c:pt>
                <c:pt idx="31">
                  <c:v>38595</c:v>
                </c:pt>
                <c:pt idx="32">
                  <c:v>38625</c:v>
                </c:pt>
                <c:pt idx="33">
                  <c:v>38656</c:v>
                </c:pt>
                <c:pt idx="34">
                  <c:v>38686</c:v>
                </c:pt>
                <c:pt idx="35">
                  <c:v>38717</c:v>
                </c:pt>
                <c:pt idx="36">
                  <c:v>38748</c:v>
                </c:pt>
                <c:pt idx="37">
                  <c:v>38776</c:v>
                </c:pt>
                <c:pt idx="38">
                  <c:v>38807</c:v>
                </c:pt>
                <c:pt idx="39">
                  <c:v>38837</c:v>
                </c:pt>
                <c:pt idx="40">
                  <c:v>38868</c:v>
                </c:pt>
                <c:pt idx="41">
                  <c:v>38898</c:v>
                </c:pt>
                <c:pt idx="42">
                  <c:v>38929</c:v>
                </c:pt>
                <c:pt idx="43">
                  <c:v>38960</c:v>
                </c:pt>
                <c:pt idx="44">
                  <c:v>38990</c:v>
                </c:pt>
                <c:pt idx="45">
                  <c:v>39021</c:v>
                </c:pt>
                <c:pt idx="46">
                  <c:v>39051</c:v>
                </c:pt>
                <c:pt idx="47">
                  <c:v>39082</c:v>
                </c:pt>
                <c:pt idx="48">
                  <c:v>39113</c:v>
                </c:pt>
                <c:pt idx="49">
                  <c:v>39141</c:v>
                </c:pt>
                <c:pt idx="50">
                  <c:v>39172</c:v>
                </c:pt>
                <c:pt idx="51">
                  <c:v>39202</c:v>
                </c:pt>
                <c:pt idx="52">
                  <c:v>39233</c:v>
                </c:pt>
                <c:pt idx="53">
                  <c:v>39263</c:v>
                </c:pt>
                <c:pt idx="54">
                  <c:v>39294</c:v>
                </c:pt>
                <c:pt idx="55">
                  <c:v>39325</c:v>
                </c:pt>
                <c:pt idx="56">
                  <c:v>39355</c:v>
                </c:pt>
                <c:pt idx="57">
                  <c:v>39386</c:v>
                </c:pt>
                <c:pt idx="58">
                  <c:v>39416</c:v>
                </c:pt>
                <c:pt idx="59">
                  <c:v>39447</c:v>
                </c:pt>
                <c:pt idx="60">
                  <c:v>39478</c:v>
                </c:pt>
                <c:pt idx="61">
                  <c:v>39507</c:v>
                </c:pt>
                <c:pt idx="62">
                  <c:v>39538</c:v>
                </c:pt>
                <c:pt idx="63">
                  <c:v>39568</c:v>
                </c:pt>
                <c:pt idx="64">
                  <c:v>39599</c:v>
                </c:pt>
                <c:pt idx="65">
                  <c:v>39629</c:v>
                </c:pt>
                <c:pt idx="66">
                  <c:v>39660</c:v>
                </c:pt>
                <c:pt idx="67">
                  <c:v>39691</c:v>
                </c:pt>
                <c:pt idx="68">
                  <c:v>39721</c:v>
                </c:pt>
                <c:pt idx="69">
                  <c:v>39752</c:v>
                </c:pt>
                <c:pt idx="70">
                  <c:v>39782</c:v>
                </c:pt>
                <c:pt idx="71">
                  <c:v>39813</c:v>
                </c:pt>
                <c:pt idx="72">
                  <c:v>39844</c:v>
                </c:pt>
                <c:pt idx="73">
                  <c:v>39872</c:v>
                </c:pt>
                <c:pt idx="74">
                  <c:v>39903</c:v>
                </c:pt>
                <c:pt idx="75">
                  <c:v>39933</c:v>
                </c:pt>
                <c:pt idx="76">
                  <c:v>39964</c:v>
                </c:pt>
                <c:pt idx="77">
                  <c:v>39994</c:v>
                </c:pt>
                <c:pt idx="78">
                  <c:v>40025</c:v>
                </c:pt>
                <c:pt idx="79">
                  <c:v>40056</c:v>
                </c:pt>
                <c:pt idx="80">
                  <c:v>40086</c:v>
                </c:pt>
                <c:pt idx="81">
                  <c:v>40117</c:v>
                </c:pt>
                <c:pt idx="82">
                  <c:v>40147</c:v>
                </c:pt>
                <c:pt idx="83">
                  <c:v>40178</c:v>
                </c:pt>
                <c:pt idx="84">
                  <c:v>40209</c:v>
                </c:pt>
                <c:pt idx="85">
                  <c:v>40237</c:v>
                </c:pt>
                <c:pt idx="86">
                  <c:v>40268</c:v>
                </c:pt>
                <c:pt idx="87">
                  <c:v>40298</c:v>
                </c:pt>
                <c:pt idx="88">
                  <c:v>40329</c:v>
                </c:pt>
                <c:pt idx="89">
                  <c:v>40359</c:v>
                </c:pt>
                <c:pt idx="90">
                  <c:v>40390</c:v>
                </c:pt>
                <c:pt idx="91">
                  <c:v>40421</c:v>
                </c:pt>
                <c:pt idx="92">
                  <c:v>40451</c:v>
                </c:pt>
                <c:pt idx="93">
                  <c:v>40482</c:v>
                </c:pt>
                <c:pt idx="94">
                  <c:v>40512</c:v>
                </c:pt>
                <c:pt idx="95">
                  <c:v>40543</c:v>
                </c:pt>
                <c:pt idx="96">
                  <c:v>40574</c:v>
                </c:pt>
                <c:pt idx="97">
                  <c:v>40602</c:v>
                </c:pt>
                <c:pt idx="98">
                  <c:v>40633</c:v>
                </c:pt>
                <c:pt idx="99">
                  <c:v>40663</c:v>
                </c:pt>
                <c:pt idx="100">
                  <c:v>40694</c:v>
                </c:pt>
                <c:pt idx="101">
                  <c:v>40724</c:v>
                </c:pt>
                <c:pt idx="102">
                  <c:v>40755</c:v>
                </c:pt>
                <c:pt idx="103">
                  <c:v>40786</c:v>
                </c:pt>
                <c:pt idx="104">
                  <c:v>40816</c:v>
                </c:pt>
                <c:pt idx="105">
                  <c:v>40847</c:v>
                </c:pt>
                <c:pt idx="106">
                  <c:v>40877</c:v>
                </c:pt>
                <c:pt idx="107">
                  <c:v>40908</c:v>
                </c:pt>
                <c:pt idx="108">
                  <c:v>40939</c:v>
                </c:pt>
                <c:pt idx="109">
                  <c:v>40968</c:v>
                </c:pt>
                <c:pt idx="110">
                  <c:v>40999</c:v>
                </c:pt>
                <c:pt idx="111">
                  <c:v>41029</c:v>
                </c:pt>
                <c:pt idx="112">
                  <c:v>41060</c:v>
                </c:pt>
                <c:pt idx="113">
                  <c:v>41090</c:v>
                </c:pt>
                <c:pt idx="114">
                  <c:v>41121</c:v>
                </c:pt>
                <c:pt idx="115">
                  <c:v>41152</c:v>
                </c:pt>
                <c:pt idx="116">
                  <c:v>41182</c:v>
                </c:pt>
                <c:pt idx="117">
                  <c:v>41213</c:v>
                </c:pt>
                <c:pt idx="118">
                  <c:v>41243</c:v>
                </c:pt>
                <c:pt idx="119">
                  <c:v>41274</c:v>
                </c:pt>
                <c:pt idx="120">
                  <c:v>41305</c:v>
                </c:pt>
                <c:pt idx="121">
                  <c:v>41333</c:v>
                </c:pt>
                <c:pt idx="122">
                  <c:v>41364</c:v>
                </c:pt>
                <c:pt idx="123">
                  <c:v>41394</c:v>
                </c:pt>
                <c:pt idx="124">
                  <c:v>41425</c:v>
                </c:pt>
                <c:pt idx="125">
                  <c:v>41455</c:v>
                </c:pt>
                <c:pt idx="126">
                  <c:v>41486</c:v>
                </c:pt>
                <c:pt idx="127">
                  <c:v>41517</c:v>
                </c:pt>
                <c:pt idx="128">
                  <c:v>41547</c:v>
                </c:pt>
                <c:pt idx="129">
                  <c:v>41578</c:v>
                </c:pt>
                <c:pt idx="130">
                  <c:v>41608</c:v>
                </c:pt>
                <c:pt idx="131">
                  <c:v>41639</c:v>
                </c:pt>
                <c:pt idx="132">
                  <c:v>41670</c:v>
                </c:pt>
                <c:pt idx="133">
                  <c:v>41698</c:v>
                </c:pt>
                <c:pt idx="134">
                  <c:v>41729</c:v>
                </c:pt>
                <c:pt idx="135">
                  <c:v>41759</c:v>
                </c:pt>
                <c:pt idx="136">
                  <c:v>41790</c:v>
                </c:pt>
                <c:pt idx="137">
                  <c:v>41820</c:v>
                </c:pt>
                <c:pt idx="138">
                  <c:v>41851</c:v>
                </c:pt>
                <c:pt idx="139">
                  <c:v>41882</c:v>
                </c:pt>
                <c:pt idx="140">
                  <c:v>41912</c:v>
                </c:pt>
                <c:pt idx="141">
                  <c:v>41943</c:v>
                </c:pt>
                <c:pt idx="142">
                  <c:v>41973</c:v>
                </c:pt>
                <c:pt idx="143">
                  <c:v>42004</c:v>
                </c:pt>
                <c:pt idx="144">
                  <c:v>42035</c:v>
                </c:pt>
                <c:pt idx="145">
                  <c:v>42063</c:v>
                </c:pt>
                <c:pt idx="146">
                  <c:v>42094</c:v>
                </c:pt>
                <c:pt idx="147">
                  <c:v>42124</c:v>
                </c:pt>
                <c:pt idx="148">
                  <c:v>42155</c:v>
                </c:pt>
                <c:pt idx="149">
                  <c:v>42185</c:v>
                </c:pt>
                <c:pt idx="150">
                  <c:v>42216</c:v>
                </c:pt>
                <c:pt idx="151">
                  <c:v>42247</c:v>
                </c:pt>
                <c:pt idx="152">
                  <c:v>42277</c:v>
                </c:pt>
                <c:pt idx="153">
                  <c:v>42308</c:v>
                </c:pt>
              </c:numCache>
            </c:numRef>
          </c:cat>
          <c:val>
            <c:numRef>
              <c:f>Sheet1!$F$2:$F$155</c:f>
              <c:numCache>
                <c:formatCode>General</c:formatCode>
                <c:ptCount val="154"/>
                <c:pt idx="131">
                  <c:v>1.4</c:v>
                </c:pt>
                <c:pt idx="134">
                  <c:v>1.7</c:v>
                </c:pt>
                <c:pt idx="137">
                  <c:v>1.5</c:v>
                </c:pt>
                <c:pt idx="140">
                  <c:v>1.5</c:v>
                </c:pt>
                <c:pt idx="143">
                  <c:v>1.3</c:v>
                </c:pt>
                <c:pt idx="146">
                  <c:v>1.7</c:v>
                </c:pt>
                <c:pt idx="149">
                  <c:v>1.7</c:v>
                </c:pt>
                <c:pt idx="152">
                  <c:v>1.6</c:v>
                </c:pt>
              </c:numCache>
            </c:numRef>
          </c:val>
          <c:smooth val="0"/>
        </c:ser>
        <c:ser>
          <c:idx val="4"/>
          <c:order val="3"/>
          <c:tx>
            <c:strRef>
              <c:f>Sheet1!$G$1</c:f>
              <c:strCache>
                <c:ptCount val="1"/>
                <c:pt idx="0">
                  <c:v>xxx</c:v>
                </c:pt>
              </c:strCache>
            </c:strRef>
          </c:tx>
          <c:spPr>
            <a:ln w="9525">
              <a:solidFill>
                <a:srgbClr val="339933"/>
              </a:solidFill>
            </a:ln>
          </c:spPr>
          <c:marker>
            <c:symbol val="none"/>
          </c:marker>
          <c:cat>
            <c:numRef>
              <c:f>Sheet1!$B$2:$B$155</c:f>
              <c:numCache>
                <c:formatCode>[$-41B]mmm\-yy;@</c:formatCode>
                <c:ptCount val="154"/>
                <c:pt idx="0">
                  <c:v>37652</c:v>
                </c:pt>
                <c:pt idx="1">
                  <c:v>37680</c:v>
                </c:pt>
                <c:pt idx="2">
                  <c:v>37711</c:v>
                </c:pt>
                <c:pt idx="3">
                  <c:v>37741</c:v>
                </c:pt>
                <c:pt idx="4">
                  <c:v>37772</c:v>
                </c:pt>
                <c:pt idx="5">
                  <c:v>37802</c:v>
                </c:pt>
                <c:pt idx="6">
                  <c:v>37833</c:v>
                </c:pt>
                <c:pt idx="7">
                  <c:v>37864</c:v>
                </c:pt>
                <c:pt idx="8">
                  <c:v>37894</c:v>
                </c:pt>
                <c:pt idx="9">
                  <c:v>37925</c:v>
                </c:pt>
                <c:pt idx="10">
                  <c:v>37955</c:v>
                </c:pt>
                <c:pt idx="11">
                  <c:v>37986</c:v>
                </c:pt>
                <c:pt idx="12">
                  <c:v>38017</c:v>
                </c:pt>
                <c:pt idx="13">
                  <c:v>38046</c:v>
                </c:pt>
                <c:pt idx="14">
                  <c:v>38077</c:v>
                </c:pt>
                <c:pt idx="15">
                  <c:v>38107</c:v>
                </c:pt>
                <c:pt idx="16">
                  <c:v>38138</c:v>
                </c:pt>
                <c:pt idx="17">
                  <c:v>38168</c:v>
                </c:pt>
                <c:pt idx="18">
                  <c:v>38199</c:v>
                </c:pt>
                <c:pt idx="19">
                  <c:v>38230</c:v>
                </c:pt>
                <c:pt idx="20">
                  <c:v>38260</c:v>
                </c:pt>
                <c:pt idx="21">
                  <c:v>38291</c:v>
                </c:pt>
                <c:pt idx="22">
                  <c:v>38321</c:v>
                </c:pt>
                <c:pt idx="23">
                  <c:v>38352</c:v>
                </c:pt>
                <c:pt idx="24">
                  <c:v>38383</c:v>
                </c:pt>
                <c:pt idx="25">
                  <c:v>38411</c:v>
                </c:pt>
                <c:pt idx="26">
                  <c:v>38442</c:v>
                </c:pt>
                <c:pt idx="27">
                  <c:v>38472</c:v>
                </c:pt>
                <c:pt idx="28">
                  <c:v>38503</c:v>
                </c:pt>
                <c:pt idx="29">
                  <c:v>38533</c:v>
                </c:pt>
                <c:pt idx="30">
                  <c:v>38564</c:v>
                </c:pt>
                <c:pt idx="31">
                  <c:v>38595</c:v>
                </c:pt>
                <c:pt idx="32">
                  <c:v>38625</c:v>
                </c:pt>
                <c:pt idx="33">
                  <c:v>38656</c:v>
                </c:pt>
                <c:pt idx="34">
                  <c:v>38686</c:v>
                </c:pt>
                <c:pt idx="35">
                  <c:v>38717</c:v>
                </c:pt>
                <c:pt idx="36">
                  <c:v>38748</c:v>
                </c:pt>
                <c:pt idx="37">
                  <c:v>38776</c:v>
                </c:pt>
                <c:pt idx="38">
                  <c:v>38807</c:v>
                </c:pt>
                <c:pt idx="39">
                  <c:v>38837</c:v>
                </c:pt>
                <c:pt idx="40">
                  <c:v>38868</c:v>
                </c:pt>
                <c:pt idx="41">
                  <c:v>38898</c:v>
                </c:pt>
                <c:pt idx="42">
                  <c:v>38929</c:v>
                </c:pt>
                <c:pt idx="43">
                  <c:v>38960</c:v>
                </c:pt>
                <c:pt idx="44">
                  <c:v>38990</c:v>
                </c:pt>
                <c:pt idx="45">
                  <c:v>39021</c:v>
                </c:pt>
                <c:pt idx="46">
                  <c:v>39051</c:v>
                </c:pt>
                <c:pt idx="47">
                  <c:v>39082</c:v>
                </c:pt>
                <c:pt idx="48">
                  <c:v>39113</c:v>
                </c:pt>
                <c:pt idx="49">
                  <c:v>39141</c:v>
                </c:pt>
                <c:pt idx="50">
                  <c:v>39172</c:v>
                </c:pt>
                <c:pt idx="51">
                  <c:v>39202</c:v>
                </c:pt>
                <c:pt idx="52">
                  <c:v>39233</c:v>
                </c:pt>
                <c:pt idx="53">
                  <c:v>39263</c:v>
                </c:pt>
                <c:pt idx="54">
                  <c:v>39294</c:v>
                </c:pt>
                <c:pt idx="55">
                  <c:v>39325</c:v>
                </c:pt>
                <c:pt idx="56">
                  <c:v>39355</c:v>
                </c:pt>
                <c:pt idx="57">
                  <c:v>39386</c:v>
                </c:pt>
                <c:pt idx="58">
                  <c:v>39416</c:v>
                </c:pt>
                <c:pt idx="59">
                  <c:v>39447</c:v>
                </c:pt>
                <c:pt idx="60">
                  <c:v>39478</c:v>
                </c:pt>
                <c:pt idx="61">
                  <c:v>39507</c:v>
                </c:pt>
                <c:pt idx="62">
                  <c:v>39538</c:v>
                </c:pt>
                <c:pt idx="63">
                  <c:v>39568</c:v>
                </c:pt>
                <c:pt idx="64">
                  <c:v>39599</c:v>
                </c:pt>
                <c:pt idx="65">
                  <c:v>39629</c:v>
                </c:pt>
                <c:pt idx="66">
                  <c:v>39660</c:v>
                </c:pt>
                <c:pt idx="67">
                  <c:v>39691</c:v>
                </c:pt>
                <c:pt idx="68">
                  <c:v>39721</c:v>
                </c:pt>
                <c:pt idx="69">
                  <c:v>39752</c:v>
                </c:pt>
                <c:pt idx="70">
                  <c:v>39782</c:v>
                </c:pt>
                <c:pt idx="71">
                  <c:v>39813</c:v>
                </c:pt>
                <c:pt idx="72">
                  <c:v>39844</c:v>
                </c:pt>
                <c:pt idx="73">
                  <c:v>39872</c:v>
                </c:pt>
                <c:pt idx="74">
                  <c:v>39903</c:v>
                </c:pt>
                <c:pt idx="75">
                  <c:v>39933</c:v>
                </c:pt>
                <c:pt idx="76">
                  <c:v>39964</c:v>
                </c:pt>
                <c:pt idx="77">
                  <c:v>39994</c:v>
                </c:pt>
                <c:pt idx="78">
                  <c:v>40025</c:v>
                </c:pt>
                <c:pt idx="79">
                  <c:v>40056</c:v>
                </c:pt>
                <c:pt idx="80">
                  <c:v>40086</c:v>
                </c:pt>
                <c:pt idx="81">
                  <c:v>40117</c:v>
                </c:pt>
                <c:pt idx="82">
                  <c:v>40147</c:v>
                </c:pt>
                <c:pt idx="83">
                  <c:v>40178</c:v>
                </c:pt>
                <c:pt idx="84">
                  <c:v>40209</c:v>
                </c:pt>
                <c:pt idx="85">
                  <c:v>40237</c:v>
                </c:pt>
                <c:pt idx="86">
                  <c:v>40268</c:v>
                </c:pt>
                <c:pt idx="87">
                  <c:v>40298</c:v>
                </c:pt>
                <c:pt idx="88">
                  <c:v>40329</c:v>
                </c:pt>
                <c:pt idx="89">
                  <c:v>40359</c:v>
                </c:pt>
                <c:pt idx="90">
                  <c:v>40390</c:v>
                </c:pt>
                <c:pt idx="91">
                  <c:v>40421</c:v>
                </c:pt>
                <c:pt idx="92">
                  <c:v>40451</c:v>
                </c:pt>
                <c:pt idx="93">
                  <c:v>40482</c:v>
                </c:pt>
                <c:pt idx="94">
                  <c:v>40512</c:v>
                </c:pt>
                <c:pt idx="95">
                  <c:v>40543</c:v>
                </c:pt>
                <c:pt idx="96">
                  <c:v>40574</c:v>
                </c:pt>
                <c:pt idx="97">
                  <c:v>40602</c:v>
                </c:pt>
                <c:pt idx="98">
                  <c:v>40633</c:v>
                </c:pt>
                <c:pt idx="99">
                  <c:v>40663</c:v>
                </c:pt>
                <c:pt idx="100">
                  <c:v>40694</c:v>
                </c:pt>
                <c:pt idx="101">
                  <c:v>40724</c:v>
                </c:pt>
                <c:pt idx="102">
                  <c:v>40755</c:v>
                </c:pt>
                <c:pt idx="103">
                  <c:v>40786</c:v>
                </c:pt>
                <c:pt idx="104">
                  <c:v>40816</c:v>
                </c:pt>
                <c:pt idx="105">
                  <c:v>40847</c:v>
                </c:pt>
                <c:pt idx="106">
                  <c:v>40877</c:v>
                </c:pt>
                <c:pt idx="107">
                  <c:v>40908</c:v>
                </c:pt>
                <c:pt idx="108">
                  <c:v>40939</c:v>
                </c:pt>
                <c:pt idx="109">
                  <c:v>40968</c:v>
                </c:pt>
                <c:pt idx="110">
                  <c:v>40999</c:v>
                </c:pt>
                <c:pt idx="111">
                  <c:v>41029</c:v>
                </c:pt>
                <c:pt idx="112">
                  <c:v>41060</c:v>
                </c:pt>
                <c:pt idx="113">
                  <c:v>41090</c:v>
                </c:pt>
                <c:pt idx="114">
                  <c:v>41121</c:v>
                </c:pt>
                <c:pt idx="115">
                  <c:v>41152</c:v>
                </c:pt>
                <c:pt idx="116">
                  <c:v>41182</c:v>
                </c:pt>
                <c:pt idx="117">
                  <c:v>41213</c:v>
                </c:pt>
                <c:pt idx="118">
                  <c:v>41243</c:v>
                </c:pt>
                <c:pt idx="119">
                  <c:v>41274</c:v>
                </c:pt>
                <c:pt idx="120">
                  <c:v>41305</c:v>
                </c:pt>
                <c:pt idx="121">
                  <c:v>41333</c:v>
                </c:pt>
                <c:pt idx="122">
                  <c:v>41364</c:v>
                </c:pt>
                <c:pt idx="123">
                  <c:v>41394</c:v>
                </c:pt>
                <c:pt idx="124">
                  <c:v>41425</c:v>
                </c:pt>
                <c:pt idx="125">
                  <c:v>41455</c:v>
                </c:pt>
                <c:pt idx="126">
                  <c:v>41486</c:v>
                </c:pt>
                <c:pt idx="127">
                  <c:v>41517</c:v>
                </c:pt>
                <c:pt idx="128">
                  <c:v>41547</c:v>
                </c:pt>
                <c:pt idx="129">
                  <c:v>41578</c:v>
                </c:pt>
                <c:pt idx="130">
                  <c:v>41608</c:v>
                </c:pt>
                <c:pt idx="131">
                  <c:v>41639</c:v>
                </c:pt>
                <c:pt idx="132">
                  <c:v>41670</c:v>
                </c:pt>
                <c:pt idx="133">
                  <c:v>41698</c:v>
                </c:pt>
                <c:pt idx="134">
                  <c:v>41729</c:v>
                </c:pt>
                <c:pt idx="135">
                  <c:v>41759</c:v>
                </c:pt>
                <c:pt idx="136">
                  <c:v>41790</c:v>
                </c:pt>
                <c:pt idx="137">
                  <c:v>41820</c:v>
                </c:pt>
                <c:pt idx="138">
                  <c:v>41851</c:v>
                </c:pt>
                <c:pt idx="139">
                  <c:v>41882</c:v>
                </c:pt>
                <c:pt idx="140">
                  <c:v>41912</c:v>
                </c:pt>
                <c:pt idx="141">
                  <c:v>41943</c:v>
                </c:pt>
                <c:pt idx="142">
                  <c:v>41973</c:v>
                </c:pt>
                <c:pt idx="143">
                  <c:v>42004</c:v>
                </c:pt>
                <c:pt idx="144">
                  <c:v>42035</c:v>
                </c:pt>
                <c:pt idx="145">
                  <c:v>42063</c:v>
                </c:pt>
                <c:pt idx="146">
                  <c:v>42094</c:v>
                </c:pt>
                <c:pt idx="147">
                  <c:v>42124</c:v>
                </c:pt>
                <c:pt idx="148">
                  <c:v>42155</c:v>
                </c:pt>
                <c:pt idx="149">
                  <c:v>42185</c:v>
                </c:pt>
                <c:pt idx="150">
                  <c:v>42216</c:v>
                </c:pt>
                <c:pt idx="151">
                  <c:v>42247</c:v>
                </c:pt>
                <c:pt idx="152">
                  <c:v>42277</c:v>
                </c:pt>
                <c:pt idx="153">
                  <c:v>42308</c:v>
                </c:pt>
              </c:numCache>
            </c:numRef>
          </c:cat>
          <c:val>
            <c:numRef>
              <c:f>Sheet1!$G$2:$G$155</c:f>
              <c:numCache>
                <c:formatCode>General</c:formatCode>
                <c:ptCount val="154"/>
                <c:pt idx="0">
                  <c:v>1.9</c:v>
                </c:pt>
                <c:pt idx="1">
                  <c:v>1.9</c:v>
                </c:pt>
                <c:pt idx="2">
                  <c:v>1.9</c:v>
                </c:pt>
                <c:pt idx="3">
                  <c:v>1.9</c:v>
                </c:pt>
                <c:pt idx="4">
                  <c:v>1.9</c:v>
                </c:pt>
                <c:pt idx="5">
                  <c:v>1.9</c:v>
                </c:pt>
                <c:pt idx="6">
                  <c:v>1.9</c:v>
                </c:pt>
                <c:pt idx="7">
                  <c:v>1.9</c:v>
                </c:pt>
                <c:pt idx="8">
                  <c:v>1.9</c:v>
                </c:pt>
                <c:pt idx="9">
                  <c:v>1.9</c:v>
                </c:pt>
                <c:pt idx="10">
                  <c:v>1.9</c:v>
                </c:pt>
                <c:pt idx="11">
                  <c:v>1.9</c:v>
                </c:pt>
                <c:pt idx="12">
                  <c:v>1.9</c:v>
                </c:pt>
                <c:pt idx="13">
                  <c:v>1.9</c:v>
                </c:pt>
                <c:pt idx="14">
                  <c:v>1.9</c:v>
                </c:pt>
                <c:pt idx="15">
                  <c:v>1.9</c:v>
                </c:pt>
                <c:pt idx="16">
                  <c:v>1.9</c:v>
                </c:pt>
                <c:pt idx="17">
                  <c:v>1.9</c:v>
                </c:pt>
                <c:pt idx="18">
                  <c:v>1.9</c:v>
                </c:pt>
                <c:pt idx="19">
                  <c:v>1.9</c:v>
                </c:pt>
                <c:pt idx="20">
                  <c:v>1.9</c:v>
                </c:pt>
                <c:pt idx="21">
                  <c:v>1.9</c:v>
                </c:pt>
                <c:pt idx="22">
                  <c:v>1.9</c:v>
                </c:pt>
                <c:pt idx="23">
                  <c:v>1.9</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1.9</c:v>
                </c:pt>
                <c:pt idx="96">
                  <c:v>1.9</c:v>
                </c:pt>
                <c:pt idx="97">
                  <c:v>1.9</c:v>
                </c:pt>
                <c:pt idx="98">
                  <c:v>1.9</c:v>
                </c:pt>
                <c:pt idx="99">
                  <c:v>1.9</c:v>
                </c:pt>
                <c:pt idx="100">
                  <c:v>1.9</c:v>
                </c:pt>
                <c:pt idx="101">
                  <c:v>1.9</c:v>
                </c:pt>
                <c:pt idx="102">
                  <c:v>1.9</c:v>
                </c:pt>
                <c:pt idx="103">
                  <c:v>1.9</c:v>
                </c:pt>
                <c:pt idx="104">
                  <c:v>1.9</c:v>
                </c:pt>
                <c:pt idx="105">
                  <c:v>1.9</c:v>
                </c:pt>
                <c:pt idx="106">
                  <c:v>1.9</c:v>
                </c:pt>
                <c:pt idx="107">
                  <c:v>1.9</c:v>
                </c:pt>
                <c:pt idx="108">
                  <c:v>1.9</c:v>
                </c:pt>
                <c:pt idx="109">
                  <c:v>1.9</c:v>
                </c:pt>
                <c:pt idx="110">
                  <c:v>1.9</c:v>
                </c:pt>
                <c:pt idx="111">
                  <c:v>1.9</c:v>
                </c:pt>
                <c:pt idx="112">
                  <c:v>1.9</c:v>
                </c:pt>
                <c:pt idx="113">
                  <c:v>1.9</c:v>
                </c:pt>
                <c:pt idx="114">
                  <c:v>1.9</c:v>
                </c:pt>
                <c:pt idx="115">
                  <c:v>1.9</c:v>
                </c:pt>
                <c:pt idx="116">
                  <c:v>1.9</c:v>
                </c:pt>
                <c:pt idx="117">
                  <c:v>1.9</c:v>
                </c:pt>
                <c:pt idx="118">
                  <c:v>1.9</c:v>
                </c:pt>
                <c:pt idx="119">
                  <c:v>1.9</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c:v>
                </c:pt>
                <c:pt idx="135">
                  <c:v>1.9</c:v>
                </c:pt>
                <c:pt idx="136">
                  <c:v>1.9</c:v>
                </c:pt>
                <c:pt idx="137">
                  <c:v>1.9</c:v>
                </c:pt>
                <c:pt idx="138">
                  <c:v>1.9</c:v>
                </c:pt>
                <c:pt idx="139">
                  <c:v>1.9</c:v>
                </c:pt>
                <c:pt idx="140">
                  <c:v>1.9</c:v>
                </c:pt>
                <c:pt idx="141">
                  <c:v>1.9</c:v>
                </c:pt>
                <c:pt idx="142">
                  <c:v>1.9</c:v>
                </c:pt>
                <c:pt idx="143">
                  <c:v>1.9</c:v>
                </c:pt>
                <c:pt idx="144">
                  <c:v>1.9</c:v>
                </c:pt>
                <c:pt idx="145">
                  <c:v>1.9</c:v>
                </c:pt>
                <c:pt idx="146">
                  <c:v>1.9</c:v>
                </c:pt>
                <c:pt idx="147">
                  <c:v>1.9</c:v>
                </c:pt>
                <c:pt idx="148">
                  <c:v>1.9</c:v>
                </c:pt>
                <c:pt idx="149">
                  <c:v>1.9</c:v>
                </c:pt>
                <c:pt idx="150">
                  <c:v>1.9</c:v>
                </c:pt>
                <c:pt idx="151">
                  <c:v>1.9</c:v>
                </c:pt>
                <c:pt idx="152">
                  <c:v>1.9</c:v>
                </c:pt>
                <c:pt idx="153">
                  <c:v>1.9</c:v>
                </c:pt>
              </c:numCache>
            </c:numRef>
          </c:val>
          <c:smooth val="0"/>
        </c:ser>
        <c:dLbls>
          <c:showLegendKey val="0"/>
          <c:showVal val="0"/>
          <c:showCatName val="0"/>
          <c:showSerName val="0"/>
          <c:showPercent val="0"/>
          <c:showBubbleSize val="0"/>
        </c:dLbls>
        <c:marker val="1"/>
        <c:smooth val="0"/>
        <c:axId val="6986752"/>
        <c:axId val="6988544"/>
      </c:lineChart>
      <c:dateAx>
        <c:axId val="6986752"/>
        <c:scaling>
          <c:orientation val="minMax"/>
        </c:scaling>
        <c:delete val="0"/>
        <c:axPos val="b"/>
        <c:majorGridlines>
          <c:spPr>
            <a:ln>
              <a:solidFill>
                <a:schemeClr val="bg1">
                  <a:lumMod val="85000"/>
                </a:schemeClr>
              </a:solidFill>
              <a:prstDash val="sysDash"/>
            </a:ln>
          </c:spPr>
        </c:majorGridlines>
        <c:numFmt formatCode="[$-41B]mmm\-yy;@" sourceLinked="1"/>
        <c:majorTickMark val="out"/>
        <c:minorTickMark val="none"/>
        <c:tickLblPos val="low"/>
        <c:spPr>
          <a:ln w="6350">
            <a:solidFill>
              <a:schemeClr val="bg1">
                <a:lumMod val="65000"/>
              </a:schemeClr>
            </a:solidFill>
          </a:ln>
        </c:spPr>
        <c:txPr>
          <a:bodyPr rot="-5400000" vert="horz"/>
          <a:lstStyle/>
          <a:p>
            <a:pPr>
              <a:defRPr/>
            </a:pPr>
            <a:endParaRPr lang="sk-SK"/>
          </a:p>
        </c:txPr>
        <c:crossAx val="6988544"/>
        <c:crosses val="autoZero"/>
        <c:auto val="1"/>
        <c:lblOffset val="100"/>
        <c:baseTimeUnit val="months"/>
        <c:majorUnit val="12"/>
        <c:majorTimeUnit val="months"/>
      </c:dateAx>
      <c:valAx>
        <c:axId val="6988544"/>
        <c:scaling>
          <c:orientation val="minMax"/>
        </c:scaling>
        <c:delete val="0"/>
        <c:axPos val="l"/>
        <c:majorGridlines>
          <c:spPr>
            <a:ln>
              <a:solidFill>
                <a:schemeClr val="bg1">
                  <a:lumMod val="95000"/>
                </a:schemeClr>
              </a:solidFill>
              <a:prstDash val="dash"/>
            </a:ln>
          </c:spPr>
        </c:majorGridlines>
        <c:numFmt formatCode="General" sourceLinked="1"/>
        <c:majorTickMark val="out"/>
        <c:minorTickMark val="none"/>
        <c:tickLblPos val="nextTo"/>
        <c:crossAx val="6986752"/>
        <c:crosses val="autoZero"/>
        <c:crossBetween val="between"/>
      </c:valAx>
      <c:spPr>
        <a:ln>
          <a:solidFill>
            <a:schemeClr val="bg1">
              <a:lumMod val="65000"/>
            </a:schemeClr>
          </a:solidFill>
        </a:ln>
      </c:spPr>
    </c:plotArea>
    <c:legend>
      <c:legendPos val="b"/>
      <c:legendEntry>
        <c:idx val="3"/>
        <c:delete val="1"/>
      </c:legendEntry>
      <c:layout>
        <c:manualLayout>
          <c:xMode val="edge"/>
          <c:yMode val="edge"/>
          <c:x val="0"/>
          <c:y val="0.78534021504342633"/>
          <c:w val="0.99838225388530677"/>
          <c:h val="0.20689773270084089"/>
        </c:manualLayout>
      </c:layout>
      <c:overlay val="0"/>
    </c:legend>
    <c:plotVisOnly val="1"/>
    <c:dispBlanksAs val="gap"/>
    <c:showDLblsOverMax val="0"/>
  </c:chart>
  <c:spPr>
    <a:ln>
      <a:solidFill>
        <a:srgbClr val="003881"/>
      </a:solidFill>
    </a:ln>
  </c:spPr>
  <c:txPr>
    <a:bodyPr/>
    <a:lstStyle/>
    <a:p>
      <a:pPr>
        <a:defRPr sz="700">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875980322818922E-2"/>
          <c:y val="9.2194317193260378E-2"/>
          <c:w val="0.86531341478853774"/>
          <c:h val="0.83698307528350624"/>
        </c:manualLayout>
      </c:layout>
      <c:barChart>
        <c:barDir val="col"/>
        <c:grouping val="stacked"/>
        <c:varyColors val="0"/>
        <c:ser>
          <c:idx val="1"/>
          <c:order val="1"/>
          <c:tx>
            <c:strRef>
              <c:f>Inflation!$A$4</c:f>
              <c:strCache>
                <c:ptCount val="1"/>
                <c:pt idx="0">
                  <c:v>Priemyselné tovary bez energií</c:v>
                </c:pt>
              </c:strCache>
            </c:strRef>
          </c:tx>
          <c:spPr>
            <a:solidFill>
              <a:schemeClr val="accent6">
                <a:lumMod val="60000"/>
                <a:lumOff val="40000"/>
              </a:schemeClr>
            </a:solidFill>
          </c:spPr>
          <c:invertIfNegative val="0"/>
          <c:cat>
            <c:strRef>
              <c:f>Inflation!$B$2:$C$2</c:f>
              <c:strCache>
                <c:ptCount val="2"/>
                <c:pt idx="0">
                  <c:v>priemer (1999-2007)</c:v>
                </c:pt>
                <c:pt idx="1">
                  <c:v>(priemer 01/2014-10/2015)</c:v>
                </c:pt>
              </c:strCache>
            </c:strRef>
          </c:cat>
          <c:val>
            <c:numRef>
              <c:f>Inflation!$B$4:$C$4</c:f>
              <c:numCache>
                <c:formatCode>0.0</c:formatCode>
                <c:ptCount val="2"/>
                <c:pt idx="0">
                  <c:v>0.24444444444444441</c:v>
                </c:pt>
                <c:pt idx="1">
                  <c:v>3.9090909090909093E-2</c:v>
                </c:pt>
              </c:numCache>
            </c:numRef>
          </c:val>
        </c:ser>
        <c:ser>
          <c:idx val="2"/>
          <c:order val="2"/>
          <c:tx>
            <c:strRef>
              <c:f>Inflation!$A$5</c:f>
              <c:strCache>
                <c:ptCount val="1"/>
                <c:pt idx="0">
                  <c:v>Energie</c:v>
                </c:pt>
              </c:strCache>
            </c:strRef>
          </c:tx>
          <c:spPr>
            <a:solidFill>
              <a:schemeClr val="bg1">
                <a:lumMod val="65000"/>
              </a:schemeClr>
            </a:solidFill>
          </c:spPr>
          <c:invertIfNegative val="0"/>
          <c:cat>
            <c:strRef>
              <c:f>Inflation!$B$2:$C$2</c:f>
              <c:strCache>
                <c:ptCount val="2"/>
                <c:pt idx="0">
                  <c:v>priemer (1999-2007)</c:v>
                </c:pt>
                <c:pt idx="1">
                  <c:v>(priemer 01/2014-10/2015)</c:v>
                </c:pt>
              </c:strCache>
            </c:strRef>
          </c:cat>
          <c:val>
            <c:numRef>
              <c:f>Inflation!$B$5:$C$5</c:f>
              <c:numCache>
                <c:formatCode>0.0</c:formatCode>
                <c:ptCount val="2"/>
                <c:pt idx="0">
                  <c:v>0.43333333333333335</c:v>
                </c:pt>
                <c:pt idx="1">
                  <c:v>-0.44454545454545452</c:v>
                </c:pt>
              </c:numCache>
            </c:numRef>
          </c:val>
        </c:ser>
        <c:ser>
          <c:idx val="3"/>
          <c:order val="3"/>
          <c:tx>
            <c:strRef>
              <c:f>Inflation!$A$6</c:f>
              <c:strCache>
                <c:ptCount val="1"/>
                <c:pt idx="0">
                  <c:v>Potraviny</c:v>
                </c:pt>
              </c:strCache>
            </c:strRef>
          </c:tx>
          <c:spPr>
            <a:solidFill>
              <a:schemeClr val="accent3">
                <a:alpha val="64000"/>
              </a:schemeClr>
            </a:solidFill>
          </c:spPr>
          <c:invertIfNegative val="0"/>
          <c:cat>
            <c:strRef>
              <c:f>Inflation!$B$2:$C$2</c:f>
              <c:strCache>
                <c:ptCount val="2"/>
                <c:pt idx="0">
                  <c:v>priemer (1999-2007)</c:v>
                </c:pt>
                <c:pt idx="1">
                  <c:v>(priemer 01/2014-10/2015)</c:v>
                </c:pt>
              </c:strCache>
            </c:strRef>
          </c:cat>
          <c:val>
            <c:numRef>
              <c:f>Inflation!$B$6:$C$6</c:f>
              <c:numCache>
                <c:formatCode>0.0</c:formatCode>
                <c:ptCount val="2"/>
                <c:pt idx="0">
                  <c:v>0.46666666666666656</c:v>
                </c:pt>
                <c:pt idx="1">
                  <c:v>0.13272727272727272</c:v>
                </c:pt>
              </c:numCache>
            </c:numRef>
          </c:val>
        </c:ser>
        <c:ser>
          <c:idx val="4"/>
          <c:order val="4"/>
          <c:tx>
            <c:strRef>
              <c:f>Inflation!$A$7</c:f>
              <c:strCache>
                <c:ptCount val="1"/>
                <c:pt idx="0">
                  <c:v>Služby</c:v>
                </c:pt>
              </c:strCache>
            </c:strRef>
          </c:tx>
          <c:spPr>
            <a:solidFill>
              <a:schemeClr val="tx2">
                <a:lumMod val="40000"/>
                <a:lumOff val="60000"/>
                <a:alpha val="51000"/>
              </a:schemeClr>
            </a:solidFill>
          </c:spPr>
          <c:invertIfNegative val="0"/>
          <c:cat>
            <c:strRef>
              <c:f>Inflation!$B$2:$C$2</c:f>
              <c:strCache>
                <c:ptCount val="2"/>
                <c:pt idx="0">
                  <c:v>priemer (1999-2007)</c:v>
                </c:pt>
                <c:pt idx="1">
                  <c:v>(priemer 01/2014-10/2015)</c:v>
                </c:pt>
              </c:strCache>
            </c:strRef>
          </c:cat>
          <c:val>
            <c:numRef>
              <c:f>Inflation!$B$7:$C$7</c:f>
              <c:numCache>
                <c:formatCode>0.0</c:formatCode>
                <c:ptCount val="2"/>
                <c:pt idx="0">
                  <c:v>0.91555555555555557</c:v>
                </c:pt>
                <c:pt idx="1">
                  <c:v>0.51727272727272722</c:v>
                </c:pt>
              </c:numCache>
            </c:numRef>
          </c:val>
        </c:ser>
        <c:dLbls>
          <c:showLegendKey val="0"/>
          <c:showVal val="0"/>
          <c:showCatName val="0"/>
          <c:showSerName val="0"/>
          <c:showPercent val="0"/>
          <c:showBubbleSize val="0"/>
        </c:dLbls>
        <c:gapWidth val="202"/>
        <c:overlap val="100"/>
        <c:axId val="33034240"/>
        <c:axId val="33036160"/>
      </c:barChart>
      <c:lineChart>
        <c:grouping val="standard"/>
        <c:varyColors val="0"/>
        <c:ser>
          <c:idx val="0"/>
          <c:order val="0"/>
          <c:tx>
            <c:strRef>
              <c:f>Inflation!$A$3</c:f>
              <c:strCache>
                <c:ptCount val="1"/>
                <c:pt idx="0">
                  <c:v>HICP</c:v>
                </c:pt>
              </c:strCache>
            </c:strRef>
          </c:tx>
          <c:spPr>
            <a:ln>
              <a:noFill/>
            </a:ln>
          </c:spPr>
          <c:marker>
            <c:symbol val="diamond"/>
            <c:size val="9"/>
            <c:spPr>
              <a:solidFill>
                <a:srgbClr val="FF0000"/>
              </a:solidFill>
              <a:ln>
                <a:solidFill>
                  <a:srgbClr val="FF0000"/>
                </a:solidFill>
              </a:ln>
            </c:spPr>
          </c:marker>
          <c:cat>
            <c:strRef>
              <c:f>Inflation!$B$2:$C$2</c:f>
              <c:strCache>
                <c:ptCount val="2"/>
                <c:pt idx="0">
                  <c:v>priemer (1999-2007)</c:v>
                </c:pt>
                <c:pt idx="1">
                  <c:v>(priemer 01/2014-10/2015)</c:v>
                </c:pt>
              </c:strCache>
            </c:strRef>
          </c:cat>
          <c:val>
            <c:numRef>
              <c:f>Inflation!$B$3:$C$3</c:f>
              <c:numCache>
                <c:formatCode>0.0</c:formatCode>
                <c:ptCount val="2"/>
                <c:pt idx="0">
                  <c:v>2.0588888888888892</c:v>
                </c:pt>
                <c:pt idx="1">
                  <c:v>0.23909090909090905</c:v>
                </c:pt>
              </c:numCache>
            </c:numRef>
          </c:val>
          <c:smooth val="0"/>
        </c:ser>
        <c:dLbls>
          <c:showLegendKey val="0"/>
          <c:showVal val="0"/>
          <c:showCatName val="0"/>
          <c:showSerName val="0"/>
          <c:showPercent val="0"/>
          <c:showBubbleSize val="0"/>
        </c:dLbls>
        <c:marker val="1"/>
        <c:smooth val="0"/>
        <c:axId val="33034240"/>
        <c:axId val="33036160"/>
      </c:lineChart>
      <c:catAx>
        <c:axId val="33034240"/>
        <c:scaling>
          <c:orientation val="minMax"/>
        </c:scaling>
        <c:delete val="0"/>
        <c:axPos val="b"/>
        <c:majorTickMark val="out"/>
        <c:minorTickMark val="none"/>
        <c:tickLblPos val="low"/>
        <c:txPr>
          <a:bodyPr/>
          <a:lstStyle/>
          <a:p>
            <a:pPr>
              <a:defRPr sz="800"/>
            </a:pPr>
            <a:endParaRPr lang="sk-SK"/>
          </a:p>
        </c:txPr>
        <c:crossAx val="33036160"/>
        <c:crosses val="autoZero"/>
        <c:auto val="1"/>
        <c:lblAlgn val="ctr"/>
        <c:lblOffset val="100"/>
        <c:noMultiLvlLbl val="0"/>
      </c:catAx>
      <c:valAx>
        <c:axId val="33036160"/>
        <c:scaling>
          <c:orientation val="minMax"/>
        </c:scaling>
        <c:delete val="0"/>
        <c:axPos val="l"/>
        <c:title>
          <c:tx>
            <c:rich>
              <a:bodyPr rot="0" vert="horz"/>
              <a:lstStyle/>
              <a:p>
                <a:pPr>
                  <a:defRPr b="0"/>
                </a:pPr>
                <a:r>
                  <a:rPr lang="en-US" b="0"/>
                  <a:t>%, p.b.</a:t>
                </a:r>
              </a:p>
            </c:rich>
          </c:tx>
          <c:layout>
            <c:manualLayout>
              <c:xMode val="edge"/>
              <c:yMode val="edge"/>
              <c:x val="7.6408787010506206E-3"/>
              <c:y val="8.7785703320199075E-3"/>
            </c:manualLayout>
          </c:layout>
          <c:overlay val="0"/>
        </c:title>
        <c:numFmt formatCode="0.0" sourceLinked="1"/>
        <c:majorTickMark val="out"/>
        <c:minorTickMark val="none"/>
        <c:tickLblPos val="nextTo"/>
        <c:crossAx val="33034240"/>
        <c:crosses val="autoZero"/>
        <c:crossBetween val="between"/>
      </c:valAx>
    </c:plotArea>
    <c:legend>
      <c:legendPos val="r"/>
      <c:layout>
        <c:manualLayout>
          <c:xMode val="edge"/>
          <c:yMode val="edge"/>
          <c:x val="0.42077236896158826"/>
          <c:y val="4.5439093723885764E-2"/>
          <c:w val="0.5741942755714482"/>
          <c:h val="0.28293082169614003"/>
        </c:manualLayout>
      </c:layout>
      <c:overlay val="0"/>
    </c:legend>
    <c:plotVisOnly val="1"/>
    <c:dispBlanksAs val="gap"/>
    <c:showDLblsOverMax val="0"/>
  </c:chart>
  <c:spPr>
    <a:ln>
      <a:solidFill>
        <a:srgbClr val="003881"/>
      </a:solidFill>
    </a:ln>
  </c:spPr>
  <c:txPr>
    <a:bodyPr/>
    <a:lstStyle/>
    <a:p>
      <a:pPr>
        <a:defRPr>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77259791647082"/>
          <c:y val="2.6502110996421774E-2"/>
          <c:w val="0.91353598569285865"/>
          <c:h val="0.87315722603760726"/>
        </c:manualLayout>
      </c:layout>
      <c:lineChart>
        <c:grouping val="standard"/>
        <c:varyColors val="0"/>
        <c:ser>
          <c:idx val="0"/>
          <c:order val="0"/>
          <c:tx>
            <c:strRef>
              <c:f>Inflation!$A$64</c:f>
              <c:strCache>
                <c:ptCount val="1"/>
                <c:pt idx="0">
                  <c:v>HICP inflácia</c:v>
                </c:pt>
              </c:strCache>
            </c:strRef>
          </c:tx>
          <c:spPr>
            <a:ln w="38100"/>
          </c:spPr>
          <c:marker>
            <c:symbol val="none"/>
          </c:marker>
          <c:cat>
            <c:numRef>
              <c:f>Inflation!$B$63:$GU$63</c:f>
              <c:numCache>
                <c:formatCode>[$-41B]mmm\-yy;@</c:formatCode>
                <c:ptCount val="202"/>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numCache>
            </c:numRef>
          </c:cat>
          <c:val>
            <c:numRef>
              <c:f>Inflation!$B$64:$GU$64</c:f>
              <c:numCache>
                <c:formatCode>0.0</c:formatCode>
                <c:ptCount val="202"/>
                <c:pt idx="0">
                  <c:v>0.8</c:v>
                </c:pt>
                <c:pt idx="1">
                  <c:v>0.8</c:v>
                </c:pt>
                <c:pt idx="2">
                  <c:v>1</c:v>
                </c:pt>
                <c:pt idx="3">
                  <c:v>1.1000000000000001</c:v>
                </c:pt>
                <c:pt idx="4">
                  <c:v>1</c:v>
                </c:pt>
                <c:pt idx="5">
                  <c:v>0.9</c:v>
                </c:pt>
                <c:pt idx="6">
                  <c:v>1.1000000000000001</c:v>
                </c:pt>
                <c:pt idx="7">
                  <c:v>1.2</c:v>
                </c:pt>
                <c:pt idx="8">
                  <c:v>1.2</c:v>
                </c:pt>
                <c:pt idx="9">
                  <c:v>1.4</c:v>
                </c:pt>
                <c:pt idx="10">
                  <c:v>1.5</c:v>
                </c:pt>
                <c:pt idx="11">
                  <c:v>1.7</c:v>
                </c:pt>
                <c:pt idx="12">
                  <c:v>1.9</c:v>
                </c:pt>
                <c:pt idx="13">
                  <c:v>1.9</c:v>
                </c:pt>
                <c:pt idx="14">
                  <c:v>1.9</c:v>
                </c:pt>
                <c:pt idx="15">
                  <c:v>1.7</c:v>
                </c:pt>
                <c:pt idx="16">
                  <c:v>1.7</c:v>
                </c:pt>
                <c:pt idx="17">
                  <c:v>2.1</c:v>
                </c:pt>
                <c:pt idx="18">
                  <c:v>2</c:v>
                </c:pt>
                <c:pt idx="19">
                  <c:v>2</c:v>
                </c:pt>
                <c:pt idx="20">
                  <c:v>2.5</c:v>
                </c:pt>
                <c:pt idx="21">
                  <c:v>2.4</c:v>
                </c:pt>
                <c:pt idx="22">
                  <c:v>2.5</c:v>
                </c:pt>
                <c:pt idx="23">
                  <c:v>2.5</c:v>
                </c:pt>
                <c:pt idx="24">
                  <c:v>2</c:v>
                </c:pt>
                <c:pt idx="25">
                  <c:v>1.9</c:v>
                </c:pt>
                <c:pt idx="26">
                  <c:v>2.2000000000000002</c:v>
                </c:pt>
                <c:pt idx="27">
                  <c:v>2.7</c:v>
                </c:pt>
                <c:pt idx="28">
                  <c:v>3.1</c:v>
                </c:pt>
                <c:pt idx="29">
                  <c:v>2.8</c:v>
                </c:pt>
                <c:pt idx="30">
                  <c:v>2.6</c:v>
                </c:pt>
                <c:pt idx="31">
                  <c:v>2.2999999999999998</c:v>
                </c:pt>
                <c:pt idx="32">
                  <c:v>2.2000000000000002</c:v>
                </c:pt>
                <c:pt idx="33">
                  <c:v>2.2000000000000002</c:v>
                </c:pt>
                <c:pt idx="34">
                  <c:v>2</c:v>
                </c:pt>
                <c:pt idx="35">
                  <c:v>2</c:v>
                </c:pt>
                <c:pt idx="36">
                  <c:v>2.6</c:v>
                </c:pt>
                <c:pt idx="37">
                  <c:v>2.5</c:v>
                </c:pt>
                <c:pt idx="38">
                  <c:v>2.5</c:v>
                </c:pt>
                <c:pt idx="39">
                  <c:v>2.2999999999999998</c:v>
                </c:pt>
                <c:pt idx="40">
                  <c:v>2</c:v>
                </c:pt>
                <c:pt idx="41">
                  <c:v>1.9</c:v>
                </c:pt>
                <c:pt idx="42">
                  <c:v>2</c:v>
                </c:pt>
                <c:pt idx="43">
                  <c:v>2.1</c:v>
                </c:pt>
                <c:pt idx="44">
                  <c:v>2.1</c:v>
                </c:pt>
                <c:pt idx="45">
                  <c:v>2.2999999999999998</c:v>
                </c:pt>
                <c:pt idx="46">
                  <c:v>2.2999999999999998</c:v>
                </c:pt>
                <c:pt idx="47">
                  <c:v>2.2999999999999998</c:v>
                </c:pt>
                <c:pt idx="48">
                  <c:v>2.1</c:v>
                </c:pt>
                <c:pt idx="49">
                  <c:v>2.4</c:v>
                </c:pt>
                <c:pt idx="50">
                  <c:v>2.5</c:v>
                </c:pt>
                <c:pt idx="51">
                  <c:v>2.1</c:v>
                </c:pt>
                <c:pt idx="52">
                  <c:v>1.8</c:v>
                </c:pt>
                <c:pt idx="53">
                  <c:v>1.9</c:v>
                </c:pt>
                <c:pt idx="54">
                  <c:v>1.9</c:v>
                </c:pt>
                <c:pt idx="55">
                  <c:v>2.1</c:v>
                </c:pt>
                <c:pt idx="56">
                  <c:v>2.2000000000000002</c:v>
                </c:pt>
                <c:pt idx="57">
                  <c:v>2</c:v>
                </c:pt>
                <c:pt idx="58">
                  <c:v>2.2000000000000002</c:v>
                </c:pt>
                <c:pt idx="59">
                  <c:v>2</c:v>
                </c:pt>
                <c:pt idx="60">
                  <c:v>1.9</c:v>
                </c:pt>
                <c:pt idx="61">
                  <c:v>1.6</c:v>
                </c:pt>
                <c:pt idx="62">
                  <c:v>1.7</c:v>
                </c:pt>
                <c:pt idx="63">
                  <c:v>2</c:v>
                </c:pt>
                <c:pt idx="64">
                  <c:v>2.5</c:v>
                </c:pt>
                <c:pt idx="65">
                  <c:v>2.4</c:v>
                </c:pt>
                <c:pt idx="66">
                  <c:v>2.2999999999999998</c:v>
                </c:pt>
                <c:pt idx="67">
                  <c:v>2.2999999999999998</c:v>
                </c:pt>
                <c:pt idx="68">
                  <c:v>2.1</c:v>
                </c:pt>
                <c:pt idx="69">
                  <c:v>2.4</c:v>
                </c:pt>
                <c:pt idx="70">
                  <c:v>2.2000000000000002</c:v>
                </c:pt>
                <c:pt idx="71">
                  <c:v>2.4</c:v>
                </c:pt>
                <c:pt idx="72">
                  <c:v>1.9</c:v>
                </c:pt>
                <c:pt idx="73">
                  <c:v>2.1</c:v>
                </c:pt>
                <c:pt idx="74">
                  <c:v>2.1</c:v>
                </c:pt>
                <c:pt idx="75">
                  <c:v>2.1</c:v>
                </c:pt>
                <c:pt idx="76">
                  <c:v>2</c:v>
                </c:pt>
                <c:pt idx="77">
                  <c:v>2.1</c:v>
                </c:pt>
                <c:pt idx="78">
                  <c:v>2.2000000000000002</c:v>
                </c:pt>
                <c:pt idx="79">
                  <c:v>2.2000000000000002</c:v>
                </c:pt>
                <c:pt idx="80">
                  <c:v>2.6</c:v>
                </c:pt>
                <c:pt idx="81">
                  <c:v>2.5</c:v>
                </c:pt>
                <c:pt idx="82">
                  <c:v>2.2999999999999998</c:v>
                </c:pt>
                <c:pt idx="83">
                  <c:v>2.2000000000000002</c:v>
                </c:pt>
                <c:pt idx="84">
                  <c:v>2.4</c:v>
                </c:pt>
                <c:pt idx="85">
                  <c:v>2.2999999999999998</c:v>
                </c:pt>
                <c:pt idx="86">
                  <c:v>2.2000000000000002</c:v>
                </c:pt>
                <c:pt idx="87">
                  <c:v>2.5</c:v>
                </c:pt>
                <c:pt idx="88">
                  <c:v>2.5</c:v>
                </c:pt>
                <c:pt idx="89">
                  <c:v>2.5</c:v>
                </c:pt>
                <c:pt idx="90">
                  <c:v>2.4</c:v>
                </c:pt>
                <c:pt idx="91">
                  <c:v>2.2999999999999998</c:v>
                </c:pt>
                <c:pt idx="92">
                  <c:v>1.7</c:v>
                </c:pt>
                <c:pt idx="93">
                  <c:v>1.6</c:v>
                </c:pt>
                <c:pt idx="94">
                  <c:v>1.9</c:v>
                </c:pt>
                <c:pt idx="95">
                  <c:v>1.9</c:v>
                </c:pt>
                <c:pt idx="96">
                  <c:v>1.8</c:v>
                </c:pt>
                <c:pt idx="97">
                  <c:v>1.8</c:v>
                </c:pt>
                <c:pt idx="98">
                  <c:v>1.9</c:v>
                </c:pt>
                <c:pt idx="99">
                  <c:v>1.9</c:v>
                </c:pt>
                <c:pt idx="100">
                  <c:v>1.9</c:v>
                </c:pt>
                <c:pt idx="101">
                  <c:v>1.9</c:v>
                </c:pt>
                <c:pt idx="102">
                  <c:v>1.8</c:v>
                </c:pt>
                <c:pt idx="103">
                  <c:v>1.7</c:v>
                </c:pt>
                <c:pt idx="104">
                  <c:v>2.1</c:v>
                </c:pt>
                <c:pt idx="105">
                  <c:v>2.6</c:v>
                </c:pt>
                <c:pt idx="106">
                  <c:v>3.1</c:v>
                </c:pt>
                <c:pt idx="107">
                  <c:v>3.1</c:v>
                </c:pt>
                <c:pt idx="108">
                  <c:v>3.2</c:v>
                </c:pt>
                <c:pt idx="109">
                  <c:v>3.3</c:v>
                </c:pt>
                <c:pt idx="110">
                  <c:v>3.6</c:v>
                </c:pt>
                <c:pt idx="111">
                  <c:v>3.3</c:v>
                </c:pt>
                <c:pt idx="112">
                  <c:v>3.7</c:v>
                </c:pt>
                <c:pt idx="113">
                  <c:v>4</c:v>
                </c:pt>
                <c:pt idx="114">
                  <c:v>4</c:v>
                </c:pt>
                <c:pt idx="115">
                  <c:v>3.8</c:v>
                </c:pt>
                <c:pt idx="116">
                  <c:v>3.6</c:v>
                </c:pt>
                <c:pt idx="117">
                  <c:v>3.2</c:v>
                </c:pt>
                <c:pt idx="118">
                  <c:v>2.1</c:v>
                </c:pt>
                <c:pt idx="119">
                  <c:v>1.6</c:v>
                </c:pt>
                <c:pt idx="120">
                  <c:v>1.1000000000000001</c:v>
                </c:pt>
                <c:pt idx="121">
                  <c:v>1.2</c:v>
                </c:pt>
                <c:pt idx="122">
                  <c:v>0.6</c:v>
                </c:pt>
                <c:pt idx="123">
                  <c:v>0.6</c:v>
                </c:pt>
                <c:pt idx="124">
                  <c:v>0</c:v>
                </c:pt>
                <c:pt idx="125">
                  <c:v>-0.1</c:v>
                </c:pt>
                <c:pt idx="126">
                  <c:v>-0.6</c:v>
                </c:pt>
                <c:pt idx="127">
                  <c:v>-0.2</c:v>
                </c:pt>
                <c:pt idx="128">
                  <c:v>-0.3</c:v>
                </c:pt>
                <c:pt idx="129">
                  <c:v>-0.1</c:v>
                </c:pt>
                <c:pt idx="130">
                  <c:v>0.5</c:v>
                </c:pt>
                <c:pt idx="131">
                  <c:v>0.9</c:v>
                </c:pt>
                <c:pt idx="132">
                  <c:v>0.9</c:v>
                </c:pt>
                <c:pt idx="133">
                  <c:v>0.8</c:v>
                </c:pt>
                <c:pt idx="134">
                  <c:v>1.6</c:v>
                </c:pt>
                <c:pt idx="135">
                  <c:v>1.6</c:v>
                </c:pt>
                <c:pt idx="136">
                  <c:v>1.7</c:v>
                </c:pt>
                <c:pt idx="137">
                  <c:v>1.5</c:v>
                </c:pt>
                <c:pt idx="138">
                  <c:v>1.7</c:v>
                </c:pt>
                <c:pt idx="139">
                  <c:v>1.6</c:v>
                </c:pt>
                <c:pt idx="140">
                  <c:v>1.9</c:v>
                </c:pt>
                <c:pt idx="141">
                  <c:v>1.9</c:v>
                </c:pt>
                <c:pt idx="142">
                  <c:v>1.9</c:v>
                </c:pt>
                <c:pt idx="143">
                  <c:v>2.2000000000000002</c:v>
                </c:pt>
                <c:pt idx="144">
                  <c:v>2.2999999999999998</c:v>
                </c:pt>
                <c:pt idx="145">
                  <c:v>2.4</c:v>
                </c:pt>
                <c:pt idx="146">
                  <c:v>2.7</c:v>
                </c:pt>
                <c:pt idx="147">
                  <c:v>2.8</c:v>
                </c:pt>
                <c:pt idx="148">
                  <c:v>2.7</c:v>
                </c:pt>
                <c:pt idx="149">
                  <c:v>2.7</c:v>
                </c:pt>
                <c:pt idx="150">
                  <c:v>2.6</c:v>
                </c:pt>
                <c:pt idx="151">
                  <c:v>2.5</c:v>
                </c:pt>
                <c:pt idx="152">
                  <c:v>3</c:v>
                </c:pt>
                <c:pt idx="153">
                  <c:v>3</c:v>
                </c:pt>
                <c:pt idx="154">
                  <c:v>3</c:v>
                </c:pt>
                <c:pt idx="155">
                  <c:v>2.7</c:v>
                </c:pt>
                <c:pt idx="156">
                  <c:v>2.7</c:v>
                </c:pt>
                <c:pt idx="157">
                  <c:v>2.7</c:v>
                </c:pt>
                <c:pt idx="158">
                  <c:v>2.7</c:v>
                </c:pt>
                <c:pt idx="159">
                  <c:v>2.6</c:v>
                </c:pt>
                <c:pt idx="160">
                  <c:v>2.4</c:v>
                </c:pt>
                <c:pt idx="161">
                  <c:v>2.4</c:v>
                </c:pt>
                <c:pt idx="162">
                  <c:v>2.4</c:v>
                </c:pt>
                <c:pt idx="163">
                  <c:v>2.6</c:v>
                </c:pt>
                <c:pt idx="164">
                  <c:v>2.6</c:v>
                </c:pt>
                <c:pt idx="165">
                  <c:v>2.5</c:v>
                </c:pt>
                <c:pt idx="166">
                  <c:v>2.2000000000000002</c:v>
                </c:pt>
                <c:pt idx="167">
                  <c:v>2.2000000000000002</c:v>
                </c:pt>
                <c:pt idx="168">
                  <c:v>2</c:v>
                </c:pt>
                <c:pt idx="169">
                  <c:v>1.8</c:v>
                </c:pt>
                <c:pt idx="170">
                  <c:v>1.7</c:v>
                </c:pt>
                <c:pt idx="171">
                  <c:v>1.2</c:v>
                </c:pt>
                <c:pt idx="172">
                  <c:v>1.4</c:v>
                </c:pt>
                <c:pt idx="173">
                  <c:v>1.6</c:v>
                </c:pt>
                <c:pt idx="174">
                  <c:v>1.6</c:v>
                </c:pt>
                <c:pt idx="175">
                  <c:v>1.3</c:v>
                </c:pt>
                <c:pt idx="176">
                  <c:v>1.1000000000000001</c:v>
                </c:pt>
                <c:pt idx="177">
                  <c:v>0.7</c:v>
                </c:pt>
                <c:pt idx="178">
                  <c:v>0.9</c:v>
                </c:pt>
                <c:pt idx="179">
                  <c:v>0.8</c:v>
                </c:pt>
                <c:pt idx="180">
                  <c:v>0.8</c:v>
                </c:pt>
                <c:pt idx="181">
                  <c:v>0.7</c:v>
                </c:pt>
                <c:pt idx="182">
                  <c:v>0.5</c:v>
                </c:pt>
                <c:pt idx="183">
                  <c:v>0.7</c:v>
                </c:pt>
                <c:pt idx="184">
                  <c:v>0.5</c:v>
                </c:pt>
                <c:pt idx="185">
                  <c:v>0.5</c:v>
                </c:pt>
                <c:pt idx="186">
                  <c:v>0.4</c:v>
                </c:pt>
                <c:pt idx="187">
                  <c:v>0.4</c:v>
                </c:pt>
                <c:pt idx="188">
                  <c:v>0.3</c:v>
                </c:pt>
                <c:pt idx="189">
                  <c:v>0.4</c:v>
                </c:pt>
                <c:pt idx="190">
                  <c:v>0.3</c:v>
                </c:pt>
                <c:pt idx="191">
                  <c:v>-0.2</c:v>
                </c:pt>
                <c:pt idx="192">
                  <c:v>-0.6</c:v>
                </c:pt>
                <c:pt idx="193">
                  <c:v>-0.3</c:v>
                </c:pt>
                <c:pt idx="194">
                  <c:v>-0.1</c:v>
                </c:pt>
                <c:pt idx="195">
                  <c:v>0</c:v>
                </c:pt>
                <c:pt idx="196">
                  <c:v>0.3</c:v>
                </c:pt>
                <c:pt idx="197">
                  <c:v>0.2</c:v>
                </c:pt>
                <c:pt idx="198">
                  <c:v>0.2</c:v>
                </c:pt>
                <c:pt idx="199">
                  <c:v>0.1</c:v>
                </c:pt>
                <c:pt idx="200">
                  <c:v>-0.1</c:v>
                </c:pt>
                <c:pt idx="201">
                  <c:v>0.1</c:v>
                </c:pt>
              </c:numCache>
            </c:numRef>
          </c:val>
          <c:smooth val="0"/>
        </c:ser>
        <c:ser>
          <c:idx val="1"/>
          <c:order val="1"/>
          <c:tx>
            <c:strRef>
              <c:f>Inflation!$A$65</c:f>
              <c:strCache>
                <c:ptCount val="1"/>
                <c:pt idx="0">
                  <c:v>Jadrová inflácia</c:v>
                </c:pt>
              </c:strCache>
            </c:strRef>
          </c:tx>
          <c:marker>
            <c:symbol val="none"/>
          </c:marker>
          <c:cat>
            <c:numRef>
              <c:f>Inflation!$B$63:$GU$63</c:f>
              <c:numCache>
                <c:formatCode>[$-41B]mmm\-yy;@</c:formatCode>
                <c:ptCount val="202"/>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numCache>
            </c:numRef>
          </c:cat>
          <c:val>
            <c:numRef>
              <c:f>Inflation!$B$65:$GU$65</c:f>
              <c:numCache>
                <c:formatCode>0.0</c:formatCode>
                <c:ptCount val="202"/>
                <c:pt idx="0">
                  <c:v>1.3</c:v>
                </c:pt>
                <c:pt idx="1">
                  <c:v>1.2</c:v>
                </c:pt>
                <c:pt idx="2">
                  <c:v>1.3</c:v>
                </c:pt>
                <c:pt idx="3">
                  <c:v>1.2</c:v>
                </c:pt>
                <c:pt idx="4">
                  <c:v>1.1000000000000001</c:v>
                </c:pt>
                <c:pt idx="5">
                  <c:v>1.1000000000000001</c:v>
                </c:pt>
                <c:pt idx="6">
                  <c:v>1.1000000000000001</c:v>
                </c:pt>
                <c:pt idx="7">
                  <c:v>1</c:v>
                </c:pt>
                <c:pt idx="8">
                  <c:v>1</c:v>
                </c:pt>
                <c:pt idx="9">
                  <c:v>0.9</c:v>
                </c:pt>
                <c:pt idx="10">
                  <c:v>1</c:v>
                </c:pt>
                <c:pt idx="11">
                  <c:v>1.1000000000000001</c:v>
                </c:pt>
                <c:pt idx="12">
                  <c:v>1.1000000000000001</c:v>
                </c:pt>
                <c:pt idx="13">
                  <c:v>0.9</c:v>
                </c:pt>
                <c:pt idx="14">
                  <c:v>0.9</c:v>
                </c:pt>
                <c:pt idx="15">
                  <c:v>1</c:v>
                </c:pt>
                <c:pt idx="16">
                  <c:v>0.9</c:v>
                </c:pt>
                <c:pt idx="17">
                  <c:v>0.9</c:v>
                </c:pt>
                <c:pt idx="18">
                  <c:v>0.9</c:v>
                </c:pt>
                <c:pt idx="19">
                  <c:v>0.9</c:v>
                </c:pt>
                <c:pt idx="20">
                  <c:v>1</c:v>
                </c:pt>
                <c:pt idx="21">
                  <c:v>1.1000000000000001</c:v>
                </c:pt>
                <c:pt idx="22">
                  <c:v>1</c:v>
                </c:pt>
                <c:pt idx="23">
                  <c:v>1.5</c:v>
                </c:pt>
                <c:pt idx="24">
                  <c:v>1.2</c:v>
                </c:pt>
                <c:pt idx="25">
                  <c:v>1</c:v>
                </c:pt>
                <c:pt idx="26">
                  <c:v>1.4</c:v>
                </c:pt>
                <c:pt idx="27">
                  <c:v>1.7</c:v>
                </c:pt>
                <c:pt idx="28">
                  <c:v>1.9</c:v>
                </c:pt>
                <c:pt idx="29">
                  <c:v>1.9</c:v>
                </c:pt>
                <c:pt idx="30">
                  <c:v>1.8</c:v>
                </c:pt>
                <c:pt idx="31">
                  <c:v>1.7</c:v>
                </c:pt>
                <c:pt idx="32">
                  <c:v>1.9</c:v>
                </c:pt>
                <c:pt idx="33">
                  <c:v>2.2000000000000002</c:v>
                </c:pt>
                <c:pt idx="34">
                  <c:v>2.2000000000000002</c:v>
                </c:pt>
                <c:pt idx="35">
                  <c:v>2.2000000000000002</c:v>
                </c:pt>
                <c:pt idx="36">
                  <c:v>2.4</c:v>
                </c:pt>
                <c:pt idx="37">
                  <c:v>2.5</c:v>
                </c:pt>
                <c:pt idx="38">
                  <c:v>2.6</c:v>
                </c:pt>
                <c:pt idx="39">
                  <c:v>2.4</c:v>
                </c:pt>
                <c:pt idx="40">
                  <c:v>2.5</c:v>
                </c:pt>
                <c:pt idx="41">
                  <c:v>2.5</c:v>
                </c:pt>
                <c:pt idx="42">
                  <c:v>2.4</c:v>
                </c:pt>
                <c:pt idx="43">
                  <c:v>2.4</c:v>
                </c:pt>
                <c:pt idx="44">
                  <c:v>2.4</c:v>
                </c:pt>
                <c:pt idx="45">
                  <c:v>2.2999999999999998</c:v>
                </c:pt>
                <c:pt idx="46">
                  <c:v>2.2999999999999998</c:v>
                </c:pt>
                <c:pt idx="47">
                  <c:v>2.2000000000000002</c:v>
                </c:pt>
                <c:pt idx="48">
                  <c:v>1.9</c:v>
                </c:pt>
                <c:pt idx="49">
                  <c:v>1.9</c:v>
                </c:pt>
                <c:pt idx="50">
                  <c:v>1.8</c:v>
                </c:pt>
                <c:pt idx="51">
                  <c:v>2</c:v>
                </c:pt>
                <c:pt idx="52">
                  <c:v>1.8</c:v>
                </c:pt>
                <c:pt idx="53">
                  <c:v>1.8</c:v>
                </c:pt>
                <c:pt idx="54">
                  <c:v>1.6</c:v>
                </c:pt>
                <c:pt idx="55">
                  <c:v>1.7</c:v>
                </c:pt>
                <c:pt idx="56">
                  <c:v>1.8</c:v>
                </c:pt>
                <c:pt idx="57">
                  <c:v>1.7</c:v>
                </c:pt>
                <c:pt idx="58">
                  <c:v>1.7</c:v>
                </c:pt>
                <c:pt idx="59">
                  <c:v>1.6</c:v>
                </c:pt>
                <c:pt idx="60">
                  <c:v>1.7</c:v>
                </c:pt>
                <c:pt idx="61">
                  <c:v>1.8</c:v>
                </c:pt>
                <c:pt idx="62">
                  <c:v>1.8</c:v>
                </c:pt>
                <c:pt idx="63">
                  <c:v>1.8</c:v>
                </c:pt>
                <c:pt idx="64">
                  <c:v>1.8</c:v>
                </c:pt>
                <c:pt idx="65">
                  <c:v>1.9</c:v>
                </c:pt>
                <c:pt idx="66">
                  <c:v>1.9</c:v>
                </c:pt>
                <c:pt idx="67">
                  <c:v>1.9</c:v>
                </c:pt>
                <c:pt idx="68">
                  <c:v>1.8</c:v>
                </c:pt>
                <c:pt idx="69">
                  <c:v>1.8</c:v>
                </c:pt>
                <c:pt idx="70">
                  <c:v>1.9</c:v>
                </c:pt>
                <c:pt idx="71">
                  <c:v>1.9</c:v>
                </c:pt>
                <c:pt idx="72">
                  <c:v>1.6</c:v>
                </c:pt>
                <c:pt idx="73">
                  <c:v>1.4</c:v>
                </c:pt>
                <c:pt idx="74">
                  <c:v>1.6</c:v>
                </c:pt>
                <c:pt idx="75">
                  <c:v>1.4</c:v>
                </c:pt>
                <c:pt idx="76">
                  <c:v>1.6</c:v>
                </c:pt>
                <c:pt idx="77">
                  <c:v>1.4</c:v>
                </c:pt>
                <c:pt idx="78">
                  <c:v>1.3</c:v>
                </c:pt>
                <c:pt idx="79">
                  <c:v>1.3</c:v>
                </c:pt>
                <c:pt idx="80">
                  <c:v>1.3</c:v>
                </c:pt>
                <c:pt idx="81">
                  <c:v>1.4</c:v>
                </c:pt>
                <c:pt idx="82">
                  <c:v>1.4</c:v>
                </c:pt>
                <c:pt idx="83">
                  <c:v>1.4</c:v>
                </c:pt>
                <c:pt idx="84">
                  <c:v>1.2</c:v>
                </c:pt>
                <c:pt idx="85">
                  <c:v>1.2</c:v>
                </c:pt>
                <c:pt idx="86">
                  <c:v>1.3</c:v>
                </c:pt>
                <c:pt idx="87">
                  <c:v>1.5</c:v>
                </c:pt>
                <c:pt idx="88">
                  <c:v>1.3</c:v>
                </c:pt>
                <c:pt idx="89">
                  <c:v>1.5</c:v>
                </c:pt>
                <c:pt idx="90">
                  <c:v>1.5</c:v>
                </c:pt>
                <c:pt idx="91">
                  <c:v>1.4</c:v>
                </c:pt>
                <c:pt idx="92">
                  <c:v>1.5</c:v>
                </c:pt>
                <c:pt idx="93">
                  <c:v>1.5</c:v>
                </c:pt>
                <c:pt idx="94">
                  <c:v>1.5</c:v>
                </c:pt>
                <c:pt idx="95">
                  <c:v>1.5</c:v>
                </c:pt>
                <c:pt idx="96">
                  <c:v>1.7</c:v>
                </c:pt>
                <c:pt idx="97">
                  <c:v>1.9</c:v>
                </c:pt>
                <c:pt idx="98">
                  <c:v>1.9</c:v>
                </c:pt>
                <c:pt idx="99">
                  <c:v>1.9</c:v>
                </c:pt>
                <c:pt idx="100">
                  <c:v>1.9</c:v>
                </c:pt>
                <c:pt idx="101">
                  <c:v>1.9</c:v>
                </c:pt>
                <c:pt idx="102">
                  <c:v>1.9</c:v>
                </c:pt>
                <c:pt idx="103">
                  <c:v>1.9</c:v>
                </c:pt>
                <c:pt idx="104">
                  <c:v>1.8</c:v>
                </c:pt>
                <c:pt idx="105">
                  <c:v>1.9</c:v>
                </c:pt>
                <c:pt idx="106">
                  <c:v>1.9</c:v>
                </c:pt>
                <c:pt idx="107">
                  <c:v>1.9</c:v>
                </c:pt>
                <c:pt idx="108">
                  <c:v>1.7</c:v>
                </c:pt>
                <c:pt idx="109">
                  <c:v>1.8</c:v>
                </c:pt>
                <c:pt idx="110">
                  <c:v>2</c:v>
                </c:pt>
                <c:pt idx="111">
                  <c:v>1.6</c:v>
                </c:pt>
                <c:pt idx="112">
                  <c:v>1.7</c:v>
                </c:pt>
                <c:pt idx="113">
                  <c:v>1.8</c:v>
                </c:pt>
                <c:pt idx="114">
                  <c:v>1.7</c:v>
                </c:pt>
                <c:pt idx="115">
                  <c:v>1.9</c:v>
                </c:pt>
                <c:pt idx="116">
                  <c:v>1.9</c:v>
                </c:pt>
                <c:pt idx="117">
                  <c:v>1.9</c:v>
                </c:pt>
                <c:pt idx="118">
                  <c:v>1.9</c:v>
                </c:pt>
                <c:pt idx="119">
                  <c:v>1.8</c:v>
                </c:pt>
                <c:pt idx="120">
                  <c:v>1.6</c:v>
                </c:pt>
                <c:pt idx="121">
                  <c:v>1.7</c:v>
                </c:pt>
                <c:pt idx="122">
                  <c:v>1.4</c:v>
                </c:pt>
                <c:pt idx="123">
                  <c:v>1.8</c:v>
                </c:pt>
                <c:pt idx="124">
                  <c:v>1.5</c:v>
                </c:pt>
                <c:pt idx="125">
                  <c:v>1.4</c:v>
                </c:pt>
                <c:pt idx="126">
                  <c:v>1.3</c:v>
                </c:pt>
                <c:pt idx="127">
                  <c:v>1.3</c:v>
                </c:pt>
                <c:pt idx="128">
                  <c:v>1.2</c:v>
                </c:pt>
                <c:pt idx="129">
                  <c:v>1.2</c:v>
                </c:pt>
                <c:pt idx="130">
                  <c:v>1</c:v>
                </c:pt>
                <c:pt idx="131">
                  <c:v>1.1000000000000001</c:v>
                </c:pt>
                <c:pt idx="132">
                  <c:v>0.8</c:v>
                </c:pt>
                <c:pt idx="133">
                  <c:v>0.8</c:v>
                </c:pt>
                <c:pt idx="134">
                  <c:v>1.2</c:v>
                </c:pt>
                <c:pt idx="135">
                  <c:v>0.9</c:v>
                </c:pt>
                <c:pt idx="136">
                  <c:v>0.9</c:v>
                </c:pt>
                <c:pt idx="137">
                  <c:v>1</c:v>
                </c:pt>
                <c:pt idx="138">
                  <c:v>1</c:v>
                </c:pt>
                <c:pt idx="139">
                  <c:v>1</c:v>
                </c:pt>
                <c:pt idx="140">
                  <c:v>1.2</c:v>
                </c:pt>
                <c:pt idx="141">
                  <c:v>1.1000000000000001</c:v>
                </c:pt>
                <c:pt idx="142">
                  <c:v>1.1000000000000001</c:v>
                </c:pt>
                <c:pt idx="143">
                  <c:v>1</c:v>
                </c:pt>
                <c:pt idx="144">
                  <c:v>1.1000000000000001</c:v>
                </c:pt>
                <c:pt idx="145">
                  <c:v>1</c:v>
                </c:pt>
                <c:pt idx="146">
                  <c:v>1.3</c:v>
                </c:pt>
                <c:pt idx="147">
                  <c:v>1.6</c:v>
                </c:pt>
                <c:pt idx="148">
                  <c:v>1.5</c:v>
                </c:pt>
                <c:pt idx="149">
                  <c:v>1.5</c:v>
                </c:pt>
                <c:pt idx="150">
                  <c:v>1.2</c:v>
                </c:pt>
                <c:pt idx="151">
                  <c:v>1.2</c:v>
                </c:pt>
                <c:pt idx="152">
                  <c:v>1.6</c:v>
                </c:pt>
                <c:pt idx="153">
                  <c:v>1.6</c:v>
                </c:pt>
                <c:pt idx="154">
                  <c:v>1.6</c:v>
                </c:pt>
                <c:pt idx="155">
                  <c:v>1.6</c:v>
                </c:pt>
                <c:pt idx="156">
                  <c:v>1.5</c:v>
                </c:pt>
                <c:pt idx="157">
                  <c:v>1.5</c:v>
                </c:pt>
                <c:pt idx="158">
                  <c:v>1.6</c:v>
                </c:pt>
                <c:pt idx="159">
                  <c:v>1.6</c:v>
                </c:pt>
                <c:pt idx="160">
                  <c:v>1.6</c:v>
                </c:pt>
                <c:pt idx="161">
                  <c:v>1.6</c:v>
                </c:pt>
                <c:pt idx="162">
                  <c:v>1.7</c:v>
                </c:pt>
                <c:pt idx="163">
                  <c:v>1.5</c:v>
                </c:pt>
                <c:pt idx="164">
                  <c:v>1.5</c:v>
                </c:pt>
                <c:pt idx="165">
                  <c:v>1.5</c:v>
                </c:pt>
                <c:pt idx="166">
                  <c:v>1.4</c:v>
                </c:pt>
                <c:pt idx="167">
                  <c:v>1.5</c:v>
                </c:pt>
                <c:pt idx="168">
                  <c:v>1.3</c:v>
                </c:pt>
                <c:pt idx="169">
                  <c:v>1.3</c:v>
                </c:pt>
                <c:pt idx="170">
                  <c:v>1.5</c:v>
                </c:pt>
                <c:pt idx="171">
                  <c:v>1</c:v>
                </c:pt>
                <c:pt idx="172">
                  <c:v>1.2</c:v>
                </c:pt>
                <c:pt idx="173">
                  <c:v>1.2</c:v>
                </c:pt>
                <c:pt idx="174">
                  <c:v>1.1000000000000001</c:v>
                </c:pt>
                <c:pt idx="175">
                  <c:v>1.1000000000000001</c:v>
                </c:pt>
                <c:pt idx="176">
                  <c:v>1</c:v>
                </c:pt>
                <c:pt idx="177">
                  <c:v>0.8</c:v>
                </c:pt>
                <c:pt idx="178">
                  <c:v>0.9</c:v>
                </c:pt>
                <c:pt idx="179">
                  <c:v>0.7</c:v>
                </c:pt>
                <c:pt idx="180">
                  <c:v>0.8</c:v>
                </c:pt>
                <c:pt idx="181">
                  <c:v>1</c:v>
                </c:pt>
                <c:pt idx="182">
                  <c:v>0.7</c:v>
                </c:pt>
                <c:pt idx="183">
                  <c:v>1</c:v>
                </c:pt>
                <c:pt idx="184">
                  <c:v>0.7</c:v>
                </c:pt>
                <c:pt idx="185">
                  <c:v>0.8</c:v>
                </c:pt>
                <c:pt idx="186">
                  <c:v>0.8</c:v>
                </c:pt>
                <c:pt idx="187">
                  <c:v>0.9</c:v>
                </c:pt>
                <c:pt idx="188">
                  <c:v>0.8</c:v>
                </c:pt>
                <c:pt idx="189">
                  <c:v>0.7</c:v>
                </c:pt>
                <c:pt idx="190">
                  <c:v>0.7</c:v>
                </c:pt>
                <c:pt idx="191">
                  <c:v>0.7</c:v>
                </c:pt>
                <c:pt idx="192">
                  <c:v>0.6</c:v>
                </c:pt>
                <c:pt idx="193">
                  <c:v>0.7</c:v>
                </c:pt>
                <c:pt idx="194">
                  <c:v>0.6</c:v>
                </c:pt>
                <c:pt idx="195">
                  <c:v>0.6</c:v>
                </c:pt>
                <c:pt idx="196">
                  <c:v>0.9</c:v>
                </c:pt>
                <c:pt idx="197">
                  <c:v>0.8</c:v>
                </c:pt>
                <c:pt idx="198">
                  <c:v>1</c:v>
                </c:pt>
                <c:pt idx="199">
                  <c:v>0.9</c:v>
                </c:pt>
                <c:pt idx="200">
                  <c:v>0.9</c:v>
                </c:pt>
                <c:pt idx="201">
                  <c:v>1.1000000000000001</c:v>
                </c:pt>
              </c:numCache>
            </c:numRef>
          </c:val>
          <c:smooth val="0"/>
        </c:ser>
        <c:ser>
          <c:idx val="2"/>
          <c:order val="2"/>
          <c:tx>
            <c:strRef>
              <c:f>Inflation!$A$66</c:f>
              <c:strCache>
                <c:ptCount val="1"/>
                <c:pt idx="0">
                  <c:v>Energie</c:v>
                </c:pt>
              </c:strCache>
            </c:strRef>
          </c:tx>
          <c:spPr>
            <a:ln>
              <a:solidFill>
                <a:schemeClr val="accent3"/>
              </a:solidFill>
            </a:ln>
          </c:spPr>
          <c:marker>
            <c:symbol val="none"/>
          </c:marker>
          <c:cat>
            <c:numRef>
              <c:f>Inflation!$B$63:$GU$63</c:f>
              <c:numCache>
                <c:formatCode>[$-41B]mmm\-yy;@</c:formatCode>
                <c:ptCount val="202"/>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numCache>
            </c:numRef>
          </c:cat>
          <c:val>
            <c:numRef>
              <c:f>Inflation!$B$66:$GU$66</c:f>
              <c:numCache>
                <c:formatCode>0.0</c:formatCode>
                <c:ptCount val="202"/>
                <c:pt idx="0">
                  <c:v>-4.4000000000000004</c:v>
                </c:pt>
                <c:pt idx="1">
                  <c:v>-4.3</c:v>
                </c:pt>
                <c:pt idx="2">
                  <c:v>-2.8</c:v>
                </c:pt>
                <c:pt idx="3">
                  <c:v>0.3</c:v>
                </c:pt>
                <c:pt idx="4">
                  <c:v>0.5</c:v>
                </c:pt>
                <c:pt idx="5">
                  <c:v>1.5</c:v>
                </c:pt>
                <c:pt idx="6">
                  <c:v>3.2</c:v>
                </c:pt>
                <c:pt idx="7">
                  <c:v>5</c:v>
                </c:pt>
                <c:pt idx="8">
                  <c:v>6.4</c:v>
                </c:pt>
                <c:pt idx="9">
                  <c:v>6.5</c:v>
                </c:pt>
                <c:pt idx="10">
                  <c:v>7.2</c:v>
                </c:pt>
                <c:pt idx="11">
                  <c:v>10.1</c:v>
                </c:pt>
                <c:pt idx="12">
                  <c:v>12.1</c:v>
                </c:pt>
                <c:pt idx="13">
                  <c:v>13.5</c:v>
                </c:pt>
                <c:pt idx="14">
                  <c:v>15.2</c:v>
                </c:pt>
                <c:pt idx="15">
                  <c:v>10.1</c:v>
                </c:pt>
                <c:pt idx="16">
                  <c:v>11.9</c:v>
                </c:pt>
                <c:pt idx="17">
                  <c:v>14.4</c:v>
                </c:pt>
                <c:pt idx="18">
                  <c:v>13.2</c:v>
                </c:pt>
                <c:pt idx="19">
                  <c:v>11.6</c:v>
                </c:pt>
                <c:pt idx="20">
                  <c:v>15.1</c:v>
                </c:pt>
                <c:pt idx="21">
                  <c:v>14.1</c:v>
                </c:pt>
                <c:pt idx="22">
                  <c:v>14.7</c:v>
                </c:pt>
                <c:pt idx="23">
                  <c:v>10.7</c:v>
                </c:pt>
                <c:pt idx="24">
                  <c:v>7.2</c:v>
                </c:pt>
                <c:pt idx="25">
                  <c:v>7.5</c:v>
                </c:pt>
                <c:pt idx="26">
                  <c:v>4.9000000000000004</c:v>
                </c:pt>
                <c:pt idx="27">
                  <c:v>7.2</c:v>
                </c:pt>
                <c:pt idx="28">
                  <c:v>7.9</c:v>
                </c:pt>
                <c:pt idx="29">
                  <c:v>4.9000000000000004</c:v>
                </c:pt>
                <c:pt idx="30">
                  <c:v>2.4</c:v>
                </c:pt>
                <c:pt idx="31">
                  <c:v>1.5</c:v>
                </c:pt>
                <c:pt idx="32">
                  <c:v>-1.7</c:v>
                </c:pt>
                <c:pt idx="33">
                  <c:v>-3</c:v>
                </c:pt>
                <c:pt idx="34">
                  <c:v>-5.3</c:v>
                </c:pt>
                <c:pt idx="35">
                  <c:v>-4.7</c:v>
                </c:pt>
                <c:pt idx="36">
                  <c:v>-1.9</c:v>
                </c:pt>
                <c:pt idx="37">
                  <c:v>-2.9</c:v>
                </c:pt>
                <c:pt idx="38">
                  <c:v>-1.5</c:v>
                </c:pt>
                <c:pt idx="39">
                  <c:v>-0.5</c:v>
                </c:pt>
                <c:pt idx="40">
                  <c:v>-2.8</c:v>
                </c:pt>
                <c:pt idx="41">
                  <c:v>-3.6</c:v>
                </c:pt>
                <c:pt idx="42">
                  <c:v>-1.6</c:v>
                </c:pt>
                <c:pt idx="43">
                  <c:v>-0.3</c:v>
                </c:pt>
                <c:pt idx="44">
                  <c:v>-0.2</c:v>
                </c:pt>
                <c:pt idx="45">
                  <c:v>2.6</c:v>
                </c:pt>
                <c:pt idx="46">
                  <c:v>2.4</c:v>
                </c:pt>
                <c:pt idx="47">
                  <c:v>3.8</c:v>
                </c:pt>
                <c:pt idx="48">
                  <c:v>6</c:v>
                </c:pt>
                <c:pt idx="49">
                  <c:v>7.7</c:v>
                </c:pt>
                <c:pt idx="50">
                  <c:v>7.5</c:v>
                </c:pt>
                <c:pt idx="51">
                  <c:v>2.2000000000000002</c:v>
                </c:pt>
                <c:pt idx="52">
                  <c:v>0.6</c:v>
                </c:pt>
                <c:pt idx="53">
                  <c:v>1.6</c:v>
                </c:pt>
                <c:pt idx="54">
                  <c:v>2</c:v>
                </c:pt>
                <c:pt idx="55">
                  <c:v>2.7</c:v>
                </c:pt>
                <c:pt idx="56">
                  <c:v>1.6</c:v>
                </c:pt>
                <c:pt idx="57">
                  <c:v>0.7</c:v>
                </c:pt>
                <c:pt idx="58">
                  <c:v>2.2000000000000002</c:v>
                </c:pt>
                <c:pt idx="59">
                  <c:v>1.8</c:v>
                </c:pt>
                <c:pt idx="60">
                  <c:v>-0.4</c:v>
                </c:pt>
                <c:pt idx="61">
                  <c:v>-2.2000000000000002</c:v>
                </c:pt>
                <c:pt idx="62">
                  <c:v>-2</c:v>
                </c:pt>
                <c:pt idx="63">
                  <c:v>2</c:v>
                </c:pt>
                <c:pt idx="64">
                  <c:v>6.7</c:v>
                </c:pt>
                <c:pt idx="65">
                  <c:v>5.9</c:v>
                </c:pt>
                <c:pt idx="66">
                  <c:v>6</c:v>
                </c:pt>
                <c:pt idx="67">
                  <c:v>6.5</c:v>
                </c:pt>
                <c:pt idx="68">
                  <c:v>6.4</c:v>
                </c:pt>
                <c:pt idx="69">
                  <c:v>9.8000000000000007</c:v>
                </c:pt>
                <c:pt idx="70">
                  <c:v>8.6999999999999993</c:v>
                </c:pt>
                <c:pt idx="71">
                  <c:v>6.9</c:v>
                </c:pt>
                <c:pt idx="72">
                  <c:v>6.2</c:v>
                </c:pt>
                <c:pt idx="73">
                  <c:v>7.7</c:v>
                </c:pt>
                <c:pt idx="74">
                  <c:v>8.8000000000000007</c:v>
                </c:pt>
                <c:pt idx="75">
                  <c:v>10.1</c:v>
                </c:pt>
                <c:pt idx="76">
                  <c:v>6.8</c:v>
                </c:pt>
                <c:pt idx="77">
                  <c:v>9.4</c:v>
                </c:pt>
                <c:pt idx="78">
                  <c:v>11.7</c:v>
                </c:pt>
                <c:pt idx="79">
                  <c:v>11.5</c:v>
                </c:pt>
                <c:pt idx="80">
                  <c:v>15</c:v>
                </c:pt>
                <c:pt idx="81">
                  <c:v>12.1</c:v>
                </c:pt>
                <c:pt idx="82">
                  <c:v>10</c:v>
                </c:pt>
                <c:pt idx="83">
                  <c:v>11.2</c:v>
                </c:pt>
                <c:pt idx="84">
                  <c:v>13.6</c:v>
                </c:pt>
                <c:pt idx="85">
                  <c:v>12.5</c:v>
                </c:pt>
                <c:pt idx="86">
                  <c:v>10.5</c:v>
                </c:pt>
                <c:pt idx="87">
                  <c:v>11</c:v>
                </c:pt>
                <c:pt idx="88">
                  <c:v>12.9</c:v>
                </c:pt>
                <c:pt idx="89">
                  <c:v>11</c:v>
                </c:pt>
                <c:pt idx="90">
                  <c:v>9.5</c:v>
                </c:pt>
                <c:pt idx="91">
                  <c:v>8.1</c:v>
                </c:pt>
                <c:pt idx="92">
                  <c:v>1.5</c:v>
                </c:pt>
                <c:pt idx="93">
                  <c:v>-0.5</c:v>
                </c:pt>
                <c:pt idx="94">
                  <c:v>2.1</c:v>
                </c:pt>
                <c:pt idx="95">
                  <c:v>2.9</c:v>
                </c:pt>
                <c:pt idx="96">
                  <c:v>0.9</c:v>
                </c:pt>
                <c:pt idx="97">
                  <c:v>0.8</c:v>
                </c:pt>
                <c:pt idx="98">
                  <c:v>1.8</c:v>
                </c:pt>
                <c:pt idx="99">
                  <c:v>0.4</c:v>
                </c:pt>
                <c:pt idx="100">
                  <c:v>0.3</c:v>
                </c:pt>
                <c:pt idx="101">
                  <c:v>0.9</c:v>
                </c:pt>
                <c:pt idx="102">
                  <c:v>0</c:v>
                </c:pt>
                <c:pt idx="103">
                  <c:v>-0.9</c:v>
                </c:pt>
                <c:pt idx="104">
                  <c:v>3</c:v>
                </c:pt>
                <c:pt idx="105">
                  <c:v>5.5</c:v>
                </c:pt>
                <c:pt idx="106">
                  <c:v>9.6999999999999993</c:v>
                </c:pt>
                <c:pt idx="107">
                  <c:v>9.1999999999999993</c:v>
                </c:pt>
                <c:pt idx="108">
                  <c:v>10.6</c:v>
                </c:pt>
                <c:pt idx="109">
                  <c:v>10.4</c:v>
                </c:pt>
                <c:pt idx="110">
                  <c:v>11.2</c:v>
                </c:pt>
                <c:pt idx="111">
                  <c:v>10.8</c:v>
                </c:pt>
                <c:pt idx="112">
                  <c:v>13.7</c:v>
                </c:pt>
                <c:pt idx="113">
                  <c:v>16.100000000000001</c:v>
                </c:pt>
                <c:pt idx="114">
                  <c:v>17.100000000000001</c:v>
                </c:pt>
                <c:pt idx="115">
                  <c:v>14.6</c:v>
                </c:pt>
                <c:pt idx="116">
                  <c:v>13.5</c:v>
                </c:pt>
                <c:pt idx="117">
                  <c:v>9.6</c:v>
                </c:pt>
                <c:pt idx="118">
                  <c:v>0.7</c:v>
                </c:pt>
                <c:pt idx="119">
                  <c:v>-3.7</c:v>
                </c:pt>
                <c:pt idx="120">
                  <c:v>-5.3</c:v>
                </c:pt>
                <c:pt idx="121">
                  <c:v>-4.9000000000000004</c:v>
                </c:pt>
                <c:pt idx="122">
                  <c:v>-8.1</c:v>
                </c:pt>
                <c:pt idx="123">
                  <c:v>-8.8000000000000007</c:v>
                </c:pt>
                <c:pt idx="124">
                  <c:v>-11.6</c:v>
                </c:pt>
                <c:pt idx="125">
                  <c:v>-11.7</c:v>
                </c:pt>
                <c:pt idx="126">
                  <c:v>-14.4</c:v>
                </c:pt>
                <c:pt idx="127">
                  <c:v>-10.199999999999999</c:v>
                </c:pt>
                <c:pt idx="128">
                  <c:v>-11</c:v>
                </c:pt>
                <c:pt idx="129">
                  <c:v>-8.5</c:v>
                </c:pt>
                <c:pt idx="130">
                  <c:v>-2.4</c:v>
                </c:pt>
                <c:pt idx="131">
                  <c:v>1.8</c:v>
                </c:pt>
                <c:pt idx="132">
                  <c:v>4</c:v>
                </c:pt>
                <c:pt idx="133">
                  <c:v>3.3</c:v>
                </c:pt>
                <c:pt idx="134">
                  <c:v>7.2</c:v>
                </c:pt>
                <c:pt idx="135">
                  <c:v>9.1</c:v>
                </c:pt>
                <c:pt idx="136">
                  <c:v>9.1999999999999993</c:v>
                </c:pt>
                <c:pt idx="137">
                  <c:v>6.2</c:v>
                </c:pt>
                <c:pt idx="138">
                  <c:v>8.1</c:v>
                </c:pt>
                <c:pt idx="139">
                  <c:v>6.1</c:v>
                </c:pt>
                <c:pt idx="140">
                  <c:v>7.7</c:v>
                </c:pt>
                <c:pt idx="141">
                  <c:v>8.5</c:v>
                </c:pt>
                <c:pt idx="142">
                  <c:v>7.9</c:v>
                </c:pt>
                <c:pt idx="143">
                  <c:v>11</c:v>
                </c:pt>
                <c:pt idx="144">
                  <c:v>12</c:v>
                </c:pt>
                <c:pt idx="145">
                  <c:v>13.1</c:v>
                </c:pt>
                <c:pt idx="146">
                  <c:v>13</c:v>
                </c:pt>
                <c:pt idx="147">
                  <c:v>12.5</c:v>
                </c:pt>
                <c:pt idx="148">
                  <c:v>11.1</c:v>
                </c:pt>
                <c:pt idx="149">
                  <c:v>10.9</c:v>
                </c:pt>
                <c:pt idx="150">
                  <c:v>11.8</c:v>
                </c:pt>
                <c:pt idx="151">
                  <c:v>11.8</c:v>
                </c:pt>
                <c:pt idx="152">
                  <c:v>12.4</c:v>
                </c:pt>
                <c:pt idx="153">
                  <c:v>12.4</c:v>
                </c:pt>
                <c:pt idx="154">
                  <c:v>12.3</c:v>
                </c:pt>
                <c:pt idx="155">
                  <c:v>9.6999999999999993</c:v>
                </c:pt>
                <c:pt idx="156">
                  <c:v>9.1999999999999993</c:v>
                </c:pt>
                <c:pt idx="157">
                  <c:v>9.5</c:v>
                </c:pt>
                <c:pt idx="158">
                  <c:v>8.5</c:v>
                </c:pt>
                <c:pt idx="159">
                  <c:v>8.1</c:v>
                </c:pt>
                <c:pt idx="160">
                  <c:v>7.3</c:v>
                </c:pt>
                <c:pt idx="161">
                  <c:v>6.1</c:v>
                </c:pt>
                <c:pt idx="162">
                  <c:v>6.1</c:v>
                </c:pt>
                <c:pt idx="163">
                  <c:v>8.9</c:v>
                </c:pt>
                <c:pt idx="164">
                  <c:v>9.1</c:v>
                </c:pt>
                <c:pt idx="165">
                  <c:v>8</c:v>
                </c:pt>
                <c:pt idx="166">
                  <c:v>5.7</c:v>
                </c:pt>
                <c:pt idx="167">
                  <c:v>5.2</c:v>
                </c:pt>
                <c:pt idx="168">
                  <c:v>3.9</c:v>
                </c:pt>
                <c:pt idx="169">
                  <c:v>3.9</c:v>
                </c:pt>
                <c:pt idx="170">
                  <c:v>1.7</c:v>
                </c:pt>
                <c:pt idx="171">
                  <c:v>-0.4</c:v>
                </c:pt>
                <c:pt idx="172">
                  <c:v>-0.2</c:v>
                </c:pt>
                <c:pt idx="173">
                  <c:v>1.6</c:v>
                </c:pt>
                <c:pt idx="174">
                  <c:v>1.6</c:v>
                </c:pt>
                <c:pt idx="175">
                  <c:v>-0.3</c:v>
                </c:pt>
                <c:pt idx="176">
                  <c:v>-0.9</c:v>
                </c:pt>
                <c:pt idx="177">
                  <c:v>-1.7</c:v>
                </c:pt>
                <c:pt idx="178">
                  <c:v>-1.1000000000000001</c:v>
                </c:pt>
                <c:pt idx="179">
                  <c:v>0</c:v>
                </c:pt>
                <c:pt idx="180">
                  <c:v>-1.2</c:v>
                </c:pt>
                <c:pt idx="181">
                  <c:v>-2.2999999999999998</c:v>
                </c:pt>
                <c:pt idx="182">
                  <c:v>-2.1</c:v>
                </c:pt>
                <c:pt idx="183">
                  <c:v>-1.2</c:v>
                </c:pt>
                <c:pt idx="184">
                  <c:v>0</c:v>
                </c:pt>
                <c:pt idx="185">
                  <c:v>0.1</c:v>
                </c:pt>
                <c:pt idx="186">
                  <c:v>-1</c:v>
                </c:pt>
                <c:pt idx="187">
                  <c:v>-2</c:v>
                </c:pt>
                <c:pt idx="188">
                  <c:v>-2.2999999999999998</c:v>
                </c:pt>
                <c:pt idx="189">
                  <c:v>-2</c:v>
                </c:pt>
                <c:pt idx="190">
                  <c:v>-2.6</c:v>
                </c:pt>
                <c:pt idx="191">
                  <c:v>-6.3</c:v>
                </c:pt>
                <c:pt idx="192">
                  <c:v>-9.3000000000000007</c:v>
                </c:pt>
                <c:pt idx="193">
                  <c:v>-7.9</c:v>
                </c:pt>
                <c:pt idx="194">
                  <c:v>-6</c:v>
                </c:pt>
                <c:pt idx="195">
                  <c:v>-5.8</c:v>
                </c:pt>
                <c:pt idx="196">
                  <c:v>-4.8</c:v>
                </c:pt>
                <c:pt idx="197">
                  <c:v>-5.0999999999999996</c:v>
                </c:pt>
                <c:pt idx="198">
                  <c:v>-5.6</c:v>
                </c:pt>
                <c:pt idx="199">
                  <c:v>-7.2</c:v>
                </c:pt>
                <c:pt idx="200">
                  <c:v>-8.9</c:v>
                </c:pt>
                <c:pt idx="201">
                  <c:v>-8.5</c:v>
                </c:pt>
              </c:numCache>
            </c:numRef>
          </c:val>
          <c:smooth val="0"/>
        </c:ser>
        <c:dLbls>
          <c:showLegendKey val="0"/>
          <c:showVal val="0"/>
          <c:showCatName val="0"/>
          <c:showSerName val="0"/>
          <c:showPercent val="0"/>
          <c:showBubbleSize val="0"/>
        </c:dLbls>
        <c:marker val="1"/>
        <c:smooth val="0"/>
        <c:axId val="33262976"/>
        <c:axId val="33268864"/>
      </c:lineChart>
      <c:dateAx>
        <c:axId val="33262976"/>
        <c:scaling>
          <c:orientation val="minMax"/>
        </c:scaling>
        <c:delete val="0"/>
        <c:axPos val="b"/>
        <c:numFmt formatCode="[$-41B]mmm\-yy;@" sourceLinked="1"/>
        <c:majorTickMark val="out"/>
        <c:minorTickMark val="none"/>
        <c:tickLblPos val="low"/>
        <c:txPr>
          <a:bodyPr/>
          <a:lstStyle/>
          <a:p>
            <a:pPr>
              <a:defRPr sz="900"/>
            </a:pPr>
            <a:endParaRPr lang="sk-SK"/>
          </a:p>
        </c:txPr>
        <c:crossAx val="33268864"/>
        <c:crosses val="autoZero"/>
        <c:auto val="1"/>
        <c:lblOffset val="100"/>
        <c:baseTimeUnit val="months"/>
        <c:majorUnit val="12"/>
        <c:majorTimeUnit val="months"/>
      </c:dateAx>
      <c:valAx>
        <c:axId val="33268864"/>
        <c:scaling>
          <c:orientation val="minMax"/>
          <c:max val="18"/>
          <c:min val="-15"/>
        </c:scaling>
        <c:delete val="0"/>
        <c:axPos val="l"/>
        <c:title>
          <c:tx>
            <c:rich>
              <a:bodyPr rot="0" vert="horz"/>
              <a:lstStyle/>
              <a:p>
                <a:pPr>
                  <a:defRPr/>
                </a:pPr>
                <a:r>
                  <a:rPr lang="en-US"/>
                  <a:t>%</a:t>
                </a:r>
              </a:p>
            </c:rich>
          </c:tx>
          <c:layout>
            <c:manualLayout>
              <c:xMode val="edge"/>
              <c:yMode val="edge"/>
              <c:x val="6.4451154018212269E-3"/>
              <c:y val="1.4152341608687875E-2"/>
            </c:manualLayout>
          </c:layout>
          <c:overlay val="0"/>
        </c:title>
        <c:numFmt formatCode="0.0" sourceLinked="1"/>
        <c:majorTickMark val="out"/>
        <c:minorTickMark val="none"/>
        <c:tickLblPos val="nextTo"/>
        <c:crossAx val="33262976"/>
        <c:crosses val="autoZero"/>
        <c:crossBetween val="between"/>
      </c:valAx>
    </c:plotArea>
    <c:legend>
      <c:legendPos val="r"/>
      <c:layout>
        <c:manualLayout>
          <c:xMode val="edge"/>
          <c:yMode val="edge"/>
          <c:x val="0.14952042365663074"/>
          <c:y val="0.70496843488583438"/>
          <c:w val="0.4554063081310053"/>
          <c:h val="0.14379733708298897"/>
        </c:manualLayout>
      </c:layout>
      <c:overlay val="0"/>
      <c:txPr>
        <a:bodyPr/>
        <a:lstStyle/>
        <a:p>
          <a:pPr>
            <a:defRPr sz="1000">
              <a:latin typeface="Times New Roman" panose="02020603050405020304" pitchFamily="18" charset="0"/>
              <a:cs typeface="Times New Roman" panose="02020603050405020304" pitchFamily="18" charset="0"/>
            </a:defRPr>
          </a:pPr>
          <a:endParaRPr lang="sk-SK"/>
        </a:p>
      </c:txPr>
    </c:legend>
    <c:plotVisOnly val="1"/>
    <c:dispBlanksAs val="gap"/>
    <c:showDLblsOverMax val="0"/>
  </c:chart>
  <c:spPr>
    <a:ln>
      <a:solidFill>
        <a:srgbClr val="003881"/>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846695948121154E-2"/>
          <c:y val="5.7627883814741057E-2"/>
          <c:w val="0.8869608631419591"/>
          <c:h val="0.88660643284106533"/>
        </c:manualLayout>
      </c:layout>
      <c:barChart>
        <c:barDir val="col"/>
        <c:grouping val="clustered"/>
        <c:varyColors val="0"/>
        <c:ser>
          <c:idx val="0"/>
          <c:order val="0"/>
          <c:tx>
            <c:strRef>
              <c:f>'APP_breakdown_history (2)'!$P$3</c:f>
              <c:strCache>
                <c:ptCount val="1"/>
                <c:pt idx="0">
                  <c:v>Kumulatívne nákupy v rámci EAPP (ABSPP+CBPP3+PSPP)</c:v>
                </c:pt>
              </c:strCache>
            </c:strRef>
          </c:tx>
          <c:spPr>
            <a:solidFill>
              <a:srgbClr val="3366FF"/>
            </a:solidFill>
            <a:ln>
              <a:noFill/>
            </a:ln>
            <a:effectLst/>
            <a:scene3d>
              <a:camera prst="orthographicFront"/>
              <a:lightRig rig="chilly" dir="t"/>
            </a:scene3d>
            <a:sp3d prstMaterial="matte">
              <a:bevelT/>
              <a:bevelB/>
            </a:sp3d>
          </c:spPr>
          <c:invertIfNegative val="0"/>
          <c:cat>
            <c:numRef>
              <c:f>'APP_breakdown_history (2)'!$A$9:$A$17</c:f>
              <c:numCache>
                <c:formatCode>mmm\-yy</c:formatCode>
                <c:ptCount val="9"/>
                <c:pt idx="0">
                  <c:v>42064</c:v>
                </c:pt>
                <c:pt idx="1">
                  <c:v>42095</c:v>
                </c:pt>
                <c:pt idx="2">
                  <c:v>42125</c:v>
                </c:pt>
                <c:pt idx="3">
                  <c:v>42156</c:v>
                </c:pt>
                <c:pt idx="4">
                  <c:v>42186</c:v>
                </c:pt>
                <c:pt idx="5">
                  <c:v>42217</c:v>
                </c:pt>
                <c:pt idx="6">
                  <c:v>42248</c:v>
                </c:pt>
                <c:pt idx="7">
                  <c:v>42278</c:v>
                </c:pt>
                <c:pt idx="8">
                  <c:v>42309</c:v>
                </c:pt>
              </c:numCache>
            </c:numRef>
          </c:cat>
          <c:val>
            <c:numRef>
              <c:f>'APP_breakdown_history (2)'!$Q$9:$Q$17</c:f>
              <c:numCache>
                <c:formatCode>General</c:formatCode>
                <c:ptCount val="9"/>
                <c:pt idx="0">
                  <c:v>61.13</c:v>
                </c:pt>
                <c:pt idx="1">
                  <c:v>121.45699999999999</c:v>
                </c:pt>
                <c:pt idx="2">
                  <c:v>184.53800000000001</c:v>
                </c:pt>
                <c:pt idx="3">
                  <c:v>247.785</c:v>
                </c:pt>
                <c:pt idx="4">
                  <c:v>309.09500000000003</c:v>
                </c:pt>
                <c:pt idx="5">
                  <c:v>360.72699999999998</c:v>
                </c:pt>
                <c:pt idx="6">
                  <c:v>423.77300000000002</c:v>
                </c:pt>
                <c:pt idx="7">
                  <c:v>487.50400000000002</c:v>
                </c:pt>
                <c:pt idx="8">
                  <c:v>550.10199999999998</c:v>
                </c:pt>
              </c:numCache>
            </c:numRef>
          </c:val>
        </c:ser>
        <c:dLbls>
          <c:showLegendKey val="0"/>
          <c:showVal val="0"/>
          <c:showCatName val="0"/>
          <c:showSerName val="0"/>
          <c:showPercent val="0"/>
          <c:showBubbleSize val="0"/>
        </c:dLbls>
        <c:gapWidth val="64"/>
        <c:overlap val="-8"/>
        <c:axId val="33646848"/>
        <c:axId val="33648640"/>
      </c:barChart>
      <c:dateAx>
        <c:axId val="33646848"/>
        <c:scaling>
          <c:orientation val="minMax"/>
        </c:scaling>
        <c:delete val="0"/>
        <c:axPos val="b"/>
        <c:numFmt formatCode="mmm\-yy" sourceLinked="1"/>
        <c:majorTickMark val="out"/>
        <c:minorTickMark val="none"/>
        <c:tickLblPos val="nextTo"/>
        <c:crossAx val="33648640"/>
        <c:crosses val="autoZero"/>
        <c:auto val="1"/>
        <c:lblOffset val="100"/>
        <c:baseTimeUnit val="months"/>
      </c:dateAx>
      <c:valAx>
        <c:axId val="33648640"/>
        <c:scaling>
          <c:orientation val="minMax"/>
        </c:scaling>
        <c:delete val="0"/>
        <c:axPos val="l"/>
        <c:majorGridlines>
          <c:spPr>
            <a:ln>
              <a:solidFill>
                <a:schemeClr val="bg1">
                  <a:lumMod val="85000"/>
                </a:schemeClr>
              </a:solidFill>
              <a:prstDash val="dash"/>
            </a:ln>
          </c:spPr>
        </c:majorGridlines>
        <c:title>
          <c:tx>
            <c:rich>
              <a:bodyPr rot="-5400000" vert="horz"/>
              <a:lstStyle/>
              <a:p>
                <a:pPr>
                  <a:defRPr/>
                </a:pPr>
                <a:r>
                  <a:rPr lang="sk-SK" b="0"/>
                  <a:t>mld.</a:t>
                </a:r>
              </a:p>
            </c:rich>
          </c:tx>
          <c:layout>
            <c:manualLayout>
              <c:xMode val="edge"/>
              <c:yMode val="edge"/>
              <c:x val="0"/>
              <c:y val="0.42572205377118849"/>
            </c:manualLayout>
          </c:layout>
          <c:overlay val="0"/>
        </c:title>
        <c:numFmt formatCode="General" sourceLinked="1"/>
        <c:majorTickMark val="out"/>
        <c:minorTickMark val="none"/>
        <c:tickLblPos val="nextTo"/>
        <c:crossAx val="33646848"/>
        <c:crosses val="autoZero"/>
        <c:crossBetween val="between"/>
      </c:valAx>
      <c:spPr>
        <a:ln>
          <a:solidFill>
            <a:schemeClr val="bg1">
              <a:lumMod val="50000"/>
            </a:schemeClr>
          </a:solidFill>
        </a:ln>
      </c:spPr>
    </c:plotArea>
    <c:plotVisOnly val="1"/>
    <c:dispBlanksAs val="gap"/>
    <c:showDLblsOverMax val="0"/>
  </c:chart>
  <c:spPr>
    <a:ln>
      <a:solidFill>
        <a:srgbClr val="000000"/>
      </a:solidFill>
    </a:ln>
  </c:spPr>
  <c:txPr>
    <a:bodyPr/>
    <a:lstStyle/>
    <a:p>
      <a:pPr>
        <a:defRPr>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002405949256345E-2"/>
          <c:y val="0.11597987751531058"/>
          <c:w val="0.8824420384951881"/>
          <c:h val="0.8326195683872849"/>
        </c:manualLayout>
      </c:layout>
      <c:barChart>
        <c:barDir val="col"/>
        <c:grouping val="clustered"/>
        <c:varyColors val="0"/>
        <c:ser>
          <c:idx val="0"/>
          <c:order val="0"/>
          <c:invertIfNegative val="0"/>
          <c:cat>
            <c:strRef>
              <c:f>'data (93)'!$F$58:$H$58</c:f>
              <c:strCache>
                <c:ptCount val="3"/>
                <c:pt idx="0">
                  <c:v>Veľké podniky</c:v>
                </c:pt>
                <c:pt idx="1">
                  <c:v>Malé a stredné podniky</c:v>
                </c:pt>
                <c:pt idx="2">
                  <c:v>Mikropodniky</c:v>
                </c:pt>
              </c:strCache>
            </c:strRef>
          </c:cat>
          <c:val>
            <c:numRef>
              <c:f>'data (93)'!$F$59:$H$59</c:f>
              <c:numCache>
                <c:formatCode>General</c:formatCode>
                <c:ptCount val="3"/>
              </c:numCache>
            </c:numRef>
          </c:val>
        </c:ser>
        <c:ser>
          <c:idx val="1"/>
          <c:order val="1"/>
          <c:invertIfNegative val="0"/>
          <c:cat>
            <c:strRef>
              <c:f>'data (93)'!$F$58:$H$58</c:f>
              <c:strCache>
                <c:ptCount val="3"/>
                <c:pt idx="0">
                  <c:v>Veľké podniky</c:v>
                </c:pt>
                <c:pt idx="1">
                  <c:v>Malé a stredné podniky</c:v>
                </c:pt>
                <c:pt idx="2">
                  <c:v>Mikropodniky</c:v>
                </c:pt>
              </c:strCache>
            </c:strRef>
          </c:cat>
          <c:val>
            <c:numRef>
              <c:f>'data (93)'!$F$60:$H$60</c:f>
              <c:numCache>
                <c:formatCode>General</c:formatCode>
                <c:ptCount val="3"/>
                <c:pt idx="0">
                  <c:v>-1.1149000000000004</c:v>
                </c:pt>
                <c:pt idx="1">
                  <c:v>-0.97040000000000015</c:v>
                </c:pt>
                <c:pt idx="2">
                  <c:v>-0.5697000000000001</c:v>
                </c:pt>
              </c:numCache>
            </c:numRef>
          </c:val>
        </c:ser>
        <c:dLbls>
          <c:showLegendKey val="0"/>
          <c:showVal val="0"/>
          <c:showCatName val="0"/>
          <c:showSerName val="0"/>
          <c:showPercent val="0"/>
          <c:showBubbleSize val="0"/>
        </c:dLbls>
        <c:gapWidth val="150"/>
        <c:axId val="76860032"/>
        <c:axId val="76870016"/>
      </c:barChart>
      <c:catAx>
        <c:axId val="76860032"/>
        <c:scaling>
          <c:orientation val="minMax"/>
        </c:scaling>
        <c:delete val="0"/>
        <c:axPos val="b"/>
        <c:majorTickMark val="out"/>
        <c:minorTickMark val="none"/>
        <c:tickLblPos val="high"/>
        <c:crossAx val="76870016"/>
        <c:crosses val="autoZero"/>
        <c:auto val="1"/>
        <c:lblAlgn val="ctr"/>
        <c:lblOffset val="100"/>
        <c:noMultiLvlLbl val="0"/>
      </c:catAx>
      <c:valAx>
        <c:axId val="76870016"/>
        <c:scaling>
          <c:orientation val="minMax"/>
        </c:scaling>
        <c:delete val="0"/>
        <c:axPos val="l"/>
        <c:majorGridlines/>
        <c:title>
          <c:tx>
            <c:rich>
              <a:bodyPr rot="0" vert="horz"/>
              <a:lstStyle/>
              <a:p>
                <a:pPr>
                  <a:defRPr/>
                </a:pPr>
                <a:r>
                  <a:rPr lang="en-US"/>
                  <a:t>p. b.</a:t>
                </a:r>
              </a:p>
            </c:rich>
          </c:tx>
          <c:layout>
            <c:manualLayout>
              <c:xMode val="edge"/>
              <c:yMode val="edge"/>
              <c:x val="3.0555555555555555E-2"/>
              <c:y val="2.4870589093030037E-2"/>
            </c:manualLayout>
          </c:layout>
          <c:overlay val="0"/>
        </c:title>
        <c:numFmt formatCode="General" sourceLinked="1"/>
        <c:majorTickMark val="out"/>
        <c:minorTickMark val="none"/>
        <c:tickLblPos val="nextTo"/>
        <c:crossAx val="76860032"/>
        <c:crosses val="autoZero"/>
        <c:crossBetween val="between"/>
      </c:valAx>
      <c:spPr>
        <a:ln>
          <a:solidFill>
            <a:schemeClr val="bg1">
              <a:lumMod val="65000"/>
            </a:schemeClr>
          </a:solidFill>
        </a:ln>
      </c:spPr>
    </c:plotArea>
    <c:plotVisOnly val="1"/>
    <c:dispBlanksAs val="gap"/>
    <c:showDLblsOverMax val="0"/>
  </c:chart>
  <c:spPr>
    <a:ln>
      <a:solidFill>
        <a:schemeClr val="bg1">
          <a:lumMod val="50000"/>
        </a:schemeClr>
      </a:solidFill>
    </a:ln>
  </c:spPr>
  <c:txPr>
    <a:bodyPr/>
    <a:lstStyle/>
    <a:p>
      <a:pPr>
        <a:defRPr sz="800">
          <a:latin typeface="Times New Roman" panose="02020603050405020304" pitchFamily="18" charset="0"/>
          <a:cs typeface="Times New Roman" panose="02020603050405020304" pitchFamily="18" charset="0"/>
        </a:defRPr>
      </a:pPr>
      <a:endParaRPr lang="sk-SK"/>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520778652668418E-2"/>
          <c:y val="8.8437591134441523E-2"/>
          <c:w val="0.88488648293963257"/>
          <c:h val="0.76923794978977267"/>
        </c:manualLayout>
      </c:layout>
      <c:lineChart>
        <c:grouping val="standard"/>
        <c:varyColors val="0"/>
        <c:ser>
          <c:idx val="0"/>
          <c:order val="0"/>
          <c:tx>
            <c:strRef>
              <c:f>data!$C$5</c:f>
              <c:strCache>
                <c:ptCount val="1"/>
                <c:pt idx="0">
                  <c:v>Úrokové sadzby pre domácnosti na bývanie</c:v>
                </c:pt>
              </c:strCache>
            </c:strRef>
          </c:tx>
          <c:marker>
            <c:symbol val="none"/>
          </c:marker>
          <c:cat>
            <c:numRef>
              <c:f>data!$B$90:$B$159</c:f>
              <c:numCache>
                <c:formatCode>[$-41B]mmm\-yy;@</c:formatCode>
                <c:ptCount val="70"/>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numCache>
            </c:numRef>
          </c:cat>
          <c:val>
            <c:numRef>
              <c:f>data!$C$90:$C$159</c:f>
              <c:numCache>
                <c:formatCode>General</c:formatCode>
                <c:ptCount val="70"/>
                <c:pt idx="0">
                  <c:v>3.6307</c:v>
                </c:pt>
                <c:pt idx="1">
                  <c:v>3.6023999999999998</c:v>
                </c:pt>
                <c:pt idx="2">
                  <c:v>3.5409999999999999</c:v>
                </c:pt>
                <c:pt idx="3">
                  <c:v>3.5185</c:v>
                </c:pt>
                <c:pt idx="4">
                  <c:v>3.4525999999999999</c:v>
                </c:pt>
                <c:pt idx="5">
                  <c:v>3.3835000000000002</c:v>
                </c:pt>
                <c:pt idx="6">
                  <c:v>3.3546999999999998</c:v>
                </c:pt>
                <c:pt idx="7">
                  <c:v>3.3971</c:v>
                </c:pt>
                <c:pt idx="8">
                  <c:v>3.3408000000000002</c:v>
                </c:pt>
                <c:pt idx="9">
                  <c:v>3.3077000000000001</c:v>
                </c:pt>
                <c:pt idx="10">
                  <c:v>3.3365999999999998</c:v>
                </c:pt>
                <c:pt idx="11">
                  <c:v>3.3633000000000002</c:v>
                </c:pt>
                <c:pt idx="12">
                  <c:v>3.4496000000000002</c:v>
                </c:pt>
                <c:pt idx="13">
                  <c:v>3.5470999999999999</c:v>
                </c:pt>
                <c:pt idx="14">
                  <c:v>3.6332</c:v>
                </c:pt>
                <c:pt idx="15">
                  <c:v>3.7382</c:v>
                </c:pt>
                <c:pt idx="16">
                  <c:v>3.8277000000000001</c:v>
                </c:pt>
                <c:pt idx="17">
                  <c:v>3.8416999999999999</c:v>
                </c:pt>
                <c:pt idx="18">
                  <c:v>3.8605</c:v>
                </c:pt>
                <c:pt idx="19">
                  <c:v>3.8856000000000002</c:v>
                </c:pt>
                <c:pt idx="20">
                  <c:v>3.8028</c:v>
                </c:pt>
                <c:pt idx="21">
                  <c:v>3.7526999999999999</c:v>
                </c:pt>
                <c:pt idx="22">
                  <c:v>3.7402000000000002</c:v>
                </c:pt>
                <c:pt idx="23">
                  <c:v>3.746</c:v>
                </c:pt>
                <c:pt idx="24">
                  <c:v>3.7845</c:v>
                </c:pt>
                <c:pt idx="25">
                  <c:v>3.7664</c:v>
                </c:pt>
                <c:pt idx="26">
                  <c:v>3.6976</c:v>
                </c:pt>
                <c:pt idx="27">
                  <c:v>3.6444999999999999</c:v>
                </c:pt>
                <c:pt idx="28">
                  <c:v>3.5754999999999999</c:v>
                </c:pt>
                <c:pt idx="29">
                  <c:v>3.476</c:v>
                </c:pt>
                <c:pt idx="30">
                  <c:v>3.4115000000000002</c:v>
                </c:pt>
                <c:pt idx="31">
                  <c:v>3.3572000000000002</c:v>
                </c:pt>
                <c:pt idx="32">
                  <c:v>3.3001</c:v>
                </c:pt>
                <c:pt idx="33">
                  <c:v>3.2501000000000002</c:v>
                </c:pt>
                <c:pt idx="34">
                  <c:v>3.2057000000000002</c:v>
                </c:pt>
                <c:pt idx="35">
                  <c:v>3.1732</c:v>
                </c:pt>
                <c:pt idx="36">
                  <c:v>3.1429</c:v>
                </c:pt>
                <c:pt idx="37">
                  <c:v>3.1547000000000001</c:v>
                </c:pt>
                <c:pt idx="38">
                  <c:v>3.1309</c:v>
                </c:pt>
                <c:pt idx="39">
                  <c:v>3.105</c:v>
                </c:pt>
                <c:pt idx="40">
                  <c:v>3.0339</c:v>
                </c:pt>
                <c:pt idx="41">
                  <c:v>2.9828999999999999</c:v>
                </c:pt>
                <c:pt idx="42">
                  <c:v>2.9952999999999999</c:v>
                </c:pt>
                <c:pt idx="43">
                  <c:v>3.0291000000000001</c:v>
                </c:pt>
                <c:pt idx="44">
                  <c:v>3.0569999999999999</c:v>
                </c:pt>
                <c:pt idx="45">
                  <c:v>3.0554000000000001</c:v>
                </c:pt>
                <c:pt idx="46">
                  <c:v>3.0731000000000002</c:v>
                </c:pt>
                <c:pt idx="47">
                  <c:v>3.0482</c:v>
                </c:pt>
                <c:pt idx="48">
                  <c:v>3.0562999999999998</c:v>
                </c:pt>
                <c:pt idx="49">
                  <c:v>3.0446</c:v>
                </c:pt>
                <c:pt idx="50">
                  <c:v>2.9988000000000001</c:v>
                </c:pt>
                <c:pt idx="51">
                  <c:v>2.9712999999999998</c:v>
                </c:pt>
                <c:pt idx="52">
                  <c:v>2.9127999999999998</c:v>
                </c:pt>
                <c:pt idx="53">
                  <c:v>2.8536999999999999</c:v>
                </c:pt>
                <c:pt idx="54">
                  <c:v>2.7822</c:v>
                </c:pt>
                <c:pt idx="55">
                  <c:v>2.7326999999999999</c:v>
                </c:pt>
                <c:pt idx="56">
                  <c:v>2.6631</c:v>
                </c:pt>
                <c:pt idx="57">
                  <c:v>2.5968</c:v>
                </c:pt>
                <c:pt idx="58">
                  <c:v>2.5323000000000002</c:v>
                </c:pt>
                <c:pt idx="59">
                  <c:v>2.4847000000000001</c:v>
                </c:pt>
                <c:pt idx="60">
                  <c:v>2.4009</c:v>
                </c:pt>
                <c:pt idx="61">
                  <c:v>2.3740999999999999</c:v>
                </c:pt>
                <c:pt idx="62">
                  <c:v>2.2925</c:v>
                </c:pt>
                <c:pt idx="63">
                  <c:v>2.2349000000000001</c:v>
                </c:pt>
                <c:pt idx="64">
                  <c:v>2.1724999999999999</c:v>
                </c:pt>
                <c:pt idx="65">
                  <c:v>2.1766999999999999</c:v>
                </c:pt>
                <c:pt idx="66">
                  <c:v>2.2193000000000001</c:v>
                </c:pt>
                <c:pt idx="67">
                  <c:v>2.2606999999999999</c:v>
                </c:pt>
                <c:pt idx="68">
                  <c:v>2.254</c:v>
                </c:pt>
                <c:pt idx="69">
                  <c:v>2.2604000000000002</c:v>
                </c:pt>
              </c:numCache>
            </c:numRef>
          </c:val>
          <c:smooth val="0"/>
        </c:ser>
        <c:ser>
          <c:idx val="1"/>
          <c:order val="1"/>
          <c:tx>
            <c:strRef>
              <c:f>data!$D$5</c:f>
              <c:strCache>
                <c:ptCount val="1"/>
                <c:pt idx="0">
                  <c:v>Úrokové sadzby nefinančným korporáciam</c:v>
                </c:pt>
              </c:strCache>
            </c:strRef>
          </c:tx>
          <c:marker>
            <c:symbol val="none"/>
          </c:marker>
          <c:cat>
            <c:numRef>
              <c:f>data!$B$90:$B$159</c:f>
              <c:numCache>
                <c:formatCode>[$-41B]mmm\-yy;@</c:formatCode>
                <c:ptCount val="70"/>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numCache>
            </c:numRef>
          </c:cat>
          <c:val>
            <c:numRef>
              <c:f>data!$D$90:$D$159</c:f>
              <c:numCache>
                <c:formatCode>General</c:formatCode>
                <c:ptCount val="70"/>
                <c:pt idx="0">
                  <c:v>2.78</c:v>
                </c:pt>
                <c:pt idx="1">
                  <c:v>2.7692999999999999</c:v>
                </c:pt>
                <c:pt idx="2">
                  <c:v>2.7541000000000002</c:v>
                </c:pt>
                <c:pt idx="3">
                  <c:v>2.7606000000000002</c:v>
                </c:pt>
                <c:pt idx="4">
                  <c:v>2.7452000000000001</c:v>
                </c:pt>
                <c:pt idx="5">
                  <c:v>2.8422999999999998</c:v>
                </c:pt>
                <c:pt idx="6">
                  <c:v>2.8782999999999999</c:v>
                </c:pt>
                <c:pt idx="7">
                  <c:v>2.9409999999999998</c:v>
                </c:pt>
                <c:pt idx="8">
                  <c:v>2.9416000000000002</c:v>
                </c:pt>
                <c:pt idx="9">
                  <c:v>3.0093000000000001</c:v>
                </c:pt>
                <c:pt idx="10">
                  <c:v>3.0727000000000002</c:v>
                </c:pt>
                <c:pt idx="11">
                  <c:v>3.1295999999999999</c:v>
                </c:pt>
                <c:pt idx="12">
                  <c:v>3.1311</c:v>
                </c:pt>
                <c:pt idx="13">
                  <c:v>3.2576999999999998</c:v>
                </c:pt>
                <c:pt idx="14">
                  <c:v>3.286</c:v>
                </c:pt>
                <c:pt idx="15">
                  <c:v>3.4521000000000002</c:v>
                </c:pt>
                <c:pt idx="16">
                  <c:v>3.4415</c:v>
                </c:pt>
                <c:pt idx="17">
                  <c:v>3.5331000000000001</c:v>
                </c:pt>
                <c:pt idx="18">
                  <c:v>3.5937000000000001</c:v>
                </c:pt>
                <c:pt idx="19">
                  <c:v>3.605</c:v>
                </c:pt>
                <c:pt idx="20">
                  <c:v>3.6103000000000001</c:v>
                </c:pt>
                <c:pt idx="21">
                  <c:v>3.7012999999999998</c:v>
                </c:pt>
                <c:pt idx="22">
                  <c:v>3.6364000000000001</c:v>
                </c:pt>
                <c:pt idx="23">
                  <c:v>3.7153</c:v>
                </c:pt>
                <c:pt idx="24">
                  <c:v>3.5390000000000001</c:v>
                </c:pt>
                <c:pt idx="25">
                  <c:v>3.4628999999999999</c:v>
                </c:pt>
                <c:pt idx="26">
                  <c:v>3.3548</c:v>
                </c:pt>
                <c:pt idx="27">
                  <c:v>3.3397000000000001</c:v>
                </c:pt>
                <c:pt idx="28">
                  <c:v>3.3243999999999998</c:v>
                </c:pt>
                <c:pt idx="29">
                  <c:v>3.2745000000000002</c:v>
                </c:pt>
                <c:pt idx="30">
                  <c:v>3.1652999999999998</c:v>
                </c:pt>
                <c:pt idx="31">
                  <c:v>3.0411000000000001</c:v>
                </c:pt>
                <c:pt idx="32">
                  <c:v>3.0206</c:v>
                </c:pt>
                <c:pt idx="33">
                  <c:v>3.0343</c:v>
                </c:pt>
                <c:pt idx="34">
                  <c:v>3.0101</c:v>
                </c:pt>
                <c:pt idx="35">
                  <c:v>3.0118999999999998</c:v>
                </c:pt>
                <c:pt idx="36">
                  <c:v>3.0118999999999998</c:v>
                </c:pt>
                <c:pt idx="37">
                  <c:v>2.9805000000000001</c:v>
                </c:pt>
                <c:pt idx="38">
                  <c:v>2.9762</c:v>
                </c:pt>
                <c:pt idx="39">
                  <c:v>3.0198</c:v>
                </c:pt>
                <c:pt idx="40">
                  <c:v>2.9897</c:v>
                </c:pt>
                <c:pt idx="41">
                  <c:v>2.9121000000000001</c:v>
                </c:pt>
                <c:pt idx="42">
                  <c:v>2.984</c:v>
                </c:pt>
                <c:pt idx="43">
                  <c:v>2.9245999999999999</c:v>
                </c:pt>
                <c:pt idx="44">
                  <c:v>2.9371</c:v>
                </c:pt>
                <c:pt idx="45">
                  <c:v>3.0167000000000002</c:v>
                </c:pt>
                <c:pt idx="46">
                  <c:v>2.9887000000000001</c:v>
                </c:pt>
                <c:pt idx="47">
                  <c:v>2.948</c:v>
                </c:pt>
                <c:pt idx="48">
                  <c:v>2.9912000000000001</c:v>
                </c:pt>
                <c:pt idx="49">
                  <c:v>2.9799000000000002</c:v>
                </c:pt>
                <c:pt idx="50">
                  <c:v>3.0099</c:v>
                </c:pt>
                <c:pt idx="51">
                  <c:v>2.9937</c:v>
                </c:pt>
                <c:pt idx="52">
                  <c:v>2.9361000000000002</c:v>
                </c:pt>
                <c:pt idx="53">
                  <c:v>2.8246000000000002</c:v>
                </c:pt>
                <c:pt idx="54">
                  <c:v>2.7877000000000001</c:v>
                </c:pt>
                <c:pt idx="55">
                  <c:v>2.7097000000000002</c:v>
                </c:pt>
                <c:pt idx="56">
                  <c:v>2.6753</c:v>
                </c:pt>
                <c:pt idx="57">
                  <c:v>2.5937000000000001</c:v>
                </c:pt>
                <c:pt idx="58">
                  <c:v>2.5089999999999999</c:v>
                </c:pt>
                <c:pt idx="59">
                  <c:v>2.4548999999999999</c:v>
                </c:pt>
                <c:pt idx="60">
                  <c:v>2.4590999999999998</c:v>
                </c:pt>
                <c:pt idx="61">
                  <c:v>2.3714</c:v>
                </c:pt>
                <c:pt idx="62">
                  <c:v>2.3633000000000002</c:v>
                </c:pt>
                <c:pt idx="63">
                  <c:v>2.3325999999999998</c:v>
                </c:pt>
                <c:pt idx="64">
                  <c:v>2.2702</c:v>
                </c:pt>
                <c:pt idx="65">
                  <c:v>2.2574999999999998</c:v>
                </c:pt>
                <c:pt idx="66">
                  <c:v>2.1873999999999998</c:v>
                </c:pt>
                <c:pt idx="67">
                  <c:v>2.1425000000000001</c:v>
                </c:pt>
                <c:pt idx="68">
                  <c:v>2.2195999999999998</c:v>
                </c:pt>
                <c:pt idx="69">
                  <c:v>2.1484000000000001</c:v>
                </c:pt>
              </c:numCache>
            </c:numRef>
          </c:val>
          <c:smooth val="0"/>
        </c:ser>
        <c:dLbls>
          <c:showLegendKey val="0"/>
          <c:showVal val="0"/>
          <c:showCatName val="0"/>
          <c:showSerName val="0"/>
          <c:showPercent val="0"/>
          <c:showBubbleSize val="0"/>
        </c:dLbls>
        <c:marker val="1"/>
        <c:smooth val="0"/>
        <c:axId val="76917376"/>
        <c:axId val="76923264"/>
      </c:lineChart>
      <c:lineChart>
        <c:grouping val="standard"/>
        <c:varyColors val="0"/>
        <c:ser>
          <c:idx val="2"/>
          <c:order val="2"/>
          <c:tx>
            <c:strRef>
              <c:f>data!$E$5</c:f>
              <c:strCache>
                <c:ptCount val="1"/>
                <c:pt idx="0">
                  <c:v>Sadzba pre hlavné refinančné operácie (základná sadzba) (pravá os)</c:v>
                </c:pt>
              </c:strCache>
            </c:strRef>
          </c:tx>
          <c:marker>
            <c:symbol val="none"/>
          </c:marker>
          <c:cat>
            <c:numRef>
              <c:f>data!$B$90:$B$159</c:f>
              <c:numCache>
                <c:formatCode>[$-41B]mmm\-yy;@</c:formatCode>
                <c:ptCount val="70"/>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numCache>
            </c:numRef>
          </c:cat>
          <c:val>
            <c:numRef>
              <c:f>data!$E$90:$E$159</c:f>
              <c:numCache>
                <c:formatCode>General</c:formatCode>
                <c:ptCount val="7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1.25</c:v>
                </c:pt>
                <c:pt idx="16">
                  <c:v>1.25</c:v>
                </c:pt>
                <c:pt idx="17">
                  <c:v>1.5</c:v>
                </c:pt>
                <c:pt idx="18">
                  <c:v>1.5</c:v>
                </c:pt>
                <c:pt idx="19">
                  <c:v>1.5</c:v>
                </c:pt>
                <c:pt idx="20">
                  <c:v>1.5</c:v>
                </c:pt>
                <c:pt idx="21">
                  <c:v>1.5</c:v>
                </c:pt>
                <c:pt idx="22">
                  <c:v>1.25</c:v>
                </c:pt>
                <c:pt idx="23">
                  <c:v>1</c:v>
                </c:pt>
                <c:pt idx="24">
                  <c:v>1</c:v>
                </c:pt>
                <c:pt idx="25">
                  <c:v>1</c:v>
                </c:pt>
                <c:pt idx="26">
                  <c:v>1</c:v>
                </c:pt>
                <c:pt idx="27">
                  <c:v>1</c:v>
                </c:pt>
                <c:pt idx="28">
                  <c:v>1</c:v>
                </c:pt>
                <c:pt idx="29">
                  <c:v>1</c:v>
                </c:pt>
                <c:pt idx="30">
                  <c:v>0.75</c:v>
                </c:pt>
                <c:pt idx="31">
                  <c:v>0.75</c:v>
                </c:pt>
                <c:pt idx="32">
                  <c:v>0.75</c:v>
                </c:pt>
                <c:pt idx="33">
                  <c:v>0.75</c:v>
                </c:pt>
                <c:pt idx="34">
                  <c:v>0.75</c:v>
                </c:pt>
                <c:pt idx="35">
                  <c:v>0.75</c:v>
                </c:pt>
                <c:pt idx="36">
                  <c:v>0.75</c:v>
                </c:pt>
                <c:pt idx="37">
                  <c:v>0.75</c:v>
                </c:pt>
                <c:pt idx="38">
                  <c:v>0.75</c:v>
                </c:pt>
                <c:pt idx="39">
                  <c:v>0.75</c:v>
                </c:pt>
                <c:pt idx="40">
                  <c:v>0.5</c:v>
                </c:pt>
                <c:pt idx="41">
                  <c:v>0.5</c:v>
                </c:pt>
                <c:pt idx="42">
                  <c:v>0.5</c:v>
                </c:pt>
                <c:pt idx="43">
                  <c:v>0.5</c:v>
                </c:pt>
                <c:pt idx="44">
                  <c:v>0.5</c:v>
                </c:pt>
                <c:pt idx="45">
                  <c:v>0.5</c:v>
                </c:pt>
                <c:pt idx="46">
                  <c:v>0.25</c:v>
                </c:pt>
                <c:pt idx="47">
                  <c:v>0.25</c:v>
                </c:pt>
                <c:pt idx="48">
                  <c:v>0.25</c:v>
                </c:pt>
                <c:pt idx="49">
                  <c:v>0.25</c:v>
                </c:pt>
                <c:pt idx="50">
                  <c:v>0.25</c:v>
                </c:pt>
                <c:pt idx="51">
                  <c:v>0.25</c:v>
                </c:pt>
                <c:pt idx="52">
                  <c:v>0.25</c:v>
                </c:pt>
                <c:pt idx="53">
                  <c:v>0.15</c:v>
                </c:pt>
                <c:pt idx="54">
                  <c:v>0.15</c:v>
                </c:pt>
                <c:pt idx="55">
                  <c:v>0.15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numCache>
            </c:numRef>
          </c:val>
          <c:smooth val="0"/>
        </c:ser>
        <c:dLbls>
          <c:showLegendKey val="0"/>
          <c:showVal val="0"/>
          <c:showCatName val="0"/>
          <c:showSerName val="0"/>
          <c:showPercent val="0"/>
          <c:showBubbleSize val="0"/>
        </c:dLbls>
        <c:marker val="1"/>
        <c:smooth val="0"/>
        <c:axId val="76927360"/>
        <c:axId val="76925184"/>
      </c:lineChart>
      <c:dateAx>
        <c:axId val="76917376"/>
        <c:scaling>
          <c:orientation val="minMax"/>
        </c:scaling>
        <c:delete val="0"/>
        <c:axPos val="b"/>
        <c:numFmt formatCode="[$-41B]mmm\-yy;@" sourceLinked="1"/>
        <c:majorTickMark val="out"/>
        <c:minorTickMark val="none"/>
        <c:tickLblPos val="nextTo"/>
        <c:crossAx val="76923264"/>
        <c:crosses val="autoZero"/>
        <c:auto val="1"/>
        <c:lblOffset val="100"/>
        <c:baseTimeUnit val="months"/>
        <c:majorUnit val="12"/>
        <c:majorTimeUnit val="months"/>
      </c:dateAx>
      <c:valAx>
        <c:axId val="76923264"/>
        <c:scaling>
          <c:orientation val="minMax"/>
          <c:min val="2"/>
        </c:scaling>
        <c:delete val="0"/>
        <c:axPos val="l"/>
        <c:majorGridlines>
          <c:spPr>
            <a:ln>
              <a:noFill/>
            </a:ln>
          </c:spPr>
        </c:majorGridlines>
        <c:title>
          <c:tx>
            <c:rich>
              <a:bodyPr rot="0" vert="horz"/>
              <a:lstStyle/>
              <a:p>
                <a:pPr>
                  <a:defRPr b="0"/>
                </a:pPr>
                <a:r>
                  <a:rPr lang="en-US" b="0"/>
                  <a:t>%</a:t>
                </a:r>
              </a:p>
            </c:rich>
          </c:tx>
          <c:layout>
            <c:manualLayout>
              <c:xMode val="edge"/>
              <c:yMode val="edge"/>
              <c:x val="4.0482851036025558E-2"/>
              <c:y val="2.2720955285967626E-2"/>
            </c:manualLayout>
          </c:layout>
          <c:overlay val="0"/>
        </c:title>
        <c:numFmt formatCode="General" sourceLinked="1"/>
        <c:majorTickMark val="out"/>
        <c:minorTickMark val="none"/>
        <c:tickLblPos val="nextTo"/>
        <c:crossAx val="76917376"/>
        <c:crosses val="autoZero"/>
        <c:crossBetween val="between"/>
        <c:majorUnit val="0.5"/>
      </c:valAx>
      <c:valAx>
        <c:axId val="76925184"/>
        <c:scaling>
          <c:orientation val="minMax"/>
        </c:scaling>
        <c:delete val="0"/>
        <c:axPos val="r"/>
        <c:title>
          <c:tx>
            <c:rich>
              <a:bodyPr rot="0" vert="horz"/>
              <a:lstStyle/>
              <a:p>
                <a:pPr>
                  <a:defRPr b="0"/>
                </a:pPr>
                <a:r>
                  <a:rPr lang="en-US" b="0"/>
                  <a:t>%</a:t>
                </a:r>
              </a:p>
            </c:rich>
          </c:tx>
          <c:layout>
            <c:manualLayout>
              <c:xMode val="edge"/>
              <c:yMode val="edge"/>
              <c:x val="0.94249406587889595"/>
              <c:y val="3.0758731196287855E-2"/>
            </c:manualLayout>
          </c:layout>
          <c:overlay val="0"/>
        </c:title>
        <c:numFmt formatCode="General" sourceLinked="1"/>
        <c:majorTickMark val="out"/>
        <c:minorTickMark val="none"/>
        <c:tickLblPos val="nextTo"/>
        <c:crossAx val="76927360"/>
        <c:crosses val="max"/>
        <c:crossBetween val="between"/>
      </c:valAx>
      <c:dateAx>
        <c:axId val="76927360"/>
        <c:scaling>
          <c:orientation val="minMax"/>
        </c:scaling>
        <c:delete val="1"/>
        <c:axPos val="b"/>
        <c:numFmt formatCode="[$-41B]mmm\-yy;@" sourceLinked="1"/>
        <c:majorTickMark val="out"/>
        <c:minorTickMark val="none"/>
        <c:tickLblPos val="nextTo"/>
        <c:crossAx val="76925184"/>
        <c:crosses val="autoZero"/>
        <c:auto val="1"/>
        <c:lblOffset val="100"/>
        <c:baseTimeUnit val="months"/>
      </c:dateAx>
      <c:spPr>
        <a:ln>
          <a:solidFill>
            <a:schemeClr val="bg1">
              <a:lumMod val="50000"/>
            </a:schemeClr>
          </a:solidFill>
        </a:ln>
      </c:spPr>
    </c:plotArea>
    <c:legend>
      <c:legendPos val="b"/>
      <c:layout>
        <c:manualLayout>
          <c:xMode val="edge"/>
          <c:yMode val="edge"/>
          <c:x val="2.5540604892742833E-2"/>
          <c:y val="0.90035121621117042"/>
          <c:w val="0.95266922858271408"/>
          <c:h val="8.208566835951743E-2"/>
        </c:manualLayout>
      </c:layout>
      <c:overlay val="0"/>
    </c:legend>
    <c:plotVisOnly val="1"/>
    <c:dispBlanksAs val="gap"/>
    <c:showDLblsOverMax val="0"/>
  </c:chart>
  <c:spPr>
    <a:ln>
      <a:solidFill>
        <a:srgbClr val="003881"/>
      </a:solidFill>
    </a:ln>
  </c:spPr>
  <c:txPr>
    <a:bodyPr/>
    <a:lstStyle/>
    <a:p>
      <a:pPr>
        <a:defRPr sz="800">
          <a:latin typeface="Times New Roman" panose="02020603050405020304" pitchFamily="18" charset="0"/>
          <a:cs typeface="Times New Roman" panose="02020603050405020304" pitchFamily="18" charset="0"/>
        </a:defRPr>
      </a:pPr>
      <a:endParaRPr lang="sk-SK"/>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52103626903978"/>
          <c:y val="5.9965559382290853E-2"/>
          <c:w val="0.85559655330198714"/>
          <c:h val="0.86908732363070773"/>
        </c:manualLayout>
      </c:layout>
      <c:barChart>
        <c:barDir val="col"/>
        <c:grouping val="clustered"/>
        <c:varyColors val="0"/>
        <c:ser>
          <c:idx val="0"/>
          <c:order val="0"/>
          <c:invertIfNegative val="0"/>
          <c:dPt>
            <c:idx val="0"/>
            <c:invertIfNegative val="0"/>
            <c:bubble3D val="0"/>
            <c:spPr>
              <a:solidFill>
                <a:schemeClr val="accent1">
                  <a:alpha val="45000"/>
                </a:schemeClr>
              </a:solidFill>
            </c:spPr>
          </c:dPt>
          <c:dPt>
            <c:idx val="1"/>
            <c:invertIfNegative val="0"/>
            <c:bubble3D val="0"/>
            <c:spPr>
              <a:solidFill>
                <a:srgbClr val="FF0000">
                  <a:alpha val="42000"/>
                </a:srgbClr>
              </a:solidFill>
            </c:spPr>
          </c:dPt>
          <c:cat>
            <c:strRef>
              <c:f>'data (91)'!$J$81:$K$81</c:f>
              <c:strCache>
                <c:ptCount val="2"/>
                <c:pt idx="0">
                  <c:v>Nefinančné korporácie</c:v>
                </c:pt>
                <c:pt idx="1">
                  <c:v>Domácnosti</c:v>
                </c:pt>
              </c:strCache>
            </c:strRef>
          </c:cat>
          <c:val>
            <c:numRef>
              <c:f>'data (91)'!$J$82:$K$82</c:f>
              <c:numCache>
                <c:formatCode>General</c:formatCode>
                <c:ptCount val="2"/>
                <c:pt idx="0">
                  <c:v>-44917</c:v>
                </c:pt>
                <c:pt idx="1">
                  <c:v>19674</c:v>
                </c:pt>
              </c:numCache>
            </c:numRef>
          </c:val>
        </c:ser>
        <c:ser>
          <c:idx val="1"/>
          <c:order val="1"/>
          <c:spPr>
            <a:solidFill>
              <a:schemeClr val="accent1">
                <a:alpha val="86000"/>
              </a:schemeClr>
            </a:solidFill>
          </c:spPr>
          <c:invertIfNegative val="0"/>
          <c:dPt>
            <c:idx val="1"/>
            <c:invertIfNegative val="0"/>
            <c:bubble3D val="0"/>
            <c:spPr>
              <a:solidFill>
                <a:srgbClr val="FF0000">
                  <a:alpha val="86000"/>
                </a:srgbClr>
              </a:solidFill>
            </c:spPr>
          </c:dPt>
          <c:cat>
            <c:strRef>
              <c:f>'data (91)'!$J$81:$K$81</c:f>
              <c:strCache>
                <c:ptCount val="2"/>
                <c:pt idx="0">
                  <c:v>Nefinančné korporácie</c:v>
                </c:pt>
                <c:pt idx="1">
                  <c:v>Domácnosti</c:v>
                </c:pt>
              </c:strCache>
            </c:strRef>
          </c:cat>
          <c:val>
            <c:numRef>
              <c:f>'data (91)'!$J$83:$K$83</c:f>
              <c:numCache>
                <c:formatCode>General</c:formatCode>
                <c:ptCount val="2"/>
                <c:pt idx="0">
                  <c:v>36562</c:v>
                </c:pt>
                <c:pt idx="1">
                  <c:v>76895</c:v>
                </c:pt>
              </c:numCache>
            </c:numRef>
          </c:val>
        </c:ser>
        <c:dLbls>
          <c:showLegendKey val="0"/>
          <c:showVal val="0"/>
          <c:showCatName val="0"/>
          <c:showSerName val="0"/>
          <c:showPercent val="0"/>
          <c:showBubbleSize val="0"/>
        </c:dLbls>
        <c:gapWidth val="150"/>
        <c:axId val="33192192"/>
        <c:axId val="33193984"/>
      </c:barChart>
      <c:catAx>
        <c:axId val="33192192"/>
        <c:scaling>
          <c:orientation val="minMax"/>
        </c:scaling>
        <c:delete val="0"/>
        <c:axPos val="b"/>
        <c:numFmt formatCode="General" sourceLinked="1"/>
        <c:majorTickMark val="out"/>
        <c:minorTickMark val="none"/>
        <c:tickLblPos val="low"/>
        <c:crossAx val="33193984"/>
        <c:crosses val="autoZero"/>
        <c:auto val="1"/>
        <c:lblAlgn val="ctr"/>
        <c:lblOffset val="100"/>
        <c:noMultiLvlLbl val="0"/>
      </c:catAx>
      <c:valAx>
        <c:axId val="33193984"/>
        <c:scaling>
          <c:orientation val="minMax"/>
        </c:scaling>
        <c:delete val="0"/>
        <c:axPos val="l"/>
        <c:majorGridlines>
          <c:spPr>
            <a:ln>
              <a:noFill/>
            </a:ln>
          </c:spPr>
        </c:majorGridlines>
        <c:numFmt formatCode="General" sourceLinked="1"/>
        <c:majorTickMark val="out"/>
        <c:minorTickMark val="none"/>
        <c:tickLblPos val="nextTo"/>
        <c:crossAx val="33192192"/>
        <c:crosses val="autoZero"/>
        <c:crossBetween val="between"/>
      </c:valAx>
      <c:spPr>
        <a:ln>
          <a:solidFill>
            <a:sysClr val="window" lastClr="FFFFFF">
              <a:lumMod val="65000"/>
            </a:sysClr>
          </a:solidFill>
        </a:ln>
      </c:spPr>
    </c:plotArea>
    <c:plotVisOnly val="1"/>
    <c:dispBlanksAs val="gap"/>
    <c:showDLblsOverMax val="0"/>
  </c:chart>
  <c:spPr>
    <a:ln>
      <a:solidFill>
        <a:srgbClr val="000000"/>
      </a:solidFill>
    </a:ln>
  </c:spPr>
  <c:txPr>
    <a:bodyPr/>
    <a:lstStyle/>
    <a:p>
      <a:pPr>
        <a:defRPr sz="800">
          <a:latin typeface="Times New Roman" panose="02020603050405020304" pitchFamily="18" charset="0"/>
          <a:cs typeface="Times New Roman" panose="02020603050405020304" pitchFamily="18" charset="0"/>
        </a:defRPr>
      </a:pPr>
      <a:endParaRPr lang="sk-SK"/>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0.775</cdr:x>
      <cdr:y>0.125</cdr:y>
    </cdr:from>
    <cdr:to>
      <cdr:x>0.96458</cdr:x>
      <cdr:y>0.19792</cdr:y>
    </cdr:to>
    <cdr:sp macro="" textlink="">
      <cdr:nvSpPr>
        <cdr:cNvPr id="24" name="TextBox 23"/>
        <cdr:cNvSpPr txBox="1"/>
      </cdr:nvSpPr>
      <cdr:spPr>
        <a:xfrm xmlns:a="http://schemas.openxmlformats.org/drawingml/2006/main">
          <a:off x="3543300" y="342900"/>
          <a:ext cx="8667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k-SK" sz="1100"/>
        </a:p>
      </cdr:txBody>
    </cdr:sp>
  </cdr:relSizeAnchor>
  <cdr:relSizeAnchor xmlns:cdr="http://schemas.openxmlformats.org/drawingml/2006/chartDrawing">
    <cdr:from>
      <cdr:x>0.78958</cdr:x>
      <cdr:y>0.12847</cdr:y>
    </cdr:from>
    <cdr:to>
      <cdr:x>0.9625</cdr:x>
      <cdr:y>0.19792</cdr:y>
    </cdr:to>
    <cdr:sp macro="" textlink="">
      <cdr:nvSpPr>
        <cdr:cNvPr id="25" name="TextBox 24"/>
        <cdr:cNvSpPr txBox="1"/>
      </cdr:nvSpPr>
      <cdr:spPr>
        <a:xfrm xmlns:a="http://schemas.openxmlformats.org/drawingml/2006/main">
          <a:off x="3609975" y="352425"/>
          <a:ext cx="7905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k-SK" sz="1100"/>
        </a:p>
      </cdr:txBody>
    </cdr:sp>
  </cdr:relSizeAnchor>
  <cdr:relSizeAnchor xmlns:cdr="http://schemas.openxmlformats.org/drawingml/2006/chartDrawing">
    <cdr:from>
      <cdr:x>0.5586</cdr:x>
      <cdr:y>0.02887</cdr:y>
    </cdr:from>
    <cdr:to>
      <cdr:x>0.56128</cdr:x>
      <cdr:y>0.86089</cdr:y>
    </cdr:to>
    <cdr:cxnSp macro="">
      <cdr:nvCxnSpPr>
        <cdr:cNvPr id="4" name="Straight Connector 3"/>
        <cdr:cNvCxnSpPr/>
      </cdr:nvCxnSpPr>
      <cdr:spPr>
        <a:xfrm xmlns:a="http://schemas.openxmlformats.org/drawingml/2006/main" flipH="1" flipV="1">
          <a:off x="4906421" y="129735"/>
          <a:ext cx="23539" cy="3738896"/>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1</cdr:x>
      <cdr:y>1</cdr:y>
    </cdr:to>
    <cdr:pic>
      <cdr:nvPicPr>
        <cdr:cNvPr id="5" name="Picture 4"/>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544338" y="2759720"/>
          <a:ext cx="4532268" cy="34767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2.xml><?xml version="1.0" encoding="utf-8"?>
<c:userShapes xmlns:c="http://schemas.openxmlformats.org/drawingml/2006/chart">
  <cdr:relSizeAnchor xmlns:cdr="http://schemas.openxmlformats.org/drawingml/2006/chartDrawing">
    <cdr:from>
      <cdr:x>0.775</cdr:x>
      <cdr:y>0.125</cdr:y>
    </cdr:from>
    <cdr:to>
      <cdr:x>0.96458</cdr:x>
      <cdr:y>0.19792</cdr:y>
    </cdr:to>
    <cdr:sp macro="" textlink="">
      <cdr:nvSpPr>
        <cdr:cNvPr id="24" name="TextBox 23"/>
        <cdr:cNvSpPr txBox="1"/>
      </cdr:nvSpPr>
      <cdr:spPr>
        <a:xfrm xmlns:a="http://schemas.openxmlformats.org/drawingml/2006/main">
          <a:off x="3543300" y="342900"/>
          <a:ext cx="8667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k-SK" sz="1100"/>
        </a:p>
      </cdr:txBody>
    </cdr:sp>
  </cdr:relSizeAnchor>
  <cdr:relSizeAnchor xmlns:cdr="http://schemas.openxmlformats.org/drawingml/2006/chartDrawing">
    <cdr:from>
      <cdr:x>0.78958</cdr:x>
      <cdr:y>0.12847</cdr:y>
    </cdr:from>
    <cdr:to>
      <cdr:x>0.9625</cdr:x>
      <cdr:y>0.19792</cdr:y>
    </cdr:to>
    <cdr:sp macro="" textlink="">
      <cdr:nvSpPr>
        <cdr:cNvPr id="25" name="TextBox 24"/>
        <cdr:cNvSpPr txBox="1"/>
      </cdr:nvSpPr>
      <cdr:spPr>
        <a:xfrm xmlns:a="http://schemas.openxmlformats.org/drawingml/2006/main">
          <a:off x="3609975" y="352425"/>
          <a:ext cx="7905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k-SK" sz="1100"/>
        </a:p>
      </cdr:txBody>
    </cdr:sp>
  </cdr:relSizeAnchor>
  <cdr:relSizeAnchor xmlns:cdr="http://schemas.openxmlformats.org/drawingml/2006/chartDrawing">
    <cdr:from>
      <cdr:x>0.5586</cdr:x>
      <cdr:y>0.02887</cdr:y>
    </cdr:from>
    <cdr:to>
      <cdr:x>0.56128</cdr:x>
      <cdr:y>0.86089</cdr:y>
    </cdr:to>
    <cdr:cxnSp macro="">
      <cdr:nvCxnSpPr>
        <cdr:cNvPr id="4" name="Straight Connector 3"/>
        <cdr:cNvCxnSpPr/>
      </cdr:nvCxnSpPr>
      <cdr:spPr>
        <a:xfrm xmlns:a="http://schemas.openxmlformats.org/drawingml/2006/main" flipH="1" flipV="1">
          <a:off x="4906421" y="129735"/>
          <a:ext cx="23539" cy="3738896"/>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0.76875</cdr:x>
      <cdr:y>0.08854</cdr:y>
    </cdr:from>
    <cdr:to>
      <cdr:x>0.77292</cdr:x>
      <cdr:y>0.88021</cdr:y>
    </cdr:to>
    <cdr:cxnSp macro="">
      <cdr:nvCxnSpPr>
        <cdr:cNvPr id="3" name="Straight Connector 2"/>
        <cdr:cNvCxnSpPr/>
      </cdr:nvCxnSpPr>
      <cdr:spPr>
        <a:xfrm xmlns:a="http://schemas.openxmlformats.org/drawingml/2006/main" flipH="1" flipV="1">
          <a:off x="3514725" y="242888"/>
          <a:ext cx="19051" cy="2171701"/>
        </a:xfrm>
        <a:prstGeom xmlns:a="http://schemas.openxmlformats.org/drawingml/2006/main" prst="line">
          <a:avLst/>
        </a:prstGeom>
        <a:ln xmlns:a="http://schemas.openxmlformats.org/drawingml/2006/main" w="15875"/>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0.50678</cdr:x>
      <cdr:y>0.13184</cdr:y>
    </cdr:from>
    <cdr:to>
      <cdr:x>0.80678</cdr:x>
      <cdr:y>0.32757</cdr:y>
    </cdr:to>
    <cdr:sp macro="" textlink="">
      <cdr:nvSpPr>
        <cdr:cNvPr id="5" name="TextBox 4"/>
        <cdr:cNvSpPr txBox="1"/>
      </cdr:nvSpPr>
      <cdr:spPr>
        <a:xfrm xmlns:a="http://schemas.openxmlformats.org/drawingml/2006/main">
          <a:off x="2199545" y="544692"/>
          <a:ext cx="1302071" cy="8086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sk-SK" sz="900" dirty="0">
              <a:solidFill>
                <a:srgbClr val="00B050"/>
              </a:solidFill>
              <a:effectLst/>
              <a:latin typeface="Times New Roman" panose="02020603050405020304" pitchFamily="18" charset="0"/>
              <a:ea typeface="+mn-ea"/>
              <a:cs typeface="Times New Roman" panose="02020603050405020304" pitchFamily="18" charset="0"/>
            </a:rPr>
            <a:t>začiatok zavádzania nového setu neštandardných opatrení</a:t>
          </a:r>
          <a:endParaRPr lang="sk-SK" sz="900" dirty="0">
            <a:solidFill>
              <a:srgbClr val="00B050"/>
            </a:solidFill>
            <a:effectLst/>
            <a:latin typeface="Times New Roman" panose="02020603050405020304" pitchFamily="18" charset="0"/>
            <a:cs typeface="Times New Roman" panose="02020603050405020304" pitchFamily="18" charset="0"/>
          </a:endParaRPr>
        </a:p>
        <a:p xmlns:a="http://schemas.openxmlformats.org/drawingml/2006/main">
          <a:endParaRPr lang="sk-SK" sz="900" dirty="0">
            <a:solidFill>
              <a:srgbClr val="00B05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0.27848</cdr:x>
      <cdr:y>0.56531</cdr:y>
    </cdr:from>
    <cdr:to>
      <cdr:x>0.55696</cdr:x>
      <cdr:y>0.76509</cdr:y>
    </cdr:to>
    <cdr:sp macro="" textlink="">
      <cdr:nvSpPr>
        <cdr:cNvPr id="8" name="TextBox 7"/>
        <cdr:cNvSpPr txBox="1"/>
      </cdr:nvSpPr>
      <cdr:spPr>
        <a:xfrm xmlns:a="http://schemas.openxmlformats.org/drawingml/2006/main">
          <a:off x="1885951" y="2452688"/>
          <a:ext cx="1885950" cy="866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k-SK" sz="1100">
              <a:latin typeface="Times New Roman" panose="02020603050405020304" pitchFamily="18" charset="0"/>
              <a:cs typeface="Times New Roman" panose="02020603050405020304" pitchFamily="18" charset="0"/>
            </a:rPr>
            <a:t>Narušená transmisia základnej</a:t>
          </a:r>
          <a:r>
            <a:rPr lang="sk-SK" sz="1100" baseline="0">
              <a:latin typeface="Times New Roman" panose="02020603050405020304" pitchFamily="18" charset="0"/>
              <a:cs typeface="Times New Roman" panose="02020603050405020304" pitchFamily="18" charset="0"/>
            </a:rPr>
            <a:t> sadzby do klientskych úrokových mier</a:t>
          </a:r>
          <a:endParaRPr lang="sk-SK" sz="11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0.51055</cdr:x>
      <cdr:y>0.618</cdr:y>
    </cdr:from>
    <cdr:to>
      <cdr:x>0.62447</cdr:x>
      <cdr:y>0.62239</cdr:y>
    </cdr:to>
    <cdr:cxnSp macro="">
      <cdr:nvCxnSpPr>
        <cdr:cNvPr id="10" name="Straight Arrow Connector 9"/>
        <cdr:cNvCxnSpPr/>
      </cdr:nvCxnSpPr>
      <cdr:spPr>
        <a:xfrm xmlns:a="http://schemas.openxmlformats.org/drawingml/2006/main" flipV="1">
          <a:off x="3457576" y="2681288"/>
          <a:ext cx="771525" cy="1905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0.65823</cdr:x>
      <cdr:y>0.50384</cdr:y>
    </cdr:from>
    <cdr:to>
      <cdr:x>0.76934</cdr:x>
      <cdr:y>0.72997</cdr:y>
    </cdr:to>
    <cdr:sp macro="" textlink="">
      <cdr:nvSpPr>
        <cdr:cNvPr id="11" name="Up-Down Arrow 10"/>
        <cdr:cNvSpPr/>
      </cdr:nvSpPr>
      <cdr:spPr>
        <a:xfrm xmlns:a="http://schemas.openxmlformats.org/drawingml/2006/main">
          <a:off x="4457701" y="2185988"/>
          <a:ext cx="752476" cy="981075"/>
        </a:xfrm>
        <a:prstGeom xmlns:a="http://schemas.openxmlformats.org/drawingml/2006/main" prst="upDownArrow">
          <a:avLst/>
        </a:prstGeom>
        <a:solidFill xmlns:a="http://schemas.openxmlformats.org/drawingml/2006/main">
          <a:schemeClr val="accent6">
            <a:alpha val="22000"/>
          </a:schemeClr>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k-SK"/>
        </a:p>
      </cdr:txBody>
    </cdr:sp>
  </cdr:relSizeAnchor>
  <cdr:relSizeAnchor xmlns:cdr="http://schemas.openxmlformats.org/drawingml/2006/chartDrawing">
    <cdr:from>
      <cdr:x>0.8349</cdr:x>
      <cdr:y>0.43529</cdr:y>
    </cdr:from>
    <cdr:to>
      <cdr:x>0.92721</cdr:x>
      <cdr:y>0.76861</cdr:y>
    </cdr:to>
    <cdr:sp macro="" textlink="">
      <cdr:nvSpPr>
        <cdr:cNvPr id="16" name="Right Arrow 15"/>
        <cdr:cNvSpPr/>
      </cdr:nvSpPr>
      <cdr:spPr>
        <a:xfrm xmlns:a="http://schemas.openxmlformats.org/drawingml/2006/main" rot="3016360">
          <a:off x="3135437" y="2286596"/>
          <a:ext cx="1377098" cy="400669"/>
        </a:xfrm>
        <a:prstGeom xmlns:a="http://schemas.openxmlformats.org/drawingml/2006/main" prst="rightArrow">
          <a:avLst/>
        </a:prstGeom>
        <a:solidFill xmlns:a="http://schemas.openxmlformats.org/drawingml/2006/main">
          <a:schemeClr val="accent3">
            <a:lumMod val="50000"/>
          </a:schemeClr>
        </a:solidFill>
        <a:ln xmlns:a="http://schemas.openxmlformats.org/drawingml/2006/main" w="127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sk-SK" sz="800" dirty="0">
              <a:latin typeface="Arial" panose="020B0604020202020204" pitchFamily="34" charset="0"/>
              <a:cs typeface="Arial" panose="020B0604020202020204" pitchFamily="34" charset="0"/>
            </a:rPr>
            <a:t>obnovenie transmisie</a:t>
          </a:r>
        </a:p>
      </cdr:txBody>
    </cdr:sp>
  </cdr:relSizeAnchor>
</c:userShapes>
</file>

<file path=ppt/drawings/drawing4.xml><?xml version="1.0" encoding="utf-8"?>
<c:userShapes xmlns:c="http://schemas.openxmlformats.org/drawingml/2006/chart">
  <cdr:relSizeAnchor xmlns:cdr="http://schemas.openxmlformats.org/drawingml/2006/chartDrawing">
    <cdr:from>
      <cdr:x>0.22094</cdr:x>
      <cdr:y>0.66052</cdr:y>
    </cdr:from>
    <cdr:to>
      <cdr:x>0.34177</cdr:x>
      <cdr:y>0.78262</cdr:y>
    </cdr:to>
    <cdr:sp macro="" textlink="">
      <cdr:nvSpPr>
        <cdr:cNvPr id="2" name="TextBox 1"/>
        <cdr:cNvSpPr txBox="1"/>
      </cdr:nvSpPr>
      <cdr:spPr>
        <a:xfrm xmlns:a="http://schemas.openxmlformats.org/drawingml/2006/main">
          <a:off x="649712" y="1671850"/>
          <a:ext cx="355323" cy="309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k-SK" sz="600" b="1">
              <a:latin typeface="Times New Roman" panose="02020603050405020304" pitchFamily="18" charset="0"/>
              <a:cs typeface="Times New Roman" panose="02020603050405020304" pitchFamily="18" charset="0"/>
            </a:rPr>
            <a:t>1 -7. 2014</a:t>
          </a:r>
        </a:p>
      </cdr:txBody>
    </cdr:sp>
  </cdr:relSizeAnchor>
  <cdr:relSizeAnchor xmlns:cdr="http://schemas.openxmlformats.org/drawingml/2006/chartDrawing">
    <cdr:from>
      <cdr:x>0.63582</cdr:x>
      <cdr:y>0.49556</cdr:y>
    </cdr:from>
    <cdr:to>
      <cdr:x>0.75118</cdr:x>
      <cdr:y>0.56848</cdr:y>
    </cdr:to>
    <cdr:sp macro="" textlink="">
      <cdr:nvSpPr>
        <cdr:cNvPr id="3" name="TextBox 1"/>
        <cdr:cNvSpPr txBox="1"/>
      </cdr:nvSpPr>
      <cdr:spPr>
        <a:xfrm xmlns:a="http://schemas.openxmlformats.org/drawingml/2006/main">
          <a:off x="1869744" y="1254328"/>
          <a:ext cx="339248" cy="184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600" b="1" dirty="0">
              <a:latin typeface="Times New Roman" panose="02020603050405020304" pitchFamily="18" charset="0"/>
              <a:cs typeface="Times New Roman" panose="02020603050405020304" pitchFamily="18" charset="0"/>
            </a:rPr>
            <a:t>1 -7. 2014</a:t>
          </a:r>
        </a:p>
      </cdr:txBody>
    </cdr:sp>
  </cdr:relSizeAnchor>
  <cdr:relSizeAnchor xmlns:cdr="http://schemas.openxmlformats.org/drawingml/2006/chartDrawing">
    <cdr:from>
      <cdr:x>0.34576</cdr:x>
      <cdr:y>0.43674</cdr:y>
    </cdr:from>
    <cdr:to>
      <cdr:x>0.46178</cdr:x>
      <cdr:y>0.55538</cdr:y>
    </cdr:to>
    <cdr:sp macro="" textlink="">
      <cdr:nvSpPr>
        <cdr:cNvPr id="4" name="TextBox 1"/>
        <cdr:cNvSpPr txBox="1"/>
      </cdr:nvSpPr>
      <cdr:spPr>
        <a:xfrm xmlns:a="http://schemas.openxmlformats.org/drawingml/2006/main">
          <a:off x="1016759" y="1105433"/>
          <a:ext cx="341193" cy="3002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600" b="1">
              <a:latin typeface="Times New Roman" panose="02020603050405020304" pitchFamily="18" charset="0"/>
              <a:cs typeface="Times New Roman" panose="02020603050405020304" pitchFamily="18" charset="0"/>
            </a:rPr>
            <a:t>1 -7. 2015</a:t>
          </a:r>
        </a:p>
      </cdr:txBody>
    </cdr:sp>
  </cdr:relSizeAnchor>
  <cdr:relSizeAnchor xmlns:cdr="http://schemas.openxmlformats.org/drawingml/2006/chartDrawing">
    <cdr:from>
      <cdr:x>0.74952</cdr:x>
      <cdr:y>0.28588</cdr:y>
    </cdr:from>
    <cdr:to>
      <cdr:x>0.86875</cdr:x>
      <cdr:y>0.38014</cdr:y>
    </cdr:to>
    <cdr:sp macro="" textlink="">
      <cdr:nvSpPr>
        <cdr:cNvPr id="5" name="TextBox 1"/>
        <cdr:cNvSpPr txBox="1"/>
      </cdr:nvSpPr>
      <cdr:spPr>
        <a:xfrm xmlns:a="http://schemas.openxmlformats.org/drawingml/2006/main">
          <a:off x="2204114" y="723593"/>
          <a:ext cx="350606" cy="2385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600" b="1">
              <a:latin typeface="Times New Roman" panose="02020603050405020304" pitchFamily="18" charset="0"/>
              <a:cs typeface="Times New Roman" panose="02020603050405020304" pitchFamily="18" charset="0"/>
            </a:rPr>
            <a:t>1 -7. 2015</a:t>
          </a:r>
        </a:p>
      </cdr:txBody>
    </cdr:sp>
  </cdr:relSizeAnchor>
  <cdr:relSizeAnchor xmlns:cdr="http://schemas.openxmlformats.org/drawingml/2006/chartDrawing">
    <cdr:from>
      <cdr:x>0.10169</cdr:x>
      <cdr:y>0.02</cdr:y>
    </cdr:from>
    <cdr:to>
      <cdr:x>0.33898</cdr:x>
      <cdr:y>0.06</cdr:y>
    </cdr:to>
    <cdr:sp macro="" textlink="">
      <cdr:nvSpPr>
        <cdr:cNvPr id="6" name="TextBox 5"/>
        <cdr:cNvSpPr txBox="1"/>
      </cdr:nvSpPr>
      <cdr:spPr>
        <a:xfrm xmlns:a="http://schemas.openxmlformats.org/drawingml/2006/main">
          <a:off x="432048" y="72008"/>
          <a:ext cx="1008112"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k-SK" sz="600" dirty="0" smtClean="0">
              <a:latin typeface="Times New Roman" panose="02020603050405020304" pitchFamily="18" charset="0"/>
              <a:cs typeface="Times New Roman" panose="02020603050405020304" pitchFamily="18" charset="0"/>
            </a:rPr>
            <a:t>mil. EUR</a:t>
          </a:r>
        </a:p>
        <a:p xmlns:a="http://schemas.openxmlformats.org/drawingml/2006/main">
          <a:endParaRPr lang="sk-SK" sz="600" dirty="0">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0.76545</cdr:x>
      <cdr:y>0.04973</cdr:y>
    </cdr:from>
    <cdr:to>
      <cdr:x>0.76961</cdr:x>
      <cdr:y>0.91779</cdr:y>
    </cdr:to>
    <cdr:cxnSp macro="">
      <cdr:nvCxnSpPr>
        <cdr:cNvPr id="3" name="Straight Connector 2"/>
        <cdr:cNvCxnSpPr/>
      </cdr:nvCxnSpPr>
      <cdr:spPr>
        <a:xfrm xmlns:a="http://schemas.openxmlformats.org/drawingml/2006/main" flipH="1" flipV="1">
          <a:off x="3289945" y="180892"/>
          <a:ext cx="17880" cy="3157373"/>
        </a:xfrm>
        <a:prstGeom xmlns:a="http://schemas.openxmlformats.org/drawingml/2006/main" prst="line">
          <a:avLst/>
        </a:prstGeom>
        <a:ln xmlns:a="http://schemas.openxmlformats.org/drawingml/2006/main" w="15875">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0.66458</cdr:x>
      <cdr:y>0.2309</cdr:y>
    </cdr:from>
    <cdr:to>
      <cdr:x>0.74375</cdr:x>
      <cdr:y>0.34201</cdr:y>
    </cdr:to>
    <cdr:sp macro="" textlink="">
      <cdr:nvSpPr>
        <cdr:cNvPr id="4" name="TextBox 3"/>
        <cdr:cNvSpPr txBox="1"/>
      </cdr:nvSpPr>
      <cdr:spPr>
        <a:xfrm xmlns:a="http://schemas.openxmlformats.org/drawingml/2006/main">
          <a:off x="3038475" y="633413"/>
          <a:ext cx="3619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k-SK" sz="1100"/>
        </a:p>
      </cdr:txBody>
    </cdr:sp>
  </cdr:relSizeAnchor>
  <cdr:relSizeAnchor xmlns:cdr="http://schemas.openxmlformats.org/drawingml/2006/chartDrawing">
    <cdr:from>
      <cdr:x>0.39687</cdr:x>
      <cdr:y>0.06183</cdr:y>
    </cdr:from>
    <cdr:to>
      <cdr:x>0.7927</cdr:x>
      <cdr:y>0.28002</cdr:y>
    </cdr:to>
    <cdr:sp macro="" textlink="">
      <cdr:nvSpPr>
        <cdr:cNvPr id="5" name="TextBox 4"/>
        <cdr:cNvSpPr txBox="1"/>
      </cdr:nvSpPr>
      <cdr:spPr>
        <a:xfrm xmlns:a="http://schemas.openxmlformats.org/drawingml/2006/main">
          <a:off x="1705769" y="227790"/>
          <a:ext cx="1701299" cy="80385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sk-SK" sz="900" dirty="0">
              <a:solidFill>
                <a:srgbClr val="33CC33"/>
              </a:solidFill>
              <a:effectLst/>
              <a:latin typeface="Times New Roman" panose="02020603050405020304" pitchFamily="18" charset="0"/>
              <a:ea typeface="+mn-ea"/>
              <a:cs typeface="Times New Roman" panose="02020603050405020304" pitchFamily="18" charset="0"/>
            </a:rPr>
            <a:t>Začiatok implementovania série neštandardných nástrojov – TLTRO, nákupy krytých dlhopisov, nákup ABS, nákup aktív verejného sektora </a:t>
          </a:r>
          <a:endParaRPr lang="sk-SK" sz="900" dirty="0">
            <a:solidFill>
              <a:srgbClr val="33CC33"/>
            </a:solidFill>
            <a:effectLst/>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0.85833</cdr:x>
      <cdr:y>0.09896</cdr:y>
    </cdr:from>
    <cdr:to>
      <cdr:x>0.90208</cdr:x>
      <cdr:y>0.22396</cdr:y>
    </cdr:to>
    <cdr:sp macro="" textlink="">
      <cdr:nvSpPr>
        <cdr:cNvPr id="2" name="Down Arrow 1"/>
        <cdr:cNvSpPr/>
      </cdr:nvSpPr>
      <cdr:spPr>
        <a:xfrm xmlns:a="http://schemas.openxmlformats.org/drawingml/2006/main">
          <a:off x="3924286" y="271467"/>
          <a:ext cx="200040" cy="342900"/>
        </a:xfrm>
        <a:prstGeom xmlns:a="http://schemas.openxmlformats.org/drawingml/2006/main" prst="downArrow">
          <a:avLst/>
        </a:prstGeom>
        <a:solidFill xmlns:a="http://schemas.openxmlformats.org/drawingml/2006/main">
          <a:srgbClr val="FFC000">
            <a:alpha val="31000"/>
          </a:srgbClr>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k-SK"/>
        </a:p>
      </cdr:txBody>
    </cdr:sp>
  </cdr:relSizeAnchor>
  <cdr:relSizeAnchor xmlns:cdr="http://schemas.openxmlformats.org/drawingml/2006/chartDrawing">
    <cdr:from>
      <cdr:x>0.71527</cdr:x>
      <cdr:y>0.16493</cdr:y>
    </cdr:from>
    <cdr:to>
      <cdr:x>0.76458</cdr:x>
      <cdr:y>0.33449</cdr:y>
    </cdr:to>
    <cdr:sp macro="" textlink="">
      <cdr:nvSpPr>
        <cdr:cNvPr id="4" name="Down Arrow 3"/>
        <cdr:cNvSpPr/>
      </cdr:nvSpPr>
      <cdr:spPr>
        <a:xfrm xmlns:a="http://schemas.openxmlformats.org/drawingml/2006/main">
          <a:off x="3270230" y="452442"/>
          <a:ext cx="225445" cy="465137"/>
        </a:xfrm>
        <a:prstGeom xmlns:a="http://schemas.openxmlformats.org/drawingml/2006/main" prst="downArrow">
          <a:avLst/>
        </a:prstGeom>
        <a:solidFill xmlns:a="http://schemas.openxmlformats.org/drawingml/2006/main">
          <a:srgbClr val="FFC000">
            <a:alpha val="31000"/>
          </a:srgbClr>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sk-SK"/>
        </a:p>
      </cdr:txBody>
    </cdr:sp>
  </cdr:relSizeAnchor>
  <cdr:relSizeAnchor xmlns:cdr="http://schemas.openxmlformats.org/drawingml/2006/chartDrawing">
    <cdr:from>
      <cdr:x>0.56875</cdr:x>
      <cdr:y>0.47396</cdr:y>
    </cdr:from>
    <cdr:to>
      <cdr:x>0.6125</cdr:x>
      <cdr:y>0.67882</cdr:y>
    </cdr:to>
    <cdr:sp macro="" textlink="">
      <cdr:nvSpPr>
        <cdr:cNvPr id="5" name="Down Arrow 4"/>
        <cdr:cNvSpPr/>
      </cdr:nvSpPr>
      <cdr:spPr>
        <a:xfrm xmlns:a="http://schemas.openxmlformats.org/drawingml/2006/main">
          <a:off x="2600325" y="1300163"/>
          <a:ext cx="200025" cy="561979"/>
        </a:xfrm>
        <a:prstGeom xmlns:a="http://schemas.openxmlformats.org/drawingml/2006/main" prst="downArrow">
          <a:avLst/>
        </a:prstGeom>
        <a:solidFill xmlns:a="http://schemas.openxmlformats.org/drawingml/2006/main">
          <a:srgbClr val="FFC000">
            <a:alpha val="31000"/>
          </a:srgbClr>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sk-SK"/>
        </a:p>
      </cdr:txBody>
    </cdr:sp>
  </cdr:relSizeAnchor>
</c:userShapes>
</file>

<file path=ppt/drawings/drawing7.xml><?xml version="1.0" encoding="utf-8"?>
<c:userShapes xmlns:c="http://schemas.openxmlformats.org/drawingml/2006/chart">
  <cdr:relSizeAnchor xmlns:cdr="http://schemas.openxmlformats.org/drawingml/2006/chartDrawing">
    <cdr:from>
      <cdr:x>0.28139</cdr:x>
      <cdr:y>0.03037</cdr:y>
    </cdr:from>
    <cdr:to>
      <cdr:x>0.28139</cdr:x>
      <cdr:y>0.70785</cdr:y>
    </cdr:to>
    <cdr:cxnSp macro="">
      <cdr:nvCxnSpPr>
        <cdr:cNvPr id="3" name="Straight Connector 2"/>
        <cdr:cNvCxnSpPr/>
      </cdr:nvCxnSpPr>
      <cdr:spPr>
        <a:xfrm xmlns:a="http://schemas.openxmlformats.org/drawingml/2006/main" flipV="1">
          <a:off x="1857375" y="138129"/>
          <a:ext cx="31" cy="3081321"/>
        </a:xfrm>
        <a:prstGeom xmlns:a="http://schemas.openxmlformats.org/drawingml/2006/main" prst="line">
          <a:avLst/>
        </a:prstGeom>
        <a:ln xmlns:a="http://schemas.openxmlformats.org/drawingml/2006/main">
          <a:solidFill>
            <a:schemeClr val="accent3"/>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0.49351</cdr:x>
      <cdr:y>0.03037</cdr:y>
    </cdr:from>
    <cdr:to>
      <cdr:x>0.49351</cdr:x>
      <cdr:y>0.71204</cdr:y>
    </cdr:to>
    <cdr:cxnSp macro="">
      <cdr:nvCxnSpPr>
        <cdr:cNvPr id="5" name="Straight Connector 4"/>
        <cdr:cNvCxnSpPr/>
      </cdr:nvCxnSpPr>
      <cdr:spPr>
        <a:xfrm xmlns:a="http://schemas.openxmlformats.org/drawingml/2006/main" flipV="1">
          <a:off x="3257550" y="138128"/>
          <a:ext cx="24" cy="3100372"/>
        </a:xfrm>
        <a:prstGeom xmlns:a="http://schemas.openxmlformats.org/drawingml/2006/main" prst="line">
          <a:avLst/>
        </a:prstGeom>
        <a:ln xmlns:a="http://schemas.openxmlformats.org/drawingml/2006/main">
          <a:solidFill>
            <a:schemeClr val="accent3"/>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0.81818</cdr:x>
      <cdr:y>0.03037</cdr:y>
    </cdr:from>
    <cdr:to>
      <cdr:x>0.81962</cdr:x>
      <cdr:y>0.70995</cdr:y>
    </cdr:to>
    <cdr:cxnSp macro="">
      <cdr:nvCxnSpPr>
        <cdr:cNvPr id="7" name="Straight Connector 6"/>
        <cdr:cNvCxnSpPr/>
      </cdr:nvCxnSpPr>
      <cdr:spPr>
        <a:xfrm xmlns:a="http://schemas.openxmlformats.org/drawingml/2006/main" flipV="1">
          <a:off x="5400675" y="138128"/>
          <a:ext cx="9493" cy="3090847"/>
        </a:xfrm>
        <a:prstGeom xmlns:a="http://schemas.openxmlformats.org/drawingml/2006/main" prst="line">
          <a:avLst/>
        </a:prstGeom>
        <a:ln xmlns:a="http://schemas.openxmlformats.org/drawingml/2006/main">
          <a:solidFill>
            <a:schemeClr val="accent3"/>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0.329</cdr:x>
      <cdr:y>0.02723</cdr:y>
    </cdr:from>
    <cdr:to>
      <cdr:x>0.33189</cdr:x>
      <cdr:y>0.70995</cdr:y>
    </cdr:to>
    <cdr:cxnSp macro="">
      <cdr:nvCxnSpPr>
        <cdr:cNvPr id="9" name="Straight Connector 8"/>
        <cdr:cNvCxnSpPr/>
      </cdr:nvCxnSpPr>
      <cdr:spPr>
        <a:xfrm xmlns:a="http://schemas.openxmlformats.org/drawingml/2006/main" flipV="1">
          <a:off x="2171700" y="123847"/>
          <a:ext cx="19048" cy="3105128"/>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0.61328</cdr:x>
      <cdr:y>0.0356</cdr:y>
    </cdr:from>
    <cdr:to>
      <cdr:x>0.61616</cdr:x>
      <cdr:y>0.71414</cdr:y>
    </cdr:to>
    <cdr:cxnSp macro="">
      <cdr:nvCxnSpPr>
        <cdr:cNvPr id="11" name="Straight Connector 10"/>
        <cdr:cNvCxnSpPr/>
      </cdr:nvCxnSpPr>
      <cdr:spPr>
        <a:xfrm xmlns:a="http://schemas.openxmlformats.org/drawingml/2006/main" flipV="1">
          <a:off x="4048125" y="161917"/>
          <a:ext cx="19039" cy="3086108"/>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0.64069</cdr:x>
      <cdr:y>0.03246</cdr:y>
    </cdr:from>
    <cdr:to>
      <cdr:x>0.64214</cdr:x>
      <cdr:y>0.71204</cdr:y>
    </cdr:to>
    <cdr:cxnSp macro="">
      <cdr:nvCxnSpPr>
        <cdr:cNvPr id="13" name="Straight Connector 12"/>
        <cdr:cNvCxnSpPr/>
      </cdr:nvCxnSpPr>
      <cdr:spPr>
        <a:xfrm xmlns:a="http://schemas.openxmlformats.org/drawingml/2006/main" flipV="1">
          <a:off x="4229100" y="147634"/>
          <a:ext cx="9554" cy="3090866"/>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0.68687</cdr:x>
      <cdr:y>0.03037</cdr:y>
    </cdr:from>
    <cdr:to>
      <cdr:x>0.68975</cdr:x>
      <cdr:y>0.71204</cdr:y>
    </cdr:to>
    <cdr:cxnSp macro="">
      <cdr:nvCxnSpPr>
        <cdr:cNvPr id="15" name="Straight Connector 14"/>
        <cdr:cNvCxnSpPr/>
      </cdr:nvCxnSpPr>
      <cdr:spPr>
        <a:xfrm xmlns:a="http://schemas.openxmlformats.org/drawingml/2006/main" flipH="1" flipV="1">
          <a:off x="4533910" y="138129"/>
          <a:ext cx="19040" cy="3100371"/>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0.17797</cdr:x>
      <cdr:y>0.04258</cdr:y>
    </cdr:from>
    <cdr:to>
      <cdr:x>0.29197</cdr:x>
      <cdr:y>0.09703</cdr:y>
    </cdr:to>
    <cdr:sp macro="" textlink="">
      <cdr:nvSpPr>
        <cdr:cNvPr id="17" name="TextBox 1"/>
        <cdr:cNvSpPr txBox="1"/>
      </cdr:nvSpPr>
      <cdr:spPr>
        <a:xfrm xmlns:a="http://schemas.openxmlformats.org/drawingml/2006/main">
          <a:off x="1174750" y="193675"/>
          <a:ext cx="752475" cy="247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1100" b="1">
              <a:solidFill>
                <a:schemeClr val="accent3"/>
              </a:solidFill>
            </a:rPr>
            <a:t>USA QE1</a:t>
          </a:r>
        </a:p>
      </cdr:txBody>
    </cdr:sp>
  </cdr:relSizeAnchor>
  <cdr:relSizeAnchor xmlns:cdr="http://schemas.openxmlformats.org/drawingml/2006/chartDrawing">
    <cdr:from>
      <cdr:x>0.39586</cdr:x>
      <cdr:y>0.04258</cdr:y>
    </cdr:from>
    <cdr:to>
      <cdr:x>0.50265</cdr:x>
      <cdr:y>0.09703</cdr:y>
    </cdr:to>
    <cdr:sp macro="" textlink="">
      <cdr:nvSpPr>
        <cdr:cNvPr id="18" name="TextBox 1"/>
        <cdr:cNvSpPr txBox="1"/>
      </cdr:nvSpPr>
      <cdr:spPr>
        <a:xfrm xmlns:a="http://schemas.openxmlformats.org/drawingml/2006/main">
          <a:off x="2613025" y="193675"/>
          <a:ext cx="704850" cy="247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1100" b="1">
              <a:solidFill>
                <a:schemeClr val="accent3"/>
              </a:solidFill>
            </a:rPr>
            <a:t>USA QE2</a:t>
          </a:r>
        </a:p>
      </cdr:txBody>
    </cdr:sp>
  </cdr:relSizeAnchor>
  <cdr:relSizeAnchor xmlns:cdr="http://schemas.openxmlformats.org/drawingml/2006/chartDrawing">
    <cdr:from>
      <cdr:x>0.71044</cdr:x>
      <cdr:y>0.04468</cdr:y>
    </cdr:from>
    <cdr:to>
      <cdr:x>0.82876</cdr:x>
      <cdr:y>0.09703</cdr:y>
    </cdr:to>
    <cdr:sp macro="" textlink="">
      <cdr:nvSpPr>
        <cdr:cNvPr id="19" name="TextBox 1"/>
        <cdr:cNvSpPr txBox="1"/>
      </cdr:nvSpPr>
      <cdr:spPr>
        <a:xfrm xmlns:a="http://schemas.openxmlformats.org/drawingml/2006/main">
          <a:off x="4689475" y="203200"/>
          <a:ext cx="78105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1100" b="1">
              <a:solidFill>
                <a:schemeClr val="accent3"/>
              </a:solidFill>
            </a:rPr>
            <a:t>USA QE3</a:t>
          </a:r>
        </a:p>
      </cdr:txBody>
    </cdr:sp>
  </cdr:relSizeAnchor>
  <cdr:relSizeAnchor xmlns:cdr="http://schemas.openxmlformats.org/drawingml/2006/chartDrawing">
    <cdr:from>
      <cdr:x>0.40164</cdr:x>
      <cdr:y>0.17661</cdr:y>
    </cdr:from>
    <cdr:to>
      <cdr:x>0.48677</cdr:x>
      <cdr:y>0.22688</cdr:y>
    </cdr:to>
    <cdr:sp macro="" textlink="">
      <cdr:nvSpPr>
        <cdr:cNvPr id="20" name="TextBox 1"/>
        <cdr:cNvSpPr txBox="1"/>
      </cdr:nvSpPr>
      <cdr:spPr>
        <a:xfrm xmlns:a="http://schemas.openxmlformats.org/drawingml/2006/main">
          <a:off x="2651125" y="803275"/>
          <a:ext cx="561975" cy="228600"/>
        </a:xfrm>
        <a:prstGeom xmlns:a="http://schemas.openxmlformats.org/drawingml/2006/main" prst="rect">
          <a:avLst/>
        </a:prstGeom>
        <a:ln xmlns:a="http://schemas.openxmlformats.org/drawingml/2006/main" w="19050">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k-SK" sz="1100" b="1">
              <a:solidFill>
                <a:schemeClr val="accent1"/>
              </a:solidFill>
            </a:rPr>
            <a:t>UK QE</a:t>
          </a:r>
        </a:p>
      </cdr:txBody>
    </cdr:sp>
  </cdr:relSizeAnchor>
  <cdr:relSizeAnchor xmlns:cdr="http://schemas.openxmlformats.org/drawingml/2006/chartDrawing">
    <cdr:from>
      <cdr:x>0.34343</cdr:x>
      <cdr:y>0.1822</cdr:y>
    </cdr:from>
    <cdr:to>
      <cdr:x>0.40164</cdr:x>
      <cdr:y>0.20175</cdr:y>
    </cdr:to>
    <cdr:cxnSp macro="">
      <cdr:nvCxnSpPr>
        <cdr:cNvPr id="22" name="Straight Arrow Connector 21"/>
        <cdr:cNvCxnSpPr>
          <a:stCxn xmlns:a="http://schemas.openxmlformats.org/drawingml/2006/main" id="20" idx="1"/>
        </cdr:cNvCxnSpPr>
      </cdr:nvCxnSpPr>
      <cdr:spPr>
        <a:xfrm xmlns:a="http://schemas.openxmlformats.org/drawingml/2006/main" flipH="1" flipV="1">
          <a:off x="2266950" y="828675"/>
          <a:ext cx="384205" cy="88900"/>
        </a:xfrm>
        <a:prstGeom xmlns:a="http://schemas.openxmlformats.org/drawingml/2006/main" prst="straightConnector1">
          <a:avLst/>
        </a:prstGeom>
        <a:ln xmlns:a="http://schemas.openxmlformats.org/drawingml/2006/main" w="19050">
          <a:solidFill>
            <a:schemeClr val="accent1"/>
          </a:solidFill>
          <a:tailEnd type="arrow"/>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0.48677</cdr:x>
      <cdr:y>0.10681</cdr:y>
    </cdr:from>
    <cdr:to>
      <cdr:x>0.61616</cdr:x>
      <cdr:y>0.20175</cdr:y>
    </cdr:to>
    <cdr:cxnSp macro="">
      <cdr:nvCxnSpPr>
        <cdr:cNvPr id="24" name="Straight Arrow Connector 23"/>
        <cdr:cNvCxnSpPr>
          <a:stCxn xmlns:a="http://schemas.openxmlformats.org/drawingml/2006/main" id="20" idx="3"/>
        </cdr:cNvCxnSpPr>
      </cdr:nvCxnSpPr>
      <cdr:spPr>
        <a:xfrm xmlns:a="http://schemas.openxmlformats.org/drawingml/2006/main" flipV="1">
          <a:off x="3213100" y="485775"/>
          <a:ext cx="854075" cy="431800"/>
        </a:xfrm>
        <a:prstGeom xmlns:a="http://schemas.openxmlformats.org/drawingml/2006/main" prst="straightConnector1">
          <a:avLst/>
        </a:prstGeom>
        <a:ln xmlns:a="http://schemas.openxmlformats.org/drawingml/2006/main" w="19050">
          <a:solidFill>
            <a:schemeClr val="accent1"/>
          </a:solidFill>
          <a:tailEnd type="arrow"/>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0.48677</cdr:x>
      <cdr:y>0.13194</cdr:y>
    </cdr:from>
    <cdr:to>
      <cdr:x>0.64358</cdr:x>
      <cdr:y>0.20175</cdr:y>
    </cdr:to>
    <cdr:cxnSp macro="">
      <cdr:nvCxnSpPr>
        <cdr:cNvPr id="26" name="Straight Arrow Connector 25"/>
        <cdr:cNvCxnSpPr>
          <a:stCxn xmlns:a="http://schemas.openxmlformats.org/drawingml/2006/main" id="20" idx="3"/>
        </cdr:cNvCxnSpPr>
      </cdr:nvCxnSpPr>
      <cdr:spPr>
        <a:xfrm xmlns:a="http://schemas.openxmlformats.org/drawingml/2006/main" flipV="1">
          <a:off x="3213100" y="600075"/>
          <a:ext cx="1035050" cy="317500"/>
        </a:xfrm>
        <a:prstGeom xmlns:a="http://schemas.openxmlformats.org/drawingml/2006/main" prst="straightConnector1">
          <a:avLst/>
        </a:prstGeom>
        <a:ln xmlns:a="http://schemas.openxmlformats.org/drawingml/2006/main" w="19050">
          <a:solidFill>
            <a:schemeClr val="accent1"/>
          </a:solidFill>
          <a:tailEnd type="arrow"/>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0.48677</cdr:x>
      <cdr:y>0.1801</cdr:y>
    </cdr:from>
    <cdr:to>
      <cdr:x>0.68687</cdr:x>
      <cdr:y>0.20175</cdr:y>
    </cdr:to>
    <cdr:cxnSp macro="">
      <cdr:nvCxnSpPr>
        <cdr:cNvPr id="28" name="Straight Arrow Connector 27"/>
        <cdr:cNvCxnSpPr>
          <a:stCxn xmlns:a="http://schemas.openxmlformats.org/drawingml/2006/main" id="20" idx="3"/>
        </cdr:cNvCxnSpPr>
      </cdr:nvCxnSpPr>
      <cdr:spPr>
        <a:xfrm xmlns:a="http://schemas.openxmlformats.org/drawingml/2006/main" flipV="1">
          <a:off x="3213100" y="819150"/>
          <a:ext cx="1320800" cy="98425"/>
        </a:xfrm>
        <a:prstGeom xmlns:a="http://schemas.openxmlformats.org/drawingml/2006/main" prst="straightConnector1">
          <a:avLst/>
        </a:prstGeom>
        <a:ln xmlns:a="http://schemas.openxmlformats.org/drawingml/2006/main" w="19050">
          <a:solidFill>
            <a:schemeClr val="accent1"/>
          </a:solidFill>
          <a:tailEnd type="arrow"/>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29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5622798" y="0"/>
            <a:ext cx="4301543" cy="342900"/>
          </a:xfrm>
          <a:prstGeom prst="rect">
            <a:avLst/>
          </a:prstGeom>
        </p:spPr>
        <p:txBody>
          <a:bodyPr vert="horz" lIns="91440" tIns="45720" rIns="91440" bIns="45720" rtlCol="0"/>
          <a:lstStyle>
            <a:lvl1pPr algn="r">
              <a:defRPr sz="1200"/>
            </a:lvl1pPr>
          </a:lstStyle>
          <a:p>
            <a:fld id="{AA86DB9A-024B-4D3B-9322-2941D95415AD}" type="datetimeFigureOut">
              <a:rPr lang="sk-SK" smtClean="0"/>
              <a:t>10.12.2015</a:t>
            </a:fld>
            <a:endParaRPr lang="sk-SK"/>
          </a:p>
        </p:txBody>
      </p:sp>
      <p:sp>
        <p:nvSpPr>
          <p:cNvPr id="4" name="Footer Placeholder 3"/>
          <p:cNvSpPr>
            <a:spLocks noGrp="1"/>
          </p:cNvSpPr>
          <p:nvPr>
            <p:ph type="ftr" sz="quarter" idx="2"/>
          </p:nvPr>
        </p:nvSpPr>
        <p:spPr>
          <a:xfrm>
            <a:off x="0" y="6513910"/>
            <a:ext cx="4301543" cy="342900"/>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5622798" y="6513910"/>
            <a:ext cx="4301543" cy="342900"/>
          </a:xfrm>
          <a:prstGeom prst="rect">
            <a:avLst/>
          </a:prstGeom>
        </p:spPr>
        <p:txBody>
          <a:bodyPr vert="horz" lIns="91440" tIns="45720" rIns="91440" bIns="45720" rtlCol="0" anchor="b"/>
          <a:lstStyle>
            <a:lvl1pPr algn="r">
              <a:defRPr sz="1200"/>
            </a:lvl1pPr>
          </a:lstStyle>
          <a:p>
            <a:fld id="{D8E5E448-A9B4-4BC5-99E2-4205F3DC51F5}" type="slidenum">
              <a:rPr lang="sk-SK" smtClean="0"/>
              <a:t>‹#›</a:t>
            </a:fld>
            <a:endParaRPr lang="sk-SK"/>
          </a:p>
        </p:txBody>
      </p:sp>
    </p:spTree>
    <p:extLst>
      <p:ext uri="{BB962C8B-B14F-4D97-AF65-F5344CB8AC3E}">
        <p14:creationId xmlns:p14="http://schemas.microsoft.com/office/powerpoint/2010/main" val="551105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29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5622798" y="0"/>
            <a:ext cx="4301543" cy="342900"/>
          </a:xfrm>
          <a:prstGeom prst="rect">
            <a:avLst/>
          </a:prstGeom>
        </p:spPr>
        <p:txBody>
          <a:bodyPr vert="horz" lIns="91440" tIns="45720" rIns="91440" bIns="45720" rtlCol="0"/>
          <a:lstStyle>
            <a:lvl1pPr algn="r">
              <a:defRPr sz="1200"/>
            </a:lvl1pPr>
          </a:lstStyle>
          <a:p>
            <a:fld id="{13E27759-61B3-454C-AE51-4FE7ECA69EED}" type="datetimeFigureOut">
              <a:rPr lang="sk-SK" smtClean="0"/>
              <a:t>10.12.2015</a:t>
            </a:fld>
            <a:endParaRPr lang="sk-SK"/>
          </a:p>
        </p:txBody>
      </p:sp>
      <p:sp>
        <p:nvSpPr>
          <p:cNvPr id="4" name="Slide Image Placeholder 3"/>
          <p:cNvSpPr>
            <a:spLocks noGrp="1" noRot="1" noChangeAspect="1"/>
          </p:cNvSpPr>
          <p:nvPr>
            <p:ph type="sldImg" idx="2"/>
          </p:nvPr>
        </p:nvSpPr>
        <p:spPr>
          <a:xfrm>
            <a:off x="3248025" y="514350"/>
            <a:ext cx="3430588" cy="257175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992664" y="3257550"/>
            <a:ext cx="794131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6513910"/>
            <a:ext cx="4301543" cy="342900"/>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5622798" y="6513910"/>
            <a:ext cx="4301543" cy="342900"/>
          </a:xfrm>
          <a:prstGeom prst="rect">
            <a:avLst/>
          </a:prstGeom>
        </p:spPr>
        <p:txBody>
          <a:bodyPr vert="horz" lIns="91440" tIns="45720" rIns="91440" bIns="45720" rtlCol="0" anchor="b"/>
          <a:lstStyle>
            <a:lvl1pPr algn="r">
              <a:defRPr sz="1200"/>
            </a:lvl1pPr>
          </a:lstStyle>
          <a:p>
            <a:fld id="{3EAF2049-FE8D-4044-8EB0-81C21BCBC633}" type="slidenum">
              <a:rPr lang="sk-SK" smtClean="0"/>
              <a:t>‹#›</a:t>
            </a:fld>
            <a:endParaRPr lang="sk-SK"/>
          </a:p>
        </p:txBody>
      </p:sp>
    </p:spTree>
    <p:extLst>
      <p:ext uri="{BB962C8B-B14F-4D97-AF65-F5344CB8AC3E}">
        <p14:creationId xmlns:p14="http://schemas.microsoft.com/office/powerpoint/2010/main" val="23678994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263F33-0A22-439F-85E8-7051F14903A8}" type="slidenum">
              <a:rPr lang="sk-SK" altLang="sk-SK" smtClean="0">
                <a:latin typeface="Arial" charset="0"/>
              </a:rPr>
              <a:pPr eaLnBrk="1" hangingPunct="1">
                <a:spcBef>
                  <a:spcPct val="0"/>
                </a:spcBef>
              </a:pPr>
              <a:t>1</a:t>
            </a:fld>
            <a:endParaRPr lang="sk-SK" altLang="sk-SK"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sk-SK" altLang="sk-SK" dirty="0" smtClean="0"/>
          </a:p>
        </p:txBody>
      </p:sp>
      <p:sp>
        <p:nvSpPr>
          <p:cNvPr id="61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E54B88-5239-4A66-AF27-A3A0F0C774C2}" type="slidenum">
              <a:rPr lang="en-US" altLang="sk-SK" smtClean="0"/>
              <a:pPr eaLnBrk="1" hangingPunct="1">
                <a:spcBef>
                  <a:spcPct val="0"/>
                </a:spcBef>
              </a:pPr>
              <a:t>10</a:t>
            </a:fld>
            <a:endParaRPr lang="en-US" altLang="sk-S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sk-SK" dirty="0" smtClean="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146F9A8-C088-4117-B82B-6075168BD80A}"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129176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12</a:t>
            </a:fld>
            <a:endParaRPr lang="sk-SK"/>
          </a:p>
        </p:txBody>
      </p:sp>
    </p:spTree>
    <p:extLst>
      <p:ext uri="{BB962C8B-B14F-4D97-AF65-F5344CB8AC3E}">
        <p14:creationId xmlns:p14="http://schemas.microsoft.com/office/powerpoint/2010/main" val="211590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13</a:t>
            </a:fld>
            <a:endParaRPr lang="sk-SK"/>
          </a:p>
        </p:txBody>
      </p:sp>
    </p:spTree>
    <p:extLst>
      <p:ext uri="{BB962C8B-B14F-4D97-AF65-F5344CB8AC3E}">
        <p14:creationId xmlns:p14="http://schemas.microsoft.com/office/powerpoint/2010/main" val="265940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9E382E9D-DE48-4851-8115-C5B24E817399}" type="slidenum">
              <a:rPr lang="en-US" altLang="sk-SK" smtClean="0"/>
              <a:pPr>
                <a:defRPr/>
              </a:pPr>
              <a:t>15</a:t>
            </a:fld>
            <a:endParaRPr lang="en-US" altLang="sk-SK"/>
          </a:p>
        </p:txBody>
      </p:sp>
    </p:spTree>
    <p:extLst>
      <p:ext uri="{BB962C8B-B14F-4D97-AF65-F5344CB8AC3E}">
        <p14:creationId xmlns:p14="http://schemas.microsoft.com/office/powerpoint/2010/main" val="201795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16</a:t>
            </a:fld>
            <a:endParaRPr lang="sk-SK"/>
          </a:p>
        </p:txBody>
      </p:sp>
    </p:spTree>
    <p:extLst>
      <p:ext uri="{BB962C8B-B14F-4D97-AF65-F5344CB8AC3E}">
        <p14:creationId xmlns:p14="http://schemas.microsoft.com/office/powerpoint/2010/main" val="427034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17</a:t>
            </a:fld>
            <a:endParaRPr lang="sk-SK"/>
          </a:p>
        </p:txBody>
      </p:sp>
    </p:spTree>
    <p:extLst>
      <p:ext uri="{BB962C8B-B14F-4D97-AF65-F5344CB8AC3E}">
        <p14:creationId xmlns:p14="http://schemas.microsoft.com/office/powerpoint/2010/main" val="212832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18</a:t>
            </a:fld>
            <a:endParaRPr lang="sk-SK"/>
          </a:p>
        </p:txBody>
      </p:sp>
    </p:spTree>
    <p:extLst>
      <p:ext uri="{BB962C8B-B14F-4D97-AF65-F5344CB8AC3E}">
        <p14:creationId xmlns:p14="http://schemas.microsoft.com/office/powerpoint/2010/main" val="237174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19</a:t>
            </a:fld>
            <a:endParaRPr lang="sk-SK"/>
          </a:p>
        </p:txBody>
      </p:sp>
    </p:spTree>
    <p:extLst>
      <p:ext uri="{BB962C8B-B14F-4D97-AF65-F5344CB8AC3E}">
        <p14:creationId xmlns:p14="http://schemas.microsoft.com/office/powerpoint/2010/main" val="2371590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sz="1800" dirty="0"/>
          </a:p>
        </p:txBody>
      </p:sp>
      <p:sp>
        <p:nvSpPr>
          <p:cNvPr id="4" name="Slide Number Placeholder 3"/>
          <p:cNvSpPr>
            <a:spLocks noGrp="1"/>
          </p:cNvSpPr>
          <p:nvPr>
            <p:ph type="sldNum" sz="quarter" idx="10"/>
          </p:nvPr>
        </p:nvSpPr>
        <p:spPr/>
        <p:txBody>
          <a:bodyPr/>
          <a:lstStyle/>
          <a:p>
            <a:fld id="{3EAF2049-FE8D-4044-8EB0-81C21BCBC633}" type="slidenum">
              <a:rPr lang="sk-SK" smtClean="0"/>
              <a:t>20</a:t>
            </a:fld>
            <a:endParaRPr lang="sk-SK"/>
          </a:p>
        </p:txBody>
      </p:sp>
    </p:spTree>
    <p:extLst>
      <p:ext uri="{BB962C8B-B14F-4D97-AF65-F5344CB8AC3E}">
        <p14:creationId xmlns:p14="http://schemas.microsoft.com/office/powerpoint/2010/main" val="246074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2</a:t>
            </a:fld>
            <a:endParaRPr lang="sk-SK"/>
          </a:p>
        </p:txBody>
      </p:sp>
    </p:spTree>
    <p:extLst>
      <p:ext uri="{BB962C8B-B14F-4D97-AF65-F5344CB8AC3E}">
        <p14:creationId xmlns:p14="http://schemas.microsoft.com/office/powerpoint/2010/main" val="336105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21</a:t>
            </a:fld>
            <a:endParaRPr lang="sk-SK"/>
          </a:p>
        </p:txBody>
      </p:sp>
    </p:spTree>
    <p:extLst>
      <p:ext uri="{BB962C8B-B14F-4D97-AF65-F5344CB8AC3E}">
        <p14:creationId xmlns:p14="http://schemas.microsoft.com/office/powerpoint/2010/main" val="165782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smtClean="0"/>
          </a:p>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22</a:t>
            </a:fld>
            <a:endParaRPr lang="sk-SK"/>
          </a:p>
        </p:txBody>
      </p:sp>
    </p:spTree>
    <p:extLst>
      <p:ext uri="{BB962C8B-B14F-4D97-AF65-F5344CB8AC3E}">
        <p14:creationId xmlns:p14="http://schemas.microsoft.com/office/powerpoint/2010/main" val="2629412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9E382E9D-DE48-4851-8115-C5B24E817399}" type="slidenum">
              <a:rPr lang="en-US" altLang="sk-SK" smtClean="0">
                <a:solidFill>
                  <a:prstClr val="black"/>
                </a:solidFill>
              </a:rPr>
              <a:pPr>
                <a:defRPr/>
              </a:pPr>
              <a:t>23</a:t>
            </a:fld>
            <a:endParaRPr lang="en-US" altLang="sk-SK">
              <a:solidFill>
                <a:prstClr val="black"/>
              </a:solidFill>
            </a:endParaRPr>
          </a:p>
        </p:txBody>
      </p:sp>
    </p:spTree>
    <p:extLst>
      <p:ext uri="{BB962C8B-B14F-4D97-AF65-F5344CB8AC3E}">
        <p14:creationId xmlns:p14="http://schemas.microsoft.com/office/powerpoint/2010/main" val="201795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9E382E9D-DE48-4851-8115-C5B24E817399}" type="slidenum">
              <a:rPr lang="en-US" altLang="sk-SK" smtClean="0">
                <a:solidFill>
                  <a:prstClr val="black"/>
                </a:solidFill>
              </a:rPr>
              <a:pPr>
                <a:defRPr/>
              </a:pPr>
              <a:t>24</a:t>
            </a:fld>
            <a:endParaRPr lang="en-US" altLang="sk-SK">
              <a:solidFill>
                <a:prstClr val="black"/>
              </a:solidFill>
            </a:endParaRPr>
          </a:p>
        </p:txBody>
      </p:sp>
    </p:spTree>
    <p:extLst>
      <p:ext uri="{BB962C8B-B14F-4D97-AF65-F5344CB8AC3E}">
        <p14:creationId xmlns:p14="http://schemas.microsoft.com/office/powerpoint/2010/main" val="201795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sz="1800" dirty="0"/>
          </a:p>
        </p:txBody>
      </p:sp>
      <p:sp>
        <p:nvSpPr>
          <p:cNvPr id="4" name="Slide Number Placeholder 3"/>
          <p:cNvSpPr>
            <a:spLocks noGrp="1"/>
          </p:cNvSpPr>
          <p:nvPr>
            <p:ph type="sldNum" sz="quarter" idx="10"/>
          </p:nvPr>
        </p:nvSpPr>
        <p:spPr/>
        <p:txBody>
          <a:bodyPr/>
          <a:lstStyle/>
          <a:p>
            <a:fld id="{3EAF2049-FE8D-4044-8EB0-81C21BCBC633}" type="slidenum">
              <a:rPr lang="sk-SK" smtClean="0"/>
              <a:t>25</a:t>
            </a:fld>
            <a:endParaRPr lang="sk-SK"/>
          </a:p>
        </p:txBody>
      </p:sp>
    </p:spTree>
    <p:extLst>
      <p:ext uri="{BB962C8B-B14F-4D97-AF65-F5344CB8AC3E}">
        <p14:creationId xmlns:p14="http://schemas.microsoft.com/office/powerpoint/2010/main" val="2460748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sk-SK" altLang="sk-SK" dirty="0" smtClean="0"/>
          </a:p>
        </p:txBody>
      </p:sp>
      <p:sp>
        <p:nvSpPr>
          <p:cNvPr id="614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6CAAC5-5174-49BE-AF9A-CA3E2E1CDD3A}" type="slidenum">
              <a:rPr lang="en-US" altLang="sk-SK">
                <a:solidFill>
                  <a:prstClr val="black"/>
                </a:solidFill>
              </a:rPr>
              <a:pPr eaLnBrk="1" hangingPunct="1">
                <a:spcBef>
                  <a:spcPct val="0"/>
                </a:spcBef>
              </a:pPr>
              <a:t>26</a:t>
            </a:fld>
            <a:endParaRPr lang="en-US" altLang="sk-SK">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2A22E49-CDA5-4286-B4D7-59F591355236}" type="slidenum">
              <a:rPr lang="en-US" altLang="en-US" smtClean="0">
                <a:latin typeface="Times New Roman" pitchFamily="18" charset="0"/>
                <a:cs typeface="Arial" pitchFamily="34" charset="0"/>
              </a:rPr>
              <a:pPr eaLnBrk="1" hangingPunct="1">
                <a:spcBef>
                  <a:spcPct val="0"/>
                </a:spcBef>
              </a:pPr>
              <a:t>27</a:t>
            </a:fld>
            <a:endParaRPr lang="en-US" altLang="en-US" smtClean="0">
              <a:latin typeface="Times New Roman" pitchFamily="18" charset="0"/>
              <a:cs typeface="Arial" pitchFamily="34" charset="0"/>
            </a:endParaRPr>
          </a:p>
        </p:txBody>
      </p:sp>
      <p:sp>
        <p:nvSpPr>
          <p:cNvPr id="69635" name="Rectangle 7"/>
          <p:cNvSpPr txBox="1">
            <a:spLocks noGrp="1" noChangeArrowheads="1"/>
          </p:cNvSpPr>
          <p:nvPr/>
        </p:nvSpPr>
        <p:spPr bwMode="auto">
          <a:xfrm>
            <a:off x="5624016" y="6514772"/>
            <a:ext cx="4302624" cy="3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3" tIns="43732" rIns="87463" bIns="43732" anchor="b"/>
          <a:lstStyle>
            <a:lvl1pPr defTabSz="874713" eaLnBrk="0" hangingPunct="0">
              <a:spcBef>
                <a:spcPct val="30000"/>
              </a:spcBef>
              <a:defRPr sz="1200">
                <a:solidFill>
                  <a:schemeClr val="tx1"/>
                </a:solidFill>
                <a:latin typeface="Arial" pitchFamily="34" charset="0"/>
              </a:defRPr>
            </a:lvl1pPr>
            <a:lvl2pPr marL="742950" indent="-285750" defTabSz="874713" eaLnBrk="0" hangingPunct="0">
              <a:spcBef>
                <a:spcPct val="30000"/>
              </a:spcBef>
              <a:defRPr sz="1200">
                <a:solidFill>
                  <a:schemeClr val="tx1"/>
                </a:solidFill>
                <a:latin typeface="Arial" pitchFamily="34" charset="0"/>
              </a:defRPr>
            </a:lvl2pPr>
            <a:lvl3pPr marL="1143000" indent="-228600" defTabSz="874713" eaLnBrk="0" hangingPunct="0">
              <a:spcBef>
                <a:spcPct val="30000"/>
              </a:spcBef>
              <a:defRPr sz="1200">
                <a:solidFill>
                  <a:schemeClr val="tx1"/>
                </a:solidFill>
                <a:latin typeface="Arial" pitchFamily="34" charset="0"/>
              </a:defRPr>
            </a:lvl3pPr>
            <a:lvl4pPr marL="1600200" indent="-228600" defTabSz="874713" eaLnBrk="0" hangingPunct="0">
              <a:spcBef>
                <a:spcPct val="30000"/>
              </a:spcBef>
              <a:defRPr sz="1200">
                <a:solidFill>
                  <a:schemeClr val="tx1"/>
                </a:solidFill>
                <a:latin typeface="Arial" pitchFamily="34" charset="0"/>
              </a:defRPr>
            </a:lvl4pPr>
            <a:lvl5pPr marL="2057400" indent="-228600" defTabSz="874713" eaLnBrk="0" hangingPunct="0">
              <a:spcBef>
                <a:spcPct val="30000"/>
              </a:spcBef>
              <a:defRPr sz="1200">
                <a:solidFill>
                  <a:schemeClr val="tx1"/>
                </a:solidFill>
                <a:latin typeface="Arial" pitchFamily="34" charset="0"/>
              </a:defRPr>
            </a:lvl5pPr>
            <a:lvl6pPr marL="2514600" indent="-228600" defTabSz="874713" eaLnBrk="0" fontAlgn="base" hangingPunct="0">
              <a:spcBef>
                <a:spcPct val="30000"/>
              </a:spcBef>
              <a:spcAft>
                <a:spcPct val="0"/>
              </a:spcAft>
              <a:defRPr sz="1200">
                <a:solidFill>
                  <a:schemeClr val="tx1"/>
                </a:solidFill>
                <a:latin typeface="Arial" pitchFamily="34" charset="0"/>
              </a:defRPr>
            </a:lvl6pPr>
            <a:lvl7pPr marL="2971800" indent="-228600" defTabSz="874713" eaLnBrk="0" fontAlgn="base" hangingPunct="0">
              <a:spcBef>
                <a:spcPct val="30000"/>
              </a:spcBef>
              <a:spcAft>
                <a:spcPct val="0"/>
              </a:spcAft>
              <a:defRPr sz="1200">
                <a:solidFill>
                  <a:schemeClr val="tx1"/>
                </a:solidFill>
                <a:latin typeface="Arial" pitchFamily="34" charset="0"/>
              </a:defRPr>
            </a:lvl7pPr>
            <a:lvl8pPr marL="3429000" indent="-228600" defTabSz="874713" eaLnBrk="0" fontAlgn="base" hangingPunct="0">
              <a:spcBef>
                <a:spcPct val="30000"/>
              </a:spcBef>
              <a:spcAft>
                <a:spcPct val="0"/>
              </a:spcAft>
              <a:defRPr sz="1200">
                <a:solidFill>
                  <a:schemeClr val="tx1"/>
                </a:solidFill>
                <a:latin typeface="Arial" pitchFamily="34" charset="0"/>
              </a:defRPr>
            </a:lvl8pPr>
            <a:lvl9pPr marL="3886200" indent="-228600" defTabSz="8747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4D6AE96-AE7F-4A6B-A649-919F99B12CAE}" type="slidenum">
              <a:rPr lang="en-US" altLang="en-US">
                <a:latin typeface="Times New Roman" pitchFamily="18" charset="0"/>
              </a:rPr>
              <a:pPr algn="r" eaLnBrk="1" hangingPunct="1">
                <a:spcBef>
                  <a:spcPct val="0"/>
                </a:spcBef>
              </a:pPr>
              <a:t>27</a:t>
            </a:fld>
            <a:endParaRPr lang="en-US" altLang="en-US">
              <a:latin typeface="Times New Roman" pitchFamily="18" charset="0"/>
            </a:endParaRPr>
          </a:p>
        </p:txBody>
      </p:sp>
      <p:sp>
        <p:nvSpPr>
          <p:cNvPr id="69636" name="Rectangle 2"/>
          <p:cNvSpPr>
            <a:spLocks noGrp="1" noRot="1" noChangeAspect="1" noChangeArrowheads="1" noTextEdit="1"/>
          </p:cNvSpPr>
          <p:nvPr>
            <p:ph type="sldImg"/>
          </p:nvPr>
        </p:nvSpPr>
        <p:spPr>
          <a:xfrm>
            <a:off x="3255963" y="514350"/>
            <a:ext cx="3430587" cy="2573338"/>
          </a:xfrm>
          <a:ln/>
        </p:spPr>
      </p:sp>
      <p:sp>
        <p:nvSpPr>
          <p:cNvPr id="69637" name="Rectangle 3"/>
          <p:cNvSpPr>
            <a:spLocks noGrp="1" noChangeArrowheads="1"/>
          </p:cNvSpPr>
          <p:nvPr>
            <p:ph type="body" idx="1"/>
          </p:nvPr>
        </p:nvSpPr>
        <p:spPr>
          <a:noFill/>
        </p:spPr>
        <p:txBody>
          <a:bodyPr lIns="87463" tIns="43732" rIns="87463" bIns="43732"/>
          <a:lstStyle/>
          <a:p>
            <a:pPr eaLnBrk="1" hangingPunct="1"/>
            <a:endParaRPr lang="sk-SK" alt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94F754B-1571-4960-99F7-8EDC7F968379}" type="slidenum">
              <a:rPr lang="en-US" altLang="en-US" smtClean="0">
                <a:solidFill>
                  <a:srgbClr val="000000"/>
                </a:solidFill>
                <a:latin typeface="Times New Roman" pitchFamily="18" charset="0"/>
                <a:cs typeface="Arial" pitchFamily="34" charset="0"/>
              </a:rPr>
              <a:pPr eaLnBrk="1" hangingPunct="1">
                <a:spcBef>
                  <a:spcPct val="0"/>
                </a:spcBef>
              </a:pPr>
              <a:t>28</a:t>
            </a:fld>
            <a:endParaRPr lang="en-US" altLang="en-US" smtClean="0">
              <a:solidFill>
                <a:srgbClr val="000000"/>
              </a:solidFill>
              <a:latin typeface="Times New Roman" pitchFamily="18" charset="0"/>
              <a:cs typeface="Arial" pitchFamily="34" charset="0"/>
            </a:endParaRPr>
          </a:p>
        </p:txBody>
      </p:sp>
      <p:sp>
        <p:nvSpPr>
          <p:cNvPr id="70659" name="Rectangle 7"/>
          <p:cNvSpPr txBox="1">
            <a:spLocks noGrp="1" noChangeArrowheads="1"/>
          </p:cNvSpPr>
          <p:nvPr/>
        </p:nvSpPr>
        <p:spPr bwMode="auto">
          <a:xfrm>
            <a:off x="5624016" y="6514772"/>
            <a:ext cx="4302624" cy="3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3" tIns="43732" rIns="87463" bIns="43732" anchor="b"/>
          <a:lstStyle>
            <a:lvl1pPr defTabSz="874713" eaLnBrk="0" hangingPunct="0">
              <a:spcBef>
                <a:spcPct val="30000"/>
              </a:spcBef>
              <a:defRPr sz="1200">
                <a:solidFill>
                  <a:schemeClr val="tx1"/>
                </a:solidFill>
                <a:latin typeface="Arial" pitchFamily="34" charset="0"/>
              </a:defRPr>
            </a:lvl1pPr>
            <a:lvl2pPr marL="742950" indent="-285750" defTabSz="874713" eaLnBrk="0" hangingPunct="0">
              <a:spcBef>
                <a:spcPct val="30000"/>
              </a:spcBef>
              <a:defRPr sz="1200">
                <a:solidFill>
                  <a:schemeClr val="tx1"/>
                </a:solidFill>
                <a:latin typeface="Arial" pitchFamily="34" charset="0"/>
              </a:defRPr>
            </a:lvl2pPr>
            <a:lvl3pPr marL="1143000" indent="-228600" defTabSz="874713" eaLnBrk="0" hangingPunct="0">
              <a:spcBef>
                <a:spcPct val="30000"/>
              </a:spcBef>
              <a:defRPr sz="1200">
                <a:solidFill>
                  <a:schemeClr val="tx1"/>
                </a:solidFill>
                <a:latin typeface="Arial" pitchFamily="34" charset="0"/>
              </a:defRPr>
            </a:lvl3pPr>
            <a:lvl4pPr marL="1600200" indent="-228600" defTabSz="874713" eaLnBrk="0" hangingPunct="0">
              <a:spcBef>
                <a:spcPct val="30000"/>
              </a:spcBef>
              <a:defRPr sz="1200">
                <a:solidFill>
                  <a:schemeClr val="tx1"/>
                </a:solidFill>
                <a:latin typeface="Arial" pitchFamily="34" charset="0"/>
              </a:defRPr>
            </a:lvl4pPr>
            <a:lvl5pPr marL="2057400" indent="-228600" defTabSz="874713" eaLnBrk="0" hangingPunct="0">
              <a:spcBef>
                <a:spcPct val="30000"/>
              </a:spcBef>
              <a:defRPr sz="1200">
                <a:solidFill>
                  <a:schemeClr val="tx1"/>
                </a:solidFill>
                <a:latin typeface="Arial" pitchFamily="34" charset="0"/>
              </a:defRPr>
            </a:lvl5pPr>
            <a:lvl6pPr marL="2514600" indent="-228600" defTabSz="874713" eaLnBrk="0" fontAlgn="base" hangingPunct="0">
              <a:spcBef>
                <a:spcPct val="30000"/>
              </a:spcBef>
              <a:spcAft>
                <a:spcPct val="0"/>
              </a:spcAft>
              <a:defRPr sz="1200">
                <a:solidFill>
                  <a:schemeClr val="tx1"/>
                </a:solidFill>
                <a:latin typeface="Arial" pitchFamily="34" charset="0"/>
              </a:defRPr>
            </a:lvl6pPr>
            <a:lvl7pPr marL="2971800" indent="-228600" defTabSz="874713" eaLnBrk="0" fontAlgn="base" hangingPunct="0">
              <a:spcBef>
                <a:spcPct val="30000"/>
              </a:spcBef>
              <a:spcAft>
                <a:spcPct val="0"/>
              </a:spcAft>
              <a:defRPr sz="1200">
                <a:solidFill>
                  <a:schemeClr val="tx1"/>
                </a:solidFill>
                <a:latin typeface="Arial" pitchFamily="34" charset="0"/>
              </a:defRPr>
            </a:lvl7pPr>
            <a:lvl8pPr marL="3429000" indent="-228600" defTabSz="874713" eaLnBrk="0" fontAlgn="base" hangingPunct="0">
              <a:spcBef>
                <a:spcPct val="30000"/>
              </a:spcBef>
              <a:spcAft>
                <a:spcPct val="0"/>
              </a:spcAft>
              <a:defRPr sz="1200">
                <a:solidFill>
                  <a:schemeClr val="tx1"/>
                </a:solidFill>
                <a:latin typeface="Arial" pitchFamily="34" charset="0"/>
              </a:defRPr>
            </a:lvl8pPr>
            <a:lvl9pPr marL="3886200" indent="-228600" defTabSz="8747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64C8F3A-6C54-4337-AFB4-503AB1A4FEEB}" type="slidenum">
              <a:rPr lang="en-US" altLang="en-US">
                <a:solidFill>
                  <a:srgbClr val="000000"/>
                </a:solidFill>
                <a:latin typeface="Times New Roman" pitchFamily="18" charset="0"/>
              </a:rPr>
              <a:pPr algn="r" eaLnBrk="1" hangingPunct="1">
                <a:spcBef>
                  <a:spcPct val="0"/>
                </a:spcBef>
              </a:pPr>
              <a:t>28</a:t>
            </a:fld>
            <a:endParaRPr lang="en-US" altLang="en-US">
              <a:solidFill>
                <a:srgbClr val="000000"/>
              </a:solidFill>
              <a:latin typeface="Times New Roman" pitchFamily="18" charset="0"/>
            </a:endParaRPr>
          </a:p>
        </p:txBody>
      </p:sp>
      <p:sp>
        <p:nvSpPr>
          <p:cNvPr id="70660" name="Rectangle 2"/>
          <p:cNvSpPr>
            <a:spLocks noGrp="1" noRot="1" noChangeAspect="1" noChangeArrowheads="1" noTextEdit="1"/>
          </p:cNvSpPr>
          <p:nvPr>
            <p:ph type="sldImg"/>
          </p:nvPr>
        </p:nvSpPr>
        <p:spPr>
          <a:xfrm>
            <a:off x="3255963" y="514350"/>
            <a:ext cx="3430587" cy="2573338"/>
          </a:xfrm>
          <a:ln/>
        </p:spPr>
      </p:sp>
      <p:sp>
        <p:nvSpPr>
          <p:cNvPr id="70661" name="Rectangle 3"/>
          <p:cNvSpPr>
            <a:spLocks noGrp="1" noChangeArrowheads="1"/>
          </p:cNvSpPr>
          <p:nvPr>
            <p:ph type="body" idx="1"/>
          </p:nvPr>
        </p:nvSpPr>
        <p:spPr>
          <a:noFill/>
        </p:spPr>
        <p:txBody>
          <a:bodyPr lIns="87463" tIns="43732" rIns="87463" bIns="43732"/>
          <a:lstStyle/>
          <a:p>
            <a:pPr eaLnBrk="1" hangingPunct="1"/>
            <a:endParaRPr lang="sk-SK" alt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31</a:t>
            </a:fld>
            <a:endParaRPr lang="sk-SK"/>
          </a:p>
        </p:txBody>
      </p:sp>
    </p:spTree>
    <p:extLst>
      <p:ext uri="{BB962C8B-B14F-4D97-AF65-F5344CB8AC3E}">
        <p14:creationId xmlns:p14="http://schemas.microsoft.com/office/powerpoint/2010/main" val="3525608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263F33-0A22-439F-85E8-7051F14903A8}" type="slidenum">
              <a:rPr lang="sk-SK" altLang="sk-SK" smtClean="0">
                <a:latin typeface="Arial" charset="0"/>
              </a:rPr>
              <a:pPr eaLnBrk="1" hangingPunct="1">
                <a:spcBef>
                  <a:spcPct val="0"/>
                </a:spcBef>
              </a:pPr>
              <a:t>32</a:t>
            </a:fld>
            <a:endParaRPr lang="sk-SK" altLang="sk-SK"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sz="1800" dirty="0"/>
          </a:p>
        </p:txBody>
      </p:sp>
      <p:sp>
        <p:nvSpPr>
          <p:cNvPr id="4" name="Slide Number Placeholder 3"/>
          <p:cNvSpPr>
            <a:spLocks noGrp="1"/>
          </p:cNvSpPr>
          <p:nvPr>
            <p:ph type="sldNum" sz="quarter" idx="10"/>
          </p:nvPr>
        </p:nvSpPr>
        <p:spPr/>
        <p:txBody>
          <a:bodyPr/>
          <a:lstStyle/>
          <a:p>
            <a:fld id="{3EAF2049-FE8D-4044-8EB0-81C21BCBC633}" type="slidenum">
              <a:rPr lang="sk-SK" smtClean="0"/>
              <a:t>3</a:t>
            </a:fld>
            <a:endParaRPr lang="sk-SK"/>
          </a:p>
        </p:txBody>
      </p:sp>
    </p:spTree>
    <p:extLst>
      <p:ext uri="{BB962C8B-B14F-4D97-AF65-F5344CB8AC3E}">
        <p14:creationId xmlns:p14="http://schemas.microsoft.com/office/powerpoint/2010/main" val="246074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4</a:t>
            </a:fld>
            <a:endParaRPr lang="sk-SK"/>
          </a:p>
        </p:txBody>
      </p:sp>
    </p:spTree>
    <p:extLst>
      <p:ext uri="{BB962C8B-B14F-4D97-AF65-F5344CB8AC3E}">
        <p14:creationId xmlns:p14="http://schemas.microsoft.com/office/powerpoint/2010/main" val="104615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5</a:t>
            </a:fld>
            <a:endParaRPr lang="sk-SK"/>
          </a:p>
        </p:txBody>
      </p:sp>
    </p:spTree>
    <p:extLst>
      <p:ext uri="{BB962C8B-B14F-4D97-AF65-F5344CB8AC3E}">
        <p14:creationId xmlns:p14="http://schemas.microsoft.com/office/powerpoint/2010/main" val="104615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6</a:t>
            </a:fld>
            <a:endParaRPr lang="sk-SK"/>
          </a:p>
        </p:txBody>
      </p:sp>
    </p:spTree>
    <p:extLst>
      <p:ext uri="{BB962C8B-B14F-4D97-AF65-F5344CB8AC3E}">
        <p14:creationId xmlns:p14="http://schemas.microsoft.com/office/powerpoint/2010/main" val="352560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sk-SK" altLang="sk-SK" dirty="0" smtClean="0"/>
          </a:p>
        </p:txBody>
      </p:sp>
      <p:sp>
        <p:nvSpPr>
          <p:cNvPr id="61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E54B88-5239-4A66-AF27-A3A0F0C774C2}" type="slidenum">
              <a:rPr lang="en-US" altLang="sk-SK" smtClean="0"/>
              <a:pPr eaLnBrk="1" hangingPunct="1">
                <a:spcBef>
                  <a:spcPct val="0"/>
                </a:spcBef>
              </a:pPr>
              <a:t>7</a:t>
            </a:fld>
            <a:endParaRPr lang="en-US" altLang="sk-S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sk-SK" altLang="sk-SK" dirty="0" smtClean="0"/>
          </a:p>
        </p:txBody>
      </p:sp>
      <p:sp>
        <p:nvSpPr>
          <p:cNvPr id="61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E54B88-5239-4A66-AF27-A3A0F0C774C2}" type="slidenum">
              <a:rPr lang="en-US" altLang="sk-SK" smtClean="0"/>
              <a:pPr eaLnBrk="1" hangingPunct="1">
                <a:spcBef>
                  <a:spcPct val="0"/>
                </a:spcBef>
              </a:pPr>
              <a:t>8</a:t>
            </a:fld>
            <a:endParaRPr lang="en-US" altLang="sk-S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EAF2049-FE8D-4044-8EB0-81C21BCBC633}" type="slidenum">
              <a:rPr lang="sk-SK" smtClean="0"/>
              <a:t>9</a:t>
            </a:fld>
            <a:endParaRPr lang="sk-SK"/>
          </a:p>
        </p:txBody>
      </p:sp>
    </p:spTree>
    <p:extLst>
      <p:ext uri="{BB962C8B-B14F-4D97-AF65-F5344CB8AC3E}">
        <p14:creationId xmlns:p14="http://schemas.microsoft.com/office/powerpoint/2010/main" val="2945926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EDFE0"/>
        </a:solidFill>
        <a:effectLst/>
      </p:bgPr>
    </p:bg>
    <p:spTree>
      <p:nvGrpSpPr>
        <p:cNvPr id="1" name=""/>
        <p:cNvGrpSpPr/>
        <p:nvPr/>
      </p:nvGrpSpPr>
      <p:grpSpPr>
        <a:xfrm>
          <a:off x="0" y="0"/>
          <a:ext cx="0" cy="0"/>
          <a:chOff x="0" y="0"/>
          <a:chExt cx="0" cy="0"/>
        </a:xfrm>
      </p:grpSpPr>
      <p:pic>
        <p:nvPicPr>
          <p:cNvPr id="4" name="Picture 6" descr="NBS_uvod_mod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ctrTitle"/>
          </p:nvPr>
        </p:nvSpPr>
        <p:spPr>
          <a:xfrm>
            <a:off x="250825" y="4292600"/>
            <a:ext cx="8709025" cy="936625"/>
          </a:xfrm>
        </p:spPr>
        <p:txBody>
          <a:bodyPr wrap="none" tIns="0" rIns="0" anchor="t"/>
          <a:lstStyle>
            <a:lvl1pPr algn="r">
              <a:defRPr b="0"/>
            </a:lvl1pPr>
          </a:lstStyle>
          <a:p>
            <a:pPr lvl="0"/>
            <a:r>
              <a:rPr lang="en-US" altLang="sk-SK" noProof="0" smtClean="0"/>
              <a:t>Click to edit Master title style</a:t>
            </a:r>
          </a:p>
        </p:txBody>
      </p:sp>
      <p:sp>
        <p:nvSpPr>
          <p:cNvPr id="71683" name="Rectangle 3"/>
          <p:cNvSpPr>
            <a:spLocks noGrp="1" noChangeArrowheads="1"/>
          </p:cNvSpPr>
          <p:nvPr>
            <p:ph type="subTitle" idx="1"/>
          </p:nvPr>
        </p:nvSpPr>
        <p:spPr>
          <a:xfrm>
            <a:off x="250825" y="5300663"/>
            <a:ext cx="8705850" cy="792162"/>
          </a:xfrm>
        </p:spPr>
        <p:txBody>
          <a:bodyPr wrap="none" tIns="0" rIns="0"/>
          <a:lstStyle>
            <a:lvl1pPr marL="0" indent="0" algn="r">
              <a:defRPr b="1">
                <a:solidFill>
                  <a:srgbClr val="494A45"/>
                </a:solidFill>
                <a:cs typeface="Tahoma" pitchFamily="34" charset="0"/>
              </a:defRPr>
            </a:lvl1pPr>
          </a:lstStyle>
          <a:p>
            <a:pPr lvl="0"/>
            <a:r>
              <a:rPr lang="en-US" altLang="sk-SK" noProof="0" smtClean="0"/>
              <a:t>Click to edit Master subtitle style</a:t>
            </a:r>
          </a:p>
        </p:txBody>
      </p:sp>
      <p:sp>
        <p:nvSpPr>
          <p:cNvPr id="5" name="Rectangle 4"/>
          <p:cNvSpPr>
            <a:spLocks noGrp="1" noChangeArrowheads="1"/>
          </p:cNvSpPr>
          <p:nvPr>
            <p:ph type="dt" sz="half" idx="10"/>
          </p:nvPr>
        </p:nvSpPr>
        <p:spPr>
          <a:xfrm>
            <a:off x="7092950" y="6524625"/>
            <a:ext cx="1873250" cy="215900"/>
          </a:xfrm>
        </p:spPr>
        <p:txBody>
          <a:bodyPr/>
          <a:lstStyle>
            <a:lvl1pPr algn="r">
              <a:defRPr>
                <a:solidFill>
                  <a:srgbClr val="494A45"/>
                </a:solidFill>
              </a:defRPr>
            </a:lvl1pPr>
          </a:lstStyle>
          <a:p>
            <a:pPr>
              <a:defRPr/>
            </a:pPr>
            <a:fld id="{C14AB88E-39F5-4FA2-85E7-5882D92A27B3}" type="datetime1">
              <a:rPr lang="sk-SK" altLang="sk-SK" smtClean="0"/>
              <a:t>10.12.2015</a:t>
            </a:fld>
            <a:endParaRPr lang="en-US" altLang="sk-SK"/>
          </a:p>
        </p:txBody>
      </p:sp>
      <p:sp>
        <p:nvSpPr>
          <p:cNvPr id="6" name="Rectangle 5"/>
          <p:cNvSpPr>
            <a:spLocks noGrp="1" noChangeArrowheads="1"/>
          </p:cNvSpPr>
          <p:nvPr>
            <p:ph type="ftr" sz="quarter" idx="11"/>
          </p:nvPr>
        </p:nvSpPr>
        <p:spPr>
          <a:xfrm>
            <a:off x="250825" y="6245225"/>
            <a:ext cx="6121400" cy="476250"/>
          </a:xfrm>
        </p:spPr>
        <p:txBody>
          <a:bodyPr wrap="square"/>
          <a:lstStyle>
            <a:lvl1pPr>
              <a:defRPr b="1">
                <a:solidFill>
                  <a:srgbClr val="494A45"/>
                </a:solidFill>
              </a:defRPr>
            </a:lvl1pPr>
          </a:lstStyle>
          <a:p>
            <a:pPr>
              <a:defRPr/>
            </a:pPr>
            <a:endParaRPr lang="en-US" altLang="sk-SK"/>
          </a:p>
        </p:txBody>
      </p:sp>
      <p:sp>
        <p:nvSpPr>
          <p:cNvPr id="7" name="Rectangle 7"/>
          <p:cNvSpPr>
            <a:spLocks noGrp="1" noChangeArrowheads="1"/>
          </p:cNvSpPr>
          <p:nvPr>
            <p:ph type="sldNum" sz="quarter" idx="12"/>
          </p:nvPr>
        </p:nvSpPr>
        <p:spPr>
          <a:xfrm>
            <a:off x="8027988" y="6092825"/>
            <a:ext cx="936625" cy="288925"/>
          </a:xfrm>
        </p:spPr>
        <p:txBody>
          <a:bodyPr/>
          <a:lstStyle>
            <a:lvl1pPr>
              <a:defRPr b="1">
                <a:solidFill>
                  <a:srgbClr val="494A45"/>
                </a:solidFill>
              </a:defRPr>
            </a:lvl1pPr>
          </a:lstStyle>
          <a:p>
            <a:pPr>
              <a:defRPr/>
            </a:pPr>
            <a:fld id="{A263C545-A669-4994-9C34-AAD70CF4715E}" type="slidenum">
              <a:rPr lang="en-US" altLang="sk-SK"/>
              <a:pPr>
                <a:defRPr/>
              </a:pPr>
              <a:t>‹#›</a:t>
            </a:fld>
            <a:endParaRPr lang="en-US" altLang="sk-SK"/>
          </a:p>
        </p:txBody>
      </p:sp>
    </p:spTree>
    <p:extLst>
      <p:ext uri="{BB962C8B-B14F-4D97-AF65-F5344CB8AC3E}">
        <p14:creationId xmlns:p14="http://schemas.microsoft.com/office/powerpoint/2010/main" val="2089264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Rectangle 5"/>
          <p:cNvSpPr>
            <a:spLocks noGrp="1" noChangeArrowheads="1"/>
          </p:cNvSpPr>
          <p:nvPr>
            <p:ph type="dt" sz="half" idx="10"/>
          </p:nvPr>
        </p:nvSpPr>
        <p:spPr>
          <a:ln/>
        </p:spPr>
        <p:txBody>
          <a:bodyPr/>
          <a:lstStyle>
            <a:lvl1pPr>
              <a:defRPr/>
            </a:lvl1pPr>
          </a:lstStyle>
          <a:p>
            <a:pPr>
              <a:defRPr/>
            </a:pPr>
            <a:fld id="{F2FE1333-5350-4C4C-BF29-6FCAE148C2F1}" type="datetime1">
              <a:rPr lang="sk-SK" altLang="sk-SK" smtClean="0">
                <a:solidFill>
                  <a:srgbClr val="FFFFFF"/>
                </a:solidFill>
              </a:rPr>
              <a:t>10.12.2015</a:t>
            </a:fld>
            <a:endParaRPr lang="en-US" altLang="sk-SK">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B8ADFA8-0F68-4E27-B430-E8BA0C5A52D2}"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374386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052513"/>
            <a:ext cx="2057400" cy="5329237"/>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68313" y="1052513"/>
            <a:ext cx="6019800" cy="5329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Rectangle 5"/>
          <p:cNvSpPr>
            <a:spLocks noGrp="1" noChangeArrowheads="1"/>
          </p:cNvSpPr>
          <p:nvPr>
            <p:ph type="dt" sz="half" idx="10"/>
          </p:nvPr>
        </p:nvSpPr>
        <p:spPr>
          <a:ln/>
        </p:spPr>
        <p:txBody>
          <a:bodyPr/>
          <a:lstStyle>
            <a:lvl1pPr>
              <a:defRPr/>
            </a:lvl1pPr>
          </a:lstStyle>
          <a:p>
            <a:pPr>
              <a:defRPr/>
            </a:pPr>
            <a:fld id="{2DB00ED8-8E8C-4167-94F4-54D400F99DF5}" type="datetime1">
              <a:rPr lang="sk-SK" altLang="sk-SK" smtClean="0">
                <a:solidFill>
                  <a:srgbClr val="FFFFFF"/>
                </a:solidFill>
              </a:rPr>
              <a:t>10.12.2015</a:t>
            </a:fld>
            <a:endParaRPr lang="en-US" altLang="sk-SK">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2CD2BF6-C9DA-40E6-8D77-69169CAE3CE8}"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329790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980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Rectangle 5"/>
          <p:cNvSpPr>
            <a:spLocks noGrp="1" noChangeArrowheads="1"/>
          </p:cNvSpPr>
          <p:nvPr>
            <p:ph type="dt" sz="half" idx="10"/>
          </p:nvPr>
        </p:nvSpPr>
        <p:spPr>
          <a:ln/>
        </p:spPr>
        <p:txBody>
          <a:bodyPr/>
          <a:lstStyle>
            <a:lvl1pPr>
              <a:defRPr/>
            </a:lvl1pPr>
          </a:lstStyle>
          <a:p>
            <a:pPr>
              <a:defRPr/>
            </a:pPr>
            <a:fld id="{65543E12-D44C-4E3C-A185-80AAC923F1FC}" type="datetime1">
              <a:rPr lang="sk-SK" altLang="sk-SK" smtClean="0">
                <a:solidFill>
                  <a:srgbClr val="FFFFFF"/>
                </a:solidFill>
              </a:rPr>
              <a:t>10.12.2015</a:t>
            </a:fld>
            <a:endParaRPr lang="en-US" altLang="sk-SK">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E0F2DB6-F87B-4823-846C-D5F650A4EE95}"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34327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0E26D52-8B05-4E4F-92F6-52D0B1EDEF3D}" type="datetime1">
              <a:rPr lang="sk-SK" altLang="sk-SK" smtClean="0">
                <a:solidFill>
                  <a:srgbClr val="FFFFFF"/>
                </a:solidFill>
              </a:rPr>
              <a:t>10.12.2015</a:t>
            </a:fld>
            <a:endParaRPr lang="en-US" altLang="sk-SK">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0513D1E-6C25-4C2D-9246-330320ED2876}"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83440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68313" y="2060575"/>
            <a:ext cx="40386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59313" y="2060575"/>
            <a:ext cx="40386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Rectangle 5"/>
          <p:cNvSpPr>
            <a:spLocks noGrp="1" noChangeArrowheads="1"/>
          </p:cNvSpPr>
          <p:nvPr>
            <p:ph type="dt" sz="half" idx="10"/>
          </p:nvPr>
        </p:nvSpPr>
        <p:spPr>
          <a:ln/>
        </p:spPr>
        <p:txBody>
          <a:bodyPr/>
          <a:lstStyle>
            <a:lvl1pPr>
              <a:defRPr/>
            </a:lvl1pPr>
          </a:lstStyle>
          <a:p>
            <a:pPr>
              <a:defRPr/>
            </a:pPr>
            <a:fld id="{A057B131-CF56-4D8C-A30B-A23A59D40933}" type="datetime1">
              <a:rPr lang="sk-SK" altLang="sk-SK" smtClean="0">
                <a:solidFill>
                  <a:srgbClr val="FFFFFF"/>
                </a:solidFill>
              </a:rPr>
              <a:t>10.12.2015</a:t>
            </a:fld>
            <a:endParaRPr lang="en-US" altLang="sk-SK">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A0AD9F-3558-4575-BBB3-70C44D88A19D}"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208497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Rectangle 5"/>
          <p:cNvSpPr>
            <a:spLocks noGrp="1" noChangeArrowheads="1"/>
          </p:cNvSpPr>
          <p:nvPr>
            <p:ph type="dt" sz="half" idx="10"/>
          </p:nvPr>
        </p:nvSpPr>
        <p:spPr>
          <a:ln/>
        </p:spPr>
        <p:txBody>
          <a:bodyPr/>
          <a:lstStyle>
            <a:lvl1pPr>
              <a:defRPr/>
            </a:lvl1pPr>
          </a:lstStyle>
          <a:p>
            <a:pPr>
              <a:defRPr/>
            </a:pPr>
            <a:fld id="{BD57884C-D36F-4106-B83C-142AA4648D74}" type="datetime1">
              <a:rPr lang="sk-SK" altLang="sk-SK" smtClean="0">
                <a:solidFill>
                  <a:srgbClr val="FFFFFF"/>
                </a:solidFill>
              </a:rPr>
              <a:t>10.12.2015</a:t>
            </a:fld>
            <a:endParaRPr lang="en-US" altLang="sk-SK">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89B438C-9D88-438D-AF0D-B8EB51C1F665}"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25865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Rectangle 5"/>
          <p:cNvSpPr>
            <a:spLocks noGrp="1" noChangeArrowheads="1"/>
          </p:cNvSpPr>
          <p:nvPr>
            <p:ph type="dt" sz="half" idx="10"/>
          </p:nvPr>
        </p:nvSpPr>
        <p:spPr>
          <a:ln/>
        </p:spPr>
        <p:txBody>
          <a:bodyPr/>
          <a:lstStyle>
            <a:lvl1pPr>
              <a:defRPr/>
            </a:lvl1pPr>
          </a:lstStyle>
          <a:p>
            <a:pPr>
              <a:defRPr/>
            </a:pPr>
            <a:fld id="{BD21E721-44C4-4E8F-B596-9D724CF35332}" type="datetime1">
              <a:rPr lang="sk-SK" altLang="sk-SK" smtClean="0">
                <a:solidFill>
                  <a:srgbClr val="FFFFFF"/>
                </a:solidFill>
              </a:rPr>
              <a:t>10.12.2015</a:t>
            </a:fld>
            <a:endParaRPr lang="en-US" altLang="sk-SK">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AE7E990-7FDB-4FDC-9A91-B3498BA431AC}"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136465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89966AAE-01A3-4F64-B87D-6713132709C9}" type="datetime1">
              <a:rPr lang="sk-SK" altLang="sk-SK" smtClean="0">
                <a:solidFill>
                  <a:srgbClr val="FFFFFF"/>
                </a:solidFill>
              </a:rPr>
              <a:t>10.12.2015</a:t>
            </a:fld>
            <a:endParaRPr lang="en-US" altLang="sk-SK">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0EFC6DD-50C9-409D-9A05-E81A616FB7BF}"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29402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A194F22-421E-4534-81E2-15D2046F4178}" type="datetime1">
              <a:rPr lang="sk-SK" altLang="sk-SK" smtClean="0">
                <a:solidFill>
                  <a:srgbClr val="FFFFFF"/>
                </a:solidFill>
              </a:rPr>
              <a:t>10.12.2015</a:t>
            </a:fld>
            <a:endParaRPr lang="en-US" altLang="sk-SK">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49BF0EE-930E-4C48-AB7D-BFD288EAFF1F}"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216360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E95A1C8-7D99-46BB-961D-F2FBF46A62D4}" type="datetime1">
              <a:rPr lang="sk-SK" altLang="sk-SK" smtClean="0">
                <a:solidFill>
                  <a:srgbClr val="FFFFFF"/>
                </a:solidFill>
              </a:rPr>
              <a:t>10.12.2015</a:t>
            </a:fld>
            <a:endParaRPr lang="en-US" altLang="sk-SK">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sk-SK">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C12C4CE-B4D7-42EF-ADAB-06E194DA5043}" type="slidenum">
              <a:rPr lang="en-US" altLang="sk-SK">
                <a:solidFill>
                  <a:srgbClr val="FFFFFF"/>
                </a:solidFill>
              </a:rPr>
              <a:pPr>
                <a:defRPr/>
              </a:pPr>
              <a:t>‹#›</a:t>
            </a:fld>
            <a:endParaRPr lang="en-US" altLang="sk-SK">
              <a:solidFill>
                <a:srgbClr val="FFFFFF"/>
              </a:solidFill>
            </a:endParaRPr>
          </a:p>
        </p:txBody>
      </p:sp>
    </p:spTree>
    <p:extLst>
      <p:ext uri="{BB962C8B-B14F-4D97-AF65-F5344CB8AC3E}">
        <p14:creationId xmlns:p14="http://schemas.microsoft.com/office/powerpoint/2010/main" val="44901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500813"/>
            <a:ext cx="9144000" cy="357187"/>
          </a:xfrm>
          <a:prstGeom prst="rect">
            <a:avLst/>
          </a:prstGeom>
          <a:solidFill>
            <a:srgbClr val="00388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defRPr/>
            </a:pPr>
            <a:endParaRPr lang="sk-SK" altLang="sk-SK" smtClean="0">
              <a:solidFill>
                <a:srgbClr val="FFFFFF"/>
              </a:solidFill>
            </a:endParaRPr>
          </a:p>
        </p:txBody>
      </p:sp>
      <p:sp>
        <p:nvSpPr>
          <p:cNvPr id="1027" name="Rectangle 3"/>
          <p:cNvSpPr>
            <a:spLocks noGrp="1" noChangeArrowheads="1"/>
          </p:cNvSpPr>
          <p:nvPr>
            <p:ph type="title"/>
          </p:nvPr>
        </p:nvSpPr>
        <p:spPr bwMode="auto">
          <a:xfrm>
            <a:off x="468313" y="1052513"/>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k-SK" smtClean="0"/>
              <a:t>Click to edit Master title style</a:t>
            </a:r>
          </a:p>
        </p:txBody>
      </p:sp>
      <p:sp>
        <p:nvSpPr>
          <p:cNvPr id="1028" name="Rectangle 4"/>
          <p:cNvSpPr>
            <a:spLocks noGrp="1" noChangeArrowheads="1"/>
          </p:cNvSpPr>
          <p:nvPr>
            <p:ph type="body" idx="1"/>
          </p:nvPr>
        </p:nvSpPr>
        <p:spPr bwMode="auto">
          <a:xfrm>
            <a:off x="468313" y="2060575"/>
            <a:ext cx="82296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k-SK" smtClean="0"/>
              <a:t>Click to edit Master text styles</a:t>
            </a:r>
          </a:p>
          <a:p>
            <a:pPr lvl="1"/>
            <a:r>
              <a:rPr lang="en-US" altLang="sk-SK" smtClean="0"/>
              <a:t>Second level</a:t>
            </a:r>
          </a:p>
          <a:p>
            <a:pPr lvl="2"/>
            <a:r>
              <a:rPr lang="en-US" altLang="sk-SK" smtClean="0"/>
              <a:t>Third level</a:t>
            </a:r>
          </a:p>
          <a:p>
            <a:pPr lvl="3"/>
            <a:r>
              <a:rPr lang="en-US" altLang="sk-SK" smtClean="0"/>
              <a:t>Fourth level</a:t>
            </a:r>
          </a:p>
          <a:p>
            <a:pPr lvl="4"/>
            <a:r>
              <a:rPr lang="en-US" altLang="sk-SK" smtClean="0"/>
              <a:t>Fifth level</a:t>
            </a:r>
          </a:p>
        </p:txBody>
      </p:sp>
      <p:sp>
        <p:nvSpPr>
          <p:cNvPr id="70661" name="Rectangle 5"/>
          <p:cNvSpPr>
            <a:spLocks noGrp="1" noChangeArrowheads="1"/>
          </p:cNvSpPr>
          <p:nvPr>
            <p:ph type="dt" sz="half" idx="2"/>
          </p:nvPr>
        </p:nvSpPr>
        <p:spPr bwMode="auto">
          <a:xfrm>
            <a:off x="6300788" y="6578600"/>
            <a:ext cx="141287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ctr">
              <a:defRPr sz="1200">
                <a:solidFill>
                  <a:schemeClr val="bg1"/>
                </a:solidFill>
                <a:cs typeface="Arial" charset="0"/>
              </a:defRPr>
            </a:lvl1pPr>
          </a:lstStyle>
          <a:p>
            <a:pPr fontAlgn="base">
              <a:spcBef>
                <a:spcPct val="0"/>
              </a:spcBef>
              <a:spcAft>
                <a:spcPct val="0"/>
              </a:spcAft>
              <a:defRPr/>
            </a:pPr>
            <a:fld id="{078E17DE-DDEC-4B87-8150-D7B32BBED3E8}" type="datetime1">
              <a:rPr lang="sk-SK" altLang="sk-SK" smtClean="0">
                <a:solidFill>
                  <a:srgbClr val="FFFFFF"/>
                </a:solidFill>
              </a:rPr>
              <a:t>10.12.2015</a:t>
            </a:fld>
            <a:endParaRPr lang="en-US" altLang="sk-SK">
              <a:solidFill>
                <a:srgbClr val="FFFFFF"/>
              </a:solidFill>
            </a:endParaRPr>
          </a:p>
        </p:txBody>
      </p:sp>
      <p:sp>
        <p:nvSpPr>
          <p:cNvPr id="70662" name="Rectangle 6"/>
          <p:cNvSpPr>
            <a:spLocks noGrp="1" noChangeArrowheads="1"/>
          </p:cNvSpPr>
          <p:nvPr>
            <p:ph type="ftr" sz="quarter" idx="3"/>
          </p:nvPr>
        </p:nvSpPr>
        <p:spPr bwMode="auto">
          <a:xfrm>
            <a:off x="468313" y="6570663"/>
            <a:ext cx="568801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solidFill>
                  <a:schemeClr val="bg1"/>
                </a:solidFill>
                <a:cs typeface="Arial" charset="0"/>
              </a:defRPr>
            </a:lvl1pPr>
          </a:lstStyle>
          <a:p>
            <a:pPr fontAlgn="base">
              <a:spcBef>
                <a:spcPct val="0"/>
              </a:spcBef>
              <a:spcAft>
                <a:spcPct val="0"/>
              </a:spcAft>
              <a:defRPr/>
            </a:pPr>
            <a:endParaRPr lang="en-US" altLang="sk-SK">
              <a:solidFill>
                <a:srgbClr val="FFFFFF"/>
              </a:solidFill>
            </a:endParaRPr>
          </a:p>
        </p:txBody>
      </p:sp>
      <p:sp>
        <p:nvSpPr>
          <p:cNvPr id="70663" name="Rectangle 7"/>
          <p:cNvSpPr>
            <a:spLocks noGrp="1" noChangeArrowheads="1"/>
          </p:cNvSpPr>
          <p:nvPr>
            <p:ph type="sldNum" sz="quarter" idx="4"/>
          </p:nvPr>
        </p:nvSpPr>
        <p:spPr bwMode="auto">
          <a:xfrm>
            <a:off x="7885113" y="6578600"/>
            <a:ext cx="86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solidFill>
                  <a:schemeClr val="bg1"/>
                </a:solidFill>
                <a:cs typeface="Arial" charset="0"/>
              </a:defRPr>
            </a:lvl1pPr>
          </a:lstStyle>
          <a:p>
            <a:pPr fontAlgn="base">
              <a:spcBef>
                <a:spcPct val="0"/>
              </a:spcBef>
              <a:spcAft>
                <a:spcPct val="0"/>
              </a:spcAft>
              <a:defRPr/>
            </a:pPr>
            <a:fld id="{A14699F6-D2D4-4361-A113-FEA59F423C5E}" type="slidenum">
              <a:rPr lang="en-US" altLang="sk-SK">
                <a:solidFill>
                  <a:srgbClr val="FFFFFF"/>
                </a:solidFill>
              </a:rPr>
              <a:pPr fontAlgn="base">
                <a:spcBef>
                  <a:spcPct val="0"/>
                </a:spcBef>
                <a:spcAft>
                  <a:spcPct val="0"/>
                </a:spcAft>
                <a:defRPr/>
              </a:pPr>
              <a:t>‹#›</a:t>
            </a:fld>
            <a:endParaRPr lang="en-US" altLang="sk-SK">
              <a:solidFill>
                <a:srgbClr val="FFFFFF"/>
              </a:solidFill>
            </a:endParaRPr>
          </a:p>
        </p:txBody>
      </p:sp>
      <p:pic>
        <p:nvPicPr>
          <p:cNvPr id="1032" name="Picture 8" descr="NBS_podstranka_modr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40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388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rgbClr val="9B0030"/>
        </a:buClr>
        <a:buChar char="•"/>
        <a:defRPr sz="2400">
          <a:solidFill>
            <a:schemeClr val="tx1"/>
          </a:solidFill>
          <a:latin typeface="+mn-lt"/>
        </a:defRPr>
      </a:lvl3pPr>
      <a:lvl4pPr marL="1600200" indent="-228600" algn="l" rtl="0" eaLnBrk="0" fontAlgn="base" hangingPunct="0">
        <a:spcBef>
          <a:spcPct val="20000"/>
        </a:spcBef>
        <a:spcAft>
          <a:spcPct val="0"/>
        </a:spcAft>
        <a:buClr>
          <a:srgbClr val="003881"/>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9B0030"/>
        </a:buClr>
        <a:buChar char="•"/>
        <a:defRPr sz="2000">
          <a:solidFill>
            <a:schemeClr val="tx1"/>
          </a:solidFill>
          <a:latin typeface="+mn-lt"/>
        </a:defRPr>
      </a:lvl5pPr>
      <a:lvl6pPr marL="2514600" indent="-228600" algn="l" rtl="0" fontAlgn="base">
        <a:spcBef>
          <a:spcPct val="20000"/>
        </a:spcBef>
        <a:spcAft>
          <a:spcPct val="0"/>
        </a:spcAft>
        <a:buClr>
          <a:srgbClr val="9B0030"/>
        </a:buClr>
        <a:buChar char="•"/>
        <a:defRPr sz="2000">
          <a:solidFill>
            <a:schemeClr val="tx1"/>
          </a:solidFill>
          <a:latin typeface="+mn-lt"/>
        </a:defRPr>
      </a:lvl6pPr>
      <a:lvl7pPr marL="2971800" indent="-228600" algn="l" rtl="0" fontAlgn="base">
        <a:spcBef>
          <a:spcPct val="20000"/>
        </a:spcBef>
        <a:spcAft>
          <a:spcPct val="0"/>
        </a:spcAft>
        <a:buClr>
          <a:srgbClr val="9B0030"/>
        </a:buClr>
        <a:buChar char="•"/>
        <a:defRPr sz="2000">
          <a:solidFill>
            <a:schemeClr val="tx1"/>
          </a:solidFill>
          <a:latin typeface="+mn-lt"/>
        </a:defRPr>
      </a:lvl7pPr>
      <a:lvl8pPr marL="3429000" indent="-228600" algn="l" rtl="0" fontAlgn="base">
        <a:spcBef>
          <a:spcPct val="20000"/>
        </a:spcBef>
        <a:spcAft>
          <a:spcPct val="0"/>
        </a:spcAft>
        <a:buClr>
          <a:srgbClr val="9B0030"/>
        </a:buClr>
        <a:buChar char="•"/>
        <a:defRPr sz="2000">
          <a:solidFill>
            <a:schemeClr val="tx1"/>
          </a:solidFill>
          <a:latin typeface="+mn-lt"/>
        </a:defRPr>
      </a:lvl8pPr>
      <a:lvl9pPr marL="3886200" indent="-228600" algn="l" rtl="0" fontAlgn="base">
        <a:spcBef>
          <a:spcPct val="20000"/>
        </a:spcBef>
        <a:spcAft>
          <a:spcPct val="0"/>
        </a:spcAft>
        <a:buClr>
          <a:srgbClr val="9B0030"/>
        </a:buClr>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NBS_uvod_mo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50825" y="4292600"/>
            <a:ext cx="85693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rIns="0"/>
          <a:lstStyle>
            <a:lvl1pPr algn="r" rtl="0" eaLnBrk="1" fontAlgn="base" hangingPunct="1">
              <a:spcBef>
                <a:spcPct val="0"/>
              </a:spcBef>
              <a:spcAft>
                <a:spcPct val="0"/>
              </a:spcAft>
              <a:defRPr sz="3600" b="0">
                <a:solidFill>
                  <a:srgbClr val="003881"/>
                </a:solidFill>
                <a:latin typeface="+mj-lt"/>
                <a:ea typeface="+mj-ea"/>
                <a:cs typeface="+mj-cs"/>
              </a:defRPr>
            </a:lvl1pPr>
            <a:lvl2pPr algn="ctr" rtl="0" eaLnBrk="1" fontAlgn="base" hangingPunct="1">
              <a:spcBef>
                <a:spcPct val="0"/>
              </a:spcBef>
              <a:spcAft>
                <a:spcPct val="0"/>
              </a:spcAft>
              <a:defRPr sz="3600" b="1">
                <a:solidFill>
                  <a:srgbClr val="003881"/>
                </a:solidFill>
                <a:latin typeface="Tahoma" pitchFamily="34" charset="0"/>
              </a:defRPr>
            </a:lvl2pPr>
            <a:lvl3pPr algn="ctr" rtl="0" eaLnBrk="1" fontAlgn="base" hangingPunct="1">
              <a:spcBef>
                <a:spcPct val="0"/>
              </a:spcBef>
              <a:spcAft>
                <a:spcPct val="0"/>
              </a:spcAft>
              <a:defRPr sz="3600" b="1">
                <a:solidFill>
                  <a:srgbClr val="003881"/>
                </a:solidFill>
                <a:latin typeface="Tahoma" pitchFamily="34" charset="0"/>
              </a:defRPr>
            </a:lvl3pPr>
            <a:lvl4pPr algn="ctr" rtl="0" eaLnBrk="1" fontAlgn="base" hangingPunct="1">
              <a:spcBef>
                <a:spcPct val="0"/>
              </a:spcBef>
              <a:spcAft>
                <a:spcPct val="0"/>
              </a:spcAft>
              <a:defRPr sz="3600" b="1">
                <a:solidFill>
                  <a:srgbClr val="003881"/>
                </a:solidFill>
                <a:latin typeface="Tahoma" pitchFamily="34" charset="0"/>
              </a:defRPr>
            </a:lvl4pPr>
            <a:lvl5pPr algn="ctr" rtl="0" eaLnBrk="1" fontAlgn="base" hangingPunct="1">
              <a:spcBef>
                <a:spcPct val="0"/>
              </a:spcBef>
              <a:spcAft>
                <a:spcPct val="0"/>
              </a:spcAft>
              <a:defRPr sz="3600" b="1">
                <a:solidFill>
                  <a:srgbClr val="003881"/>
                </a:solidFill>
                <a:latin typeface="Tahoma" pitchFamily="34" charset="0"/>
              </a:defRPr>
            </a:lvl5pPr>
            <a:lvl6pPr marL="457200" algn="ctr" rtl="0" eaLnBrk="1" fontAlgn="base" hangingPunct="1">
              <a:spcBef>
                <a:spcPct val="0"/>
              </a:spcBef>
              <a:spcAft>
                <a:spcPct val="0"/>
              </a:spcAft>
              <a:defRPr sz="3600" b="1">
                <a:solidFill>
                  <a:srgbClr val="003881"/>
                </a:solidFill>
                <a:latin typeface="Tahoma" pitchFamily="34" charset="0"/>
              </a:defRPr>
            </a:lvl6pPr>
            <a:lvl7pPr marL="914400" algn="ctr" rtl="0" eaLnBrk="1" fontAlgn="base" hangingPunct="1">
              <a:spcBef>
                <a:spcPct val="0"/>
              </a:spcBef>
              <a:spcAft>
                <a:spcPct val="0"/>
              </a:spcAft>
              <a:defRPr sz="3600" b="1">
                <a:solidFill>
                  <a:srgbClr val="003881"/>
                </a:solidFill>
                <a:latin typeface="Tahoma" pitchFamily="34" charset="0"/>
              </a:defRPr>
            </a:lvl7pPr>
            <a:lvl8pPr marL="1371600" algn="ctr" rtl="0" eaLnBrk="1" fontAlgn="base" hangingPunct="1">
              <a:spcBef>
                <a:spcPct val="0"/>
              </a:spcBef>
              <a:spcAft>
                <a:spcPct val="0"/>
              </a:spcAft>
              <a:defRPr sz="3600" b="1">
                <a:solidFill>
                  <a:srgbClr val="003881"/>
                </a:solidFill>
                <a:latin typeface="Tahoma" pitchFamily="34" charset="0"/>
              </a:defRPr>
            </a:lvl8pPr>
            <a:lvl9pPr marL="1828800" algn="ctr" rtl="0" eaLnBrk="1" fontAlgn="base" hangingPunct="1">
              <a:spcBef>
                <a:spcPct val="0"/>
              </a:spcBef>
              <a:spcAft>
                <a:spcPct val="0"/>
              </a:spcAft>
              <a:defRPr sz="3600" b="1">
                <a:solidFill>
                  <a:srgbClr val="003881"/>
                </a:solidFill>
                <a:latin typeface="Tahoma" pitchFamily="34" charset="0"/>
              </a:defRPr>
            </a:lvl9pPr>
          </a:lstStyle>
          <a:p>
            <a:pPr algn="ctr">
              <a:defRPr/>
            </a:pPr>
            <a:r>
              <a:rPr lang="sk-SK" altLang="sk-SK" sz="2400" b="1" kern="0" dirty="0" smtClean="0"/>
              <a:t>Bezpečnosť euromeny</a:t>
            </a:r>
            <a:endParaRPr lang="en-US" altLang="sk-SK" sz="2400" b="1" kern="0" dirty="0" smtClean="0"/>
          </a:p>
        </p:txBody>
      </p:sp>
      <p:sp>
        <p:nvSpPr>
          <p:cNvPr id="3076" name="Rectangle 2"/>
          <p:cNvSpPr>
            <a:spLocks noChangeArrowheads="1"/>
          </p:cNvSpPr>
          <p:nvPr/>
        </p:nvSpPr>
        <p:spPr bwMode="auto">
          <a:xfrm>
            <a:off x="5364163" y="5588000"/>
            <a:ext cx="3384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rIns="0"/>
          <a:lstStyle>
            <a:lvl1pPr>
              <a:spcBef>
                <a:spcPct val="20000"/>
              </a:spcBef>
              <a:buFont typeface="Wingdings" pitchFamily="2" charset="2"/>
              <a:defRPr sz="2800">
                <a:solidFill>
                  <a:schemeClr val="tx1"/>
                </a:solidFill>
                <a:latin typeface="Tahoma" pitchFamily="34" charset="0"/>
              </a:defRPr>
            </a:lvl1pPr>
            <a:lvl2pPr marL="742950" indent="-28575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a:spcBef>
                <a:spcPct val="20000"/>
              </a:spcBef>
              <a:buClr>
                <a:srgbClr val="9B0030"/>
              </a:buClr>
              <a:buChar char="•"/>
              <a:defRPr sz="2400">
                <a:solidFill>
                  <a:schemeClr val="tx1"/>
                </a:solidFill>
                <a:latin typeface="Tahoma" pitchFamily="34" charset="0"/>
              </a:defRPr>
            </a:lvl3pPr>
            <a:lvl4pPr marL="1600200" indent="-22860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a:spcBef>
                <a:spcPct val="20000"/>
              </a:spcBef>
              <a:buClr>
                <a:srgbClr val="9B0030"/>
              </a:buClr>
              <a:buChar char="•"/>
              <a:defRPr sz="2000">
                <a:solidFill>
                  <a:schemeClr val="tx1"/>
                </a:solidFill>
                <a:latin typeface="Tahoma" pitchFamily="34" charset="0"/>
              </a:defRPr>
            </a:lvl5pPr>
            <a:lvl6pPr marL="2514600" indent="-228600" fontAlgn="base">
              <a:spcBef>
                <a:spcPct val="20000"/>
              </a:spcBef>
              <a:spcAft>
                <a:spcPct val="0"/>
              </a:spcAft>
              <a:buClr>
                <a:srgbClr val="9B0030"/>
              </a:buClr>
              <a:buChar char="•"/>
              <a:defRPr sz="2000">
                <a:solidFill>
                  <a:schemeClr val="tx1"/>
                </a:solidFill>
                <a:latin typeface="Tahoma" pitchFamily="34" charset="0"/>
              </a:defRPr>
            </a:lvl6pPr>
            <a:lvl7pPr marL="2971800" indent="-228600" fontAlgn="base">
              <a:spcBef>
                <a:spcPct val="20000"/>
              </a:spcBef>
              <a:spcAft>
                <a:spcPct val="0"/>
              </a:spcAft>
              <a:buClr>
                <a:srgbClr val="9B0030"/>
              </a:buClr>
              <a:buChar char="•"/>
              <a:defRPr sz="2000">
                <a:solidFill>
                  <a:schemeClr val="tx1"/>
                </a:solidFill>
                <a:latin typeface="Tahoma" pitchFamily="34" charset="0"/>
              </a:defRPr>
            </a:lvl7pPr>
            <a:lvl8pPr marL="3429000" indent="-228600" fontAlgn="base">
              <a:spcBef>
                <a:spcPct val="20000"/>
              </a:spcBef>
              <a:spcAft>
                <a:spcPct val="0"/>
              </a:spcAft>
              <a:buClr>
                <a:srgbClr val="9B0030"/>
              </a:buClr>
              <a:buChar char="•"/>
              <a:defRPr sz="2000">
                <a:solidFill>
                  <a:schemeClr val="tx1"/>
                </a:solidFill>
                <a:latin typeface="Tahoma" pitchFamily="34" charset="0"/>
              </a:defRPr>
            </a:lvl8pPr>
            <a:lvl9pPr marL="3886200" indent="-228600" fontAlgn="base">
              <a:spcBef>
                <a:spcPct val="20000"/>
              </a:spcBef>
              <a:spcAft>
                <a:spcPct val="0"/>
              </a:spcAft>
              <a:buClr>
                <a:srgbClr val="9B0030"/>
              </a:buClr>
              <a:buChar char="•"/>
              <a:defRPr sz="2000">
                <a:solidFill>
                  <a:schemeClr val="tx1"/>
                </a:solidFill>
                <a:latin typeface="Tahoma" pitchFamily="34" charset="0"/>
              </a:defRPr>
            </a:lvl9pPr>
          </a:lstStyle>
          <a:p>
            <a:pPr algn="ctr">
              <a:spcBef>
                <a:spcPct val="0"/>
              </a:spcBef>
              <a:buFontTx/>
              <a:buNone/>
            </a:pPr>
            <a:r>
              <a:rPr lang="sk-SK" altLang="en-US" sz="1800" dirty="0">
                <a:solidFill>
                  <a:srgbClr val="003881"/>
                </a:solidFill>
                <a:cs typeface="Tahoma" pitchFamily="34" charset="0"/>
              </a:rPr>
              <a:t>          Jozef </a:t>
            </a:r>
            <a:r>
              <a:rPr lang="sk-SK" altLang="en-US" sz="1800" dirty="0" err="1">
                <a:solidFill>
                  <a:srgbClr val="003881"/>
                </a:solidFill>
                <a:cs typeface="Tahoma" pitchFamily="34" charset="0"/>
              </a:rPr>
              <a:t>Makúch</a:t>
            </a:r>
            <a:r>
              <a:rPr lang="sk-SK" altLang="en-US" sz="1800">
                <a:solidFill>
                  <a:srgbClr val="003881"/>
                </a:solidFill>
                <a:cs typeface="Tahoma" pitchFamily="34" charset="0"/>
              </a:rPr>
              <a:t>           </a:t>
            </a:r>
          </a:p>
          <a:p>
            <a:pPr algn="ctr">
              <a:spcBef>
                <a:spcPct val="0"/>
              </a:spcBef>
              <a:buFontTx/>
              <a:buNone/>
            </a:pPr>
            <a:r>
              <a:rPr lang="sk-SK" altLang="en-US" sz="1800">
                <a:solidFill>
                  <a:srgbClr val="003881"/>
                </a:solidFill>
                <a:cs typeface="Tahoma" pitchFamily="34" charset="0"/>
              </a:rPr>
              <a:t>guvernér</a:t>
            </a:r>
          </a:p>
          <a:p>
            <a:pPr algn="ctr">
              <a:spcBef>
                <a:spcPct val="0"/>
              </a:spcBef>
              <a:buFontTx/>
              <a:buNone/>
            </a:pPr>
            <a:r>
              <a:rPr lang="sk-SK" altLang="en-US" sz="1800">
                <a:solidFill>
                  <a:srgbClr val="003881"/>
                </a:solidFill>
                <a:cs typeface="Tahoma" pitchFamily="34" charset="0"/>
              </a:rPr>
              <a:t>Národnej banky Slovenska</a:t>
            </a:r>
            <a:endParaRPr lang="en-US" altLang="en-US" sz="1800">
              <a:solidFill>
                <a:srgbClr val="003881"/>
              </a:solidFill>
              <a:cs typeface="Tahoma" pitchFamily="34" charset="0"/>
            </a:endParaRPr>
          </a:p>
        </p:txBody>
      </p:sp>
      <p:sp>
        <p:nvSpPr>
          <p:cNvPr id="3077" name="Rectangle 2"/>
          <p:cNvSpPr>
            <a:spLocks noChangeArrowheads="1"/>
          </p:cNvSpPr>
          <p:nvPr/>
        </p:nvSpPr>
        <p:spPr bwMode="auto">
          <a:xfrm>
            <a:off x="179388" y="5661025"/>
            <a:ext cx="43211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rIns="0"/>
          <a:lstStyle>
            <a:lvl1pPr>
              <a:spcBef>
                <a:spcPct val="20000"/>
              </a:spcBef>
              <a:buFont typeface="Wingdings" pitchFamily="2" charset="2"/>
              <a:defRPr sz="2800">
                <a:solidFill>
                  <a:schemeClr val="tx1"/>
                </a:solidFill>
                <a:latin typeface="Tahoma" pitchFamily="34" charset="0"/>
              </a:defRPr>
            </a:lvl1pPr>
            <a:lvl2pPr marL="742950" indent="-28575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a:spcBef>
                <a:spcPct val="20000"/>
              </a:spcBef>
              <a:buClr>
                <a:srgbClr val="9B0030"/>
              </a:buClr>
              <a:buChar char="•"/>
              <a:defRPr sz="2400">
                <a:solidFill>
                  <a:schemeClr val="tx1"/>
                </a:solidFill>
                <a:latin typeface="Tahoma" pitchFamily="34" charset="0"/>
              </a:defRPr>
            </a:lvl3pPr>
            <a:lvl4pPr marL="1600200" indent="-22860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a:spcBef>
                <a:spcPct val="20000"/>
              </a:spcBef>
              <a:buClr>
                <a:srgbClr val="9B0030"/>
              </a:buClr>
              <a:buChar char="•"/>
              <a:defRPr sz="2000">
                <a:solidFill>
                  <a:schemeClr val="tx1"/>
                </a:solidFill>
                <a:latin typeface="Tahoma" pitchFamily="34" charset="0"/>
              </a:defRPr>
            </a:lvl5pPr>
            <a:lvl6pPr marL="2514600" indent="-228600" fontAlgn="base">
              <a:spcBef>
                <a:spcPct val="20000"/>
              </a:spcBef>
              <a:spcAft>
                <a:spcPct val="0"/>
              </a:spcAft>
              <a:buClr>
                <a:srgbClr val="9B0030"/>
              </a:buClr>
              <a:buChar char="•"/>
              <a:defRPr sz="2000">
                <a:solidFill>
                  <a:schemeClr val="tx1"/>
                </a:solidFill>
                <a:latin typeface="Tahoma" pitchFamily="34" charset="0"/>
              </a:defRPr>
            </a:lvl6pPr>
            <a:lvl7pPr marL="2971800" indent="-228600" fontAlgn="base">
              <a:spcBef>
                <a:spcPct val="20000"/>
              </a:spcBef>
              <a:spcAft>
                <a:spcPct val="0"/>
              </a:spcAft>
              <a:buClr>
                <a:srgbClr val="9B0030"/>
              </a:buClr>
              <a:buChar char="•"/>
              <a:defRPr sz="2000">
                <a:solidFill>
                  <a:schemeClr val="tx1"/>
                </a:solidFill>
                <a:latin typeface="Tahoma" pitchFamily="34" charset="0"/>
              </a:defRPr>
            </a:lvl7pPr>
            <a:lvl8pPr marL="3429000" indent="-228600" fontAlgn="base">
              <a:spcBef>
                <a:spcPct val="20000"/>
              </a:spcBef>
              <a:spcAft>
                <a:spcPct val="0"/>
              </a:spcAft>
              <a:buClr>
                <a:srgbClr val="9B0030"/>
              </a:buClr>
              <a:buChar char="•"/>
              <a:defRPr sz="2000">
                <a:solidFill>
                  <a:schemeClr val="tx1"/>
                </a:solidFill>
                <a:latin typeface="Tahoma" pitchFamily="34" charset="0"/>
              </a:defRPr>
            </a:lvl8pPr>
            <a:lvl9pPr marL="3886200" indent="-228600" fontAlgn="base">
              <a:spcBef>
                <a:spcPct val="20000"/>
              </a:spcBef>
              <a:spcAft>
                <a:spcPct val="0"/>
              </a:spcAft>
              <a:buClr>
                <a:srgbClr val="9B0030"/>
              </a:buClr>
              <a:buChar char="•"/>
              <a:defRPr sz="2000">
                <a:solidFill>
                  <a:schemeClr val="tx1"/>
                </a:solidFill>
                <a:latin typeface="Tahoma" pitchFamily="34" charset="0"/>
              </a:defRPr>
            </a:lvl9pPr>
          </a:lstStyle>
          <a:p>
            <a:pPr>
              <a:spcBef>
                <a:spcPct val="0"/>
              </a:spcBef>
              <a:buFontTx/>
              <a:buNone/>
            </a:pPr>
            <a:r>
              <a:rPr lang="sk-SK" altLang="en-US" sz="1600" dirty="0" smtClean="0">
                <a:solidFill>
                  <a:srgbClr val="003881"/>
                </a:solidFill>
                <a:cs typeface="Tahoma" pitchFamily="34" charset="0"/>
              </a:rPr>
              <a:t>Neformálne ekonomické fórum</a:t>
            </a:r>
            <a:endParaRPr lang="sk-SK" altLang="en-US" sz="1600" dirty="0">
              <a:solidFill>
                <a:srgbClr val="003881"/>
              </a:solidFill>
              <a:cs typeface="Tahoma" pitchFamily="34" charset="0"/>
            </a:endParaRPr>
          </a:p>
          <a:p>
            <a:pPr>
              <a:spcBef>
                <a:spcPct val="0"/>
              </a:spcBef>
              <a:buFontTx/>
              <a:buNone/>
            </a:pPr>
            <a:r>
              <a:rPr lang="sk-SK" altLang="en-US" sz="1600" dirty="0" smtClean="0">
                <a:solidFill>
                  <a:srgbClr val="003881"/>
                </a:solidFill>
                <a:cs typeface="Tahoma" pitchFamily="34" charset="0"/>
              </a:rPr>
              <a:t>Hospodársky klub</a:t>
            </a:r>
            <a:endParaRPr lang="sk-SK" altLang="en-US" sz="1600" dirty="0">
              <a:solidFill>
                <a:srgbClr val="003881"/>
              </a:solidFill>
              <a:cs typeface="Tahoma" pitchFamily="34" charset="0"/>
            </a:endParaRPr>
          </a:p>
          <a:p>
            <a:pPr>
              <a:spcBef>
                <a:spcPct val="0"/>
              </a:spcBef>
              <a:buFontTx/>
              <a:buNone/>
            </a:pPr>
            <a:r>
              <a:rPr lang="sk-SK" altLang="en-US" sz="1600" dirty="0" smtClean="0">
                <a:solidFill>
                  <a:srgbClr val="003881"/>
                </a:solidFill>
                <a:cs typeface="Tahoma" pitchFamily="34" charset="0"/>
              </a:rPr>
              <a:t>10. december </a:t>
            </a:r>
            <a:r>
              <a:rPr lang="sk-SK" altLang="en-US" sz="1600" dirty="0">
                <a:solidFill>
                  <a:srgbClr val="003881"/>
                </a:solidFill>
                <a:cs typeface="Tahoma" pitchFamily="34" charset="0"/>
              </a:rPr>
              <a:t>2015</a:t>
            </a:r>
            <a:endParaRPr lang="en-US" altLang="en-US" sz="1600" dirty="0">
              <a:solidFill>
                <a:srgbClr val="003881"/>
              </a:solidFill>
              <a:cs typeface="Tahoma" pitchFamily="34" charset="0"/>
            </a:endParaRPr>
          </a:p>
        </p:txBody>
      </p:sp>
    </p:spTree>
    <p:extLst>
      <p:ext uri="{BB962C8B-B14F-4D97-AF65-F5344CB8AC3E}">
        <p14:creationId xmlns:p14="http://schemas.microsoft.com/office/powerpoint/2010/main" val="25535369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a:xfrm>
            <a:off x="539552" y="752525"/>
            <a:ext cx="7581726" cy="672058"/>
          </a:xfrm>
        </p:spPr>
        <p:txBody>
          <a:bodyPr/>
          <a:lstStyle/>
          <a:p>
            <a:r>
              <a:rPr lang="sk-SK" altLang="sk-SK" sz="2200" dirty="0" smtClean="0">
                <a:solidFill>
                  <a:schemeClr val="tx2"/>
                </a:solidFill>
              </a:rPr>
              <a:t>Nákup aktív verejného sektora</a:t>
            </a:r>
            <a:endParaRPr lang="sl-SI" altLang="sk-SK" sz="2200" dirty="0" smtClean="0">
              <a:solidFill>
                <a:schemeClr val="tx2"/>
              </a:solidFill>
            </a:endParaRPr>
          </a:p>
        </p:txBody>
      </p:sp>
      <p:sp>
        <p:nvSpPr>
          <p:cNvPr id="3075" name="Content Placeholder 6"/>
          <p:cNvSpPr>
            <a:spLocks noGrp="1"/>
          </p:cNvSpPr>
          <p:nvPr>
            <p:ph idx="1"/>
          </p:nvPr>
        </p:nvSpPr>
        <p:spPr>
          <a:xfrm>
            <a:off x="-18578" y="1416680"/>
            <a:ext cx="5022626" cy="4957390"/>
          </a:xfrm>
        </p:spPr>
        <p:txBody>
          <a:bodyPr/>
          <a:lstStyle/>
          <a:p>
            <a:pPr marL="285750" indent="-285750" algn="just">
              <a:buFont typeface="Arial" panose="020B0604020202020204" pitchFamily="34" charset="0"/>
              <a:buChar char="•"/>
            </a:pPr>
            <a:r>
              <a:rPr lang="sk-SK" altLang="sk-SK" sz="1800" dirty="0" smtClean="0">
                <a:solidFill>
                  <a:schemeClr val="tx2"/>
                </a:solidFill>
                <a:cs typeface="Tahoma" pitchFamily="34" charset="0"/>
              </a:rPr>
              <a:t>Od </a:t>
            </a:r>
            <a:r>
              <a:rPr lang="sk-SK" altLang="sk-SK" sz="1800" dirty="0">
                <a:solidFill>
                  <a:schemeClr val="tx2"/>
                </a:solidFill>
                <a:cs typeface="Tahoma" pitchFamily="34" charset="0"/>
              </a:rPr>
              <a:t>2</a:t>
            </a:r>
            <a:r>
              <a:rPr lang="sk-SK" altLang="sk-SK" sz="1800" dirty="0" smtClean="0">
                <a:solidFill>
                  <a:schemeClr val="tx2"/>
                </a:solidFill>
                <a:cs typeface="Tahoma" pitchFamily="34" charset="0"/>
              </a:rPr>
              <a:t>. polroka </a:t>
            </a:r>
            <a:r>
              <a:rPr lang="sk-SK" altLang="sk-SK" sz="1800" dirty="0">
                <a:solidFill>
                  <a:schemeClr val="tx2"/>
                </a:solidFill>
                <a:cs typeface="Tahoma" pitchFamily="34" charset="0"/>
              </a:rPr>
              <a:t>2014 však hrozila v </a:t>
            </a:r>
            <a:r>
              <a:rPr lang="sk-SK" altLang="sk-SK" sz="1800" dirty="0" smtClean="0">
                <a:solidFill>
                  <a:schemeClr val="tx2"/>
                </a:solidFill>
                <a:cs typeface="Tahoma" pitchFamily="34" charset="0"/>
              </a:rPr>
              <a:t>eurozóne 3</a:t>
            </a:r>
            <a:r>
              <a:rPr lang="sk-SK" altLang="sk-SK" sz="1800" dirty="0">
                <a:solidFill>
                  <a:schemeClr val="tx2"/>
                </a:solidFill>
                <a:cs typeface="Tahoma" pitchFamily="34" charset="0"/>
              </a:rPr>
              <a:t>. </a:t>
            </a:r>
            <a:r>
              <a:rPr lang="sk-SK" altLang="sk-SK" sz="1800" dirty="0" smtClean="0">
                <a:solidFill>
                  <a:schemeClr val="tx2"/>
                </a:solidFill>
                <a:cs typeface="Tahoma" pitchFamily="34" charset="0"/>
              </a:rPr>
              <a:t>recesia, </a:t>
            </a:r>
            <a:r>
              <a:rPr lang="sk-SK" altLang="sk-SK" sz="1800" dirty="0">
                <a:solidFill>
                  <a:schemeClr val="tx2"/>
                </a:solidFill>
                <a:cs typeface="Tahoma" pitchFamily="34" charset="0"/>
              </a:rPr>
              <a:t>inflácia </a:t>
            </a:r>
            <a:r>
              <a:rPr lang="sk-SK" altLang="sk-SK" sz="1800" dirty="0" smtClean="0">
                <a:solidFill>
                  <a:schemeClr val="tx2"/>
                </a:solidFill>
                <a:cs typeface="Tahoma" pitchFamily="34" charset="0"/>
              </a:rPr>
              <a:t>sa nachádzala pod </a:t>
            </a:r>
            <a:r>
              <a:rPr lang="sk-SK" altLang="sk-SK" sz="1800" dirty="0">
                <a:solidFill>
                  <a:schemeClr val="tx2"/>
                </a:solidFill>
                <a:cs typeface="Tahoma" pitchFamily="34" charset="0"/>
              </a:rPr>
              <a:t>cieľom aj vo </a:t>
            </a:r>
            <a:r>
              <a:rPr lang="sk-SK" altLang="sk-SK" sz="1800" dirty="0" smtClean="0">
                <a:solidFill>
                  <a:schemeClr val="tx2"/>
                </a:solidFill>
                <a:cs typeface="Tahoma" pitchFamily="34" charset="0"/>
              </a:rPr>
              <a:t>výhľade. Výraznejší pokles inflačných očakávaní od </a:t>
            </a:r>
            <a:r>
              <a:rPr lang="sk-SK" altLang="sk-SK" sz="1800" dirty="0">
                <a:solidFill>
                  <a:schemeClr val="tx2"/>
                </a:solidFill>
                <a:cs typeface="Tahoma" pitchFamily="34" charset="0"/>
              </a:rPr>
              <a:t>augusta 2014 predstavoval impulz pre pokračovanie v neštandardných </a:t>
            </a:r>
            <a:r>
              <a:rPr lang="sk-SK" altLang="sk-SK" sz="1800" dirty="0" smtClean="0">
                <a:solidFill>
                  <a:schemeClr val="tx2"/>
                </a:solidFill>
                <a:cs typeface="Tahoma" pitchFamily="34" charset="0"/>
              </a:rPr>
              <a:t>opatreniach.</a:t>
            </a:r>
          </a:p>
          <a:p>
            <a:pPr marL="285750" indent="-285750" algn="just">
              <a:buFont typeface="Arial" panose="020B0604020202020204" pitchFamily="34" charset="0"/>
              <a:buChar char="•"/>
            </a:pPr>
            <a:r>
              <a:rPr lang="sk-SK" altLang="sk-SK" sz="1800" dirty="0" smtClean="0">
                <a:solidFill>
                  <a:schemeClr val="tx2"/>
                </a:solidFill>
                <a:cs typeface="Tahoma" pitchFamily="34" charset="0"/>
              </a:rPr>
              <a:t>Od </a:t>
            </a:r>
            <a:r>
              <a:rPr lang="sk-SK" altLang="sk-SK" sz="1800" dirty="0">
                <a:solidFill>
                  <a:schemeClr val="tx2"/>
                </a:solidFill>
                <a:cs typeface="Tahoma" pitchFamily="34" charset="0"/>
              </a:rPr>
              <a:t>konca augusta (</a:t>
            </a:r>
            <a:r>
              <a:rPr lang="sk-SK" altLang="sk-SK" sz="1800" dirty="0" err="1">
                <a:solidFill>
                  <a:schemeClr val="tx2"/>
                </a:solidFill>
                <a:cs typeface="Tahoma" pitchFamily="34" charset="0"/>
              </a:rPr>
              <a:t>Jackson</a:t>
            </a:r>
            <a:r>
              <a:rPr lang="sk-SK" altLang="sk-SK" sz="1800" dirty="0">
                <a:solidFill>
                  <a:schemeClr val="tx2"/>
                </a:solidFill>
                <a:cs typeface="Tahoma" pitchFamily="34" charset="0"/>
              </a:rPr>
              <a:t> Hole), resp. </a:t>
            </a:r>
            <a:r>
              <a:rPr lang="sk-SK" altLang="sk-SK" sz="1800" dirty="0" smtClean="0">
                <a:solidFill>
                  <a:schemeClr val="tx2"/>
                </a:solidFill>
                <a:cs typeface="Tahoma" pitchFamily="34" charset="0"/>
              </a:rPr>
              <a:t>začiatkom </a:t>
            </a:r>
            <a:r>
              <a:rPr lang="sk-SK" altLang="sk-SK" sz="1800" dirty="0">
                <a:solidFill>
                  <a:schemeClr val="tx2"/>
                </a:solidFill>
                <a:cs typeface="Tahoma" pitchFamily="34" charset="0"/>
              </a:rPr>
              <a:t>septembra 2014 </a:t>
            </a:r>
            <a:r>
              <a:rPr lang="sk-SK" altLang="sk-SK" sz="1800" dirty="0" smtClean="0">
                <a:solidFill>
                  <a:schemeClr val="tx2"/>
                </a:solidFill>
                <a:cs typeface="Tahoma" pitchFamily="34" charset="0"/>
              </a:rPr>
              <a:t>sa začali objavovať signály</a:t>
            </a:r>
            <a:r>
              <a:rPr lang="sk-SK" altLang="sk-SK" sz="1800" b="1" dirty="0" smtClean="0">
                <a:solidFill>
                  <a:schemeClr val="tx2"/>
                </a:solidFill>
                <a:cs typeface="Tahoma" pitchFamily="34" charset="0"/>
              </a:rPr>
              <a:t> </a:t>
            </a:r>
            <a:r>
              <a:rPr lang="sk-SK" altLang="sk-SK" sz="1800" dirty="0">
                <a:solidFill>
                  <a:schemeClr val="tx2"/>
                </a:solidFill>
                <a:cs typeface="Tahoma" pitchFamily="34" charset="0"/>
              </a:rPr>
              <a:t>o</a:t>
            </a:r>
            <a:r>
              <a:rPr lang="sk-SK" altLang="sk-SK" sz="1800" b="1" dirty="0">
                <a:solidFill>
                  <a:schemeClr val="tx2"/>
                </a:solidFill>
                <a:cs typeface="Tahoma" pitchFamily="34" charset="0"/>
              </a:rPr>
              <a:t> </a:t>
            </a:r>
            <a:r>
              <a:rPr lang="sk-SK" altLang="sk-SK" sz="1800" dirty="0">
                <a:solidFill>
                  <a:schemeClr val="tx2"/>
                </a:solidFill>
                <a:cs typeface="Tahoma" pitchFamily="34" charset="0"/>
              </a:rPr>
              <a:t>spustení QE, </a:t>
            </a:r>
            <a:r>
              <a:rPr lang="sk-SK" altLang="sk-SK" sz="1800" b="1" dirty="0">
                <a:solidFill>
                  <a:schemeClr val="tx2"/>
                </a:solidFill>
                <a:cs typeface="Tahoma" pitchFamily="34" charset="0"/>
              </a:rPr>
              <a:t>od marca 2015 </a:t>
            </a:r>
            <a:r>
              <a:rPr lang="sk-SK" altLang="sk-SK" sz="1800" b="1" dirty="0" smtClean="0">
                <a:solidFill>
                  <a:schemeClr val="tx2"/>
                </a:solidFill>
                <a:cs typeface="Tahoma" pitchFamily="34" charset="0"/>
              </a:rPr>
              <a:t>bolo kvantitatívne </a:t>
            </a:r>
            <a:r>
              <a:rPr lang="sk-SK" altLang="sk-SK" sz="1800" b="1" dirty="0">
                <a:solidFill>
                  <a:schemeClr val="tx2"/>
                </a:solidFill>
                <a:cs typeface="Tahoma" pitchFamily="34" charset="0"/>
              </a:rPr>
              <a:t>uvoľňovanie spustené</a:t>
            </a:r>
            <a:r>
              <a:rPr lang="sk-SK" altLang="sk-SK" sz="1800" b="1" dirty="0" smtClean="0">
                <a:solidFill>
                  <a:schemeClr val="tx2"/>
                </a:solidFill>
                <a:cs typeface="Tahoma" pitchFamily="34" charset="0"/>
              </a:rPr>
              <a:t>.</a:t>
            </a:r>
          </a:p>
          <a:p>
            <a:pPr marL="285750" indent="-285750" algn="just" eaLnBrk="1" hangingPunct="1">
              <a:spcBef>
                <a:spcPct val="0"/>
              </a:spcBef>
              <a:buFont typeface="Arial" panose="020B0604020202020204" pitchFamily="34" charset="0"/>
              <a:buChar char="•"/>
            </a:pPr>
            <a:r>
              <a:rPr lang="sk-SK" altLang="en-US" sz="1800" dirty="0">
                <a:solidFill>
                  <a:schemeClr val="tx2"/>
                </a:solidFill>
                <a:cs typeface="Tahoma" pitchFamily="34" charset="0"/>
              </a:rPr>
              <a:t>Zavedené </a:t>
            </a:r>
            <a:r>
              <a:rPr lang="sk-SK" altLang="en-US" sz="1800" dirty="0" smtClean="0">
                <a:solidFill>
                  <a:schemeClr val="tx2"/>
                </a:solidFill>
                <a:cs typeface="Tahoma" pitchFamily="34" charset="0"/>
              </a:rPr>
              <a:t>opatrenia by mali </a:t>
            </a:r>
            <a:r>
              <a:rPr lang="sk-SK" altLang="en-US" sz="1800" dirty="0">
                <a:solidFill>
                  <a:schemeClr val="tx2"/>
                </a:solidFill>
                <a:cs typeface="Tahoma" pitchFamily="34" charset="0"/>
              </a:rPr>
              <a:t>podporiť pevné </a:t>
            </a:r>
            <a:r>
              <a:rPr lang="sk-SK" altLang="en-US" sz="1800" b="1" dirty="0">
                <a:solidFill>
                  <a:schemeClr val="tx2"/>
                </a:solidFill>
                <a:cs typeface="Tahoma" pitchFamily="34" charset="0"/>
              </a:rPr>
              <a:t>ukotvenie</a:t>
            </a:r>
            <a:r>
              <a:rPr lang="sk-SK" altLang="en-US" sz="1800" dirty="0">
                <a:solidFill>
                  <a:schemeClr val="tx2"/>
                </a:solidFill>
                <a:cs typeface="Tahoma" pitchFamily="34" charset="0"/>
              </a:rPr>
              <a:t> strednodobých aj dlhodobých </a:t>
            </a:r>
            <a:r>
              <a:rPr lang="sk-SK" altLang="en-US" sz="1800" b="1" dirty="0">
                <a:solidFill>
                  <a:schemeClr val="tx2"/>
                </a:solidFill>
                <a:cs typeface="Tahoma" pitchFamily="34" charset="0"/>
              </a:rPr>
              <a:t>inflačných očakávaní </a:t>
            </a:r>
            <a:r>
              <a:rPr lang="sk-SK" altLang="en-US" sz="1800" dirty="0">
                <a:solidFill>
                  <a:schemeClr val="tx2"/>
                </a:solidFill>
                <a:cs typeface="Tahoma" pitchFamily="34" charset="0"/>
              </a:rPr>
              <a:t>v súlade s </a:t>
            </a:r>
            <a:r>
              <a:rPr lang="sk-SK" altLang="en-US" sz="1800" dirty="0" smtClean="0">
                <a:solidFill>
                  <a:schemeClr val="tx2"/>
                </a:solidFill>
                <a:cs typeface="Tahoma" pitchFamily="34" charset="0"/>
              </a:rPr>
              <a:t>cieľom.</a:t>
            </a:r>
          </a:p>
          <a:p>
            <a:pPr marL="285750" indent="-285750" algn="just" eaLnBrk="1" hangingPunct="1">
              <a:spcBef>
                <a:spcPct val="0"/>
              </a:spcBef>
              <a:buFont typeface="Arial" panose="020B0604020202020204" pitchFamily="34" charset="0"/>
              <a:buChar char="•"/>
            </a:pPr>
            <a:r>
              <a:rPr lang="sk-SK" altLang="en-US" sz="1800" dirty="0" smtClean="0">
                <a:solidFill>
                  <a:schemeClr val="tx2"/>
                </a:solidFill>
                <a:cs typeface="Tahoma" pitchFamily="34" charset="0"/>
              </a:rPr>
              <a:t>Postupné  </a:t>
            </a:r>
            <a:r>
              <a:rPr lang="sk-SK" altLang="en-US" sz="1800" dirty="0">
                <a:solidFill>
                  <a:schemeClr val="tx2"/>
                </a:solidFill>
                <a:cs typeface="Tahoma" pitchFamily="34" charset="0"/>
              </a:rPr>
              <a:t>premietanie  týchto  opatrení  </a:t>
            </a:r>
            <a:r>
              <a:rPr lang="sk-SK" altLang="en-US" sz="1800" dirty="0" smtClean="0">
                <a:solidFill>
                  <a:schemeClr val="tx2"/>
                </a:solidFill>
                <a:cs typeface="Tahoma" pitchFamily="34" charset="0"/>
              </a:rPr>
              <a:t>    do ekonomiky  </a:t>
            </a:r>
            <a:r>
              <a:rPr lang="sk-SK" altLang="en-US" sz="1800" dirty="0">
                <a:solidFill>
                  <a:schemeClr val="tx2"/>
                </a:solidFill>
                <a:cs typeface="Tahoma" pitchFamily="34" charset="0"/>
              </a:rPr>
              <a:t>prispeje  k  návratu  miery inflácie na úroveň bližšiu k 2 </a:t>
            </a:r>
            <a:r>
              <a:rPr lang="sk-SK" altLang="en-US" sz="1800" dirty="0" smtClean="0">
                <a:solidFill>
                  <a:schemeClr val="tx2"/>
                </a:solidFill>
                <a:cs typeface="Tahoma" pitchFamily="34" charset="0"/>
              </a:rPr>
              <a:t>%.</a:t>
            </a:r>
            <a:endParaRPr lang="sk-SK" altLang="sk-SK" sz="1800" dirty="0">
              <a:solidFill>
                <a:schemeClr val="tx2"/>
              </a:solidFill>
              <a:cs typeface="Tahoma" pitchFamily="34" charset="0"/>
            </a:endParaRPr>
          </a:p>
        </p:txBody>
      </p:sp>
      <p:sp>
        <p:nvSpPr>
          <p:cNvPr id="4" name="Slide Number Placeholder 3"/>
          <p:cNvSpPr>
            <a:spLocks noGrp="1"/>
          </p:cNvSpPr>
          <p:nvPr>
            <p:ph type="sldNum" sz="quarter" idx="12"/>
          </p:nvPr>
        </p:nvSpPr>
        <p:spPr/>
        <p:txBody>
          <a:bodyPr/>
          <a:lstStyle/>
          <a:p>
            <a:pPr>
              <a:defRPr/>
            </a:pPr>
            <a:fld id="{1EE63001-343B-4308-8563-44B82767A68D}" type="slidenum">
              <a:rPr lang="en-US" altLang="sk-SK" smtClean="0"/>
              <a:pPr>
                <a:defRPr/>
              </a:pPr>
              <a:t>10</a:t>
            </a:fld>
            <a:endParaRPr lang="en-US" altLang="sk-SK"/>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248" y="1844825"/>
            <a:ext cx="3780949" cy="39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a:spLocks noChangeArrowheads="1"/>
          </p:cNvSpPr>
          <p:nvPr/>
        </p:nvSpPr>
        <p:spPr bwMode="auto">
          <a:xfrm>
            <a:off x="5169996" y="1562695"/>
            <a:ext cx="37809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200" b="1" dirty="0"/>
              <a:t>Inflačné očakávania v </a:t>
            </a:r>
            <a:r>
              <a:rPr lang="sk-SK" altLang="sk-SK" sz="1200" b="1" dirty="0" smtClean="0"/>
              <a:t>eurozóne (v %)</a:t>
            </a:r>
            <a:endParaRPr lang="sk-SK" altLang="sk-SK" sz="1200" b="1" dirty="0"/>
          </a:p>
        </p:txBody>
      </p:sp>
      <p:sp>
        <p:nvSpPr>
          <p:cNvPr id="10" name="TextBox 5"/>
          <p:cNvSpPr txBox="1">
            <a:spLocks noChangeArrowheads="1"/>
          </p:cNvSpPr>
          <p:nvPr/>
        </p:nvSpPr>
        <p:spPr bwMode="auto">
          <a:xfrm>
            <a:off x="5169996" y="5820072"/>
            <a:ext cx="38054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spcBef>
                <a:spcPct val="0"/>
              </a:spcBef>
              <a:buFontTx/>
              <a:buNone/>
              <a:defRPr/>
            </a:pPr>
            <a:r>
              <a:rPr lang="sk-SK" altLang="en-US" sz="1000" dirty="0" smtClean="0">
                <a:cs typeface="Arial" charset="0"/>
              </a:rPr>
              <a:t>Zdroj: </a:t>
            </a:r>
            <a:r>
              <a:rPr lang="sk-SK" altLang="en-US" sz="1000" dirty="0" err="1" smtClean="0">
                <a:cs typeface="Arial" charset="0"/>
              </a:rPr>
              <a:t>Thomson</a:t>
            </a:r>
            <a:r>
              <a:rPr lang="sk-SK" altLang="en-US" sz="1000" dirty="0" smtClean="0">
                <a:cs typeface="Arial" charset="0"/>
              </a:rPr>
              <a:t> </a:t>
            </a:r>
            <a:r>
              <a:rPr lang="sk-SK" altLang="en-US" sz="1000" dirty="0" err="1" smtClean="0">
                <a:cs typeface="Arial" charset="0"/>
              </a:rPr>
              <a:t>Reuters</a:t>
            </a:r>
            <a:r>
              <a:rPr lang="sk-SK" altLang="en-US" sz="1000" dirty="0" smtClean="0">
                <a:cs typeface="Arial" charset="0"/>
              </a:rPr>
              <a:t> a výpočty ECB.</a:t>
            </a:r>
          </a:p>
          <a:p>
            <a:pPr>
              <a:spcBef>
                <a:spcPct val="0"/>
              </a:spcBef>
              <a:buFontTx/>
              <a:buNone/>
              <a:defRPr/>
            </a:pPr>
            <a:r>
              <a:rPr lang="sk-SK" altLang="en-US" sz="1000" dirty="0" smtClean="0">
                <a:cs typeface="Arial" charset="0"/>
              </a:rPr>
              <a:t>Poznámka: BEIR – </a:t>
            </a:r>
            <a:r>
              <a:rPr lang="sk-SK" altLang="en-US" sz="1000" dirty="0" err="1" smtClean="0">
                <a:cs typeface="Arial" charset="0"/>
              </a:rPr>
              <a:t>forward</a:t>
            </a:r>
            <a:r>
              <a:rPr lang="sk-SK" altLang="en-US" sz="1000" dirty="0" smtClean="0">
                <a:cs typeface="Arial" charset="0"/>
              </a:rPr>
              <a:t> </a:t>
            </a:r>
            <a:r>
              <a:rPr lang="sk-SK" altLang="en-US" sz="1000" dirty="0" err="1" smtClean="0">
                <a:cs typeface="Arial" charset="0"/>
              </a:rPr>
              <a:t>Break-Even</a:t>
            </a:r>
            <a:r>
              <a:rPr lang="sk-SK" altLang="en-US" sz="1000" dirty="0" smtClean="0">
                <a:cs typeface="Arial" charset="0"/>
              </a:rPr>
              <a:t> </a:t>
            </a:r>
            <a:r>
              <a:rPr lang="sk-SK" altLang="en-US" sz="1000" dirty="0" err="1" smtClean="0">
                <a:cs typeface="Arial" charset="0"/>
              </a:rPr>
              <a:t>Inflation</a:t>
            </a:r>
            <a:r>
              <a:rPr lang="sk-SK" altLang="en-US" sz="1000" dirty="0" smtClean="0">
                <a:cs typeface="Arial" charset="0"/>
              </a:rPr>
              <a:t> </a:t>
            </a:r>
            <a:r>
              <a:rPr lang="sk-SK" altLang="en-US" sz="1000" dirty="0" err="1" smtClean="0">
                <a:cs typeface="Arial" charset="0"/>
              </a:rPr>
              <a:t>Rates</a:t>
            </a:r>
            <a:r>
              <a:rPr lang="sk-SK" altLang="en-US" sz="1000" dirty="0" smtClean="0">
                <a:cs typeface="Arial" charset="0"/>
              </a:rPr>
              <a:t>, </a:t>
            </a:r>
          </a:p>
          <a:p>
            <a:pPr>
              <a:spcBef>
                <a:spcPct val="0"/>
              </a:spcBef>
              <a:buFontTx/>
              <a:buNone/>
              <a:defRPr/>
            </a:pPr>
            <a:r>
              <a:rPr lang="sk-SK" altLang="en-US" sz="1000" dirty="0" smtClean="0">
                <a:cs typeface="Arial" charset="0"/>
              </a:rPr>
              <a:t>                 IL </a:t>
            </a:r>
            <a:r>
              <a:rPr lang="sk-SK" altLang="en-US" sz="1000" dirty="0" err="1" smtClean="0">
                <a:cs typeface="Arial" charset="0"/>
              </a:rPr>
              <a:t>swaps</a:t>
            </a:r>
            <a:r>
              <a:rPr lang="sk-SK" altLang="en-US" sz="1000" dirty="0" smtClean="0">
                <a:cs typeface="Arial" charset="0"/>
              </a:rPr>
              <a:t> – </a:t>
            </a:r>
            <a:r>
              <a:rPr lang="sk-SK" altLang="en-US" sz="1000" dirty="0" err="1" smtClean="0">
                <a:cs typeface="Arial" charset="0"/>
              </a:rPr>
              <a:t>forward</a:t>
            </a:r>
            <a:r>
              <a:rPr lang="sk-SK" altLang="en-US" sz="1000" dirty="0" smtClean="0">
                <a:cs typeface="Arial" charset="0"/>
              </a:rPr>
              <a:t> </a:t>
            </a:r>
            <a:r>
              <a:rPr lang="sk-SK" altLang="en-US" sz="1000" dirty="0" err="1" smtClean="0">
                <a:cs typeface="Arial" charset="0"/>
              </a:rPr>
              <a:t>Inflation-Linked</a:t>
            </a:r>
            <a:r>
              <a:rPr lang="sk-SK" altLang="en-US" sz="1000" dirty="0" smtClean="0">
                <a:cs typeface="Arial" charset="0"/>
              </a:rPr>
              <a:t> </a:t>
            </a:r>
            <a:r>
              <a:rPr lang="sk-SK" altLang="en-US" sz="1000" dirty="0" err="1" smtClean="0">
                <a:cs typeface="Arial" charset="0"/>
              </a:rPr>
              <a:t>Swap</a:t>
            </a:r>
            <a:r>
              <a:rPr lang="sk-SK" altLang="en-US" sz="1000" dirty="0" smtClean="0">
                <a:cs typeface="Arial" charset="0"/>
              </a:rPr>
              <a:t> </a:t>
            </a:r>
            <a:r>
              <a:rPr lang="sk-SK" altLang="en-US" sz="1000" dirty="0" err="1" smtClean="0">
                <a:cs typeface="Arial" charset="0"/>
              </a:rPr>
              <a:t>Rates</a:t>
            </a:r>
            <a:r>
              <a:rPr lang="sk-SK" altLang="en-US" sz="1000" dirty="0" smtClean="0">
                <a:cs typeface="Arial" charset="0"/>
              </a:rPr>
              <a:t>.</a:t>
            </a:r>
          </a:p>
        </p:txBody>
      </p:sp>
      <p:cxnSp>
        <p:nvCxnSpPr>
          <p:cNvPr id="11" name="Straight Arrow Connector 10"/>
          <p:cNvCxnSpPr/>
          <p:nvPr/>
        </p:nvCxnSpPr>
        <p:spPr bwMode="auto">
          <a:xfrm>
            <a:off x="8244408" y="3068960"/>
            <a:ext cx="648072" cy="431476"/>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itle 1"/>
          <p:cNvSpPr txBox="1">
            <a:spLocks/>
          </p:cNvSpPr>
          <p:nvPr/>
        </p:nvSpPr>
        <p:spPr bwMode="auto">
          <a:xfrm>
            <a:off x="-36512" y="-3111"/>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000" kern="0" dirty="0" smtClean="0">
                <a:solidFill>
                  <a:schemeClr val="bg1"/>
                </a:solidFill>
              </a:rPr>
              <a:t>Dôvody a význam prijatých opatrení v kontexte mandátu</a:t>
            </a:r>
            <a:endParaRPr lang="sk-SK" sz="2000" kern="0" dirty="0">
              <a:solidFill>
                <a:schemeClr val="bg1"/>
              </a:solidFill>
            </a:endParaRPr>
          </a:p>
        </p:txBody>
      </p:sp>
    </p:spTree>
    <p:extLst>
      <p:ext uri="{BB962C8B-B14F-4D97-AF65-F5344CB8AC3E}">
        <p14:creationId xmlns:p14="http://schemas.microsoft.com/office/powerpoint/2010/main" val="2521042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6339" y="115863"/>
            <a:ext cx="8229600" cy="504825"/>
          </a:xfrm>
        </p:spPr>
        <p:txBody>
          <a:bodyPr/>
          <a:lstStyle/>
          <a:p>
            <a:r>
              <a:rPr lang="sk-SK" altLang="en-US" sz="2000" dirty="0" smtClean="0">
                <a:solidFill>
                  <a:schemeClr val="bg1"/>
                </a:solidFill>
                <a:effectLst>
                  <a:outerShdw blurRad="38100" dist="38100" dir="2700000" algn="tl">
                    <a:srgbClr val="000000">
                      <a:alpha val="43137"/>
                    </a:srgbClr>
                  </a:outerShdw>
                </a:effectLst>
              </a:rPr>
              <a:t>Vývoj menovo-politických operácií ECB</a:t>
            </a:r>
          </a:p>
        </p:txBody>
      </p:sp>
      <p:sp>
        <p:nvSpPr>
          <p:cNvPr id="10242" name="Slide Number Placeholder 5"/>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CBC553B1-3E92-40AD-9ACF-0DB256327D2F}" type="slidenum">
              <a:rPr lang="en-US" altLang="en-US" sz="1200">
                <a:solidFill>
                  <a:schemeClr val="bg1"/>
                </a:solidFill>
              </a:rPr>
              <a:pPr eaLnBrk="1" hangingPunct="1">
                <a:spcBef>
                  <a:spcPct val="0"/>
                </a:spcBef>
                <a:buFontTx/>
                <a:buNone/>
              </a:pPr>
              <a:t>11</a:t>
            </a:fld>
            <a:endParaRPr lang="en-US" altLang="en-US" sz="1200">
              <a:solidFill>
                <a:schemeClr val="bg1"/>
              </a:solidFill>
            </a:endParaRPr>
          </a:p>
        </p:txBody>
      </p:sp>
      <p:sp>
        <p:nvSpPr>
          <p:cNvPr id="8" name="Rectangle 9"/>
          <p:cNvSpPr/>
          <p:nvPr/>
        </p:nvSpPr>
        <p:spPr>
          <a:xfrm>
            <a:off x="1136466" y="6309900"/>
            <a:ext cx="699230" cy="215444"/>
          </a:xfrm>
          <a:prstGeom prst="rect">
            <a:avLst/>
          </a:prstGeom>
        </p:spPr>
        <p:txBody>
          <a:bodyPr wrap="none">
            <a:spAutoFit/>
          </a:bodyPr>
          <a:lstStyle/>
          <a:p>
            <a:r>
              <a:rPr lang="sk-SK" altLang="sk-SK" sz="800" dirty="0"/>
              <a:t>Zdroj: </a:t>
            </a:r>
            <a:r>
              <a:rPr lang="sk-SK" altLang="sk-SK" sz="800" dirty="0" smtClean="0"/>
              <a:t>ECB</a:t>
            </a:r>
            <a:r>
              <a:rPr lang="sk-SK" altLang="sk-SK" sz="800" dirty="0"/>
              <a:t>.</a:t>
            </a:r>
          </a:p>
        </p:txBody>
      </p:sp>
      <p:sp>
        <p:nvSpPr>
          <p:cNvPr id="9" name="TextBox 1"/>
          <p:cNvSpPr txBox="1">
            <a:spLocks noChangeArrowheads="1"/>
          </p:cNvSpPr>
          <p:nvPr/>
        </p:nvSpPr>
        <p:spPr bwMode="auto">
          <a:xfrm>
            <a:off x="179709" y="830276"/>
            <a:ext cx="8640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marL="285750" indent="-285750" algn="just" eaLnBrk="1" hangingPunct="1">
              <a:spcBef>
                <a:spcPct val="0"/>
              </a:spcBef>
              <a:buFont typeface="Arial" panose="020B0604020202020204" pitchFamily="34" charset="0"/>
              <a:buChar char="•"/>
            </a:pPr>
            <a:r>
              <a:rPr lang="sk-SK" altLang="en-US" sz="1600" dirty="0" smtClean="0">
                <a:solidFill>
                  <a:srgbClr val="002060"/>
                </a:solidFill>
              </a:rPr>
              <a:t>Dodanú likviditu prostredníctvom 3</a:t>
            </a:r>
            <a:r>
              <a:rPr lang="en-US" altLang="en-US" sz="1600" dirty="0" smtClean="0">
                <a:solidFill>
                  <a:srgbClr val="002060"/>
                </a:solidFill>
              </a:rPr>
              <a:t>Y </a:t>
            </a:r>
            <a:r>
              <a:rPr lang="sk-SK" altLang="en-US" sz="1600" dirty="0" smtClean="0">
                <a:solidFill>
                  <a:srgbClr val="002060"/>
                </a:solidFill>
              </a:rPr>
              <a:t>LTRO banky ukladali na jednodňové depozitá, resp. po znížení ich úročenia na 0 % </a:t>
            </a:r>
            <a:r>
              <a:rPr lang="en-US" altLang="en-US" sz="1600" dirty="0" err="1" smtClean="0">
                <a:solidFill>
                  <a:srgbClr val="002060"/>
                </a:solidFill>
              </a:rPr>
              <a:t>nech</a:t>
            </a:r>
            <a:r>
              <a:rPr lang="sk-SK" altLang="en-US" sz="1600" dirty="0" err="1" smtClean="0">
                <a:solidFill>
                  <a:srgbClr val="002060"/>
                </a:solidFill>
              </a:rPr>
              <a:t>ávali</a:t>
            </a:r>
            <a:r>
              <a:rPr lang="sk-SK" altLang="en-US" sz="1600" dirty="0" smtClean="0">
                <a:solidFill>
                  <a:srgbClr val="002060"/>
                </a:solidFill>
              </a:rPr>
              <a:t> vo forme prebytočných rezerv. </a:t>
            </a:r>
          </a:p>
          <a:p>
            <a:pPr marL="285750" indent="-285750" algn="just" eaLnBrk="1" hangingPunct="1">
              <a:spcBef>
                <a:spcPct val="0"/>
              </a:spcBef>
              <a:buFont typeface="Arial" panose="020B0604020202020204" pitchFamily="34" charset="0"/>
              <a:buChar char="•"/>
            </a:pPr>
            <a:r>
              <a:rPr lang="sk-SK" altLang="en-US" sz="1600" dirty="0" smtClean="0">
                <a:solidFill>
                  <a:srgbClr val="002060"/>
                </a:solidFill>
              </a:rPr>
              <a:t>Zdravé banky však začali </a:t>
            </a:r>
            <a:r>
              <a:rPr lang="sk-SK" altLang="en-US" sz="1600" b="1" dirty="0" smtClean="0">
                <a:solidFill>
                  <a:srgbClr val="002060"/>
                </a:solidFill>
              </a:rPr>
              <a:t>predčasne splácať</a:t>
            </a:r>
            <a:r>
              <a:rPr lang="sk-SK" altLang="en-US" sz="1600" dirty="0" smtClean="0">
                <a:solidFill>
                  <a:srgbClr val="002060"/>
                </a:solidFill>
              </a:rPr>
              <a:t> LTRO. Po splatnosti 3YLTRO sa tak refinančná pozícia začala </a:t>
            </a:r>
            <a:r>
              <a:rPr lang="sk-SK" altLang="en-US" sz="1600" b="1" dirty="0" smtClean="0">
                <a:solidFill>
                  <a:srgbClr val="002060"/>
                </a:solidFill>
              </a:rPr>
              <a:t>približovať predkrízovým úrovniam</a:t>
            </a:r>
            <a:r>
              <a:rPr lang="sk-SK" altLang="en-US" sz="1600" dirty="0" smtClean="0">
                <a:solidFill>
                  <a:srgbClr val="002060"/>
                </a:solidFill>
              </a:rPr>
              <a:t>.</a:t>
            </a:r>
          </a:p>
          <a:p>
            <a:pPr marL="285750" indent="-285750" algn="just" eaLnBrk="1" hangingPunct="1">
              <a:spcBef>
                <a:spcPct val="0"/>
              </a:spcBef>
              <a:buFont typeface="Arial" panose="020B0604020202020204" pitchFamily="34" charset="0"/>
              <a:buChar char="•"/>
            </a:pPr>
            <a:r>
              <a:rPr lang="sk-SK" altLang="en-US" sz="1600" dirty="0" smtClean="0">
                <a:solidFill>
                  <a:srgbClr val="002060"/>
                </a:solidFill>
              </a:rPr>
              <a:t>Nový program nákupu aktív ju začína dvíhať s odhadovanou úrovňou smerom k roku 2012 – </a:t>
            </a:r>
            <a:r>
              <a:rPr lang="sk-SK" altLang="en-US" sz="1600" b="1" dirty="0" smtClean="0">
                <a:solidFill>
                  <a:srgbClr val="002060"/>
                </a:solidFill>
              </a:rPr>
              <a:t>veľkosť programu je však daná ECB a nie bankami</a:t>
            </a:r>
            <a:r>
              <a:rPr lang="sk-SK" altLang="en-US" sz="1600" dirty="0" smtClean="0">
                <a:solidFill>
                  <a:srgbClr val="002060"/>
                </a:solidFill>
              </a:rPr>
              <a:t>.</a:t>
            </a:r>
            <a:endParaRPr lang="sk-SK" altLang="en-US" sz="1100" dirty="0" smtClean="0">
              <a:solidFill>
                <a:srgbClr val="002060"/>
              </a:solidFill>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48880"/>
            <a:ext cx="8496944" cy="410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2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21265"/>
            <a:ext cx="8229600" cy="855662"/>
          </a:xfrm>
        </p:spPr>
        <p:txBody>
          <a:bodyPr/>
          <a:lstStyle/>
          <a:p>
            <a:r>
              <a:rPr lang="sk-SK" sz="2200" dirty="0" smtClean="0">
                <a:solidFill>
                  <a:schemeClr val="bg1"/>
                </a:solidFill>
                <a:effectLst>
                  <a:outerShdw blurRad="38100" dist="38100" dir="2700000" algn="tl">
                    <a:srgbClr val="000000">
                      <a:alpha val="43137"/>
                    </a:srgbClr>
                  </a:outerShdw>
                </a:effectLst>
              </a:rPr>
              <a:t>Pohľad na cenový a kurzový vývoj pred a po kríze</a:t>
            </a:r>
            <a:endParaRPr lang="sk-SK" sz="22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12</a:t>
            </a:fld>
            <a:endParaRPr lang="en-US" altLang="sk-SK">
              <a:solidFill>
                <a:srgbClr val="FFFFFF"/>
              </a:solidFill>
            </a:endParaRPr>
          </a:p>
        </p:txBody>
      </p:sp>
      <p:sp>
        <p:nvSpPr>
          <p:cNvPr id="10" name="TextBox 5"/>
          <p:cNvSpPr txBox="1">
            <a:spLocks noChangeArrowheads="1"/>
          </p:cNvSpPr>
          <p:nvPr/>
        </p:nvSpPr>
        <p:spPr bwMode="auto">
          <a:xfrm>
            <a:off x="82030" y="2470974"/>
            <a:ext cx="37744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100" b="1" dirty="0" smtClean="0"/>
              <a:t>Vývoj inflácie (v %)</a:t>
            </a:r>
            <a:endParaRPr lang="sk-SK" altLang="sk-SK" sz="1100" b="1" dirty="0"/>
          </a:p>
        </p:txBody>
      </p:sp>
      <p:sp>
        <p:nvSpPr>
          <p:cNvPr id="11" name="TextBox 5"/>
          <p:cNvSpPr txBox="1">
            <a:spLocks noChangeArrowheads="1"/>
          </p:cNvSpPr>
          <p:nvPr/>
        </p:nvSpPr>
        <p:spPr bwMode="auto">
          <a:xfrm>
            <a:off x="4493538" y="2447310"/>
            <a:ext cx="37809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100" b="1" dirty="0" smtClean="0"/>
              <a:t>Vývoj výmenného kurzu USD/EUR</a:t>
            </a:r>
            <a:endParaRPr lang="sk-SK" altLang="sk-SK" sz="1100" b="1" dirty="0"/>
          </a:p>
        </p:txBody>
      </p:sp>
      <p:sp>
        <p:nvSpPr>
          <p:cNvPr id="3" name="TextBox 2"/>
          <p:cNvSpPr txBox="1"/>
          <p:nvPr/>
        </p:nvSpPr>
        <p:spPr>
          <a:xfrm>
            <a:off x="539552" y="1124744"/>
            <a:ext cx="2592288" cy="369332"/>
          </a:xfrm>
          <a:prstGeom prst="rect">
            <a:avLst/>
          </a:prstGeom>
          <a:noFill/>
        </p:spPr>
        <p:txBody>
          <a:bodyPr wrap="square" rtlCol="0">
            <a:spAutoFit/>
          </a:bodyPr>
          <a:lstStyle/>
          <a:p>
            <a:endParaRPr lang="sk-SK" dirty="0"/>
          </a:p>
        </p:txBody>
      </p:sp>
      <p:sp>
        <p:nvSpPr>
          <p:cNvPr id="7" name="TextBox 6"/>
          <p:cNvSpPr txBox="1"/>
          <p:nvPr/>
        </p:nvSpPr>
        <p:spPr>
          <a:xfrm>
            <a:off x="159396" y="836712"/>
            <a:ext cx="8720533" cy="1569660"/>
          </a:xfrm>
          <a:prstGeom prst="rect">
            <a:avLst/>
          </a:prstGeom>
          <a:noFill/>
        </p:spPr>
        <p:txBody>
          <a:bodyPr wrap="square" rtlCol="0">
            <a:spAutoFit/>
          </a:bodyPr>
          <a:lstStyle/>
          <a:p>
            <a:pPr algn="just"/>
            <a:r>
              <a:rPr lang="sk-SK" sz="1600" dirty="0">
                <a:solidFill>
                  <a:schemeClr val="tx2"/>
                </a:solidFill>
                <a:cs typeface="Tahoma" pitchFamily="34" charset="0"/>
              </a:rPr>
              <a:t>Prepad ekonomiky v rokoch 2008 a 2009 sa premietol do výrazného zníženia inflácie. </a:t>
            </a:r>
            <a:r>
              <a:rPr lang="sk-SK" sz="1600" dirty="0" smtClean="0">
                <a:solidFill>
                  <a:schemeClr val="tx2"/>
                </a:solidFill>
                <a:cs typeface="Tahoma" pitchFamily="34" charset="0"/>
              </a:rPr>
              <a:t>            Po </a:t>
            </a:r>
            <a:r>
              <a:rPr lang="sk-SK" sz="1600" dirty="0">
                <a:solidFill>
                  <a:schemeClr val="tx2"/>
                </a:solidFill>
                <a:cs typeface="Tahoma" pitchFamily="34" charset="0"/>
              </a:rPr>
              <a:t>oživení cenového vývoja sa inflácia opäť začala spomaľovať v roku </a:t>
            </a:r>
            <a:r>
              <a:rPr lang="sk-SK" sz="1600" dirty="0" smtClean="0">
                <a:solidFill>
                  <a:schemeClr val="tx2"/>
                </a:solidFill>
                <a:cs typeface="Tahoma" pitchFamily="34" charset="0"/>
              </a:rPr>
              <a:t>2012, ovplyvnená cenami potravín, ropy, ale aj slabým dopytom. </a:t>
            </a:r>
            <a:r>
              <a:rPr lang="sk-SK" sz="1600" dirty="0">
                <a:solidFill>
                  <a:schemeClr val="tx2"/>
                </a:solidFill>
                <a:cs typeface="Tahoma" pitchFamily="34" charset="0"/>
              </a:rPr>
              <a:t>Celkovo je tak priemerná inflácie výraznejšie pod predkrízovým priemerom</a:t>
            </a:r>
            <a:r>
              <a:rPr lang="sk-SK" sz="1600" dirty="0" smtClean="0">
                <a:solidFill>
                  <a:schemeClr val="tx2"/>
                </a:solidFill>
                <a:cs typeface="Tahoma" pitchFamily="34" charset="0"/>
              </a:rPr>
              <a:t>. Oslabenie ekonomiky a nárast neistoty sa prejavil aj vo vyššej </a:t>
            </a:r>
            <a:r>
              <a:rPr lang="sk-SK" sz="1600" dirty="0" err="1" smtClean="0">
                <a:solidFill>
                  <a:schemeClr val="tx2"/>
                </a:solidFill>
                <a:cs typeface="Tahoma" pitchFamily="34" charset="0"/>
              </a:rPr>
              <a:t>volatilite</a:t>
            </a:r>
            <a:r>
              <a:rPr lang="sk-SK" sz="1600" dirty="0" smtClean="0">
                <a:solidFill>
                  <a:schemeClr val="tx2"/>
                </a:solidFill>
                <a:cs typeface="Tahoma" pitchFamily="34" charset="0"/>
              </a:rPr>
              <a:t> výmenného kurzu. Oznámenie programu nákupu aktív sa prejavilo v oslabení kurzu, čo by malo stimulovať hospodárstvo EA a prejaviť sa aj v dovezených cenách. </a:t>
            </a:r>
            <a:endParaRPr lang="sk-SK" sz="1600" dirty="0">
              <a:solidFill>
                <a:schemeClr val="tx2"/>
              </a:solidFill>
              <a:cs typeface="Tahoma" pitchFamily="34" charset="0"/>
            </a:endParaRPr>
          </a:p>
        </p:txBody>
      </p:sp>
      <p:sp>
        <p:nvSpPr>
          <p:cNvPr id="12" name="PoljeZBesedilom 5"/>
          <p:cNvSpPr txBox="1"/>
          <p:nvPr/>
        </p:nvSpPr>
        <p:spPr>
          <a:xfrm>
            <a:off x="107504" y="6248345"/>
            <a:ext cx="2160240" cy="276999"/>
          </a:xfrm>
          <a:prstGeom prst="rect">
            <a:avLst/>
          </a:prstGeom>
          <a:noFill/>
        </p:spPr>
        <p:txBody>
          <a:bodyPr wrap="square" rtlCol="0">
            <a:spAutoFit/>
          </a:bodyPr>
          <a:lstStyle/>
          <a:p>
            <a:r>
              <a:rPr lang="sk-SK" sz="1200" dirty="0" smtClean="0">
                <a:latin typeface="Times New Roman" pitchFamily="18" charset="0"/>
                <a:cs typeface="Times New Roman" pitchFamily="18" charset="0"/>
              </a:rPr>
              <a:t>Zdroj</a:t>
            </a:r>
            <a:r>
              <a:rPr lang="en-US" sz="1200" dirty="0" smtClean="0">
                <a:latin typeface="Times New Roman" pitchFamily="18" charset="0"/>
                <a:cs typeface="Times New Roman" pitchFamily="18" charset="0"/>
              </a:rPr>
              <a:t>: </a:t>
            </a:r>
            <a:r>
              <a:rPr lang="sk-SK" sz="1200" dirty="0" err="1" smtClean="0">
                <a:latin typeface="Times New Roman" pitchFamily="18" charset="0"/>
                <a:cs typeface="Times New Roman" pitchFamily="18" charset="0"/>
              </a:rPr>
              <a:t>Eurostat</a:t>
            </a:r>
            <a:r>
              <a:rPr lang="sk-SK" sz="1200" dirty="0" smtClean="0">
                <a:latin typeface="Times New Roman" pitchFamily="18" charset="0"/>
                <a:cs typeface="Times New Roman" pitchFamily="18" charset="0"/>
              </a:rPr>
              <a:t>, ECB</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graphicFrame>
        <p:nvGraphicFramePr>
          <p:cNvPr id="13" name="Chart 12"/>
          <p:cNvGraphicFramePr>
            <a:graphicFrameLocks/>
          </p:cNvGraphicFramePr>
          <p:nvPr>
            <p:extLst>
              <p:ext uri="{D42A27DB-BD31-4B8C-83A1-F6EECF244321}">
                <p14:modId xmlns:p14="http://schemas.microsoft.com/office/powerpoint/2010/main" val="1413276473"/>
              </p:ext>
            </p:extLst>
          </p:nvPr>
        </p:nvGraphicFramePr>
        <p:xfrm>
          <a:off x="4525218" y="2789257"/>
          <a:ext cx="4411507"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993040367"/>
              </p:ext>
            </p:extLst>
          </p:nvPr>
        </p:nvGraphicFramePr>
        <p:xfrm>
          <a:off x="82031" y="2781345"/>
          <a:ext cx="4411507" cy="3456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16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507" y="0"/>
            <a:ext cx="8038893" cy="855662"/>
          </a:xfrm>
        </p:spPr>
        <p:txBody>
          <a:bodyPr>
            <a:noAutofit/>
          </a:bodyPr>
          <a:lstStyle/>
          <a:p>
            <a:r>
              <a:rPr lang="sk-SK" sz="2200" dirty="0" smtClean="0">
                <a:solidFill>
                  <a:schemeClr val="bg1"/>
                </a:solidFill>
                <a:effectLst>
                  <a:outerShdw blurRad="38100" dist="38100" dir="2700000" algn="tl">
                    <a:srgbClr val="000000">
                      <a:alpha val="43137"/>
                    </a:srgbClr>
                  </a:outerShdw>
                </a:effectLst>
              </a:rPr>
              <a:t>Čo je dôvodom nízkej inflácie?</a:t>
            </a:r>
            <a:endParaRPr lang="en-US" sz="2200" dirty="0">
              <a:solidFill>
                <a:schemeClr val="bg1"/>
              </a:solidFill>
              <a:effectLst>
                <a:outerShdw blurRad="38100" dist="38100" dir="2700000" algn="tl">
                  <a:srgbClr val="000000">
                    <a:alpha val="43137"/>
                  </a:srgbClr>
                </a:outerShdw>
              </a:effectLst>
            </a:endParaRPr>
          </a:p>
        </p:txBody>
      </p:sp>
      <p:sp>
        <p:nvSpPr>
          <p:cNvPr id="6" name="PoljeZBesedilom 5"/>
          <p:cNvSpPr txBox="1"/>
          <p:nvPr/>
        </p:nvSpPr>
        <p:spPr>
          <a:xfrm>
            <a:off x="107504" y="6495147"/>
            <a:ext cx="2160240" cy="246221"/>
          </a:xfrm>
          <a:prstGeom prst="rect">
            <a:avLst/>
          </a:prstGeom>
          <a:noFill/>
        </p:spPr>
        <p:txBody>
          <a:bodyPr wrap="square" rtlCol="0">
            <a:spAutoFit/>
          </a:bodyPr>
          <a:lstStyle/>
          <a:p>
            <a:r>
              <a:rPr lang="sk-SK" sz="1000" dirty="0" smtClean="0">
                <a:solidFill>
                  <a:schemeClr val="bg1"/>
                </a:solidFill>
                <a:latin typeface="Times New Roman" pitchFamily="18" charset="0"/>
                <a:cs typeface="Times New Roman" pitchFamily="18" charset="0"/>
              </a:rPr>
              <a:t>Zdroj</a:t>
            </a:r>
            <a:r>
              <a:rPr lang="en-US" sz="1000" dirty="0" smtClean="0">
                <a:solidFill>
                  <a:schemeClr val="bg1"/>
                </a:solidFill>
                <a:latin typeface="Times New Roman" pitchFamily="18" charset="0"/>
                <a:cs typeface="Times New Roman" pitchFamily="18" charset="0"/>
              </a:rPr>
              <a:t>: </a:t>
            </a:r>
            <a:r>
              <a:rPr lang="sk-SK" sz="1000" dirty="0" err="1" smtClean="0">
                <a:solidFill>
                  <a:schemeClr val="bg1"/>
                </a:solidFill>
                <a:latin typeface="Times New Roman" pitchFamily="18" charset="0"/>
                <a:cs typeface="Times New Roman" pitchFamily="18" charset="0"/>
              </a:rPr>
              <a:t>Eurostat</a:t>
            </a:r>
            <a:r>
              <a:rPr lang="sk-SK" sz="1000" dirty="0" smtClean="0">
                <a:solidFill>
                  <a:schemeClr val="bg1"/>
                </a:solidFill>
                <a:latin typeface="Times New Roman" pitchFamily="18" charset="0"/>
                <a:cs typeface="Times New Roman" pitchFamily="18" charset="0"/>
              </a:rPr>
              <a:t>, ECB</a:t>
            </a:r>
            <a:r>
              <a:rPr lang="en-US" sz="1000" dirty="0" smtClean="0">
                <a:solidFill>
                  <a:schemeClr val="bg1"/>
                </a:solidFill>
                <a:latin typeface="Times New Roman" pitchFamily="18" charset="0"/>
                <a:cs typeface="Times New Roman" pitchFamily="18" charset="0"/>
              </a:rPr>
              <a:t>.</a:t>
            </a:r>
            <a:endParaRPr lang="en-US" sz="1000"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13</a:t>
            </a:fld>
            <a:endParaRPr lang="en-US" altLang="sk-SK">
              <a:solidFill>
                <a:srgbClr val="FFFFFF"/>
              </a:solidFill>
            </a:endParaRPr>
          </a:p>
        </p:txBody>
      </p:sp>
      <p:graphicFrame>
        <p:nvGraphicFramePr>
          <p:cNvPr id="7" name="Chart 6"/>
          <p:cNvGraphicFramePr>
            <a:graphicFrameLocks/>
          </p:cNvGraphicFramePr>
          <p:nvPr>
            <p:extLst>
              <p:ext uri="{D42A27DB-BD31-4B8C-83A1-F6EECF244321}">
                <p14:modId xmlns:p14="http://schemas.microsoft.com/office/powerpoint/2010/main" val="1035296415"/>
              </p:ext>
            </p:extLst>
          </p:nvPr>
        </p:nvGraphicFramePr>
        <p:xfrm>
          <a:off x="106526" y="3023037"/>
          <a:ext cx="2945456" cy="34721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
          <p:cNvSpPr txBox="1">
            <a:spLocks noChangeArrowheads="1"/>
          </p:cNvSpPr>
          <p:nvPr/>
        </p:nvSpPr>
        <p:spPr bwMode="auto">
          <a:xfrm>
            <a:off x="0" y="2769121"/>
            <a:ext cx="30243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050" b="1" dirty="0" smtClean="0"/>
              <a:t>Predikcie inflácie (v %)</a:t>
            </a:r>
            <a:endParaRPr lang="sk-SK" altLang="sk-SK" sz="1050" b="1" dirty="0"/>
          </a:p>
        </p:txBody>
      </p:sp>
      <p:graphicFrame>
        <p:nvGraphicFramePr>
          <p:cNvPr id="9" name="Chart 8"/>
          <p:cNvGraphicFramePr>
            <a:graphicFrameLocks/>
          </p:cNvGraphicFramePr>
          <p:nvPr>
            <p:extLst>
              <p:ext uri="{D42A27DB-BD31-4B8C-83A1-F6EECF244321}">
                <p14:modId xmlns:p14="http://schemas.microsoft.com/office/powerpoint/2010/main" val="3713439445"/>
              </p:ext>
            </p:extLst>
          </p:nvPr>
        </p:nvGraphicFramePr>
        <p:xfrm>
          <a:off x="3082425" y="3023036"/>
          <a:ext cx="3001743" cy="347211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5"/>
          <p:cNvSpPr txBox="1">
            <a:spLocks noChangeArrowheads="1"/>
          </p:cNvSpPr>
          <p:nvPr/>
        </p:nvSpPr>
        <p:spPr bwMode="auto">
          <a:xfrm>
            <a:off x="2987824" y="2769120"/>
            <a:ext cx="33473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050" b="1" dirty="0" smtClean="0"/>
              <a:t>Inflácia a </a:t>
            </a:r>
            <a:r>
              <a:rPr lang="sk-SK" altLang="sk-SK" sz="1050" b="1" dirty="0"/>
              <a:t>príspevky jednotlivých </a:t>
            </a:r>
            <a:r>
              <a:rPr lang="sk-SK" altLang="sk-SK" sz="1050" b="1" dirty="0" smtClean="0"/>
              <a:t>komponentov</a:t>
            </a:r>
            <a:endParaRPr lang="sk-SK" altLang="sk-SK" sz="1050" b="1" dirty="0"/>
          </a:p>
        </p:txBody>
      </p:sp>
      <p:graphicFrame>
        <p:nvGraphicFramePr>
          <p:cNvPr id="11" name="Chart 10"/>
          <p:cNvGraphicFramePr>
            <a:graphicFrameLocks/>
          </p:cNvGraphicFramePr>
          <p:nvPr>
            <p:extLst>
              <p:ext uri="{D42A27DB-BD31-4B8C-83A1-F6EECF244321}">
                <p14:modId xmlns:p14="http://schemas.microsoft.com/office/powerpoint/2010/main" val="813937391"/>
              </p:ext>
            </p:extLst>
          </p:nvPr>
        </p:nvGraphicFramePr>
        <p:xfrm>
          <a:off x="6127062" y="3023037"/>
          <a:ext cx="2981443" cy="347211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5"/>
          <p:cNvSpPr txBox="1">
            <a:spLocks noChangeArrowheads="1"/>
          </p:cNvSpPr>
          <p:nvPr/>
        </p:nvSpPr>
        <p:spPr bwMode="auto">
          <a:xfrm>
            <a:off x="6372200" y="2769120"/>
            <a:ext cx="2808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050" b="1" dirty="0" smtClean="0"/>
              <a:t>Inflácia, jadrová inflácia a ceny energií</a:t>
            </a:r>
            <a:endParaRPr lang="sk-SK" altLang="sk-SK" sz="1050" b="1" dirty="0"/>
          </a:p>
        </p:txBody>
      </p:sp>
      <p:sp>
        <p:nvSpPr>
          <p:cNvPr id="13" name="TextBox 12"/>
          <p:cNvSpPr txBox="1"/>
          <p:nvPr/>
        </p:nvSpPr>
        <p:spPr>
          <a:xfrm>
            <a:off x="251520" y="836712"/>
            <a:ext cx="8640960" cy="1914370"/>
          </a:xfrm>
          <a:prstGeom prst="rect">
            <a:avLst/>
          </a:prstGeom>
          <a:noFill/>
        </p:spPr>
        <p:txBody>
          <a:bodyPr wrap="square" rtlCol="0">
            <a:spAutoFit/>
          </a:bodyPr>
          <a:lstStyle/>
          <a:p>
            <a:pPr marL="285750" indent="-285750" algn="just" eaLnBrk="0" fontAlgn="base" hangingPunct="0">
              <a:spcBef>
                <a:spcPct val="20000"/>
              </a:spcBef>
              <a:spcAft>
                <a:spcPct val="0"/>
              </a:spcAft>
              <a:buFontTx/>
              <a:buChar char="-"/>
            </a:pPr>
            <a:r>
              <a:rPr lang="sk-SK" sz="1600" dirty="0" smtClean="0">
                <a:solidFill>
                  <a:schemeClr val="tx2"/>
                </a:solidFill>
                <a:cs typeface="Tahoma" pitchFamily="34" charset="0"/>
              </a:rPr>
              <a:t>Vývoj cien energií predstavuje jeden z významných zdrojov </a:t>
            </a:r>
            <a:r>
              <a:rPr lang="sk-SK" sz="1600" dirty="0" err="1" smtClean="0">
                <a:solidFill>
                  <a:schemeClr val="tx2"/>
                </a:solidFill>
                <a:cs typeface="Tahoma" pitchFamily="34" charset="0"/>
              </a:rPr>
              <a:t>volatility</a:t>
            </a:r>
            <a:r>
              <a:rPr lang="sk-SK" sz="1600" dirty="0" smtClean="0">
                <a:solidFill>
                  <a:schemeClr val="tx2"/>
                </a:solidFill>
                <a:cs typeface="Tahoma" pitchFamily="34" charset="0"/>
              </a:rPr>
              <a:t> inflácie ako               aj predikčných chýb.</a:t>
            </a:r>
          </a:p>
          <a:p>
            <a:pPr marL="285750" indent="-285750" algn="just" eaLnBrk="0" fontAlgn="base" hangingPunct="0">
              <a:spcBef>
                <a:spcPct val="20000"/>
              </a:spcBef>
              <a:spcAft>
                <a:spcPct val="0"/>
              </a:spcAft>
              <a:buFontTx/>
              <a:buChar char="-"/>
            </a:pPr>
            <a:r>
              <a:rPr lang="sk-SK" sz="1600" dirty="0" smtClean="0">
                <a:solidFill>
                  <a:schemeClr val="tx2"/>
                </a:solidFill>
                <a:cs typeface="Tahoma" pitchFamily="34" charset="0"/>
              </a:rPr>
              <a:t>Výrazné zníženie </a:t>
            </a:r>
            <a:r>
              <a:rPr lang="sk-SK" sz="1600" dirty="0">
                <a:solidFill>
                  <a:schemeClr val="tx2"/>
                </a:solidFill>
                <a:cs typeface="Tahoma" pitchFamily="34" charset="0"/>
              </a:rPr>
              <a:t>inflácie </a:t>
            </a:r>
            <a:r>
              <a:rPr lang="sk-SK" sz="1600" dirty="0" smtClean="0">
                <a:solidFill>
                  <a:schemeClr val="tx2"/>
                </a:solidFill>
                <a:cs typeface="Tahoma" pitchFamily="34" charset="0"/>
              </a:rPr>
              <a:t>v tomto a minulom roku bolo ovplyvnené okrem prepadu </a:t>
            </a:r>
            <a:r>
              <a:rPr lang="sk-SK" sz="1600" dirty="0">
                <a:solidFill>
                  <a:schemeClr val="tx2"/>
                </a:solidFill>
                <a:cs typeface="Tahoma" pitchFamily="34" charset="0"/>
              </a:rPr>
              <a:t>cien energií </a:t>
            </a:r>
            <a:r>
              <a:rPr lang="sk-SK" sz="1600" dirty="0" smtClean="0">
                <a:solidFill>
                  <a:schemeClr val="tx2"/>
                </a:solidFill>
                <a:cs typeface="Tahoma" pitchFamily="34" charset="0"/>
              </a:rPr>
              <a:t>aj </a:t>
            </a:r>
            <a:r>
              <a:rPr lang="sk-SK" sz="1600" dirty="0">
                <a:solidFill>
                  <a:schemeClr val="tx2"/>
                </a:solidFill>
                <a:cs typeface="Tahoma" pitchFamily="34" charset="0"/>
              </a:rPr>
              <a:t>spomalením rastu cien potravín, ako aj nepriamymi dopadmi </a:t>
            </a:r>
            <a:r>
              <a:rPr lang="sk-SK" sz="1600" dirty="0" smtClean="0">
                <a:solidFill>
                  <a:schemeClr val="tx2"/>
                </a:solidFill>
                <a:cs typeface="Tahoma" pitchFamily="34" charset="0"/>
              </a:rPr>
              <a:t>cenového </a:t>
            </a:r>
            <a:r>
              <a:rPr lang="sk-SK" sz="1600" dirty="0">
                <a:solidFill>
                  <a:schemeClr val="tx2"/>
                </a:solidFill>
                <a:cs typeface="Tahoma" pitchFamily="34" charset="0"/>
              </a:rPr>
              <a:t>vývoja </a:t>
            </a:r>
            <a:r>
              <a:rPr lang="sk-SK" sz="1600" dirty="0" smtClean="0">
                <a:solidFill>
                  <a:schemeClr val="tx2"/>
                </a:solidFill>
                <a:cs typeface="Tahoma" pitchFamily="34" charset="0"/>
              </a:rPr>
              <a:t>  na </a:t>
            </a:r>
            <a:r>
              <a:rPr lang="sk-SK" sz="1600" dirty="0">
                <a:solidFill>
                  <a:schemeClr val="tx2"/>
                </a:solidFill>
                <a:cs typeface="Tahoma" pitchFamily="34" charset="0"/>
              </a:rPr>
              <a:t>ďalšie segmenty spotrebiteľského koša. </a:t>
            </a:r>
            <a:endParaRPr lang="sk-SK" sz="1600" dirty="0" smtClean="0">
              <a:solidFill>
                <a:schemeClr val="tx2"/>
              </a:solidFill>
              <a:cs typeface="Tahoma" pitchFamily="34" charset="0"/>
            </a:endParaRPr>
          </a:p>
          <a:p>
            <a:pPr marL="285750" indent="-285750" algn="just" eaLnBrk="0" fontAlgn="base" hangingPunct="0">
              <a:spcBef>
                <a:spcPct val="20000"/>
              </a:spcBef>
              <a:spcAft>
                <a:spcPct val="0"/>
              </a:spcAft>
              <a:buFontTx/>
              <a:buChar char="-"/>
            </a:pPr>
            <a:r>
              <a:rPr lang="sk-SK" sz="1600" dirty="0" smtClean="0">
                <a:solidFill>
                  <a:schemeClr val="tx2"/>
                </a:solidFill>
                <a:cs typeface="Tahoma" pitchFamily="34" charset="0"/>
              </a:rPr>
              <a:t>Navyše </a:t>
            </a:r>
            <a:r>
              <a:rPr lang="sk-SK" sz="1600" dirty="0">
                <a:solidFill>
                  <a:schemeClr val="tx2"/>
                </a:solidFill>
                <a:cs typeface="Tahoma" pitchFamily="34" charset="0"/>
              </a:rPr>
              <a:t>slabý dopyt tlmil cenový vývoj služieb a  priemyselných tovarov bez energií, ktorých nevýrazná cenová dynamika bola ovplyvnená aj nízkou dovezenou infláciou.</a:t>
            </a:r>
          </a:p>
        </p:txBody>
      </p:sp>
      <p:sp>
        <p:nvSpPr>
          <p:cNvPr id="5" name="Oval 4"/>
          <p:cNvSpPr/>
          <p:nvPr/>
        </p:nvSpPr>
        <p:spPr bwMode="auto">
          <a:xfrm>
            <a:off x="2411760" y="4149080"/>
            <a:ext cx="720080" cy="864096"/>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39008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24" y="836613"/>
            <a:ext cx="8676456" cy="5545137"/>
          </a:xfrm>
        </p:spPr>
        <p:txBody>
          <a:bodyPr/>
          <a:lstStyle/>
          <a:p>
            <a:pPr algn="just">
              <a:lnSpc>
                <a:spcPct val="80000"/>
              </a:lnSpc>
              <a:buClr>
                <a:srgbClr val="003881"/>
              </a:buClr>
              <a:defRPr/>
            </a:pPr>
            <a:endParaRPr lang="sk-SK" altLang="sk-SK" sz="800" dirty="0">
              <a:solidFill>
                <a:schemeClr val="tx2"/>
              </a:solidFill>
              <a:cs typeface="Tahoma" pitchFamily="34" charset="0"/>
            </a:endParaRPr>
          </a:p>
          <a:p>
            <a:pPr algn="just">
              <a:lnSpc>
                <a:spcPct val="80000"/>
              </a:lnSpc>
              <a:buClr>
                <a:srgbClr val="003881"/>
              </a:buClr>
              <a:defRPr/>
            </a:pPr>
            <a:r>
              <a:rPr lang="sk-SK" altLang="sk-SK" sz="2000" b="1" u="sng" dirty="0" smtClean="0">
                <a:solidFill>
                  <a:schemeClr val="tx2"/>
                </a:solidFill>
                <a:cs typeface="Tahoma" pitchFamily="34" charset="0"/>
              </a:rPr>
              <a:t>Jún </a:t>
            </a:r>
            <a:r>
              <a:rPr lang="sk-SK" altLang="sk-SK" sz="2000" b="1" u="sng" dirty="0">
                <a:solidFill>
                  <a:schemeClr val="tx2"/>
                </a:solidFill>
                <a:cs typeface="Tahoma" pitchFamily="34" charset="0"/>
              </a:rPr>
              <a:t>2014</a:t>
            </a:r>
            <a:r>
              <a:rPr lang="sk-SK" altLang="sk-SK" sz="2000" b="1" dirty="0">
                <a:solidFill>
                  <a:schemeClr val="tx2"/>
                </a:solidFill>
                <a:cs typeface="Tahoma" pitchFamily="34" charset="0"/>
              </a:rPr>
              <a:t>: </a:t>
            </a:r>
          </a:p>
          <a:p>
            <a:pPr marL="285750" indent="-285750" algn="just">
              <a:lnSpc>
                <a:spcPct val="80000"/>
              </a:lnSpc>
              <a:buClr>
                <a:srgbClr val="003881"/>
              </a:buClr>
              <a:buFont typeface="Arial" panose="020B0604020202020204" pitchFamily="34" charset="0"/>
              <a:buChar char="•"/>
              <a:defRPr/>
            </a:pPr>
            <a:r>
              <a:rPr lang="sk-SK" altLang="sk-SK" sz="1800" dirty="0">
                <a:solidFill>
                  <a:schemeClr val="tx2"/>
                </a:solidFill>
                <a:cs typeface="Tahoma" pitchFamily="34" charset="0"/>
              </a:rPr>
              <a:t>ECB rozhodla uskutočniť</a:t>
            </a:r>
            <a:r>
              <a:rPr lang="sk-SK" altLang="sk-SK" sz="1800" b="1" dirty="0">
                <a:solidFill>
                  <a:schemeClr val="tx2"/>
                </a:solidFill>
                <a:cs typeface="Tahoma" pitchFamily="34" charset="0"/>
              </a:rPr>
              <a:t> </a:t>
            </a:r>
            <a:r>
              <a:rPr lang="sk-SK" altLang="sk-SK" sz="1800" b="1" dirty="0" err="1">
                <a:solidFill>
                  <a:schemeClr val="tx2"/>
                </a:solidFill>
                <a:cs typeface="Tahoma" pitchFamily="34" charset="0"/>
              </a:rPr>
              <a:t>TLTROs</a:t>
            </a:r>
            <a:r>
              <a:rPr lang="sk-SK" altLang="sk-SK" sz="1800" dirty="0">
                <a:solidFill>
                  <a:schemeClr val="tx2"/>
                </a:solidFill>
                <a:cs typeface="Tahoma" pitchFamily="34" charset="0"/>
              </a:rPr>
              <a:t>: prostredníctvom podpory poskytovania bankových úverov do reálnej ekonomiky, tzn. úverov pre nefinančný súkromný sektor s výnimkou </a:t>
            </a:r>
            <a:r>
              <a:rPr lang="sk-SK" altLang="sk-SK" sz="1800" dirty="0" smtClean="0">
                <a:solidFill>
                  <a:schemeClr val="tx2"/>
                </a:solidFill>
                <a:cs typeface="Tahoma" pitchFamily="34" charset="0"/>
              </a:rPr>
              <a:t>úverov pre </a:t>
            </a:r>
            <a:r>
              <a:rPr lang="sk-SK" altLang="sk-SK" sz="1800" dirty="0">
                <a:solidFill>
                  <a:schemeClr val="tx2"/>
                </a:solidFill>
                <a:cs typeface="Tahoma" pitchFamily="34" charset="0"/>
              </a:rPr>
              <a:t>domácnosti určené na nákup nehnuteľností.</a:t>
            </a:r>
          </a:p>
          <a:p>
            <a:pPr marL="285750" indent="-285750" algn="just">
              <a:lnSpc>
                <a:spcPct val="80000"/>
              </a:lnSpc>
              <a:buClr>
                <a:srgbClr val="003881"/>
              </a:buClr>
              <a:buFont typeface="Arial" panose="020B0604020202020204" pitchFamily="34" charset="0"/>
              <a:buChar char="•"/>
              <a:defRPr/>
            </a:pPr>
            <a:r>
              <a:rPr lang="sk-SK" altLang="sk-SK" sz="1800" dirty="0">
                <a:solidFill>
                  <a:schemeClr val="tx2"/>
                </a:solidFill>
                <a:cs typeface="Tahoma" pitchFamily="34" charset="0"/>
              </a:rPr>
              <a:t>Avizovala zintenzívnenie prác súvisiacich s priamymi nákupmi cenných papierov krytých aktívami (</a:t>
            </a:r>
            <a:r>
              <a:rPr lang="sk-SK" altLang="sk-SK" sz="1800" b="1" dirty="0" smtClean="0">
                <a:solidFill>
                  <a:schemeClr val="tx2"/>
                </a:solidFill>
                <a:cs typeface="Tahoma" pitchFamily="34" charset="0"/>
              </a:rPr>
              <a:t>ABS</a:t>
            </a:r>
            <a:r>
              <a:rPr lang="sk-SK" altLang="sk-SK" sz="1800" dirty="0" smtClean="0">
                <a:solidFill>
                  <a:schemeClr val="tx2"/>
                </a:solidFill>
                <a:cs typeface="Tahoma" pitchFamily="34" charset="0"/>
              </a:rPr>
              <a:t>).</a:t>
            </a:r>
            <a:endParaRPr lang="sk-SK" altLang="sk-SK" sz="1800" dirty="0">
              <a:solidFill>
                <a:schemeClr val="tx2"/>
              </a:solidFill>
              <a:cs typeface="Tahoma" pitchFamily="34" charset="0"/>
            </a:endParaRPr>
          </a:p>
          <a:p>
            <a:pPr marL="285750" indent="-285750" algn="just">
              <a:lnSpc>
                <a:spcPct val="80000"/>
              </a:lnSpc>
              <a:buClr>
                <a:srgbClr val="003881"/>
              </a:buClr>
              <a:buFont typeface="Arial" panose="020B0604020202020204" pitchFamily="34" charset="0"/>
              <a:buChar char="•"/>
              <a:defRPr/>
            </a:pPr>
            <a:endParaRPr lang="sk-SK" altLang="sk-SK" sz="800" dirty="0">
              <a:solidFill>
                <a:schemeClr val="tx2"/>
              </a:solidFill>
              <a:cs typeface="Tahoma" pitchFamily="34" charset="0"/>
            </a:endParaRPr>
          </a:p>
          <a:p>
            <a:pPr algn="just">
              <a:lnSpc>
                <a:spcPct val="80000"/>
              </a:lnSpc>
              <a:buClr>
                <a:srgbClr val="003881"/>
              </a:buClr>
              <a:defRPr/>
            </a:pPr>
            <a:r>
              <a:rPr lang="sk-SK" altLang="sk-SK" sz="1600" b="1" i="1" dirty="0" smtClean="0">
                <a:solidFill>
                  <a:schemeClr val="tx2"/>
                </a:solidFill>
                <a:cs typeface="Tahoma" pitchFamily="34" charset="0"/>
              </a:rPr>
              <a:t>     V </a:t>
            </a:r>
            <a:r>
              <a:rPr lang="sk-SK" altLang="sk-SK" sz="1600" b="1" i="1" dirty="0">
                <a:solidFill>
                  <a:schemeClr val="tx2"/>
                </a:solidFill>
                <a:cs typeface="Tahoma" pitchFamily="34" charset="0"/>
              </a:rPr>
              <a:t>auguste 2014 </a:t>
            </a:r>
            <a:r>
              <a:rPr lang="sk-SK" altLang="sk-SK" sz="1600" i="1" dirty="0">
                <a:solidFill>
                  <a:schemeClr val="tx2"/>
                </a:solidFill>
                <a:cs typeface="Tahoma" pitchFamily="34" charset="0"/>
              </a:rPr>
              <a:t>(22.8.) Prezident ECB vo svojej reči okrem iného konštatoval, </a:t>
            </a:r>
            <a:r>
              <a:rPr lang="sk-SK" altLang="sk-SK" sz="1600" i="1" dirty="0" smtClean="0">
                <a:solidFill>
                  <a:schemeClr val="tx2"/>
                </a:solidFill>
                <a:cs typeface="Tahoma" pitchFamily="34" charset="0"/>
              </a:rPr>
              <a:t>              že v </a:t>
            </a:r>
            <a:r>
              <a:rPr lang="sk-SK" altLang="sk-SK" sz="1600" i="1" dirty="0">
                <a:solidFill>
                  <a:schemeClr val="tx2"/>
                </a:solidFill>
                <a:cs typeface="Tahoma" pitchFamily="34" charset="0"/>
              </a:rPr>
              <a:t>priebehu augusta </a:t>
            </a:r>
            <a:r>
              <a:rPr lang="sk-SK" altLang="sk-SK" sz="1600" b="1" i="1" dirty="0">
                <a:solidFill>
                  <a:schemeClr val="tx2"/>
                </a:solidFill>
                <a:cs typeface="Tahoma" pitchFamily="34" charset="0"/>
              </a:rPr>
              <a:t>finančné trhy indikovali výrazný pokles inflačných očakávaní vo všetkých horizontoch</a:t>
            </a:r>
            <a:r>
              <a:rPr lang="sk-SK" altLang="sk-SK" sz="1600" i="1" dirty="0">
                <a:solidFill>
                  <a:schemeClr val="tx2"/>
                </a:solidFill>
                <a:cs typeface="Tahoma" pitchFamily="34" charset="0"/>
              </a:rPr>
              <a:t>. Zároveň uviedol, že Rada guvernérov bude brať na vedomie tento </a:t>
            </a:r>
            <a:r>
              <a:rPr lang="sk-SK" altLang="sk-SK" sz="1600" i="1" dirty="0" smtClean="0">
                <a:solidFill>
                  <a:schemeClr val="tx2"/>
                </a:solidFill>
                <a:cs typeface="Tahoma" pitchFamily="34" charset="0"/>
              </a:rPr>
              <a:t>vývoj a </a:t>
            </a:r>
            <a:r>
              <a:rPr lang="sk-SK" altLang="sk-SK" sz="1600" i="1" dirty="0">
                <a:solidFill>
                  <a:schemeClr val="tx2"/>
                </a:solidFill>
                <a:cs typeface="Tahoma" pitchFamily="34" charset="0"/>
              </a:rPr>
              <a:t>v rámci svojho mandátu použije všetky dostupné nástroje potrebné </a:t>
            </a:r>
            <a:r>
              <a:rPr lang="sk-SK" altLang="sk-SK" sz="1600" i="1" dirty="0" smtClean="0">
                <a:solidFill>
                  <a:schemeClr val="tx2"/>
                </a:solidFill>
                <a:cs typeface="Tahoma" pitchFamily="34" charset="0"/>
              </a:rPr>
              <a:t>           na </a:t>
            </a:r>
            <a:r>
              <a:rPr lang="sk-SK" altLang="sk-SK" sz="1600" i="1" dirty="0">
                <a:solidFill>
                  <a:schemeClr val="tx2"/>
                </a:solidFill>
                <a:cs typeface="Tahoma" pitchFamily="34" charset="0"/>
              </a:rPr>
              <a:t>zabezpečenie cenovej stability v strednodobom horizonte.</a:t>
            </a:r>
          </a:p>
          <a:p>
            <a:pPr algn="just">
              <a:lnSpc>
                <a:spcPct val="80000"/>
              </a:lnSpc>
              <a:buClr>
                <a:srgbClr val="003881"/>
              </a:buClr>
              <a:defRPr/>
            </a:pPr>
            <a:endParaRPr lang="sk-SK" altLang="sk-SK" sz="800" dirty="0">
              <a:solidFill>
                <a:schemeClr val="tx2"/>
              </a:solidFill>
              <a:cs typeface="Tahoma" pitchFamily="34" charset="0"/>
            </a:endParaRPr>
          </a:p>
          <a:p>
            <a:pPr algn="just">
              <a:lnSpc>
                <a:spcPct val="80000"/>
              </a:lnSpc>
              <a:buClr>
                <a:srgbClr val="003881"/>
              </a:buClr>
              <a:defRPr/>
            </a:pPr>
            <a:r>
              <a:rPr lang="sk-SK" altLang="sk-SK" sz="2000" b="1" u="sng" dirty="0" smtClean="0">
                <a:solidFill>
                  <a:schemeClr val="tx2"/>
                </a:solidFill>
                <a:cs typeface="Tahoma" pitchFamily="34" charset="0"/>
              </a:rPr>
              <a:t>September </a:t>
            </a:r>
            <a:r>
              <a:rPr lang="sk-SK" altLang="sk-SK" sz="2000" b="1" u="sng" dirty="0">
                <a:solidFill>
                  <a:schemeClr val="tx2"/>
                </a:solidFill>
                <a:cs typeface="Tahoma" pitchFamily="34" charset="0"/>
              </a:rPr>
              <a:t>2014:</a:t>
            </a:r>
          </a:p>
          <a:p>
            <a:pPr marL="285750" indent="-285750" algn="just">
              <a:lnSpc>
                <a:spcPct val="80000"/>
              </a:lnSpc>
              <a:buClr>
                <a:srgbClr val="003881"/>
              </a:buClr>
              <a:buFont typeface="Arial" panose="020B0604020202020204" pitchFamily="34" charset="0"/>
              <a:buChar char="•"/>
              <a:defRPr/>
            </a:pPr>
            <a:r>
              <a:rPr lang="sk-SK" altLang="sk-SK" sz="1800" dirty="0">
                <a:solidFill>
                  <a:schemeClr val="tx2"/>
                </a:solidFill>
                <a:cs typeface="Tahoma" pitchFamily="34" charset="0"/>
              </a:rPr>
              <a:t>ECB schválila 3. kolo </a:t>
            </a:r>
            <a:r>
              <a:rPr lang="sk-SK" altLang="sk-SK" sz="1800" b="1" dirty="0">
                <a:solidFill>
                  <a:schemeClr val="tx2"/>
                </a:solidFill>
                <a:cs typeface="Tahoma" pitchFamily="34" charset="0"/>
              </a:rPr>
              <a:t>CBPP3:</a:t>
            </a:r>
            <a:r>
              <a:rPr lang="sk-SK" altLang="sk-SK" sz="1800" dirty="0">
                <a:solidFill>
                  <a:schemeClr val="tx2"/>
                </a:solidFill>
                <a:cs typeface="Tahoma" pitchFamily="34" charset="0"/>
              </a:rPr>
              <a:t> </a:t>
            </a:r>
            <a:r>
              <a:rPr lang="sk-SK" sz="1800" dirty="0">
                <a:solidFill>
                  <a:schemeClr val="tx2"/>
                </a:solidFill>
              </a:rPr>
              <a:t>nákup širokého portfólia krytých dlhopisov </a:t>
            </a:r>
            <a:r>
              <a:rPr lang="sk-SK" sz="1800" dirty="0" smtClean="0">
                <a:solidFill>
                  <a:schemeClr val="tx2"/>
                </a:solidFill>
              </a:rPr>
              <a:t>           v </a:t>
            </a:r>
            <a:r>
              <a:rPr lang="sk-SK" sz="1800" dirty="0">
                <a:solidFill>
                  <a:schemeClr val="tx2"/>
                </a:solidFill>
              </a:rPr>
              <a:t>eurách vydaných peňažnými finančnými inštitúciami so sídlom v eurozóne </a:t>
            </a:r>
            <a:r>
              <a:rPr lang="sk-SK" sz="1800" dirty="0" smtClean="0">
                <a:solidFill>
                  <a:schemeClr val="tx2"/>
                </a:solidFill>
              </a:rPr>
              <a:t>      v </a:t>
            </a:r>
            <a:r>
              <a:rPr lang="sk-SK" sz="1800" dirty="0">
                <a:solidFill>
                  <a:schemeClr val="tx2"/>
                </a:solidFill>
              </a:rPr>
              <a:t>rámci nového programu nákupu dlhopisov. </a:t>
            </a:r>
          </a:p>
          <a:p>
            <a:pPr algn="just">
              <a:lnSpc>
                <a:spcPct val="80000"/>
              </a:lnSpc>
              <a:buClr>
                <a:srgbClr val="003881"/>
              </a:buClr>
              <a:buFont typeface="Wingdings" pitchFamily="2" charset="2"/>
              <a:buChar char="§"/>
              <a:defRPr/>
            </a:pPr>
            <a:endParaRPr lang="sk-SK" sz="800" dirty="0">
              <a:solidFill>
                <a:schemeClr val="tx2"/>
              </a:solidFill>
            </a:endParaRPr>
          </a:p>
          <a:p>
            <a:pPr marL="285750" indent="-285750" algn="just">
              <a:lnSpc>
                <a:spcPct val="80000"/>
              </a:lnSpc>
              <a:buClr>
                <a:srgbClr val="003881"/>
              </a:buClr>
              <a:buFont typeface="Arial" panose="020B0604020202020204" pitchFamily="34" charset="0"/>
              <a:buChar char="•"/>
              <a:defRPr/>
            </a:pPr>
            <a:r>
              <a:rPr lang="sk-SK" altLang="sk-SK" sz="1800" dirty="0">
                <a:solidFill>
                  <a:schemeClr val="tx2"/>
                </a:solidFill>
                <a:cs typeface="Tahoma" pitchFamily="34" charset="0"/>
              </a:rPr>
              <a:t>Zároveň ECB schválila program nákupu aktív </a:t>
            </a:r>
            <a:r>
              <a:rPr lang="sk-SK" altLang="sk-SK" sz="1800" b="1" dirty="0">
                <a:solidFill>
                  <a:schemeClr val="tx2"/>
                </a:solidFill>
                <a:cs typeface="Tahoma" pitchFamily="34" charset="0"/>
              </a:rPr>
              <a:t>ABSPP</a:t>
            </a:r>
            <a:r>
              <a:rPr lang="sk-SK" altLang="sk-SK" sz="1800" dirty="0">
                <a:solidFill>
                  <a:schemeClr val="tx2"/>
                </a:solidFill>
                <a:cs typeface="Tahoma" pitchFamily="34" charset="0"/>
              </a:rPr>
              <a:t>: </a:t>
            </a:r>
            <a:r>
              <a:rPr lang="sk-SK" sz="1800" dirty="0">
                <a:solidFill>
                  <a:schemeClr val="tx2"/>
                </a:solidFill>
              </a:rPr>
              <a:t>nákup širokého portfólia </a:t>
            </a:r>
            <a:r>
              <a:rPr lang="sk-SK" sz="1800" dirty="0" smtClean="0">
                <a:solidFill>
                  <a:schemeClr val="tx2"/>
                </a:solidFill>
              </a:rPr>
              <a:t>jednoduchých a </a:t>
            </a:r>
            <a:r>
              <a:rPr lang="sk-SK" sz="1800" dirty="0">
                <a:solidFill>
                  <a:schemeClr val="tx2"/>
                </a:solidFill>
              </a:rPr>
              <a:t>transparentných cenných papierov krytých aktívami </a:t>
            </a:r>
            <a:r>
              <a:rPr lang="sk-SK" sz="1800" dirty="0" smtClean="0">
                <a:solidFill>
                  <a:schemeClr val="tx2"/>
                </a:solidFill>
              </a:rPr>
              <a:t>                 s </a:t>
            </a:r>
            <a:r>
              <a:rPr lang="sk-SK" sz="1800" dirty="0">
                <a:solidFill>
                  <a:schemeClr val="tx2"/>
                </a:solidFill>
              </a:rPr>
              <a:t>podkladovými aktívami, ktoré sa skladajú z pohľadávok voči nefinančnému súkromnému sektoru eurozóny, v rámci programu nákupu ABS.</a:t>
            </a:r>
          </a:p>
          <a:p>
            <a:pPr>
              <a:defRPr/>
            </a:pPr>
            <a:endParaRPr lang="sk-SK" sz="1200" dirty="0">
              <a:solidFill>
                <a:schemeClr val="tx2"/>
              </a:solidFill>
            </a:endParaRPr>
          </a:p>
        </p:txBody>
      </p:sp>
      <p:sp>
        <p:nvSpPr>
          <p:cNvPr id="11267" name="Slide Number Placeholder 3"/>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4E25DD1D-31F8-449D-909E-D76054BD04DF}" type="slidenum">
              <a:rPr lang="en-US" altLang="sk-SK" sz="1200" smtClean="0">
                <a:solidFill>
                  <a:schemeClr val="bg1"/>
                </a:solidFill>
              </a:rPr>
              <a:pPr eaLnBrk="1" hangingPunct="1">
                <a:spcBef>
                  <a:spcPct val="0"/>
                </a:spcBef>
                <a:buFontTx/>
                <a:buNone/>
              </a:pPr>
              <a:t>14</a:t>
            </a:fld>
            <a:endParaRPr lang="en-US" altLang="sk-SK" sz="1200" smtClean="0">
              <a:solidFill>
                <a:schemeClr val="bg1"/>
              </a:solidFill>
            </a:endParaRPr>
          </a:p>
        </p:txBody>
      </p:sp>
      <p:sp>
        <p:nvSpPr>
          <p:cNvPr id="5" name="Rectangle 4"/>
          <p:cNvSpPr/>
          <p:nvPr/>
        </p:nvSpPr>
        <p:spPr>
          <a:xfrm>
            <a:off x="216024" y="188640"/>
            <a:ext cx="7884368" cy="430887"/>
          </a:xfrm>
          <a:prstGeom prst="rect">
            <a:avLst/>
          </a:prstGeom>
        </p:spPr>
        <p:txBody>
          <a:bodyPr wrap="square">
            <a:spAutoFit/>
          </a:bodyPr>
          <a:lstStyle/>
          <a:p>
            <a:pPr algn="ctr"/>
            <a:r>
              <a:rPr lang="sk-SK" sz="2200" b="1" dirty="0" smtClean="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Neštandardné opatrenia </a:t>
            </a:r>
            <a:r>
              <a:rPr lang="sk-SK" sz="22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ECB </a:t>
            </a:r>
            <a:r>
              <a:rPr lang="sk-SK" sz="2200" b="1" dirty="0" smtClean="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v </a:t>
            </a:r>
            <a:r>
              <a:rPr lang="sk-SK" sz="22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roku 2014</a:t>
            </a:r>
          </a:p>
        </p:txBody>
      </p:sp>
    </p:spTree>
    <p:extLst>
      <p:ext uri="{BB962C8B-B14F-4D97-AF65-F5344CB8AC3E}">
        <p14:creationId xmlns:p14="http://schemas.microsoft.com/office/powerpoint/2010/main" val="54358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7B690408-59BE-4FCF-9048-B1B9720A38AE}" type="slidenum">
              <a:rPr lang="en-US" altLang="sk-SK" sz="1200" smtClean="0">
                <a:solidFill>
                  <a:schemeClr val="bg1"/>
                </a:solidFill>
              </a:rPr>
              <a:pPr eaLnBrk="1" hangingPunct="1">
                <a:spcBef>
                  <a:spcPct val="0"/>
                </a:spcBef>
                <a:buFontTx/>
                <a:buNone/>
              </a:pPr>
              <a:t>15</a:t>
            </a:fld>
            <a:endParaRPr lang="en-US" altLang="sk-SK" sz="1200" smtClean="0">
              <a:solidFill>
                <a:schemeClr val="bg1"/>
              </a:solidFill>
            </a:endParaRPr>
          </a:p>
        </p:txBody>
      </p:sp>
      <p:sp>
        <p:nvSpPr>
          <p:cNvPr id="8" name="Rectangle 7"/>
          <p:cNvSpPr/>
          <p:nvPr/>
        </p:nvSpPr>
        <p:spPr>
          <a:xfrm>
            <a:off x="323529" y="1196752"/>
            <a:ext cx="8424935" cy="5312223"/>
          </a:xfrm>
          <a:prstGeom prst="rect">
            <a:avLst/>
          </a:prstGeom>
        </p:spPr>
        <p:txBody>
          <a:bodyPr wrap="square">
            <a:spAutoFit/>
          </a:bodyPr>
          <a:lstStyle/>
          <a:p>
            <a:pPr algn="just">
              <a:lnSpc>
                <a:spcPct val="80000"/>
              </a:lnSpc>
              <a:buClr>
                <a:srgbClr val="003881"/>
              </a:buClr>
              <a:defRPr/>
            </a:pPr>
            <a:endParaRPr lang="sk-SK" altLang="sk-SK" sz="1600" dirty="0">
              <a:solidFill>
                <a:schemeClr val="tx2"/>
              </a:solidFill>
              <a:cs typeface="Tahoma" pitchFamily="34" charset="0"/>
            </a:endParaRPr>
          </a:p>
          <a:p>
            <a:pPr algn="just">
              <a:lnSpc>
                <a:spcPct val="80000"/>
              </a:lnSpc>
              <a:buClr>
                <a:srgbClr val="003881"/>
              </a:buClr>
              <a:defRPr/>
            </a:pPr>
            <a:r>
              <a:rPr lang="sk-SK" altLang="sk-SK" sz="2200" b="1" u="sng" dirty="0" smtClean="0">
                <a:solidFill>
                  <a:schemeClr val="tx2"/>
                </a:solidFill>
                <a:cs typeface="Tahoma" pitchFamily="34" charset="0"/>
              </a:rPr>
              <a:t>Január </a:t>
            </a:r>
            <a:r>
              <a:rPr lang="sk-SK" altLang="sk-SK" sz="2200" b="1" u="sng" dirty="0">
                <a:solidFill>
                  <a:schemeClr val="tx2"/>
                </a:solidFill>
                <a:cs typeface="Tahoma" pitchFamily="34" charset="0"/>
              </a:rPr>
              <a:t>2015</a:t>
            </a:r>
            <a:r>
              <a:rPr lang="sk-SK" altLang="sk-SK" sz="2200" u="sng" dirty="0" smtClean="0">
                <a:solidFill>
                  <a:schemeClr val="tx2"/>
                </a:solidFill>
                <a:cs typeface="Tahoma" pitchFamily="34" charset="0"/>
              </a:rPr>
              <a:t>:</a:t>
            </a:r>
          </a:p>
          <a:p>
            <a:pPr algn="just">
              <a:lnSpc>
                <a:spcPct val="80000"/>
              </a:lnSpc>
              <a:buClr>
                <a:srgbClr val="003881"/>
              </a:buClr>
              <a:defRPr/>
            </a:pPr>
            <a:endParaRPr lang="sk-SK" altLang="sk-SK" sz="2400" u="sng" dirty="0">
              <a:solidFill>
                <a:schemeClr val="tx2"/>
              </a:solidFill>
              <a:cs typeface="Tahoma" pitchFamily="34" charset="0"/>
            </a:endParaRPr>
          </a:p>
          <a:p>
            <a:pPr algn="just">
              <a:lnSpc>
                <a:spcPct val="80000"/>
              </a:lnSpc>
              <a:buClr>
                <a:srgbClr val="003881"/>
              </a:buClr>
              <a:defRPr/>
            </a:pPr>
            <a:endParaRPr lang="sk-SK" altLang="sk-SK" sz="600" u="sng" dirty="0">
              <a:solidFill>
                <a:schemeClr val="tx2"/>
              </a:solidFill>
              <a:cs typeface="Tahoma" pitchFamily="34" charset="0"/>
            </a:endParaRPr>
          </a:p>
          <a:p>
            <a:pPr marL="285750" indent="-285750" algn="just">
              <a:lnSpc>
                <a:spcPct val="80000"/>
              </a:lnSpc>
              <a:buClr>
                <a:srgbClr val="003881"/>
              </a:buClr>
              <a:buFont typeface="Arial" panose="020B0604020202020204" pitchFamily="34" charset="0"/>
              <a:buChar char="•"/>
              <a:defRPr/>
            </a:pPr>
            <a:r>
              <a:rPr lang="sk-SK" altLang="sk-SK" sz="2000" dirty="0">
                <a:solidFill>
                  <a:schemeClr val="tx2"/>
                </a:solidFill>
                <a:cs typeface="Tahoma" pitchFamily="34" charset="0"/>
              </a:rPr>
              <a:t>ECB rozšírila program nákupu </a:t>
            </a:r>
            <a:r>
              <a:rPr lang="sk-SK" altLang="sk-SK" sz="2000" dirty="0" smtClean="0">
                <a:solidFill>
                  <a:schemeClr val="tx2"/>
                </a:solidFill>
                <a:cs typeface="Tahoma" pitchFamily="34" charset="0"/>
              </a:rPr>
              <a:t>aktív EAPP </a:t>
            </a:r>
            <a:r>
              <a:rPr lang="sk-SK" altLang="sk-SK" sz="2000" dirty="0">
                <a:solidFill>
                  <a:schemeClr val="tx2"/>
                </a:solidFill>
                <a:cs typeface="Tahoma" pitchFamily="34" charset="0"/>
              </a:rPr>
              <a:t>o dlhopisy vydané ústrednou štátnou správou krajín eurozóny, agentúrami </a:t>
            </a:r>
            <a:r>
              <a:rPr lang="sk-SK" altLang="sk-SK" sz="2000" dirty="0" smtClean="0">
                <a:solidFill>
                  <a:schemeClr val="tx2"/>
                </a:solidFill>
                <a:cs typeface="Tahoma" pitchFamily="34" charset="0"/>
              </a:rPr>
              <a:t>a európskymi </a:t>
            </a:r>
            <a:r>
              <a:rPr lang="sk-SK" altLang="sk-SK" sz="2000" dirty="0">
                <a:solidFill>
                  <a:schemeClr val="tx2"/>
                </a:solidFill>
                <a:cs typeface="Tahoma" pitchFamily="34" charset="0"/>
              </a:rPr>
              <a:t>inštitúciami, keď celková hodnota mesačných nákupov aktív má predstavovať </a:t>
            </a:r>
            <a:r>
              <a:rPr lang="sk-SK" altLang="sk-SK" sz="2000" b="1" dirty="0">
                <a:solidFill>
                  <a:schemeClr val="tx2"/>
                </a:solidFill>
                <a:cs typeface="Tahoma" pitchFamily="34" charset="0"/>
              </a:rPr>
              <a:t>60 mld. €</a:t>
            </a:r>
            <a:r>
              <a:rPr lang="sk-SK" altLang="sk-SK" sz="2000" dirty="0">
                <a:solidFill>
                  <a:schemeClr val="tx2"/>
                </a:solidFill>
                <a:cs typeface="Tahoma" pitchFamily="34" charset="0"/>
              </a:rPr>
              <a:t>, nákup aktív má prebiehať minimálne </a:t>
            </a:r>
            <a:r>
              <a:rPr lang="sk-SK" altLang="sk-SK" sz="2000" dirty="0" smtClean="0">
                <a:solidFill>
                  <a:schemeClr val="tx2"/>
                </a:solidFill>
                <a:cs typeface="Tahoma" pitchFamily="34" charset="0"/>
              </a:rPr>
              <a:t>         do </a:t>
            </a:r>
            <a:r>
              <a:rPr lang="sk-SK" altLang="sk-SK" sz="2000" dirty="0">
                <a:solidFill>
                  <a:schemeClr val="tx2"/>
                </a:solidFill>
                <a:cs typeface="Tahoma" pitchFamily="34" charset="0"/>
              </a:rPr>
              <a:t>septembra </a:t>
            </a:r>
            <a:r>
              <a:rPr lang="sk-SK" altLang="sk-SK" sz="2000" dirty="0" smtClean="0">
                <a:solidFill>
                  <a:schemeClr val="tx2"/>
                </a:solidFill>
                <a:cs typeface="Tahoma" pitchFamily="34" charset="0"/>
              </a:rPr>
              <a:t>2016.</a:t>
            </a:r>
            <a:endParaRPr lang="sk-SK" altLang="sk-SK" sz="2000" dirty="0">
              <a:solidFill>
                <a:schemeClr val="tx2"/>
              </a:solidFill>
              <a:cs typeface="Tahoma" pitchFamily="34" charset="0"/>
            </a:endParaRPr>
          </a:p>
          <a:p>
            <a:pPr marL="285750" indent="-285750" algn="just">
              <a:lnSpc>
                <a:spcPct val="80000"/>
              </a:lnSpc>
              <a:buClr>
                <a:srgbClr val="003881"/>
              </a:buClr>
              <a:buFont typeface="Arial" panose="020B0604020202020204" pitchFamily="34" charset="0"/>
              <a:buChar char="•"/>
              <a:defRPr/>
            </a:pPr>
            <a:endParaRPr lang="sk-SK" altLang="sk-SK" dirty="0" smtClean="0">
              <a:solidFill>
                <a:schemeClr val="tx2"/>
              </a:solidFill>
              <a:cs typeface="Tahoma" pitchFamily="34" charset="0"/>
            </a:endParaRPr>
          </a:p>
          <a:p>
            <a:pPr marL="285750" indent="-285750" algn="just">
              <a:lnSpc>
                <a:spcPct val="80000"/>
              </a:lnSpc>
              <a:buClr>
                <a:srgbClr val="003881"/>
              </a:buClr>
              <a:buFont typeface="Arial" panose="020B0604020202020204" pitchFamily="34" charset="0"/>
              <a:buChar char="•"/>
              <a:defRPr/>
            </a:pPr>
            <a:endParaRPr lang="sk-SK" altLang="sk-SK" dirty="0">
              <a:solidFill>
                <a:schemeClr val="tx2"/>
              </a:solidFill>
              <a:cs typeface="Tahoma" pitchFamily="34" charset="0"/>
            </a:endParaRPr>
          </a:p>
          <a:p>
            <a:pPr algn="just">
              <a:lnSpc>
                <a:spcPct val="80000"/>
              </a:lnSpc>
              <a:buClr>
                <a:srgbClr val="003881"/>
              </a:buClr>
              <a:defRPr/>
            </a:pPr>
            <a:r>
              <a:rPr lang="sk-SK" altLang="sk-SK" sz="2000" dirty="0">
                <a:solidFill>
                  <a:schemeClr val="tx2"/>
                </a:solidFill>
                <a:cs typeface="Tahoma" pitchFamily="34" charset="0"/>
              </a:rPr>
              <a:t>Popri existujúcich programoch nákupu aktív súkromného sektora (ABSPP, CBPP3) ECB oznámila rozšírenie zamerané na plnenie jej mandátu – udržiavať cenovú stabilitu – uskutočňovať nákupy štátnych dlhopisov </a:t>
            </a:r>
            <a:r>
              <a:rPr lang="sk-SK" altLang="sk-SK" sz="2000" dirty="0" smtClean="0">
                <a:solidFill>
                  <a:schemeClr val="tx2"/>
                </a:solidFill>
                <a:cs typeface="Tahoma" pitchFamily="34" charset="0"/>
              </a:rPr>
              <a:t>    v </a:t>
            </a:r>
            <a:r>
              <a:rPr lang="sk-SK" altLang="sk-SK" sz="2000" dirty="0">
                <a:solidFill>
                  <a:schemeClr val="tx2"/>
                </a:solidFill>
                <a:cs typeface="Tahoma" pitchFamily="34" charset="0"/>
              </a:rPr>
              <a:t>snahe zakročiť proti riziku nadmerne dlhého obdobia nízkej inflácie. Rada guvernérov prijala toto rozhodnutie v situácii, keď väčšina ukazovateľov skutočnej i očakávanej inflácie v eurozóne postupne klesla k svojim historickým minimám. </a:t>
            </a:r>
            <a:r>
              <a:rPr lang="sk-SK" altLang="sk-SK" sz="2000" dirty="0" smtClean="0">
                <a:solidFill>
                  <a:schemeClr val="tx2"/>
                </a:solidFill>
                <a:cs typeface="Tahoma" pitchFamily="34" charset="0"/>
              </a:rPr>
              <a:t>Vzhľadom </a:t>
            </a:r>
            <a:r>
              <a:rPr lang="sk-SK" altLang="sk-SK" sz="2000" dirty="0">
                <a:solidFill>
                  <a:schemeClr val="tx2"/>
                </a:solidFill>
                <a:cs typeface="Tahoma" pitchFamily="34" charset="0"/>
              </a:rPr>
              <a:t>na hrozbu nepriaznivého vplyvu potenciálnych sekundárnych </a:t>
            </a:r>
            <a:r>
              <a:rPr lang="sk-SK" altLang="sk-SK" sz="2000" dirty="0" smtClean="0">
                <a:solidFill>
                  <a:schemeClr val="tx2"/>
                </a:solidFill>
                <a:cs typeface="Tahoma" pitchFamily="34" charset="0"/>
              </a:rPr>
              <a:t>účinkov v </a:t>
            </a:r>
            <a:r>
              <a:rPr lang="sk-SK" altLang="sk-SK" sz="2000" dirty="0">
                <a:solidFill>
                  <a:schemeClr val="tx2"/>
                </a:solidFill>
                <a:cs typeface="Tahoma" pitchFamily="34" charset="0"/>
              </a:rPr>
              <a:t>oblasti mzdového vývoja </a:t>
            </a:r>
            <a:r>
              <a:rPr lang="sk-SK" altLang="sk-SK" sz="2000" dirty="0" smtClean="0">
                <a:solidFill>
                  <a:schemeClr val="tx2"/>
                </a:solidFill>
                <a:cs typeface="Tahoma" pitchFamily="34" charset="0"/>
              </a:rPr>
              <a:t>   a </a:t>
            </a:r>
            <a:r>
              <a:rPr lang="sk-SK" altLang="sk-SK" sz="2000" dirty="0">
                <a:solidFill>
                  <a:schemeClr val="tx2"/>
                </a:solidFill>
                <a:cs typeface="Tahoma" pitchFamily="34" charset="0"/>
              </a:rPr>
              <a:t>cenotvorby na cenový vývoj v strednodobom horizonte </a:t>
            </a:r>
            <a:r>
              <a:rPr lang="sk-SK" altLang="sk-SK" sz="2000" dirty="0" smtClean="0">
                <a:solidFill>
                  <a:schemeClr val="tx2"/>
                </a:solidFill>
                <a:cs typeface="Tahoma" pitchFamily="34" charset="0"/>
              </a:rPr>
              <a:t>bola za </a:t>
            </a:r>
            <a:r>
              <a:rPr lang="sk-SK" altLang="sk-SK" sz="2000" dirty="0">
                <a:solidFill>
                  <a:schemeClr val="tx2"/>
                </a:solidFill>
                <a:cs typeface="Tahoma" pitchFamily="34" charset="0"/>
              </a:rPr>
              <a:t>týchto okolností potrebná rázna reakcia menovej politiky.</a:t>
            </a:r>
          </a:p>
          <a:p>
            <a:pPr algn="just">
              <a:lnSpc>
                <a:spcPct val="80000"/>
              </a:lnSpc>
              <a:buClr>
                <a:srgbClr val="003881"/>
              </a:buClr>
              <a:defRPr/>
            </a:pPr>
            <a:endParaRPr lang="sk-SK" altLang="sk-SK" dirty="0">
              <a:solidFill>
                <a:schemeClr val="tx2"/>
              </a:solidFill>
              <a:cs typeface="Tahoma" pitchFamily="34" charset="0"/>
            </a:endParaRPr>
          </a:p>
        </p:txBody>
      </p:sp>
      <p:sp>
        <p:nvSpPr>
          <p:cNvPr id="5" name="Rectangle 4"/>
          <p:cNvSpPr/>
          <p:nvPr/>
        </p:nvSpPr>
        <p:spPr>
          <a:xfrm>
            <a:off x="0" y="148570"/>
            <a:ext cx="8172400" cy="430887"/>
          </a:xfrm>
          <a:prstGeom prst="rect">
            <a:avLst/>
          </a:prstGeom>
        </p:spPr>
        <p:txBody>
          <a:bodyPr wrap="square">
            <a:spAutoFit/>
          </a:bodyPr>
          <a:lstStyle/>
          <a:p>
            <a:pPr algn="ctr"/>
            <a:r>
              <a:rPr lang="sk-SK" sz="22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EAPP – rozšírený program nákupu aktív v roku </a:t>
            </a:r>
            <a:r>
              <a:rPr lang="sk-SK" sz="2200" b="1" dirty="0" smtClean="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2015</a:t>
            </a:r>
            <a:endParaRPr lang="sk-SK" sz="22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5497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920880" cy="697235"/>
          </a:xfrm>
        </p:spPr>
        <p:txBody>
          <a:bodyPr/>
          <a:lstStyle/>
          <a:p>
            <a:r>
              <a:rPr lang="sk-SK" sz="2200" dirty="0" smtClean="0">
                <a:solidFill>
                  <a:schemeClr val="bg1"/>
                </a:solidFill>
                <a:effectLst>
                  <a:outerShdw blurRad="38100" dist="38100" dir="2700000" algn="tl">
                    <a:srgbClr val="000000">
                      <a:alpha val="43137"/>
                    </a:srgbClr>
                  </a:outerShdw>
                </a:effectLst>
              </a:rPr>
              <a:t>Nákupy</a:t>
            </a:r>
            <a:r>
              <a:rPr lang="en-US" sz="2200" dirty="0" smtClean="0">
                <a:solidFill>
                  <a:schemeClr val="bg1"/>
                </a:solidFill>
                <a:effectLst>
                  <a:outerShdw blurRad="38100" dist="38100" dir="2700000" algn="tl">
                    <a:srgbClr val="000000">
                      <a:alpha val="43137"/>
                    </a:srgbClr>
                  </a:outerShdw>
                </a:effectLst>
              </a:rPr>
              <a:t> v</a:t>
            </a:r>
            <a:r>
              <a:rPr lang="sk-SK" sz="2200" dirty="0" smtClean="0">
                <a:solidFill>
                  <a:schemeClr val="bg1"/>
                </a:solidFill>
                <a:effectLst>
                  <a:outerShdw blurRad="38100" dist="38100" dir="2700000" algn="tl">
                    <a:srgbClr val="000000">
                      <a:alpha val="43137"/>
                    </a:srgbClr>
                  </a:outerShdw>
                </a:effectLst>
              </a:rPr>
              <a:t> rámci</a:t>
            </a:r>
            <a:r>
              <a:rPr lang="en-US" sz="2200" dirty="0" smtClean="0">
                <a:solidFill>
                  <a:schemeClr val="bg1"/>
                </a:solidFill>
                <a:effectLst>
                  <a:outerShdw blurRad="38100" dist="38100" dir="2700000" algn="tl">
                    <a:srgbClr val="000000">
                      <a:alpha val="43137"/>
                    </a:srgbClr>
                  </a:outerShdw>
                </a:effectLst>
              </a:rPr>
              <a:t> </a:t>
            </a:r>
            <a:r>
              <a:rPr lang="sk-SK" sz="2200" dirty="0" smtClean="0">
                <a:solidFill>
                  <a:schemeClr val="bg1"/>
                </a:solidFill>
                <a:effectLst>
                  <a:outerShdw blurRad="38100" dist="38100" dir="2700000" algn="tl">
                    <a:srgbClr val="000000">
                      <a:alpha val="43137"/>
                    </a:srgbClr>
                  </a:outerShdw>
                </a:effectLst>
              </a:rPr>
              <a:t>E</a:t>
            </a:r>
            <a:r>
              <a:rPr lang="en-US" sz="2200" dirty="0" smtClean="0">
                <a:solidFill>
                  <a:schemeClr val="bg1"/>
                </a:solidFill>
                <a:effectLst>
                  <a:outerShdw blurRad="38100" dist="38100" dir="2700000" algn="tl">
                    <a:srgbClr val="000000">
                      <a:alpha val="43137"/>
                    </a:srgbClr>
                  </a:outerShdw>
                </a:effectLst>
              </a:rPr>
              <a:t>APP </a:t>
            </a:r>
            <a:r>
              <a:rPr lang="sk-SK" sz="2200" dirty="0" smtClean="0">
                <a:solidFill>
                  <a:schemeClr val="bg1"/>
                </a:solidFill>
                <a:effectLst>
                  <a:outerShdw blurRad="38100" dist="38100" dir="2700000" algn="tl">
                    <a:srgbClr val="000000">
                      <a:alpha val="43137"/>
                    </a:srgbClr>
                  </a:outerShdw>
                </a:effectLst>
              </a:rPr>
              <a:t>zvyšujú bilančnú sumu ECB</a:t>
            </a:r>
            <a:endParaRPr lang="sk-SK" sz="22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16</a:t>
            </a:fld>
            <a:endParaRPr lang="en-US" altLang="sk-SK">
              <a:solidFill>
                <a:srgbClr val="FFFFFF"/>
              </a:solidFill>
            </a:endParaRPr>
          </a:p>
        </p:txBody>
      </p:sp>
      <p:sp>
        <p:nvSpPr>
          <p:cNvPr id="7" name="TextBox 5"/>
          <p:cNvSpPr txBox="1">
            <a:spLocks noChangeArrowheads="1"/>
          </p:cNvSpPr>
          <p:nvPr/>
        </p:nvSpPr>
        <p:spPr bwMode="auto">
          <a:xfrm>
            <a:off x="107504" y="1124744"/>
            <a:ext cx="4248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400" b="1" dirty="0" smtClean="0"/>
              <a:t>Kumulatívne nákupy v rámci EAPP</a:t>
            </a:r>
            <a:endParaRPr lang="sk-SK" altLang="sk-SK" sz="1400" b="1" dirty="0"/>
          </a:p>
        </p:txBody>
      </p:sp>
      <p:sp>
        <p:nvSpPr>
          <p:cNvPr id="9" name="TextBox 5"/>
          <p:cNvSpPr txBox="1">
            <a:spLocks noChangeArrowheads="1"/>
          </p:cNvSpPr>
          <p:nvPr/>
        </p:nvSpPr>
        <p:spPr bwMode="auto">
          <a:xfrm>
            <a:off x="4525790" y="1132578"/>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400" b="1" dirty="0" smtClean="0"/>
              <a:t>Aktíva ECB</a:t>
            </a:r>
            <a:endParaRPr lang="sk-SK" altLang="sk-SK" sz="1400" b="1" dirty="0"/>
          </a:p>
        </p:txBody>
      </p:sp>
      <p:sp>
        <p:nvSpPr>
          <p:cNvPr id="10" name="TextBox 5"/>
          <p:cNvSpPr txBox="1">
            <a:spLocks noChangeArrowheads="1"/>
          </p:cNvSpPr>
          <p:nvPr/>
        </p:nvSpPr>
        <p:spPr bwMode="auto">
          <a:xfrm>
            <a:off x="119471" y="5949280"/>
            <a:ext cx="3024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r>
              <a:rPr lang="sk-SK" altLang="sk-SK" sz="1000" dirty="0" smtClean="0"/>
              <a:t>Zdroj: ECB, prepočty NBS.</a:t>
            </a:r>
            <a:endParaRPr lang="sk-SK" altLang="sk-SK" sz="10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154" y="1448719"/>
            <a:ext cx="451167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hart 12"/>
          <p:cNvGraphicFramePr>
            <a:graphicFrameLocks/>
          </p:cNvGraphicFramePr>
          <p:nvPr>
            <p:extLst>
              <p:ext uri="{D42A27DB-BD31-4B8C-83A1-F6EECF244321}">
                <p14:modId xmlns:p14="http://schemas.microsoft.com/office/powerpoint/2010/main" val="1483089556"/>
              </p:ext>
            </p:extLst>
          </p:nvPr>
        </p:nvGraphicFramePr>
        <p:xfrm>
          <a:off x="106884" y="1448719"/>
          <a:ext cx="4355976" cy="4379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518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7384"/>
            <a:ext cx="7560840" cy="792088"/>
          </a:xfrm>
        </p:spPr>
        <p:txBody>
          <a:bodyPr>
            <a:noAutofit/>
          </a:bodyPr>
          <a:lstStyle/>
          <a:p>
            <a:r>
              <a:rPr lang="sk-SK" sz="2200" dirty="0" smtClean="0">
                <a:solidFill>
                  <a:schemeClr val="bg1"/>
                </a:solidFill>
              </a:rPr>
              <a:t>Reakcia na ohlásenie</a:t>
            </a:r>
            <a:r>
              <a:rPr lang="en-US" sz="2200" dirty="0" smtClean="0">
                <a:solidFill>
                  <a:schemeClr val="bg1"/>
                </a:solidFill>
              </a:rPr>
              <a:t> EAPP</a:t>
            </a:r>
            <a:endParaRPr lang="en-US" sz="2200" dirty="0">
              <a:solidFill>
                <a:schemeClr val="bg1"/>
              </a:solidFill>
            </a:endParaRPr>
          </a:p>
        </p:txBody>
      </p:sp>
      <p:sp>
        <p:nvSpPr>
          <p:cNvPr id="13" name="Ograda vsebine 2"/>
          <p:cNvSpPr>
            <a:spLocks noGrp="1"/>
          </p:cNvSpPr>
          <p:nvPr>
            <p:ph idx="1"/>
          </p:nvPr>
        </p:nvSpPr>
        <p:spPr>
          <a:xfrm>
            <a:off x="5882815" y="1196752"/>
            <a:ext cx="3081673" cy="1368152"/>
          </a:xfrm>
        </p:spPr>
        <p:txBody>
          <a:bodyPr>
            <a:noAutofit/>
          </a:bodyPr>
          <a:lstStyle/>
          <a:p>
            <a:pPr marL="0" indent="0" algn="just">
              <a:lnSpc>
                <a:spcPct val="130000"/>
              </a:lnSpc>
              <a:spcBef>
                <a:spcPts val="600"/>
              </a:spcBef>
            </a:pPr>
            <a:r>
              <a:rPr lang="sk-SK" sz="1600" kern="1200" dirty="0">
                <a:solidFill>
                  <a:schemeClr val="tx2"/>
                </a:solidFill>
                <a:cs typeface="Tahoma" pitchFamily="34" charset="0"/>
              </a:rPr>
              <a:t>Výnosy z 10-ročných vládnych dlhopisov výraznejšie poklesli, najmä v </a:t>
            </a:r>
            <a:r>
              <a:rPr lang="sk-SK" sz="1600" kern="1200" dirty="0" smtClean="0">
                <a:solidFill>
                  <a:schemeClr val="tx2"/>
                </a:solidFill>
                <a:cs typeface="Tahoma" pitchFamily="34" charset="0"/>
              </a:rPr>
              <a:t>krajinách </a:t>
            </a:r>
            <a:r>
              <a:rPr lang="sk-SK" sz="1600" kern="1200" dirty="0">
                <a:solidFill>
                  <a:schemeClr val="tx2"/>
                </a:solidFill>
                <a:cs typeface="Tahoma" pitchFamily="34" charset="0"/>
              </a:rPr>
              <a:t>s </a:t>
            </a:r>
            <a:r>
              <a:rPr lang="sk-SK" sz="1600" kern="1200" dirty="0" smtClean="0">
                <a:solidFill>
                  <a:schemeClr val="tx2"/>
                </a:solidFill>
                <a:cs typeface="Tahoma" pitchFamily="34" charset="0"/>
              </a:rPr>
              <a:t>výraznými finančnými ťažkosťami.</a:t>
            </a:r>
          </a:p>
          <a:p>
            <a:pPr indent="0" algn="just">
              <a:lnSpc>
                <a:spcPct val="130000"/>
              </a:lnSpc>
              <a:spcBef>
                <a:spcPts val="600"/>
              </a:spcBef>
            </a:pPr>
            <a:endParaRPr lang="sk-SK" sz="1600" kern="1200" dirty="0" smtClean="0">
              <a:solidFill>
                <a:schemeClr val="tx2"/>
              </a:solidFill>
              <a:cs typeface="Tahoma" pitchFamily="34" charset="0"/>
            </a:endParaRPr>
          </a:p>
          <a:p>
            <a:pPr indent="0" algn="just">
              <a:lnSpc>
                <a:spcPct val="130000"/>
              </a:lnSpc>
              <a:spcBef>
                <a:spcPts val="600"/>
              </a:spcBef>
            </a:pPr>
            <a:endParaRPr lang="sk-SK" sz="1600" kern="1200" dirty="0">
              <a:solidFill>
                <a:schemeClr val="tx2"/>
              </a:solidFill>
              <a:cs typeface="Tahoma" pitchFamily="34" charset="0"/>
            </a:endParaRPr>
          </a:p>
          <a:p>
            <a:pPr indent="0" algn="just">
              <a:lnSpc>
                <a:spcPct val="130000"/>
              </a:lnSpc>
              <a:spcBef>
                <a:spcPts val="600"/>
              </a:spcBef>
            </a:pPr>
            <a:endParaRPr lang="sk-SK" sz="1600" kern="1200" dirty="0" smtClean="0">
              <a:solidFill>
                <a:schemeClr val="tx2"/>
              </a:solidFill>
              <a:cs typeface="Tahoma" pitchFamily="34" charset="0"/>
            </a:endParaRPr>
          </a:p>
        </p:txBody>
      </p:sp>
      <p:sp>
        <p:nvSpPr>
          <p:cNvPr id="6" name="Ograda vsebine 2"/>
          <p:cNvSpPr txBox="1">
            <a:spLocks/>
          </p:cNvSpPr>
          <p:nvPr/>
        </p:nvSpPr>
        <p:spPr>
          <a:xfrm>
            <a:off x="124501" y="6504282"/>
            <a:ext cx="3423270" cy="153893"/>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1000" b="0" i="0" u="none" strike="noStrike" kern="1200" cap="none" spc="0" normalizeH="0" baseline="0" dirty="0" smtClean="0">
                <a:ln>
                  <a:noFill/>
                </a:ln>
                <a:solidFill>
                  <a:schemeClr val="bg1"/>
                </a:solidFill>
                <a:effectLst/>
                <a:uLnTx/>
                <a:uFillTx/>
                <a:latin typeface="Times New Roman" pitchFamily="18" charset="0"/>
                <a:cs typeface="Times New Roman" pitchFamily="18" charset="0"/>
              </a:rPr>
              <a:t>Zdroj</a:t>
            </a:r>
            <a:r>
              <a:rPr kumimoji="0" lang="en-US" sz="1000" b="0" i="0" u="none" strike="noStrike" kern="1200" cap="none" spc="0" normalizeH="0" baseline="0" dirty="0" smtClean="0">
                <a:ln>
                  <a:noFill/>
                </a:ln>
                <a:solidFill>
                  <a:schemeClr val="bg1"/>
                </a:solidFill>
                <a:effectLst/>
                <a:uLnTx/>
                <a:uFillTx/>
                <a:latin typeface="Times New Roman" pitchFamily="18" charset="0"/>
                <a:cs typeface="Times New Roman" pitchFamily="18" charset="0"/>
              </a:rPr>
              <a:t>: </a:t>
            </a:r>
            <a:r>
              <a:rPr lang="sk-SK" sz="1000" dirty="0" err="1" smtClean="0">
                <a:solidFill>
                  <a:schemeClr val="bg1"/>
                </a:solidFill>
                <a:latin typeface="Times New Roman" pitchFamily="18" charset="0"/>
                <a:cs typeface="Times New Roman" pitchFamily="18" charset="0"/>
              </a:rPr>
              <a:t>Eurostat</a:t>
            </a:r>
            <a:r>
              <a:rPr lang="sk-SK" sz="1000" dirty="0" smtClean="0">
                <a:solidFill>
                  <a:schemeClr val="bg1"/>
                </a:solidFill>
                <a:latin typeface="Times New Roman" pitchFamily="18" charset="0"/>
                <a:cs typeface="Times New Roman" pitchFamily="18" charset="0"/>
              </a:rPr>
              <a:t>, ECB</a:t>
            </a:r>
            <a:r>
              <a:rPr kumimoji="0" lang="en-US" sz="1000" b="0" i="0" u="none" strike="noStrike" kern="1200" cap="none" spc="0" normalizeH="0" baseline="0" dirty="0" smtClean="0">
                <a:ln>
                  <a:noFill/>
                </a:ln>
                <a:solidFill>
                  <a:schemeClr val="bg1"/>
                </a:solidFill>
                <a:effectLst/>
                <a:uLnTx/>
                <a:uFillTx/>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17</a:t>
            </a:fld>
            <a:endParaRPr lang="en-US" altLang="sk-SK">
              <a:solidFill>
                <a:srgbClr val="FFFFFF"/>
              </a:solidFill>
            </a:endParaRPr>
          </a:p>
        </p:txBody>
      </p:sp>
      <p:sp>
        <p:nvSpPr>
          <p:cNvPr id="5" name="Rectangle 4"/>
          <p:cNvSpPr/>
          <p:nvPr/>
        </p:nvSpPr>
        <p:spPr>
          <a:xfrm>
            <a:off x="124501" y="741135"/>
            <a:ext cx="3171061" cy="276999"/>
          </a:xfrm>
          <a:prstGeom prst="rect">
            <a:avLst/>
          </a:prstGeom>
        </p:spPr>
        <p:txBody>
          <a:bodyPr wrap="none">
            <a:spAutoFit/>
          </a:bodyPr>
          <a:lstStyle/>
          <a:p>
            <a:r>
              <a:rPr lang="sk-SK" sz="1200" b="1" dirty="0"/>
              <a:t>Výnosy 10-ročných vládnych dlhopisov</a:t>
            </a:r>
          </a:p>
        </p:txBody>
      </p:sp>
      <p:sp>
        <p:nvSpPr>
          <p:cNvPr id="10" name="Rectangle 9"/>
          <p:cNvSpPr/>
          <p:nvPr/>
        </p:nvSpPr>
        <p:spPr>
          <a:xfrm>
            <a:off x="96371" y="3717031"/>
            <a:ext cx="1595309" cy="246221"/>
          </a:xfrm>
          <a:prstGeom prst="rect">
            <a:avLst/>
          </a:prstGeom>
        </p:spPr>
        <p:txBody>
          <a:bodyPr wrap="none">
            <a:spAutoFit/>
          </a:bodyPr>
          <a:lstStyle/>
          <a:p>
            <a:r>
              <a:rPr lang="sk-SK" sz="1000" b="1" dirty="0" smtClean="0"/>
              <a:t>Vývoj kurzu EUR/USD</a:t>
            </a:r>
            <a:endParaRPr lang="sk-SK" sz="1000" b="1" dirty="0"/>
          </a:p>
        </p:txBody>
      </p:sp>
      <p:sp>
        <p:nvSpPr>
          <p:cNvPr id="7" name="Rectangle 6"/>
          <p:cNvSpPr/>
          <p:nvPr/>
        </p:nvSpPr>
        <p:spPr>
          <a:xfrm>
            <a:off x="5926142" y="4394950"/>
            <a:ext cx="3038346" cy="1692771"/>
          </a:xfrm>
          <a:prstGeom prst="rect">
            <a:avLst/>
          </a:prstGeom>
        </p:spPr>
        <p:txBody>
          <a:bodyPr wrap="square">
            <a:spAutoFit/>
          </a:bodyPr>
          <a:lstStyle/>
          <a:p>
            <a:pPr indent="0" algn="just">
              <a:lnSpc>
                <a:spcPct val="130000"/>
              </a:lnSpc>
              <a:spcBef>
                <a:spcPts val="600"/>
              </a:spcBef>
            </a:pPr>
            <a:r>
              <a:rPr lang="sk-SK" sz="1600" dirty="0">
                <a:solidFill>
                  <a:schemeClr val="tx2"/>
                </a:solidFill>
                <a:cs typeface="Tahoma" pitchFamily="34" charset="0"/>
              </a:rPr>
              <a:t>Výmenný kurz sa dostal </a:t>
            </a:r>
            <a:r>
              <a:rPr lang="sk-SK" sz="1600" dirty="0" smtClean="0">
                <a:solidFill>
                  <a:schemeClr val="tx2"/>
                </a:solidFill>
                <a:cs typeface="Tahoma" pitchFamily="34" charset="0"/>
              </a:rPr>
              <a:t>        na </a:t>
            </a:r>
            <a:r>
              <a:rPr lang="sk-SK" sz="1600" dirty="0">
                <a:solidFill>
                  <a:schemeClr val="tx2"/>
                </a:solidFill>
                <a:cs typeface="Tahoma" pitchFamily="34" charset="0"/>
              </a:rPr>
              <a:t>najnižšie úrovne od júna 2003</a:t>
            </a:r>
            <a:r>
              <a:rPr lang="sl-SI" sz="1600" dirty="0" smtClean="0">
                <a:solidFill>
                  <a:schemeClr val="tx2"/>
                </a:solidFill>
                <a:cs typeface="Tahoma" pitchFamily="34" charset="0"/>
              </a:rPr>
              <a:t>. </a:t>
            </a:r>
            <a:r>
              <a:rPr lang="sk-SK" altLang="sk-SK" sz="1600" dirty="0" err="1" smtClean="0">
                <a:solidFill>
                  <a:schemeClr val="tx2"/>
                </a:solidFill>
              </a:rPr>
              <a:t>Depreciácia</a:t>
            </a:r>
            <a:r>
              <a:rPr lang="sk-SK" altLang="sk-SK" sz="1600" dirty="0" smtClean="0">
                <a:solidFill>
                  <a:schemeClr val="tx2"/>
                </a:solidFill>
              </a:rPr>
              <a:t> </a:t>
            </a:r>
            <a:r>
              <a:rPr lang="sk-SK" altLang="sk-SK" sz="1600" dirty="0">
                <a:solidFill>
                  <a:schemeClr val="tx2"/>
                </a:solidFill>
              </a:rPr>
              <a:t>výmenného kurzu pomáha </a:t>
            </a:r>
            <a:r>
              <a:rPr lang="sk-SK" altLang="sk-SK" sz="1600" dirty="0" smtClean="0">
                <a:solidFill>
                  <a:schemeClr val="tx2"/>
                </a:solidFill>
              </a:rPr>
              <a:t>ekonomike </a:t>
            </a:r>
            <a:r>
              <a:rPr lang="sk-SK" altLang="sk-SK" sz="1600" dirty="0">
                <a:solidFill>
                  <a:schemeClr val="tx2"/>
                </a:solidFill>
              </a:rPr>
              <a:t>eurozóny </a:t>
            </a:r>
            <a:r>
              <a:rPr lang="sk-SK" altLang="sk-SK" sz="1600" dirty="0" smtClean="0">
                <a:solidFill>
                  <a:schemeClr val="tx2"/>
                </a:solidFill>
              </a:rPr>
              <a:t>podporou exportov.</a:t>
            </a:r>
          </a:p>
        </p:txBody>
      </p:sp>
      <p:sp>
        <p:nvSpPr>
          <p:cNvPr id="8" name="Rectangle 7"/>
          <p:cNvSpPr/>
          <p:nvPr/>
        </p:nvSpPr>
        <p:spPr>
          <a:xfrm>
            <a:off x="5884454" y="2636912"/>
            <a:ext cx="3080034" cy="1692771"/>
          </a:xfrm>
          <a:prstGeom prst="rect">
            <a:avLst/>
          </a:prstGeom>
        </p:spPr>
        <p:txBody>
          <a:bodyPr wrap="square">
            <a:spAutoFit/>
          </a:bodyPr>
          <a:lstStyle/>
          <a:p>
            <a:pPr indent="0" algn="just">
              <a:lnSpc>
                <a:spcPct val="130000"/>
              </a:lnSpc>
              <a:spcBef>
                <a:spcPts val="600"/>
              </a:spcBef>
            </a:pPr>
            <a:r>
              <a:rPr lang="sk-SK" sz="1600" dirty="0">
                <a:solidFill>
                  <a:schemeClr val="tx2"/>
                </a:solidFill>
                <a:cs typeface="Tahoma" pitchFamily="34" charset="0"/>
              </a:rPr>
              <a:t>Vývoj na trhoch v 2. polroku 2014 bol výrazne ovplyvnený očakávaniami spustenia </a:t>
            </a:r>
            <a:r>
              <a:rPr lang="sk-SK" sz="1600" dirty="0" smtClean="0">
                <a:solidFill>
                  <a:schemeClr val="tx2"/>
                </a:solidFill>
                <a:cs typeface="Tahoma" pitchFamily="34" charset="0"/>
              </a:rPr>
              <a:t>EAPP po prejave prezidenta ECB       v </a:t>
            </a:r>
            <a:r>
              <a:rPr lang="sk-SK" sz="1600" dirty="0" err="1" smtClean="0">
                <a:solidFill>
                  <a:schemeClr val="tx2"/>
                </a:solidFill>
                <a:cs typeface="Tahoma" pitchFamily="34" charset="0"/>
              </a:rPr>
              <a:t>Jackson</a:t>
            </a:r>
            <a:r>
              <a:rPr lang="sk-SK" sz="1600" dirty="0" smtClean="0">
                <a:solidFill>
                  <a:schemeClr val="tx2"/>
                </a:solidFill>
                <a:cs typeface="Tahoma" pitchFamily="34" charset="0"/>
              </a:rPr>
              <a:t> Hole.</a:t>
            </a:r>
            <a:endParaRPr lang="en-US" sz="1600" dirty="0">
              <a:solidFill>
                <a:schemeClr val="tx2"/>
              </a:solidFill>
              <a:cs typeface="Tahoma" pitchFamily="34" charset="0"/>
            </a:endParaRPr>
          </a:p>
        </p:txBody>
      </p:sp>
      <p:sp>
        <p:nvSpPr>
          <p:cNvPr id="9" name="Rectangle 8"/>
          <p:cNvSpPr/>
          <p:nvPr/>
        </p:nvSpPr>
        <p:spPr>
          <a:xfrm>
            <a:off x="2771800" y="3716781"/>
            <a:ext cx="3264035" cy="246221"/>
          </a:xfrm>
          <a:prstGeom prst="rect">
            <a:avLst/>
          </a:prstGeom>
        </p:spPr>
        <p:txBody>
          <a:bodyPr wrap="none">
            <a:spAutoFit/>
          </a:bodyPr>
          <a:lstStyle/>
          <a:p>
            <a:r>
              <a:rPr lang="sk-SK" sz="1000" b="1" dirty="0"/>
              <a:t>Vývoj kurzu </a:t>
            </a:r>
            <a:r>
              <a:rPr lang="sk-SK" sz="1000" b="1" dirty="0" smtClean="0"/>
              <a:t>EUR/USD – medziročná zmena (%)</a:t>
            </a:r>
            <a:endParaRPr lang="sk-SK" sz="1000" b="1" dirty="0"/>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6" y="1024437"/>
            <a:ext cx="5796902" cy="263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888" y="3978640"/>
            <a:ext cx="2875080" cy="25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01" y="3978390"/>
            <a:ext cx="284638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40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179512" y="38910"/>
            <a:ext cx="8064896" cy="797802"/>
          </a:xfrm>
          <a:noFill/>
          <a:ln>
            <a:noFill/>
            <a:miter lim="800000"/>
            <a:headEnd/>
            <a:tailEnd/>
          </a:ln>
        </p:spPr>
        <p:txBody>
          <a:bodyPr wrap="square" lIns="91440" tIns="45720" rIns="91440" bIns="45720" numCol="1" anchor="t" anchorCtr="0" compatLnSpc="1">
            <a:prstTxWarp prst="textNoShape">
              <a:avLst/>
            </a:prstTxWarp>
          </a:bodyPr>
          <a:lstStyle/>
          <a:p>
            <a:r>
              <a:rPr lang="sk-SK" altLang="sk-SK" sz="2200" b="1" dirty="0" smtClean="0">
                <a:solidFill>
                  <a:schemeClr val="bg1"/>
                </a:solidFill>
                <a:effectLst>
                  <a:outerShdw blurRad="38100" dist="38100" dir="2700000" algn="tl">
                    <a:srgbClr val="000000">
                      <a:alpha val="43137"/>
                    </a:srgbClr>
                  </a:outerShdw>
                </a:effectLst>
              </a:rPr>
              <a:t>Neštandardné opatrenia pomohli obnoviť transmisiu úrokových sadzieb</a:t>
            </a:r>
          </a:p>
        </p:txBody>
      </p:sp>
      <p:sp>
        <p:nvSpPr>
          <p:cNvPr id="3" name="TextBox 2"/>
          <p:cNvSpPr txBox="1"/>
          <p:nvPr/>
        </p:nvSpPr>
        <p:spPr>
          <a:xfrm>
            <a:off x="179512" y="1844824"/>
            <a:ext cx="4032448" cy="461665"/>
          </a:xfrm>
          <a:prstGeom prst="rect">
            <a:avLst/>
          </a:prstGeom>
          <a:noFill/>
        </p:spPr>
        <p:txBody>
          <a:bodyPr wrap="square" rtlCol="0">
            <a:spAutoFit/>
          </a:bodyPr>
          <a:lstStyle/>
          <a:p>
            <a:r>
              <a:rPr lang="sk-SK" sz="1200" b="1" dirty="0" smtClean="0"/>
              <a:t>Kompozitné úrokové sadzby z úverov a sadzba pre hlavné refinančné operácie </a:t>
            </a:r>
            <a:endParaRPr lang="sk-SK" sz="1200" b="1" dirty="0"/>
          </a:p>
        </p:txBody>
      </p:sp>
      <p:sp>
        <p:nvSpPr>
          <p:cNvPr id="4" name="TextBox 3"/>
          <p:cNvSpPr txBox="1"/>
          <p:nvPr/>
        </p:nvSpPr>
        <p:spPr>
          <a:xfrm>
            <a:off x="4505284" y="1783849"/>
            <a:ext cx="4315188" cy="276999"/>
          </a:xfrm>
          <a:prstGeom prst="rect">
            <a:avLst/>
          </a:prstGeom>
          <a:noFill/>
        </p:spPr>
        <p:txBody>
          <a:bodyPr wrap="square" rtlCol="0">
            <a:spAutoFit/>
          </a:bodyPr>
          <a:lstStyle/>
          <a:p>
            <a:r>
              <a:rPr lang="sk-SK" sz="1200" b="1" dirty="0"/>
              <a:t>Kumulatívna zmena úrokových sadzieb </a:t>
            </a:r>
            <a:r>
              <a:rPr lang="sk-SK" sz="1200" b="1" dirty="0" smtClean="0"/>
              <a:t>od júla </a:t>
            </a:r>
            <a:r>
              <a:rPr lang="sk-SK" sz="1200" b="1" dirty="0"/>
              <a:t>2014</a:t>
            </a:r>
          </a:p>
        </p:txBody>
      </p:sp>
      <p:sp>
        <p:nvSpPr>
          <p:cNvPr id="6" name="TextBox 5"/>
          <p:cNvSpPr txBox="1"/>
          <p:nvPr/>
        </p:nvSpPr>
        <p:spPr>
          <a:xfrm>
            <a:off x="179512" y="6207115"/>
            <a:ext cx="1296144" cy="246221"/>
          </a:xfrm>
          <a:prstGeom prst="rect">
            <a:avLst/>
          </a:prstGeom>
          <a:noFill/>
        </p:spPr>
        <p:txBody>
          <a:bodyPr wrap="square" rtlCol="0">
            <a:spAutoFit/>
          </a:bodyPr>
          <a:lstStyle/>
          <a:p>
            <a:r>
              <a:rPr lang="sk-SK" sz="1000" dirty="0" smtClean="0"/>
              <a:t>Zdroj: ECB.</a:t>
            </a:r>
            <a:endParaRPr lang="sk-SK" sz="1000" dirty="0"/>
          </a:p>
        </p:txBody>
      </p:sp>
      <p:sp>
        <p:nvSpPr>
          <p:cNvPr id="10" name="TextBox 9"/>
          <p:cNvSpPr txBox="1"/>
          <p:nvPr/>
        </p:nvSpPr>
        <p:spPr>
          <a:xfrm>
            <a:off x="4549577" y="5805264"/>
            <a:ext cx="1678607" cy="246221"/>
          </a:xfrm>
          <a:prstGeom prst="rect">
            <a:avLst/>
          </a:prstGeom>
          <a:noFill/>
        </p:spPr>
        <p:txBody>
          <a:bodyPr wrap="square" rtlCol="0">
            <a:spAutoFit/>
          </a:bodyPr>
          <a:lstStyle/>
          <a:p>
            <a:r>
              <a:rPr lang="sk-SK" sz="1000" dirty="0" smtClean="0"/>
              <a:t>Zdroj: ECB, prepočty NBS.</a:t>
            </a:r>
            <a:endParaRPr lang="sk-SK" sz="1000" dirty="0"/>
          </a:p>
        </p:txBody>
      </p:sp>
      <p:graphicFrame>
        <p:nvGraphicFramePr>
          <p:cNvPr id="12" name="Chart 11"/>
          <p:cNvGraphicFramePr/>
          <p:nvPr>
            <p:extLst>
              <p:ext uri="{D42A27DB-BD31-4B8C-83A1-F6EECF244321}">
                <p14:modId xmlns:p14="http://schemas.microsoft.com/office/powerpoint/2010/main" val="997423470"/>
              </p:ext>
            </p:extLst>
          </p:nvPr>
        </p:nvGraphicFramePr>
        <p:xfrm>
          <a:off x="4499992" y="2060849"/>
          <a:ext cx="4320480" cy="37444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99992" y="6002124"/>
            <a:ext cx="4320480" cy="523220"/>
          </a:xfrm>
          <a:prstGeom prst="rect">
            <a:avLst/>
          </a:prstGeom>
          <a:noFill/>
        </p:spPr>
        <p:txBody>
          <a:bodyPr wrap="square" rtlCol="0">
            <a:spAutoFit/>
          </a:bodyPr>
          <a:lstStyle/>
          <a:p>
            <a:r>
              <a:rPr lang="sk-SK" sz="700" dirty="0" err="1"/>
              <a:t>Pozn</a:t>
            </a:r>
            <a:r>
              <a:rPr lang="sk-SK" sz="700" dirty="0" smtClean="0"/>
              <a:t>: Veľkosť </a:t>
            </a:r>
            <a:r>
              <a:rPr lang="sk-SK" sz="700" dirty="0"/>
              <a:t>podnikov je </a:t>
            </a:r>
            <a:r>
              <a:rPr lang="sk-SK" sz="700" dirty="0" err="1"/>
              <a:t>aproximovaná</a:t>
            </a:r>
            <a:r>
              <a:rPr lang="sk-SK" sz="700" dirty="0"/>
              <a:t> objemom </a:t>
            </a:r>
          </a:p>
          <a:p>
            <a:r>
              <a:rPr lang="sk-SK" sz="700" dirty="0"/>
              <a:t>čerpaných úverov. Veľké podniky sú s čerpaním </a:t>
            </a:r>
            <a:r>
              <a:rPr lang="sk-SK" sz="700" dirty="0" smtClean="0"/>
              <a:t>objemov nad </a:t>
            </a:r>
            <a:r>
              <a:rPr lang="sk-SK" sz="700" dirty="0"/>
              <a:t>1 </a:t>
            </a:r>
            <a:r>
              <a:rPr lang="sk-SK" sz="700" dirty="0" err="1"/>
              <a:t>mil</a:t>
            </a:r>
            <a:r>
              <a:rPr lang="sk-SK" sz="700" dirty="0"/>
              <a:t> EUR, malé a stredné podniky nad 0.25 mil. EUR</a:t>
            </a:r>
          </a:p>
          <a:p>
            <a:r>
              <a:rPr lang="sk-SK" sz="700" dirty="0"/>
              <a:t>do 1 mil. EUR a </a:t>
            </a:r>
            <a:r>
              <a:rPr lang="sk-SK" sz="700" dirty="0" err="1"/>
              <a:t>mikropodniky</a:t>
            </a:r>
            <a:r>
              <a:rPr lang="sk-SK" sz="700" dirty="0"/>
              <a:t> do 0.25 mil. </a:t>
            </a:r>
            <a:r>
              <a:rPr lang="sk-SK" sz="700" dirty="0" smtClean="0"/>
              <a:t>EUR</a:t>
            </a:r>
            <a:endParaRPr lang="sk-SK" sz="700" dirty="0"/>
          </a:p>
        </p:txBody>
      </p:sp>
      <p:sp>
        <p:nvSpPr>
          <p:cNvPr id="7" name="TextBox 6"/>
          <p:cNvSpPr txBox="1"/>
          <p:nvPr/>
        </p:nvSpPr>
        <p:spPr>
          <a:xfrm>
            <a:off x="225211" y="808836"/>
            <a:ext cx="8667269" cy="1077218"/>
          </a:xfrm>
          <a:prstGeom prst="rect">
            <a:avLst/>
          </a:prstGeom>
          <a:noFill/>
        </p:spPr>
        <p:txBody>
          <a:bodyPr wrap="square" rtlCol="0">
            <a:spAutoFit/>
          </a:bodyPr>
          <a:lstStyle/>
          <a:p>
            <a:pPr algn="just"/>
            <a:r>
              <a:rPr lang="sk-SK" sz="1600" dirty="0" smtClean="0">
                <a:solidFill>
                  <a:schemeClr val="tx2"/>
                </a:solidFill>
              </a:rPr>
              <a:t>Neštandardné </a:t>
            </a:r>
            <a:r>
              <a:rPr lang="sk-SK" sz="1600" dirty="0">
                <a:solidFill>
                  <a:schemeClr val="tx2"/>
                </a:solidFill>
              </a:rPr>
              <a:t>opatrenia </a:t>
            </a:r>
            <a:r>
              <a:rPr lang="sk-SK" sz="1600" dirty="0" smtClean="0">
                <a:solidFill>
                  <a:schemeClr val="tx2"/>
                </a:solidFill>
              </a:rPr>
              <a:t>prijaté od júna 2014 výrazne prispeli k poklesu klientskych úverových sadzieb, v súlade s predchádzajúcim znížením kľúčovej úrokovej miery. Cena úverov           pre podniky výrazne poklesla aj v prípade malých a stredných podnikov a dokonca                 aj </a:t>
            </a:r>
            <a:r>
              <a:rPr lang="sk-SK" sz="1600" dirty="0" err="1" smtClean="0">
                <a:solidFill>
                  <a:schemeClr val="tx2"/>
                </a:solidFill>
              </a:rPr>
              <a:t>mikropodnikov</a:t>
            </a:r>
            <a:r>
              <a:rPr lang="sk-SK" sz="1600" dirty="0" smtClean="0">
                <a:solidFill>
                  <a:schemeClr val="tx2"/>
                </a:solidFill>
              </a:rPr>
              <a:t>.</a:t>
            </a:r>
            <a:endParaRPr lang="sk-SK" sz="1600" dirty="0">
              <a:solidFill>
                <a:schemeClr val="tx2"/>
              </a:solidFill>
            </a:endParaRPr>
          </a:p>
        </p:txBody>
      </p:sp>
      <p:sp>
        <p:nvSpPr>
          <p:cNvPr id="8" name="Slide Number Placeholder 7"/>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18</a:t>
            </a:fld>
            <a:endParaRPr lang="en-US" altLang="sk-SK">
              <a:solidFill>
                <a:srgbClr val="FFFFFF"/>
              </a:solidFill>
            </a:endParaRPr>
          </a:p>
        </p:txBody>
      </p:sp>
      <p:graphicFrame>
        <p:nvGraphicFramePr>
          <p:cNvPr id="13" name="Chart 12"/>
          <p:cNvGraphicFramePr>
            <a:graphicFrameLocks/>
          </p:cNvGraphicFramePr>
          <p:nvPr>
            <p:extLst>
              <p:ext uri="{D42A27DB-BD31-4B8C-83A1-F6EECF244321}">
                <p14:modId xmlns:p14="http://schemas.microsoft.com/office/powerpoint/2010/main" val="725498515"/>
              </p:ext>
            </p:extLst>
          </p:nvPr>
        </p:nvGraphicFramePr>
        <p:xfrm>
          <a:off x="159756" y="2306489"/>
          <a:ext cx="4340236" cy="3900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5400596"/>
      </p:ext>
    </p:extLst>
  </p:cSld>
  <p:clrMapOvr>
    <a:masterClrMapping/>
  </p:clrMapOvr>
  <mc:AlternateContent xmlns:mc="http://schemas.openxmlformats.org/markup-compatibility/2006" xmlns:p14="http://schemas.microsoft.com/office/powerpoint/2010/main">
    <mc:Choice Requires="p14">
      <p:transition spd="slow" p14:dur="2000" advTm="45335"/>
    </mc:Choice>
    <mc:Fallback xmlns="">
      <p:transition spd="slow" advTm="45335"/>
    </mc:Fallback>
  </mc:AlternateContent>
  <p:timing>
    <p:tnLst>
      <p:par>
        <p:cTn id="1" dur="indefinite" restart="never" nodeType="tmRoot"/>
      </p:par>
    </p:tnLst>
  </p:timing>
  <p:extLst mod="1">
    <p:ext uri="{3A86A75C-4F4B-4683-9AE1-C65F6400EC91}">
      <p14:laserTraceLst xmlns:p14="http://schemas.microsoft.com/office/powerpoint/2010/main">
        <p14:tracePtLst>
          <p14:tracePt t="10950" x="3225800" y="4057650"/>
          <p14:tracePt t="11143" x="3225800" y="4051300"/>
          <p14:tracePt t="11168" x="3219450" y="4044950"/>
          <p14:tracePt t="11205" x="3206750" y="4032250"/>
          <p14:tracePt t="11222" x="3175000" y="4032250"/>
          <p14:tracePt t="11231" x="3168650" y="4025900"/>
          <p14:tracePt t="11239" x="3124200" y="4025900"/>
          <p14:tracePt t="11239" x="3111500" y="4025900"/>
          <p14:tracePt t="11255" x="3105150" y="4025900"/>
          <p14:tracePt t="11279" x="3092450" y="4025900"/>
          <p14:tracePt t="11303" x="3073400" y="4025900"/>
          <p14:tracePt t="11321" x="3060700" y="4025900"/>
          <p14:tracePt t="11339" x="3054350" y="4025900"/>
          <p14:tracePt t="11355" x="3048000" y="4025900"/>
          <p14:tracePt t="11372" x="3035300" y="4038600"/>
          <p14:tracePt t="11389" x="3016250" y="4044950"/>
          <p14:tracePt t="11405" x="3003550" y="4051300"/>
          <p14:tracePt t="11422" x="2990850" y="4057650"/>
          <p14:tracePt t="11439" x="2978150" y="4076700"/>
          <p14:tracePt t="11455" x="2946400" y="4114800"/>
          <p14:tracePt t="11472" x="2933700" y="4127500"/>
          <p14:tracePt t="11489" x="2927350" y="4152900"/>
          <p14:tracePt t="11505" x="2914650" y="4171950"/>
          <p14:tracePt t="11522" x="2901950" y="4210050"/>
          <p14:tracePt t="11539" x="2882900" y="4254500"/>
          <p14:tracePt t="11555" x="2876550" y="4286250"/>
          <p14:tracePt t="11572" x="2863850" y="4311650"/>
          <p14:tracePt t="11588" x="2857500" y="4337050"/>
          <p14:tracePt t="11605" x="2857500" y="4368800"/>
          <p14:tracePt t="11622" x="2851150" y="4413250"/>
          <p14:tracePt t="11639" x="2851150" y="4470400"/>
          <p14:tracePt t="11655" x="2851150" y="4559300"/>
          <p14:tracePt t="11672" x="2851150" y="4610100"/>
          <p14:tracePt t="11688" x="2851150" y="4654550"/>
          <p14:tracePt t="11705" x="2851150" y="4692650"/>
          <p14:tracePt t="11722" x="2851150" y="4737100"/>
          <p14:tracePt t="11738" x="2851150" y="4775200"/>
          <p14:tracePt t="11755" x="2863850" y="4826000"/>
          <p14:tracePt t="11772" x="2895600" y="4889500"/>
          <p14:tracePt t="11788" x="2908300" y="4940300"/>
          <p14:tracePt t="11805" x="2933700" y="4972050"/>
          <p14:tracePt t="11822" x="2952750" y="5016500"/>
          <p14:tracePt t="11838" x="2965450" y="5035550"/>
          <p14:tracePt t="11855" x="2984500" y="5060950"/>
          <p14:tracePt t="11872" x="3003550" y="5092700"/>
          <p14:tracePt t="11888" x="3035300" y="5105400"/>
          <p14:tracePt t="11905" x="3073400" y="5130800"/>
          <p14:tracePt t="11921" x="3124200" y="5156200"/>
          <p14:tracePt t="11938" x="3168650" y="5181600"/>
          <p14:tracePt t="11955" x="3200400" y="5200650"/>
          <p14:tracePt t="11971" x="3225800" y="5207000"/>
          <p14:tracePt t="11988" x="3244850" y="5213350"/>
          <p14:tracePt t="12005" x="3251200" y="5213350"/>
          <p14:tracePt t="12021" x="3257550" y="5213350"/>
          <p14:tracePt t="12038" x="3282950" y="5200650"/>
          <p14:tracePt t="12055" x="3321050" y="5181600"/>
          <p14:tracePt t="12071" x="3352800" y="5156200"/>
          <p14:tracePt t="12088" x="3378200" y="5130800"/>
          <p14:tracePt t="12104" x="3397250" y="5111750"/>
          <p14:tracePt t="12121" x="3409950" y="5092700"/>
          <p14:tracePt t="12138" x="3422650" y="5060950"/>
          <p14:tracePt t="12154" x="3441700" y="5016500"/>
          <p14:tracePt t="12171" x="3454400" y="4965700"/>
          <p14:tracePt t="12188" x="3467100" y="4921250"/>
          <p14:tracePt t="12205" x="3486150" y="4870450"/>
          <p14:tracePt t="12221" x="3524250" y="4806950"/>
          <p14:tracePt t="12238" x="3549650" y="4743450"/>
          <p14:tracePt t="12254" x="3581400" y="4667250"/>
          <p14:tracePt t="12271" x="3594100" y="4616450"/>
          <p14:tracePt t="12288" x="3600450" y="4540250"/>
          <p14:tracePt t="12304" x="3606800" y="4489450"/>
          <p14:tracePt t="12321" x="3613150" y="4451350"/>
          <p14:tracePt t="12338" x="3625850" y="4406900"/>
          <p14:tracePt t="12354" x="3625850" y="4375150"/>
          <p14:tracePt t="12371" x="3625850" y="4330700"/>
          <p14:tracePt t="12388" x="3625850" y="4298950"/>
          <p14:tracePt t="12404" x="3625850" y="4260850"/>
          <p14:tracePt t="12421" x="3625850" y="4229100"/>
          <p14:tracePt t="12438" x="3613150" y="4197350"/>
          <p14:tracePt t="12454" x="3613150" y="4178300"/>
          <p14:tracePt t="12471" x="3606800" y="4152900"/>
          <p14:tracePt t="12487" x="3587750" y="4127500"/>
          <p14:tracePt t="12504" x="3581400" y="4114800"/>
          <p14:tracePt t="12521" x="3568700" y="4102100"/>
          <p14:tracePt t="12537" x="3543300" y="4076700"/>
          <p14:tracePt t="12554" x="3511550" y="4057650"/>
          <p14:tracePt t="12571" x="3467100" y="4032250"/>
          <p14:tracePt t="12587" x="3422650" y="4006850"/>
          <p14:tracePt t="12604" x="3390900" y="3987800"/>
          <p14:tracePt t="12621" x="3371850" y="3981450"/>
          <p14:tracePt t="12637" x="3346450" y="3975100"/>
          <p14:tracePt t="12654" x="3308350" y="3975100"/>
          <p14:tracePt t="12670" x="3257550" y="3975100"/>
          <p14:tracePt t="12687" x="3175000" y="3975100"/>
          <p14:tracePt t="12704" x="3136900" y="3975100"/>
          <p14:tracePt t="12721" x="3105150" y="3975100"/>
          <p14:tracePt t="12737" x="3086100" y="3975100"/>
          <p14:tracePt t="12754" x="3067050" y="3981450"/>
          <p14:tracePt t="12770" x="3048000" y="3987800"/>
          <p14:tracePt t="12787" x="3028950" y="4013200"/>
          <p14:tracePt t="12804" x="2990850" y="4038600"/>
          <p14:tracePt t="12820" x="2959100" y="4057650"/>
          <p14:tracePt t="12837" x="2946400" y="4070350"/>
          <p14:tracePt t="12854" x="2921000" y="4089400"/>
          <p14:tracePt t="12870" x="2895600" y="4108450"/>
          <p14:tracePt t="12887" x="2882900" y="4133850"/>
          <p14:tracePt t="12904" x="2857500" y="4178300"/>
          <p14:tracePt t="12920" x="2832100" y="4210050"/>
          <p14:tracePt t="12937" x="2825750" y="4235450"/>
          <p14:tracePt t="12954" x="2813050" y="4267200"/>
          <p14:tracePt t="12970" x="2794000" y="4298950"/>
          <p14:tracePt t="12987" x="2781300" y="4324350"/>
          <p14:tracePt t="13003" x="2774950" y="4356100"/>
          <p14:tracePt t="13020" x="2774950" y="4375150"/>
          <p14:tracePt t="13037" x="2774950" y="4400550"/>
          <p14:tracePt t="13053" x="2768600" y="4425950"/>
          <p14:tracePt t="13070" x="2768600" y="4451350"/>
          <p14:tracePt t="13087" x="2768600" y="4495800"/>
          <p14:tracePt t="13103" x="2762250" y="4565650"/>
          <p14:tracePt t="13120" x="2762250" y="4635500"/>
          <p14:tracePt t="13137" x="2762250" y="4699000"/>
          <p14:tracePt t="13153" x="2787650" y="4775200"/>
          <p14:tracePt t="13170" x="2800350" y="4832350"/>
          <p14:tracePt t="13187" x="2806700" y="4876800"/>
          <p14:tracePt t="13203" x="2825750" y="4927600"/>
          <p14:tracePt t="13220" x="2844800" y="4972050"/>
          <p14:tracePt t="13237" x="2870200" y="4997450"/>
          <p14:tracePt t="13253" x="2895600" y="5035550"/>
          <p14:tracePt t="13270" x="2908300" y="5054600"/>
          <p14:tracePt t="13287" x="2933700" y="5073650"/>
          <p14:tracePt t="13303" x="2959100" y="5086350"/>
          <p14:tracePt t="13320" x="2984500" y="5099050"/>
          <p14:tracePt t="13336" x="2997200" y="5105400"/>
          <p14:tracePt t="13353" x="3016250" y="5105400"/>
          <p14:tracePt t="13370" x="3028950" y="5111750"/>
          <p14:tracePt t="13386" x="3041650" y="5111750"/>
          <p14:tracePt t="13403" x="3060700" y="5105400"/>
          <p14:tracePt t="13420" x="3105150" y="5099050"/>
          <p14:tracePt t="13436" x="3155950" y="5080000"/>
          <p14:tracePt t="13453" x="3200400" y="5060950"/>
          <p14:tracePt t="13470" x="3238500" y="5048250"/>
          <p14:tracePt t="13486" x="3257550" y="5041900"/>
          <p14:tracePt t="13503" x="3276600" y="5029200"/>
          <p14:tracePt t="13503" x="3295650" y="5016500"/>
          <p14:tracePt t="13520" x="3321050" y="4997450"/>
          <p14:tracePt t="13536" x="3327400" y="4972050"/>
          <p14:tracePt t="13553" x="3346450" y="4933950"/>
          <p14:tracePt t="13569" x="3384550" y="4870450"/>
          <p14:tracePt t="13586" x="3422650" y="4800600"/>
          <p14:tracePt t="13603" x="3467100" y="4743450"/>
          <p14:tracePt t="13619" x="3492500" y="4711700"/>
          <p14:tracePt t="13636" x="3524250" y="4679950"/>
          <p14:tracePt t="13653" x="3549650" y="4641850"/>
          <p14:tracePt t="13669" x="3556000" y="4610100"/>
          <p14:tracePt t="13686" x="3568700" y="4565650"/>
          <p14:tracePt t="13703" x="3581400" y="4514850"/>
          <p14:tracePt t="13719" x="3625850" y="4432300"/>
          <p14:tracePt t="13736" x="3657600" y="4387850"/>
          <p14:tracePt t="13752" x="3670300" y="4343400"/>
          <p14:tracePt t="13769" x="3676650" y="4318000"/>
          <p14:tracePt t="13786" x="3676650" y="4279900"/>
          <p14:tracePt t="13802" x="3683000" y="4248150"/>
          <p14:tracePt t="13819" x="3689350" y="4197350"/>
          <p14:tracePt t="13836" x="3689350" y="4159250"/>
          <p14:tracePt t="13852" x="3689350" y="4133850"/>
          <p14:tracePt t="13869" x="3695700" y="4114800"/>
          <p14:tracePt t="13886" x="3695700" y="4095750"/>
          <p14:tracePt t="13902" x="3689350" y="4089400"/>
          <p14:tracePt t="13919" x="3689350" y="4076700"/>
          <p14:tracePt t="13936" x="3683000" y="4070350"/>
          <p14:tracePt t="13952" x="3663950" y="4057650"/>
          <p14:tracePt t="13969" x="3663950" y="4051300"/>
          <p14:tracePt t="13986" x="3644900" y="4038600"/>
          <p14:tracePt t="14002" x="3625850" y="4025900"/>
          <p14:tracePt t="14019" x="3587750" y="4013200"/>
          <p14:tracePt t="14035" x="3556000" y="3987800"/>
          <p14:tracePt t="14052" x="3517900" y="3975100"/>
          <p14:tracePt t="14069" x="3473450" y="3962400"/>
          <p14:tracePt t="14085" x="3429000" y="3956050"/>
          <p14:tracePt t="14102" x="3384550" y="3949700"/>
          <p14:tracePt t="14119" x="3352800" y="3949700"/>
          <p14:tracePt t="14135" x="3308350" y="3949700"/>
          <p14:tracePt t="14152" x="3289300" y="3949700"/>
          <p14:tracePt t="14169" x="3270250" y="3949700"/>
          <p14:tracePt t="14185" x="3251200" y="3949700"/>
          <p14:tracePt t="14202" x="3225800" y="3949700"/>
          <p14:tracePt t="14219" x="3200400" y="3962400"/>
          <p14:tracePt t="14235" x="3181350" y="3975100"/>
          <p14:tracePt t="14252" x="3162300" y="3987800"/>
          <p14:tracePt t="14269" x="3143250" y="3994150"/>
          <p14:tracePt t="14285" x="3124200" y="4013200"/>
          <p14:tracePt t="14302" x="3105150" y="4038600"/>
          <p14:tracePt t="14318" x="3073400" y="4044950"/>
          <p14:tracePt t="14335" x="3054350" y="4064000"/>
          <p14:tracePt t="14352" x="3022600" y="4083050"/>
          <p14:tracePt t="14368" x="3003550" y="4108450"/>
          <p14:tracePt t="14385" x="2965450" y="4140200"/>
          <p14:tracePt t="14402" x="2940050" y="4159250"/>
          <p14:tracePt t="14418" x="2927350" y="4178300"/>
          <p14:tracePt t="14435" x="2921000" y="4191000"/>
          <p14:tracePt t="14452" x="2914650" y="4203700"/>
          <p14:tracePt t="14468" x="2908300" y="4216400"/>
          <p14:tracePt t="14485" x="2901950" y="4235450"/>
          <p14:tracePt t="14502" x="2876550" y="4254500"/>
          <p14:tracePt t="14518" x="2863850" y="4286250"/>
          <p14:tracePt t="14535" x="2863850" y="4298950"/>
          <p14:tracePt t="14552" x="2857500" y="4318000"/>
          <p14:tracePt t="14568" x="2857500" y="4337050"/>
          <p14:tracePt t="14585" x="2851150" y="4349750"/>
          <p14:tracePt t="14602" x="2838450" y="4368800"/>
          <p14:tracePt t="14618" x="2832100" y="4400550"/>
          <p14:tracePt t="14635" x="2819400" y="4438650"/>
          <p14:tracePt t="14651" x="2806700" y="4451350"/>
          <p14:tracePt t="14668" x="2806700" y="4464050"/>
          <p14:tracePt t="14685" x="2806700" y="4476750"/>
          <p14:tracePt t="14701" x="2806700" y="4489450"/>
          <p14:tracePt t="14718" x="2806700" y="4502150"/>
          <p14:tracePt t="14735" x="2800350" y="4514850"/>
          <p14:tracePt t="14751" x="2800350" y="4533900"/>
          <p14:tracePt t="14902" x="0" y="0"/>
        </p14:tracePtLst>
        <p14:tracePtLst>
          <p14:tracePt t="29447" x="3606800" y="3924300"/>
          <p14:tracePt t="29494" x="3606800" y="3930650"/>
          <p14:tracePt t="29505" x="3606800" y="3937000"/>
          <p14:tracePt t="29525" x="3606800" y="3943350"/>
          <p14:tracePt t="29536" x="3606800" y="3949700"/>
          <p14:tracePt t="29553" x="3606800" y="3956050"/>
          <p14:tracePt t="29570" x="3606800" y="3968750"/>
          <p14:tracePt t="29571" x="3613150" y="3975100"/>
          <p14:tracePt t="29584" x="3619500" y="4000500"/>
          <p14:tracePt t="29601" x="3632200" y="4019550"/>
          <p14:tracePt t="29618" x="3644900" y="4057650"/>
          <p14:tracePt t="29634" x="3657600" y="4095750"/>
          <p14:tracePt t="29651" x="3670300" y="4133850"/>
          <p14:tracePt t="29668" x="3670300" y="4178300"/>
          <p14:tracePt t="29684" x="3689350" y="4210050"/>
          <p14:tracePt t="29701" x="3702050" y="4248150"/>
          <p14:tracePt t="29718" x="3708400" y="4286250"/>
          <p14:tracePt t="29734" x="3721100" y="4305300"/>
          <p14:tracePt t="29751" x="3740150" y="4330700"/>
          <p14:tracePt t="29768" x="3765550" y="4368800"/>
          <p14:tracePt t="29784" x="3790950" y="4381500"/>
          <p14:tracePt t="29801" x="3810000" y="4400550"/>
          <p14:tracePt t="29817" x="3822700" y="4419600"/>
          <p14:tracePt t="29834" x="3848100" y="4445000"/>
          <p14:tracePt t="29851" x="3873500" y="4451350"/>
          <p14:tracePt t="29867" x="3892550" y="4464050"/>
          <p14:tracePt t="29884" x="3911600" y="4476750"/>
          <p14:tracePt t="29901" x="3924300" y="4495800"/>
          <p14:tracePt t="29917" x="3943350" y="4521200"/>
          <p14:tracePt t="29934" x="3956050" y="4540250"/>
          <p14:tracePt t="29951" x="3968750" y="4572000"/>
          <p14:tracePt t="29968" x="3987800" y="4603750"/>
          <p14:tracePt t="29984" x="4000500" y="4622800"/>
          <p14:tracePt t="30000" x="4013200" y="4629150"/>
          <p14:tracePt t="30017" x="4025900" y="4654550"/>
          <p14:tracePt t="30034" x="4038600" y="4673600"/>
          <p14:tracePt t="30050" x="4057650" y="4692650"/>
          <p14:tracePt t="30067" x="4064000" y="4699000"/>
          <p14:tracePt t="30084" x="4089400" y="4718050"/>
          <p14:tracePt t="30100" x="4095750" y="4737100"/>
          <p14:tracePt t="30117" x="4102100" y="4749800"/>
          <p14:tracePt t="30134" x="4114800" y="4762500"/>
          <p14:tracePt t="30150" x="4127500" y="4781550"/>
          <p14:tracePt t="30167" x="4127500" y="4787900"/>
          <p14:tracePt t="30184" x="4127500" y="4794250"/>
          <p14:tracePt t="30334" x="4127500" y="4787900"/>
          <p14:tracePt t="30350" x="4121150" y="4762500"/>
          <p14:tracePt t="30367" x="4108450" y="4743450"/>
          <p14:tracePt t="30383" x="4076700" y="4673600"/>
          <p14:tracePt t="30400" x="4057650" y="4629150"/>
          <p14:tracePt t="30417" x="4038600" y="4591050"/>
          <p14:tracePt t="30433" x="4038600" y="4559300"/>
          <p14:tracePt t="30450" x="4019550" y="4527550"/>
          <p14:tracePt t="30467" x="4013200" y="4489450"/>
          <p14:tracePt t="30483" x="3994150" y="4464050"/>
          <p14:tracePt t="30500" x="3968750" y="4419600"/>
          <p14:tracePt t="30517" x="3949700" y="4356100"/>
          <p14:tracePt t="30533" x="3917950" y="4311650"/>
          <p14:tracePt t="30550" x="3898900" y="4267200"/>
          <p14:tracePt t="30566" x="3886200" y="4229100"/>
          <p14:tracePt t="30583" x="3867150" y="4184650"/>
          <p14:tracePt t="30600" x="3848100" y="4146550"/>
          <p14:tracePt t="30616" x="3835400" y="4127500"/>
          <p14:tracePt t="30633" x="3803650" y="4089400"/>
          <p14:tracePt t="30650" x="3784600" y="4057650"/>
          <p14:tracePt t="30666" x="3765550" y="4032250"/>
          <p14:tracePt t="30683" x="3752850" y="4000500"/>
          <p14:tracePt t="30700" x="3746500" y="3981450"/>
          <p14:tracePt t="30716" x="3733800" y="3943350"/>
          <p14:tracePt t="30733" x="3721100" y="3917950"/>
          <p14:tracePt t="30750" x="3714750" y="3905250"/>
          <p14:tracePt t="30766" x="3714750" y="3898900"/>
          <p14:tracePt t="30783" x="3714750" y="3892550"/>
          <p14:tracePt t="30936" x="3714750" y="3898900"/>
          <p14:tracePt t="30953" x="3714750" y="3911600"/>
          <p14:tracePt t="30968" x="3721100" y="3930650"/>
          <p14:tracePt t="30970" x="3721100" y="3943350"/>
          <p14:tracePt t="30983" x="3733800" y="3968750"/>
          <p14:tracePt t="30999" x="3759200" y="4025900"/>
          <p14:tracePt t="31016" x="3803650" y="4070350"/>
          <p14:tracePt t="31033" x="3841750" y="4114800"/>
          <p14:tracePt t="31049" x="3905250" y="4184650"/>
          <p14:tracePt t="31066" x="3949700" y="4235450"/>
          <p14:tracePt t="31083" x="3994150" y="4292600"/>
          <p14:tracePt t="31099" x="4019550" y="4330700"/>
          <p14:tracePt t="31116" x="4057650" y="4368800"/>
          <p14:tracePt t="31132" x="4083050" y="4394200"/>
          <p14:tracePt t="31149" x="4102100" y="4425950"/>
          <p14:tracePt t="31166" x="4133850" y="4457700"/>
          <p14:tracePt t="31182" x="4152900" y="4483100"/>
          <p14:tracePt t="31199" x="4191000" y="4527550"/>
          <p14:tracePt t="31216" x="4203700" y="4552950"/>
          <p14:tracePt t="31232" x="4229100" y="4572000"/>
          <p14:tracePt t="31249" x="4248150" y="4591050"/>
          <p14:tracePt t="31266" x="4254500" y="4610100"/>
          <p14:tracePt t="31282" x="4273550" y="4622800"/>
          <p14:tracePt t="31299" x="4286250" y="4648200"/>
          <p14:tracePt t="31316" x="4305300" y="4660900"/>
          <p14:tracePt t="31332" x="4318000" y="4679950"/>
          <p14:tracePt t="31349" x="4337050" y="4705350"/>
          <p14:tracePt t="31366" x="4362450" y="4724400"/>
          <p14:tracePt t="31382" x="4375150" y="4749800"/>
          <p14:tracePt t="31399" x="4381500" y="4768850"/>
          <p14:tracePt t="31415" x="4394200" y="4781550"/>
          <p14:tracePt t="31432" x="4394200" y="4787900"/>
          <p14:tracePt t="31449" x="4394200" y="4794250"/>
          <p14:tracePt t="31712" x="4394200" y="4787900"/>
          <p14:tracePt t="31714" x="4394200" y="4781550"/>
          <p14:tracePt t="31732" x="4394200" y="4756150"/>
          <p14:tracePt t="31748" x="4387850" y="4730750"/>
          <p14:tracePt t="31765" x="4375150" y="4711700"/>
          <p14:tracePt t="31782" x="4362450" y="4667250"/>
          <p14:tracePt t="31798" x="4343400" y="4622800"/>
          <p14:tracePt t="31815" x="4324350" y="4572000"/>
          <p14:tracePt t="31832" x="4298950" y="4540250"/>
          <p14:tracePt t="31848" x="4286250" y="4502150"/>
          <p14:tracePt t="31865" x="4267200" y="4476750"/>
          <p14:tracePt t="31882" x="4248150" y="4451350"/>
          <p14:tracePt t="31898" x="4210050" y="4406900"/>
          <p14:tracePt t="31915" x="4165600" y="4368800"/>
          <p14:tracePt t="31932" x="4114800" y="4318000"/>
          <p14:tracePt t="31948" x="4089400" y="4286250"/>
          <p14:tracePt t="31965" x="4057650" y="4248150"/>
          <p14:tracePt t="31981" x="4051300" y="4222750"/>
          <p14:tracePt t="31998" x="4019550" y="4203700"/>
          <p14:tracePt t="32015" x="4000500" y="4178300"/>
          <p14:tracePt t="32031" x="3968750" y="4127500"/>
          <p14:tracePt t="32048" x="3937000" y="4102100"/>
          <p14:tracePt t="32065" x="3905250" y="4070350"/>
          <p14:tracePt t="32081" x="3892550" y="4051300"/>
          <p14:tracePt t="32098" x="3886200" y="4032250"/>
          <p14:tracePt t="32115" x="3879850" y="4019550"/>
          <p14:tracePt t="32131" x="3873500" y="4006850"/>
          <p14:tracePt t="32148" x="3873500" y="3994150"/>
          <p14:tracePt t="32165" x="3867150" y="3987800"/>
          <p14:tracePt t="32181" x="3867150" y="3981450"/>
          <p14:tracePt t="32198" x="3867150" y="3968750"/>
          <p14:tracePt t="32233" x="3860800" y="3968750"/>
          <p14:tracePt t="32235" x="3860800" y="3962400"/>
          <p14:tracePt t="32384" x="3860800" y="3968750"/>
          <p14:tracePt t="32391" x="3860800" y="3981450"/>
          <p14:tracePt t="32398" x="3867150" y="3994150"/>
          <p14:tracePt t="32414" x="3867150" y="4013200"/>
          <p14:tracePt t="32431" x="3867150" y="4044950"/>
          <p14:tracePt t="32448" x="3879850" y="4089400"/>
          <p14:tracePt t="32464" x="3892550" y="4127500"/>
          <p14:tracePt t="32481" x="3905250" y="4159250"/>
          <p14:tracePt t="32498" x="3924300" y="4184650"/>
          <p14:tracePt t="32514" x="3930650" y="4216400"/>
          <p14:tracePt t="32531" x="3943350" y="4241800"/>
          <p14:tracePt t="32547" x="3962400" y="4267200"/>
          <p14:tracePt t="32564" x="3968750" y="4279900"/>
          <p14:tracePt t="32581" x="3987800" y="4311650"/>
          <p14:tracePt t="32597" x="4000500" y="4330700"/>
          <p14:tracePt t="32614" x="4032250" y="4368800"/>
          <p14:tracePt t="32631" x="4057650" y="4400550"/>
          <p14:tracePt t="32647" x="4070350" y="4438650"/>
          <p14:tracePt t="32664" x="4083050" y="4464050"/>
          <p14:tracePt t="32681" x="4102100" y="4483100"/>
          <p14:tracePt t="32697" x="4127500" y="4508500"/>
          <p14:tracePt t="32714" x="4146550" y="4533900"/>
          <p14:tracePt t="32730" x="4165600" y="4565650"/>
          <p14:tracePt t="32747" x="4184650" y="4591050"/>
          <p14:tracePt t="32764" x="4197350" y="4616450"/>
          <p14:tracePt t="32780" x="4216400" y="4648200"/>
          <p14:tracePt t="32797" x="4229100" y="4660900"/>
          <p14:tracePt t="32814" x="4248150" y="4679950"/>
          <p14:tracePt t="32830" x="4260850" y="4692650"/>
          <p14:tracePt t="32847" x="4260850" y="4705350"/>
          <p14:tracePt t="33006" x="0" y="0"/>
        </p14:tracePtLst>
        <p14:tracePtLst>
          <p14:tracePt t="38824" x="6165850" y="2508250"/>
          <p14:tracePt t="38828" x="6146800" y="2489200"/>
          <p14:tracePt t="38841" x="6127750" y="2463800"/>
          <p14:tracePt t="38858" x="6115050" y="2438400"/>
          <p14:tracePt t="38874" x="6096000" y="2413000"/>
          <p14:tracePt t="38891" x="6076950" y="2387600"/>
          <p14:tracePt t="38907" x="6038850" y="2362200"/>
          <p14:tracePt t="38924" x="5988050" y="2317750"/>
          <p14:tracePt t="38941" x="5937250" y="2286000"/>
          <p14:tracePt t="38957" x="5905500" y="2266950"/>
          <p14:tracePt t="38974" x="5873750" y="2247900"/>
          <p14:tracePt t="38991" x="5835650" y="2241550"/>
          <p14:tracePt t="39007" x="5803900" y="2235200"/>
          <p14:tracePt t="39024" x="5702300" y="2235200"/>
          <p14:tracePt t="39041" x="5626100" y="2235200"/>
          <p14:tracePt t="39057" x="5543550" y="2235200"/>
          <p14:tracePt t="39074" x="5467350" y="2254250"/>
          <p14:tracePt t="39091" x="5403850" y="2260600"/>
          <p14:tracePt t="39107" x="5359400" y="2266950"/>
          <p14:tracePt t="39124" x="5283200" y="2286000"/>
          <p14:tracePt t="39140" x="5245100" y="2305050"/>
          <p14:tracePt t="39157" x="5200650" y="2330450"/>
          <p14:tracePt t="39174" x="5168900" y="2343150"/>
          <p14:tracePt t="39190" x="5137150" y="2368550"/>
          <p14:tracePt t="39207" x="5124450" y="2387600"/>
          <p14:tracePt t="39224" x="5118100" y="2419350"/>
          <p14:tracePt t="39240" x="5118100" y="2451100"/>
          <p14:tracePt t="39257" x="5111750" y="2501900"/>
          <p14:tracePt t="39274" x="5111750" y="2565400"/>
          <p14:tracePt t="39290" x="5111750" y="2628900"/>
          <p14:tracePt t="39307" x="5111750" y="2686050"/>
          <p14:tracePt t="39324" x="5130800" y="2743200"/>
          <p14:tracePt t="39340" x="5175250" y="2800350"/>
          <p14:tracePt t="39357" x="5245100" y="2857500"/>
          <p14:tracePt t="39374" x="5283200" y="2914650"/>
          <p14:tracePt t="39390" x="5334000" y="2965450"/>
          <p14:tracePt t="39407" x="5365750" y="2997200"/>
          <p14:tracePt t="39424" x="5391150" y="3009900"/>
          <p14:tracePt t="39440" x="5441950" y="3016250"/>
          <p14:tracePt t="39457" x="5505450" y="3003550"/>
          <p14:tracePt t="39473" x="5600700" y="2990850"/>
          <p14:tracePt t="39490" x="5689600" y="2978150"/>
          <p14:tracePt t="39507" x="5784850" y="2952750"/>
          <p14:tracePt t="39523" x="5867400" y="2921000"/>
          <p14:tracePt t="39540" x="5930900" y="2901950"/>
          <p14:tracePt t="39557" x="5962650" y="2870200"/>
          <p14:tracePt t="39573" x="6000750" y="2813050"/>
          <p14:tracePt t="39590" x="6026150" y="2768600"/>
          <p14:tracePt t="39607" x="6045200" y="2717800"/>
          <p14:tracePt t="39623" x="6064250" y="2686050"/>
          <p14:tracePt t="39640" x="6083300" y="2647950"/>
          <p14:tracePt t="39657" x="6083300" y="2635250"/>
          <p14:tracePt t="39673" x="6083300" y="2609850"/>
          <p14:tracePt t="39690" x="6083300" y="2603500"/>
          <p14:tracePt t="39706" x="6083300" y="2578100"/>
          <p14:tracePt t="39723" x="6083300" y="2565400"/>
          <p14:tracePt t="39740" x="6083300" y="2546350"/>
          <p14:tracePt t="39756" x="6064250" y="2508250"/>
          <p14:tracePt t="39773" x="6032500" y="2463800"/>
          <p14:tracePt t="39790" x="6007100" y="2419350"/>
          <p14:tracePt t="39806" x="5962650" y="2387600"/>
          <p14:tracePt t="39823" x="5918200" y="2336800"/>
          <p14:tracePt t="39840" x="5822950" y="2254250"/>
          <p14:tracePt t="39856" x="5734050" y="2203450"/>
          <p14:tracePt t="39873" x="5651500" y="2178050"/>
          <p14:tracePt t="39889" x="5594350" y="2171700"/>
          <p14:tracePt t="39906" x="5562600" y="2165350"/>
          <p14:tracePt t="39923" x="5543550" y="2165350"/>
          <p14:tracePt t="39939" x="5537200" y="2165350"/>
          <p14:tracePt t="39956" x="5524500" y="2165350"/>
          <p14:tracePt t="39973" x="5505450" y="2178050"/>
          <p14:tracePt t="39989" x="5480050" y="2203450"/>
          <p14:tracePt t="40006" x="5448300" y="2235200"/>
          <p14:tracePt t="40023" x="5410200" y="2247900"/>
          <p14:tracePt t="40039" x="5378450" y="2266950"/>
          <p14:tracePt t="40056" x="5346700" y="2298700"/>
          <p14:tracePt t="40073" x="5321300" y="2330450"/>
          <p14:tracePt t="40089" x="5295900" y="2349500"/>
          <p14:tracePt t="40089" x="0" y="0"/>
        </p14:tracePtLst>
        <p14:tracePtLst>
          <p14:tracePt t="41080" x="7346950" y="2393950"/>
          <p14:tracePt t="41097" x="7346950" y="2387600"/>
          <p14:tracePt t="41099" x="7346950" y="2381250"/>
          <p14:tracePt t="41105" x="7340600" y="2381250"/>
          <p14:tracePt t="41121" x="7334250" y="2374900"/>
          <p14:tracePt t="41138" x="7327900" y="2368550"/>
          <p14:tracePt t="41155" x="7308850" y="2362200"/>
          <p14:tracePt t="41171" x="7264400" y="2349500"/>
          <p14:tracePt t="41188" x="7200900" y="2324100"/>
          <p14:tracePt t="41205" x="7099300" y="2311400"/>
          <p14:tracePt t="41221" x="6985000" y="2292350"/>
          <p14:tracePt t="41238" x="6870700" y="2273300"/>
          <p14:tracePt t="41255" x="6762750" y="2273300"/>
          <p14:tracePt t="41271" x="6642100" y="2273300"/>
          <p14:tracePt t="41288" x="6502400" y="2273300"/>
          <p14:tracePt t="41305" x="6451600" y="2273300"/>
          <p14:tracePt t="41321" x="6419850" y="2273300"/>
          <p14:tracePt t="41338" x="6400800" y="2273300"/>
          <p14:tracePt t="41354" x="6381750" y="2292350"/>
          <p14:tracePt t="41371" x="6350000" y="2317750"/>
          <p14:tracePt t="41388" x="6311900" y="2349500"/>
          <p14:tracePt t="41404" x="6280150" y="2393950"/>
          <p14:tracePt t="41421" x="6229350" y="2419350"/>
          <p14:tracePt t="41438" x="6178550" y="2470150"/>
          <p14:tracePt t="41454" x="6153150" y="2489200"/>
          <p14:tracePt t="41471" x="6140450" y="2508250"/>
          <p14:tracePt t="41488" x="6121400" y="2540000"/>
          <p14:tracePt t="41504" x="6121400" y="2559050"/>
          <p14:tracePt t="41521" x="6121400" y="2609850"/>
          <p14:tracePt t="41537" x="6121400" y="2654300"/>
          <p14:tracePt t="41554" x="6121400" y="2673350"/>
          <p14:tracePt t="41571" x="6121400" y="2686050"/>
          <p14:tracePt t="41587" x="6134100" y="2698750"/>
          <p14:tracePt t="41604" x="6165850" y="2711450"/>
          <p14:tracePt t="41621" x="6197600" y="2724150"/>
          <p14:tracePt t="41637" x="6242050" y="2743200"/>
          <p14:tracePt t="41654" x="6324600" y="2762250"/>
          <p14:tracePt t="41671" x="6445250" y="2787650"/>
          <p14:tracePt t="41687" x="6591300" y="2825750"/>
          <p14:tracePt t="41704" x="6800850" y="2863850"/>
          <p14:tracePt t="41721" x="6915150" y="2882900"/>
          <p14:tracePt t="41737" x="6991350" y="2882900"/>
          <p14:tracePt t="41754" x="7048500" y="2889250"/>
          <p14:tracePt t="41771" x="7099300" y="2889250"/>
          <p14:tracePt t="41787" x="7156450" y="2889250"/>
          <p14:tracePt t="41804" x="7213600" y="2882900"/>
          <p14:tracePt t="41821" x="7270750" y="2882900"/>
          <p14:tracePt t="41837" x="7334250" y="2876550"/>
          <p14:tracePt t="41854" x="7378700" y="2876550"/>
          <p14:tracePt t="41870" x="7416800" y="2870200"/>
          <p14:tracePt t="41887" x="7448550" y="2863850"/>
          <p14:tracePt t="41904" x="7499350" y="2844800"/>
          <p14:tracePt t="41920" x="7524750" y="2825750"/>
          <p14:tracePt t="41937" x="7575550" y="2794000"/>
          <p14:tracePt t="41954" x="7613650" y="2762250"/>
          <p14:tracePt t="41970" x="7626350" y="2730500"/>
          <p14:tracePt t="41987" x="7645400" y="2705100"/>
          <p14:tracePt t="42004" x="7658100" y="2679700"/>
          <p14:tracePt t="42020" x="7664450" y="2635250"/>
          <p14:tracePt t="42037" x="7670800" y="2616200"/>
          <p14:tracePt t="42054" x="7677150" y="2565400"/>
          <p14:tracePt t="42070" x="7677150" y="2527300"/>
          <p14:tracePt t="42087" x="7677150" y="2495550"/>
          <p14:tracePt t="42104" x="7677150" y="2470150"/>
          <p14:tracePt t="42120" x="7670800" y="2463800"/>
          <p14:tracePt t="42137" x="7664450" y="2438400"/>
          <p14:tracePt t="42153" x="7639050" y="2413000"/>
          <p14:tracePt t="42170" x="7588250" y="2362200"/>
          <p14:tracePt t="42187" x="7550150" y="2336800"/>
          <p14:tracePt t="42203" x="7518400" y="2324100"/>
          <p14:tracePt t="42220" x="7473950" y="2311400"/>
          <p14:tracePt t="42237" x="7410450" y="2305050"/>
          <p14:tracePt t="42253" x="7327900" y="2292350"/>
          <p14:tracePt t="42270" x="7226300" y="2292350"/>
          <p14:tracePt t="42287" x="7162800" y="2292350"/>
          <p14:tracePt t="42303" x="7124700" y="2292350"/>
          <p14:tracePt t="42320" x="0" y="0"/>
        </p14:tracePtLst>
        <p14:tracePtLst>
          <p14:tracePt t="42992" x="8324850" y="2362200"/>
          <p14:tracePt t="43003" x="8305800" y="2362200"/>
          <p14:tracePt t="43005" x="8274050" y="2355850"/>
          <p14:tracePt t="43019" x="8242300" y="2355850"/>
          <p14:tracePt t="43036" x="8210550" y="2349500"/>
          <p14:tracePt t="43052" x="8172450" y="2349500"/>
          <p14:tracePt t="43069" x="8140700" y="2349500"/>
          <p14:tracePt t="43086" x="8083550" y="2349500"/>
          <p14:tracePt t="43102" x="8013700" y="2343150"/>
          <p14:tracePt t="43119" x="7943850" y="2343150"/>
          <p14:tracePt t="43136" x="7880350" y="2343150"/>
          <p14:tracePt t="43152" x="7842250" y="2343150"/>
          <p14:tracePt t="43169" x="7816850" y="2349500"/>
          <p14:tracePt t="43186" x="7778750" y="2355850"/>
          <p14:tracePt t="43202" x="7753350" y="2374900"/>
          <p14:tracePt t="43219" x="7721600" y="2381250"/>
          <p14:tracePt t="43236" x="7670800" y="2406650"/>
          <p14:tracePt t="43252" x="7626350" y="2425700"/>
          <p14:tracePt t="43269" x="7588250" y="2451100"/>
          <p14:tracePt t="43285" x="7569200" y="2463800"/>
          <p14:tracePt t="43302" x="7556500" y="2482850"/>
          <p14:tracePt t="43319" x="7556500" y="2489200"/>
          <p14:tracePt t="43335" x="7543800" y="2514600"/>
          <p14:tracePt t="43352" x="7543800" y="2546350"/>
          <p14:tracePt t="43369" x="7543800" y="2578100"/>
          <p14:tracePt t="43385" x="7543800" y="2603500"/>
          <p14:tracePt t="43402" x="7543800" y="2628900"/>
          <p14:tracePt t="43419" x="7543800" y="2641600"/>
          <p14:tracePt t="43435" x="7556500" y="2654300"/>
          <p14:tracePt t="43452" x="7569200" y="2673350"/>
          <p14:tracePt t="43469" x="7594600" y="2692400"/>
          <p14:tracePt t="43485" x="7626350" y="2730500"/>
          <p14:tracePt t="43502" x="7664450" y="2787650"/>
          <p14:tracePt t="43518" x="7734300" y="2838450"/>
          <p14:tracePt t="43535" x="7791450" y="2895600"/>
          <p14:tracePt t="43552" x="7886700" y="2965450"/>
          <p14:tracePt t="43568" x="7937500" y="2990850"/>
          <p14:tracePt t="43585" x="7988300" y="3003550"/>
          <p14:tracePt t="43602" x="8070850" y="3009900"/>
          <p14:tracePt t="43618" x="8159750" y="3009900"/>
          <p14:tracePt t="43635" x="8223250" y="3009900"/>
          <p14:tracePt t="43652" x="8286750" y="3009900"/>
          <p14:tracePt t="43668" x="8337550" y="3009900"/>
          <p14:tracePt t="43685" x="8388350" y="3009900"/>
          <p14:tracePt t="43702" x="8439150" y="3009900"/>
          <p14:tracePt t="43718" x="8483600" y="3003550"/>
          <p14:tracePt t="43735" x="8528050" y="2971800"/>
          <p14:tracePt t="43752" x="8585200" y="2933700"/>
          <p14:tracePt t="43768" x="8610600" y="2914650"/>
          <p14:tracePt t="43785" x="8636000" y="2901950"/>
          <p14:tracePt t="43801" x="8655050" y="2882900"/>
          <p14:tracePt t="43818" x="8686800" y="2844800"/>
          <p14:tracePt t="43835" x="8712200" y="2813050"/>
          <p14:tracePt t="43851" x="8718550" y="2781300"/>
          <p14:tracePt t="43868" x="8724900" y="2749550"/>
          <p14:tracePt t="43885" x="8724900" y="2724150"/>
          <p14:tracePt t="43901" x="8731250" y="2686050"/>
          <p14:tracePt t="43918" x="8731250" y="2654300"/>
          <p14:tracePt t="43935" x="8731250" y="2616200"/>
          <p14:tracePt t="43951" x="8724900" y="2565400"/>
          <p14:tracePt t="43968" x="8712200" y="2527300"/>
          <p14:tracePt t="43985" x="8693150" y="2495550"/>
          <p14:tracePt t="44001" x="8680450" y="2470150"/>
          <p14:tracePt t="44018" x="8667750" y="2451100"/>
          <p14:tracePt t="44034" x="8642350" y="2419350"/>
          <p14:tracePt t="44051" x="8591550" y="2393950"/>
          <p14:tracePt t="44068" x="8515350" y="2362200"/>
          <p14:tracePt t="44084" x="8420100" y="2305050"/>
          <p14:tracePt t="44101" x="8324850" y="2279650"/>
          <p14:tracePt t="44118" x="8242300" y="2254250"/>
          <p14:tracePt t="44134" x="8178800" y="2235200"/>
          <p14:tracePt t="44151" x="8140700" y="2235200"/>
          <p14:tracePt t="44151" x="8128000" y="2235200"/>
          <p14:tracePt t="44168" x="8096250" y="2235200"/>
          <p14:tracePt t="44184" x="8070850" y="2235200"/>
          <p14:tracePt t="44201" x="8039100" y="2235200"/>
          <p14:tracePt t="44218" x="7981950" y="2235200"/>
          <p14:tracePt t="44234" x="7912100" y="2235200"/>
          <p14:tracePt t="44251" x="7835900" y="2235200"/>
          <p14:tracePt t="44268" x="7778750" y="2235200"/>
          <p14:tracePt t="44284" x="7734300" y="2235200"/>
          <p14:tracePt t="44301" x="7715250" y="2235200"/>
          <p14:tracePt t="44317" x="7708900" y="2235200"/>
          <p14:tracePt t="44351"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327992" y="116632"/>
            <a:ext cx="7772400" cy="719138"/>
          </a:xfrm>
          <a:noFill/>
          <a:ln>
            <a:noFill/>
            <a:miter lim="800000"/>
            <a:headEnd/>
            <a:tailEnd/>
          </a:ln>
        </p:spPr>
        <p:txBody>
          <a:bodyPr wrap="square" lIns="91440" tIns="45720" rIns="91440" bIns="45720" numCol="1" anchor="t" anchorCtr="0" compatLnSpc="1">
            <a:prstTxWarp prst="textNoShape">
              <a:avLst/>
            </a:prstTxWarp>
          </a:bodyPr>
          <a:lstStyle/>
          <a:p>
            <a:r>
              <a:rPr lang="sk-SK" altLang="sk-SK" sz="2200" dirty="0" smtClean="0">
                <a:solidFill>
                  <a:schemeClr val="bg1"/>
                </a:solidFill>
                <a:effectLst>
                  <a:outerShdw blurRad="38100" dist="38100" dir="2700000" algn="tl">
                    <a:srgbClr val="000000">
                      <a:alpha val="43137"/>
                    </a:srgbClr>
                  </a:outerShdw>
                </a:effectLst>
              </a:rPr>
              <a:t>Oživenie úverových aktivít</a:t>
            </a:r>
            <a:endParaRPr lang="sk-SK" altLang="sk-SK" sz="2200" b="1" dirty="0" smtClean="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153200" y="1962998"/>
            <a:ext cx="3122655" cy="276999"/>
          </a:xfrm>
          <a:prstGeom prst="rect">
            <a:avLst/>
          </a:prstGeom>
          <a:noFill/>
        </p:spPr>
        <p:txBody>
          <a:bodyPr wrap="square" rtlCol="0">
            <a:spAutoFit/>
          </a:bodyPr>
          <a:lstStyle/>
          <a:p>
            <a:r>
              <a:rPr lang="sk-SK" sz="1200" b="1" dirty="0"/>
              <a:t>Medziročný rast úverov </a:t>
            </a:r>
          </a:p>
        </p:txBody>
      </p:sp>
      <p:graphicFrame>
        <p:nvGraphicFramePr>
          <p:cNvPr id="7" name="Chart 6"/>
          <p:cNvGraphicFramePr/>
          <p:nvPr>
            <p:extLst>
              <p:ext uri="{D42A27DB-BD31-4B8C-83A1-F6EECF244321}">
                <p14:modId xmlns:p14="http://schemas.microsoft.com/office/powerpoint/2010/main" val="1211224922"/>
              </p:ext>
            </p:extLst>
          </p:nvPr>
        </p:nvGraphicFramePr>
        <p:xfrm>
          <a:off x="4427984" y="2276872"/>
          <a:ext cx="4248472"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355974" y="1743199"/>
            <a:ext cx="4608514" cy="461665"/>
          </a:xfrm>
          <a:prstGeom prst="rect">
            <a:avLst/>
          </a:prstGeom>
          <a:noFill/>
        </p:spPr>
        <p:txBody>
          <a:bodyPr wrap="square" rtlCol="0">
            <a:spAutoFit/>
          </a:bodyPr>
          <a:lstStyle/>
          <a:p>
            <a:pPr algn="ctr"/>
            <a:r>
              <a:rPr lang="sk-SK" sz="1200" b="1" dirty="0"/>
              <a:t>Kumulatívne čisté toky úverov za január až </a:t>
            </a:r>
            <a:r>
              <a:rPr lang="sk-SK" sz="1200" b="1" dirty="0" smtClean="0"/>
              <a:t>júl </a:t>
            </a:r>
            <a:r>
              <a:rPr lang="sk-SK" sz="1200" b="1" dirty="0"/>
              <a:t>v rokoch 2014 a </a:t>
            </a:r>
            <a:r>
              <a:rPr lang="sk-SK" sz="1200" b="1" dirty="0" smtClean="0"/>
              <a:t>2015</a:t>
            </a:r>
            <a:endParaRPr lang="sk-SK" sz="1200" b="1" dirty="0"/>
          </a:p>
        </p:txBody>
      </p:sp>
      <p:sp>
        <p:nvSpPr>
          <p:cNvPr id="6" name="TextBox 5"/>
          <p:cNvSpPr txBox="1"/>
          <p:nvPr/>
        </p:nvSpPr>
        <p:spPr>
          <a:xfrm>
            <a:off x="153200" y="5958244"/>
            <a:ext cx="1322455" cy="246221"/>
          </a:xfrm>
          <a:prstGeom prst="rect">
            <a:avLst/>
          </a:prstGeom>
          <a:noFill/>
        </p:spPr>
        <p:txBody>
          <a:bodyPr wrap="square" rtlCol="0">
            <a:spAutoFit/>
          </a:bodyPr>
          <a:lstStyle/>
          <a:p>
            <a:r>
              <a:rPr lang="sk-SK" sz="1000" dirty="0" smtClean="0"/>
              <a:t>Zdroj: ECB.</a:t>
            </a:r>
            <a:endParaRPr lang="sk-SK" sz="1000" dirty="0"/>
          </a:p>
        </p:txBody>
      </p:sp>
      <p:sp>
        <p:nvSpPr>
          <p:cNvPr id="10" name="TextBox 9"/>
          <p:cNvSpPr txBox="1"/>
          <p:nvPr/>
        </p:nvSpPr>
        <p:spPr>
          <a:xfrm>
            <a:off x="4477568" y="5958244"/>
            <a:ext cx="2038648" cy="246221"/>
          </a:xfrm>
          <a:prstGeom prst="rect">
            <a:avLst/>
          </a:prstGeom>
          <a:noFill/>
        </p:spPr>
        <p:txBody>
          <a:bodyPr wrap="square" rtlCol="0">
            <a:spAutoFit/>
          </a:bodyPr>
          <a:lstStyle/>
          <a:p>
            <a:r>
              <a:rPr lang="sk-SK" sz="1000" dirty="0" smtClean="0"/>
              <a:t>Zdroj: ECB, prepočty NBS.</a:t>
            </a:r>
            <a:endParaRPr lang="sk-SK" sz="1000" dirty="0"/>
          </a:p>
        </p:txBody>
      </p:sp>
      <p:sp>
        <p:nvSpPr>
          <p:cNvPr id="11" name="TextBox 10"/>
          <p:cNvSpPr txBox="1"/>
          <p:nvPr/>
        </p:nvSpPr>
        <p:spPr>
          <a:xfrm>
            <a:off x="153201" y="980728"/>
            <a:ext cx="8739279" cy="646331"/>
          </a:xfrm>
          <a:prstGeom prst="rect">
            <a:avLst/>
          </a:prstGeom>
          <a:noFill/>
        </p:spPr>
        <p:txBody>
          <a:bodyPr wrap="square" rtlCol="0">
            <a:spAutoFit/>
          </a:bodyPr>
          <a:lstStyle/>
          <a:p>
            <a:pPr algn="just"/>
            <a:r>
              <a:rPr lang="sk-SK" dirty="0" smtClean="0">
                <a:solidFill>
                  <a:schemeClr val="tx2"/>
                </a:solidFill>
              </a:rPr>
              <a:t>Neštandardné opatrenia prispeli k obnove úverových aktivít. Čisté toky úverov sa      v porovnaní s rokom 2014 výrazne posilnili.</a:t>
            </a:r>
            <a:endParaRPr lang="sk-SK" dirty="0">
              <a:solidFill>
                <a:schemeClr val="tx2"/>
              </a:solidFill>
            </a:endParaRPr>
          </a:p>
        </p:txBody>
      </p:sp>
      <p:sp>
        <p:nvSpPr>
          <p:cNvPr id="8" name="Slide Number Placeholder 7"/>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19</a:t>
            </a:fld>
            <a:endParaRPr lang="en-US" altLang="sk-SK">
              <a:solidFill>
                <a:srgbClr val="FFFFFF"/>
              </a:solidFill>
            </a:endParaRPr>
          </a:p>
        </p:txBody>
      </p:sp>
      <p:graphicFrame>
        <p:nvGraphicFramePr>
          <p:cNvPr id="12" name="Chart 11"/>
          <p:cNvGraphicFramePr>
            <a:graphicFrameLocks/>
          </p:cNvGraphicFramePr>
          <p:nvPr>
            <p:extLst>
              <p:ext uri="{D42A27DB-BD31-4B8C-83A1-F6EECF244321}">
                <p14:modId xmlns:p14="http://schemas.microsoft.com/office/powerpoint/2010/main" val="1674716637"/>
              </p:ext>
            </p:extLst>
          </p:nvPr>
        </p:nvGraphicFramePr>
        <p:xfrm>
          <a:off x="57919" y="2239996"/>
          <a:ext cx="4298055" cy="3637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604633"/>
      </p:ext>
    </p:extLst>
  </p:cSld>
  <p:clrMapOvr>
    <a:masterClrMapping/>
  </p:clrMapOvr>
  <mc:AlternateContent xmlns:mc="http://schemas.openxmlformats.org/markup-compatibility/2006" xmlns:p14="http://schemas.microsoft.com/office/powerpoint/2010/main">
    <mc:Choice Requires="p14">
      <p:transition spd="slow" p14:dur="2000" advTm="45951"/>
    </mc:Choice>
    <mc:Fallback xmlns="">
      <p:transition spd="slow" advTm="45951"/>
    </mc:Fallback>
  </mc:AlternateContent>
  <p:timing>
    <p:tnLst>
      <p:par>
        <p:cTn id="1" dur="indefinite" restart="never" nodeType="tmRoot"/>
      </p:par>
    </p:tnLst>
  </p:timing>
  <p:extLst mod="1">
    <p:ext uri="{3A86A75C-4F4B-4683-9AE1-C65F6400EC91}">
      <p14:laserTraceLst xmlns:p14="http://schemas.microsoft.com/office/powerpoint/2010/main">
        <p14:tracePtLst>
          <p14:tracePt t="20712" x="2101850" y="4051300"/>
          <p14:tracePt t="20783" x="2101850" y="4057650"/>
          <p14:tracePt t="20816" x="2101850" y="4070350"/>
          <p14:tracePt t="20824" x="2101850" y="4083050"/>
          <p14:tracePt t="20837" x="2101850" y="4127500"/>
          <p14:tracePt t="20854" x="2114550" y="4165600"/>
          <p14:tracePt t="20870" x="2114550" y="4210050"/>
          <p14:tracePt t="20888" x="2133600" y="4273550"/>
          <p14:tracePt t="20905" x="2146300" y="4305300"/>
          <p14:tracePt t="20921" x="2171700" y="4343400"/>
          <p14:tracePt t="20938" x="2190750" y="4394200"/>
          <p14:tracePt t="20955" x="2209800" y="4464050"/>
          <p14:tracePt t="20971" x="2235200" y="4508500"/>
          <p14:tracePt t="20988" x="2247900" y="4572000"/>
          <p14:tracePt t="21005" x="2273300" y="4622800"/>
          <p14:tracePt t="21021" x="2292350" y="4667250"/>
          <p14:tracePt t="21038" x="2311400" y="4711700"/>
          <p14:tracePt t="21054" x="2336800" y="4737100"/>
          <p14:tracePt t="21071" x="2362200" y="4781550"/>
          <p14:tracePt t="21088" x="2413000" y="4864100"/>
          <p14:tracePt t="21104" x="2495550" y="4940300"/>
          <p14:tracePt t="21121" x="2559050" y="5003800"/>
          <p14:tracePt t="21138" x="2616200" y="5086350"/>
          <p14:tracePt t="21154" x="2686050" y="5156200"/>
          <p14:tracePt t="21171" x="2743200" y="5207000"/>
          <p14:tracePt t="21188" x="2794000" y="5251450"/>
          <p14:tracePt t="21204" x="2819400" y="5283200"/>
          <p14:tracePt t="21221" x="2832100" y="5289550"/>
          <p14:tracePt t="21238" x="2851150" y="5302250"/>
          <p14:tracePt t="21254" x="2876550" y="5308600"/>
          <p14:tracePt t="21271" x="2914650" y="5308600"/>
          <p14:tracePt t="21287" x="2946400" y="5321300"/>
          <p14:tracePt t="21304" x="3041650" y="5346700"/>
          <p14:tracePt t="21321" x="3092450" y="5359400"/>
          <p14:tracePt t="21337" x="3143250" y="5365750"/>
          <p14:tracePt t="21354" x="3194050" y="5365750"/>
          <p14:tracePt t="21371" x="3219450" y="5372100"/>
          <p14:tracePt t="21387" x="3251200" y="5372100"/>
          <p14:tracePt t="21404" x="3276600" y="5372100"/>
          <p14:tracePt t="21421" x="3295650" y="5372100"/>
          <p14:tracePt t="21437" x="3314700" y="5359400"/>
          <p14:tracePt t="21454" x="3333750" y="5353050"/>
          <p14:tracePt t="21470" x="3359150" y="5334000"/>
          <p14:tracePt t="21487" x="3397250" y="5308600"/>
          <p14:tracePt t="21504" x="3479800" y="5264150"/>
          <p14:tracePt t="21521" x="3517900" y="5238750"/>
          <p14:tracePt t="21537" x="3549650" y="5200650"/>
          <p14:tracePt t="21554" x="3600450" y="5162550"/>
          <p14:tracePt t="21570" x="3638550" y="5118100"/>
          <p14:tracePt t="21587" x="3676650" y="5080000"/>
          <p14:tracePt t="21604" x="3708400" y="5054600"/>
          <p14:tracePt t="21620" x="3733800" y="5010150"/>
          <p14:tracePt t="21637" x="3784600" y="4946650"/>
          <p14:tracePt t="21654" x="3829050" y="4857750"/>
          <p14:tracePt t="21670" x="3867150" y="4794250"/>
          <p14:tracePt t="21687" x="3905250" y="4737100"/>
          <p14:tracePt t="21704" x="3937000" y="4692650"/>
          <p14:tracePt t="21704" x="3949700" y="4654550"/>
          <p14:tracePt t="21720" x="3987800" y="4597400"/>
          <p14:tracePt t="21737" x="4000500" y="4572000"/>
          <p14:tracePt t="21754" x="4025900" y="4533900"/>
          <p14:tracePt t="21770" x="4038600" y="4502150"/>
          <p14:tracePt t="21787" x="4051300" y="4483100"/>
          <p14:tracePt t="21803" x="4057650" y="4457700"/>
          <p14:tracePt t="21820" x="4076700" y="4438650"/>
          <p14:tracePt t="21837" x="4083050" y="4419600"/>
          <p14:tracePt t="21853" x="4089400" y="4406900"/>
          <p14:tracePt t="21870" x="4095750" y="4387850"/>
          <p14:tracePt t="21887" x="4102100" y="4362450"/>
          <p14:tracePt t="21903" x="4108450" y="4349750"/>
          <p14:tracePt t="21920" x="4121150" y="4337050"/>
          <p14:tracePt t="21937" x="4127500" y="4324350"/>
          <p14:tracePt t="21953" x="4140200" y="4298950"/>
          <p14:tracePt t="21970" x="4146550" y="4279900"/>
          <p14:tracePt t="21987" x="4146550" y="4260850"/>
          <p14:tracePt t="22003" x="4152900" y="4260850"/>
          <p14:tracePt t="22020" x="4159250" y="4254500"/>
          <p14:tracePt t="22037" x="4159250" y="4248150"/>
          <p14:tracePt t="22128" x="0" y="0"/>
        </p14:tracePtLst>
        <p14:tracePtLst>
          <p14:tracePt t="39841" x="7918450" y="3079750"/>
          <p14:tracePt t="39844" x="7905750" y="3067050"/>
          <p14:tracePt t="39850" x="7886700" y="3028950"/>
          <p14:tracePt t="39867" x="7854950" y="3009900"/>
          <p14:tracePt t="39884" x="7810500" y="2990850"/>
          <p14:tracePt t="39900" x="7766050" y="2984500"/>
          <p14:tracePt t="39917" x="7721600" y="2978150"/>
          <p14:tracePt t="39934" x="7632700" y="2978150"/>
          <p14:tracePt t="39950" x="7518400" y="2965450"/>
          <p14:tracePt t="39967" x="7378700" y="2965450"/>
          <p14:tracePt t="39984" x="7207250" y="2959100"/>
          <p14:tracePt t="40000" x="6991350" y="2959100"/>
          <p14:tracePt t="40017" x="6718300" y="2959100"/>
          <p14:tracePt t="40033" x="6546850" y="2959100"/>
          <p14:tracePt t="40050" x="6426200" y="2959100"/>
          <p14:tracePt t="40067" x="6292850" y="3003550"/>
          <p14:tracePt t="40083" x="6203950" y="3048000"/>
          <p14:tracePt t="40100" x="6083300" y="3136900"/>
          <p14:tracePt t="40117" x="5956300" y="3200400"/>
          <p14:tracePt t="40133" x="5848350" y="3276600"/>
          <p14:tracePt t="40150" x="5734050" y="3333750"/>
          <p14:tracePt t="40167" x="5645150" y="3416300"/>
          <p14:tracePt t="40183" x="5562600" y="3498850"/>
          <p14:tracePt t="40200" x="5480050" y="3587750"/>
          <p14:tracePt t="40217" x="5435600" y="3657600"/>
          <p14:tracePt t="40233" x="5384800" y="3778250"/>
          <p14:tracePt t="40250" x="5359400" y="3879850"/>
          <p14:tracePt t="40266" x="5340350" y="3994150"/>
          <p14:tracePt t="40283" x="5327650" y="4102100"/>
          <p14:tracePt t="40300" x="5321300" y="4222750"/>
          <p14:tracePt t="40316" x="5314950" y="4337050"/>
          <p14:tracePt t="40333" x="5314950" y="4451350"/>
          <p14:tracePt t="40350" x="5314950" y="4565650"/>
          <p14:tracePt t="40366" x="5314950" y="4660900"/>
          <p14:tracePt t="40383" x="5346700" y="4775200"/>
          <p14:tracePt t="40400" x="5365750" y="4870450"/>
          <p14:tracePt t="40416" x="5391150" y="4933950"/>
          <p14:tracePt t="40433" x="5435600" y="5010150"/>
          <p14:tracePt t="40450" x="5499100" y="5099050"/>
          <p14:tracePt t="40466" x="5588000" y="5181600"/>
          <p14:tracePt t="40483" x="5689600" y="5283200"/>
          <p14:tracePt t="40499" x="5797550" y="5384800"/>
          <p14:tracePt t="40516" x="5937250" y="5480050"/>
          <p14:tracePt t="40533" x="6076950" y="5549900"/>
          <p14:tracePt t="40550" x="6216650" y="5607050"/>
          <p14:tracePt t="40566" x="6369050" y="5632450"/>
          <p14:tracePt t="40583" x="6483350" y="5651500"/>
          <p14:tracePt t="40599" x="6591300" y="5651500"/>
          <p14:tracePt t="40616" x="6731000" y="5651500"/>
          <p14:tracePt t="40633" x="6985000" y="5638800"/>
          <p14:tracePt t="40650" x="7124700" y="5632450"/>
          <p14:tracePt t="40666" x="7258050" y="5607050"/>
          <p14:tracePt t="40683" x="7391400" y="5581650"/>
          <p14:tracePt t="40699" x="7550150" y="5530850"/>
          <p14:tracePt t="40716" x="7696200" y="5448300"/>
          <p14:tracePt t="40733" x="7848600" y="5372100"/>
          <p14:tracePt t="40749" x="7969250" y="5276850"/>
          <p14:tracePt t="40766" x="8064500" y="5194300"/>
          <p14:tracePt t="40783" x="8178800" y="5099050"/>
          <p14:tracePt t="40799" x="8261350" y="4997450"/>
          <p14:tracePt t="40816" x="8362950" y="4889500"/>
          <p14:tracePt t="40833" x="8458200" y="4749800"/>
          <p14:tracePt t="40849" x="8528050" y="4533900"/>
          <p14:tracePt t="40866" x="8553450" y="4432300"/>
          <p14:tracePt t="40882" x="8591550" y="4356100"/>
          <p14:tracePt t="40899" x="8623300" y="4254500"/>
          <p14:tracePt t="40916" x="8661400" y="4146550"/>
          <p14:tracePt t="40932" x="8680450" y="4044950"/>
          <p14:tracePt t="40949" x="8680450" y="3949700"/>
          <p14:tracePt t="40966" x="8680450" y="3867150"/>
          <p14:tracePt t="40982" x="8680450" y="3784600"/>
          <p14:tracePt t="40999" x="8680450" y="3702050"/>
          <p14:tracePt t="41016" x="8667750" y="3625850"/>
          <p14:tracePt t="41032" x="8655050" y="3575050"/>
          <p14:tracePt t="41049" x="8636000" y="3486150"/>
          <p14:tracePt t="41066" x="8629650" y="3448050"/>
          <p14:tracePt t="41082" x="8616950" y="3416300"/>
          <p14:tracePt t="41099" x="8578850" y="3378200"/>
          <p14:tracePt t="41115" x="8509000" y="3308350"/>
          <p14:tracePt t="41132" x="8432800" y="3263900"/>
          <p14:tracePt t="41149" x="8324850" y="3206750"/>
          <p14:tracePt t="41165" x="8210550" y="3155950"/>
          <p14:tracePt t="41182" x="8083550" y="3111500"/>
          <p14:tracePt t="41199" x="7956550" y="3079750"/>
          <p14:tracePt t="41215" x="7772400" y="3060700"/>
          <p14:tracePt t="41232" x="7632700" y="3054350"/>
          <p14:tracePt t="41249" x="7499350" y="3054350"/>
          <p14:tracePt t="41265" x="7334250" y="3054350"/>
          <p14:tracePt t="41282" x="7258050" y="3054350"/>
          <p14:tracePt t="41299" x="7200900" y="3060700"/>
          <p14:tracePt t="41315" x="7150100" y="3073400"/>
          <p14:tracePt t="41332" x="7086600" y="3086100"/>
          <p14:tracePt t="41348" x="7029450" y="3105150"/>
          <p14:tracePt t="41365" x="6946900" y="3124200"/>
          <p14:tracePt t="41382" x="6902450" y="3136900"/>
          <p14:tracePt t="41398" x="6877050" y="3143250"/>
          <p14:tracePt t="41415" x="6845300" y="3155950"/>
          <p14:tracePt t="41432" x="6826250" y="3181350"/>
          <p14:tracePt t="41448" x="6794500" y="3200400"/>
          <p14:tracePt t="41465" x="6756400" y="3219450"/>
          <p14:tracePt t="41482" x="6737350" y="3232150"/>
          <p14:tracePt t="41498" x="6731000" y="3232150"/>
          <p14:tracePt t="41515"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AB0EBF-95B5-498B-9B35-58353335DE8E}" type="slidenum">
              <a:rPr lang="en-US" altLang="sk-SK" smtClean="0"/>
              <a:pPr/>
              <a:t>2</a:t>
            </a:fld>
            <a:endParaRPr lang="en-US" altLang="sk-SK"/>
          </a:p>
        </p:txBody>
      </p:sp>
      <p:sp>
        <p:nvSpPr>
          <p:cNvPr id="5" name="Rectangle 4"/>
          <p:cNvSpPr/>
          <p:nvPr/>
        </p:nvSpPr>
        <p:spPr>
          <a:xfrm>
            <a:off x="1" y="179348"/>
            <a:ext cx="8101012" cy="400110"/>
          </a:xfrm>
          <a:prstGeom prst="rect">
            <a:avLst/>
          </a:prstGeom>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lgn="ctr" eaLnBrk="1" hangingPunct="1">
              <a:spcBef>
                <a:spcPct val="0"/>
              </a:spcBef>
              <a:buFontTx/>
              <a:buNone/>
              <a:defRPr/>
            </a:pPr>
            <a:r>
              <a:rPr lang="sk-SK" altLang="sk-SK" sz="2000" b="1" dirty="0" smtClean="0">
                <a:solidFill>
                  <a:schemeClr val="bg1"/>
                </a:solidFill>
                <a:effectLst>
                  <a:outerShdw blurRad="38100" dist="38100" dir="2700000" algn="tl">
                    <a:srgbClr val="000000">
                      <a:alpha val="43137"/>
                    </a:srgbClr>
                  </a:outerShdw>
                </a:effectLst>
              </a:rPr>
              <a:t>Obsah prezentácie</a:t>
            </a:r>
            <a:endParaRPr lang="en-US" altLang="sk-SK" sz="2000" b="1" dirty="0" smtClean="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95536" y="1556792"/>
            <a:ext cx="8496944" cy="4176464"/>
          </a:xfrm>
          <a:prstGeom prst="rect">
            <a:avLst/>
          </a:prstGeom>
        </p:spPr>
        <p:txBody>
          <a:bodyPr/>
          <a:lstStyle>
            <a:lvl1pPr marL="342900" indent="-342900" algn="l" rtl="0" eaLnBrk="0" fontAlgn="base" hangingPunct="0">
              <a:spcBef>
                <a:spcPct val="20000"/>
              </a:spcBef>
              <a:spcAft>
                <a:spcPct val="0"/>
              </a:spcAft>
              <a:buFont typeface="Wingdings" pitchFamily="2" charset="2"/>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388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rgbClr val="9B0030"/>
              </a:buClr>
              <a:buChar char="•"/>
              <a:defRPr sz="2400">
                <a:solidFill>
                  <a:schemeClr val="tx1"/>
                </a:solidFill>
                <a:latin typeface="+mn-lt"/>
              </a:defRPr>
            </a:lvl3pPr>
            <a:lvl4pPr marL="1600200" indent="-228600" algn="l" rtl="0" eaLnBrk="0" fontAlgn="base" hangingPunct="0">
              <a:spcBef>
                <a:spcPct val="20000"/>
              </a:spcBef>
              <a:spcAft>
                <a:spcPct val="0"/>
              </a:spcAft>
              <a:buClr>
                <a:srgbClr val="003881"/>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9B0030"/>
              </a:buClr>
              <a:buChar char="•"/>
              <a:defRPr sz="2000">
                <a:solidFill>
                  <a:schemeClr val="tx1"/>
                </a:solidFill>
                <a:latin typeface="+mn-lt"/>
              </a:defRPr>
            </a:lvl5pPr>
            <a:lvl6pPr marL="2514600" indent="-228600" algn="l" rtl="0" eaLnBrk="1" fontAlgn="base" hangingPunct="1">
              <a:spcBef>
                <a:spcPct val="20000"/>
              </a:spcBef>
              <a:spcAft>
                <a:spcPct val="0"/>
              </a:spcAft>
              <a:buClr>
                <a:srgbClr val="9B0030"/>
              </a:buClr>
              <a:buChar char="•"/>
              <a:defRPr sz="2000">
                <a:solidFill>
                  <a:schemeClr val="tx1"/>
                </a:solidFill>
                <a:latin typeface="+mn-lt"/>
              </a:defRPr>
            </a:lvl6pPr>
            <a:lvl7pPr marL="2971800" indent="-228600" algn="l" rtl="0" eaLnBrk="1" fontAlgn="base" hangingPunct="1">
              <a:spcBef>
                <a:spcPct val="20000"/>
              </a:spcBef>
              <a:spcAft>
                <a:spcPct val="0"/>
              </a:spcAft>
              <a:buClr>
                <a:srgbClr val="9B0030"/>
              </a:buClr>
              <a:buChar char="•"/>
              <a:defRPr sz="2000">
                <a:solidFill>
                  <a:schemeClr val="tx1"/>
                </a:solidFill>
                <a:latin typeface="+mn-lt"/>
              </a:defRPr>
            </a:lvl7pPr>
            <a:lvl8pPr marL="3429000" indent="-228600" algn="l" rtl="0" eaLnBrk="1" fontAlgn="base" hangingPunct="1">
              <a:spcBef>
                <a:spcPct val="20000"/>
              </a:spcBef>
              <a:spcAft>
                <a:spcPct val="0"/>
              </a:spcAft>
              <a:buClr>
                <a:srgbClr val="9B0030"/>
              </a:buClr>
              <a:buChar char="•"/>
              <a:defRPr sz="2000">
                <a:solidFill>
                  <a:schemeClr val="tx1"/>
                </a:solidFill>
                <a:latin typeface="+mn-lt"/>
              </a:defRPr>
            </a:lvl8pPr>
            <a:lvl9pPr marL="3886200" indent="-228600" algn="l" rtl="0" eaLnBrk="1" fontAlgn="base" hangingPunct="1">
              <a:spcBef>
                <a:spcPct val="20000"/>
              </a:spcBef>
              <a:spcAft>
                <a:spcPct val="0"/>
              </a:spcAft>
              <a:buClr>
                <a:srgbClr val="9B0030"/>
              </a:buClr>
              <a:buChar char="•"/>
              <a:defRPr sz="2000">
                <a:solidFill>
                  <a:schemeClr val="tx1"/>
                </a:solidFill>
                <a:latin typeface="+mn-lt"/>
              </a:defRPr>
            </a:lvl9pPr>
          </a:lstStyle>
          <a:p>
            <a:pPr>
              <a:buFont typeface="Wingdings" panose="05000000000000000000" pitchFamily="2" charset="2"/>
              <a:buChar char="§"/>
            </a:pPr>
            <a:r>
              <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rPr>
              <a:t>Projekt euro  a mandát ECB</a:t>
            </a:r>
          </a:p>
          <a:p>
            <a:pPr marL="0" indent="0"/>
            <a:endPar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rPr>
              <a:t>Reakcia ECB na krízu – neštandardné opatrenia</a:t>
            </a:r>
          </a:p>
          <a:p>
            <a:pPr>
              <a:buFont typeface="Wingdings" panose="05000000000000000000" pitchFamily="2" charset="2"/>
              <a:buChar char="§"/>
            </a:pPr>
            <a:endParaRPr lang="sk-SK" sz="2000" b="1"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rPr>
              <a:t>Sú doterajšie opatrenia dostatočné?</a:t>
            </a:r>
          </a:p>
          <a:p>
            <a:pPr marL="0" indent="0"/>
            <a:endPar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rPr>
              <a:t>Porovnanie s inými</a:t>
            </a:r>
          </a:p>
          <a:p>
            <a:pPr marL="0" indent="0"/>
            <a:endPar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rPr>
              <a:t>Správa piatich prezidentov</a:t>
            </a:r>
          </a:p>
          <a:p>
            <a:pPr marL="0" indent="0"/>
            <a:endParaRPr lang="sk-SK" sz="2000" b="1"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endPar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endPar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endParaRPr lang="sk-SK" sz="2000" b="1" kern="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1513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36912"/>
            <a:ext cx="8136904" cy="1224136"/>
          </a:xfrm>
        </p:spPr>
        <p:txBody>
          <a:bodyPr/>
          <a:lstStyle/>
          <a:p>
            <a:r>
              <a:rPr lang="sk-SK" sz="2800" dirty="0">
                <a:solidFill>
                  <a:schemeClr val="accent1">
                    <a:lumMod val="75000"/>
                  </a:schemeClr>
                </a:solidFill>
              </a:rPr>
              <a:t>Sú doterajšie opatrenia dostatočné?</a:t>
            </a: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20</a:t>
            </a:fld>
            <a:endParaRPr lang="en-US" altLang="sk-SK">
              <a:solidFill>
                <a:srgbClr val="FFFFFF"/>
              </a:solidFill>
            </a:endParaRPr>
          </a:p>
        </p:txBody>
      </p:sp>
    </p:spTree>
    <p:extLst>
      <p:ext uri="{BB962C8B-B14F-4D97-AF65-F5344CB8AC3E}">
        <p14:creationId xmlns:p14="http://schemas.microsoft.com/office/powerpoint/2010/main" val="251024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21</a:t>
            </a:fld>
            <a:endParaRPr lang="en-US" altLang="sk-SK">
              <a:solidFill>
                <a:srgbClr val="FFFFFF"/>
              </a:solidFill>
            </a:endParaRPr>
          </a:p>
        </p:txBody>
      </p:sp>
      <p:sp>
        <p:nvSpPr>
          <p:cNvPr id="6" name="Rectangle 5"/>
          <p:cNvSpPr/>
          <p:nvPr/>
        </p:nvSpPr>
        <p:spPr>
          <a:xfrm>
            <a:off x="274301" y="2851189"/>
            <a:ext cx="3937659" cy="3170099"/>
          </a:xfrm>
          <a:prstGeom prst="rect">
            <a:avLst/>
          </a:prstGeom>
        </p:spPr>
        <p:txBody>
          <a:bodyPr wrap="square">
            <a:spAutoFit/>
          </a:bodyPr>
          <a:lstStyle/>
          <a:p>
            <a:pPr algn="just"/>
            <a:r>
              <a:rPr lang="sk-SK" sz="2000" dirty="0" smtClean="0">
                <a:solidFill>
                  <a:schemeClr val="tx2"/>
                </a:solidFill>
                <a:cs typeface="Tahoma" pitchFamily="34" charset="0"/>
              </a:rPr>
              <a:t>Ceny energií sú stále nízke         a globálny dopyt tiež. Rizikom je pokračujúce zníženie.</a:t>
            </a:r>
          </a:p>
          <a:p>
            <a:pPr algn="just"/>
            <a:endParaRPr lang="sk-SK" sz="2000" dirty="0">
              <a:solidFill>
                <a:schemeClr val="tx2"/>
              </a:solidFill>
              <a:cs typeface="Tahoma" pitchFamily="34" charset="0"/>
            </a:endParaRPr>
          </a:p>
          <a:p>
            <a:pPr algn="just"/>
            <a:r>
              <a:rPr lang="sk-SK" sz="2000" dirty="0" smtClean="0">
                <a:solidFill>
                  <a:schemeClr val="tx2"/>
                </a:solidFill>
                <a:cs typeface="Tahoma" pitchFamily="34" charset="0"/>
              </a:rPr>
              <a:t>V </a:t>
            </a:r>
            <a:r>
              <a:rPr lang="sk-SK" sz="2000" dirty="0">
                <a:solidFill>
                  <a:schemeClr val="tx2"/>
                </a:solidFill>
                <a:cs typeface="Tahoma" pitchFamily="34" charset="0"/>
              </a:rPr>
              <a:t>dôsledku globálneho </a:t>
            </a:r>
            <a:r>
              <a:rPr lang="sk-SK" sz="2000" dirty="0" smtClean="0">
                <a:solidFill>
                  <a:schemeClr val="tx2"/>
                </a:solidFill>
                <a:cs typeface="Tahoma" pitchFamily="34" charset="0"/>
              </a:rPr>
              <a:t>vývoja, najmä oslabujúceho </a:t>
            </a:r>
            <a:r>
              <a:rPr lang="sk-SK" dirty="0" smtClean="0">
                <a:solidFill>
                  <a:schemeClr val="tx2"/>
                </a:solidFill>
                <a:cs typeface="Tahoma" pitchFamily="34" charset="0"/>
              </a:rPr>
              <a:t>zahraničného</a:t>
            </a:r>
            <a:r>
              <a:rPr lang="sk-SK" sz="2000" dirty="0" smtClean="0">
                <a:solidFill>
                  <a:schemeClr val="tx2"/>
                </a:solidFill>
                <a:cs typeface="Tahoma" pitchFamily="34" charset="0"/>
              </a:rPr>
              <a:t> dopytu, ktorý tlmí ekonomický rast v eurozóne, bude </a:t>
            </a:r>
            <a:r>
              <a:rPr lang="sk-SK" sz="2000" b="1" dirty="0" smtClean="0">
                <a:solidFill>
                  <a:schemeClr val="tx2"/>
                </a:solidFill>
                <a:cs typeface="Tahoma" pitchFamily="34" charset="0"/>
              </a:rPr>
              <a:t>miera akomodácie</a:t>
            </a:r>
            <a:r>
              <a:rPr lang="sk-SK" sz="2000" dirty="0" smtClean="0">
                <a:solidFill>
                  <a:schemeClr val="tx2"/>
                </a:solidFill>
                <a:cs typeface="Tahoma" pitchFamily="34" charset="0"/>
              </a:rPr>
              <a:t> menovej politiky v </a:t>
            </a:r>
            <a:r>
              <a:rPr lang="sk-SK" sz="2000" dirty="0">
                <a:solidFill>
                  <a:schemeClr val="tx2"/>
                </a:solidFill>
                <a:cs typeface="Tahoma" pitchFamily="34" charset="0"/>
              </a:rPr>
              <a:t>decembri 2015 </a:t>
            </a:r>
            <a:r>
              <a:rPr lang="sk-SK" sz="2000" b="1" dirty="0">
                <a:solidFill>
                  <a:schemeClr val="tx2"/>
                </a:solidFill>
                <a:cs typeface="Tahoma" pitchFamily="34" charset="0"/>
              </a:rPr>
              <a:t>prehodnotená</a:t>
            </a:r>
            <a:r>
              <a:rPr lang="sk-SK" sz="2000" dirty="0" smtClean="0">
                <a:solidFill>
                  <a:schemeClr val="tx2"/>
                </a:solidFill>
                <a:cs typeface="Tahoma" pitchFamily="34" charset="0"/>
              </a:rPr>
              <a:t>.                           </a:t>
            </a:r>
            <a:endParaRPr lang="sk-SK" sz="2000" dirty="0">
              <a:solidFill>
                <a:schemeClr val="tx2"/>
              </a:solidFill>
              <a:cs typeface="Tahoma" pitchFamily="34" charset="0"/>
            </a:endParaRPr>
          </a:p>
        </p:txBody>
      </p:sp>
      <p:sp>
        <p:nvSpPr>
          <p:cNvPr id="7" name="Title 1"/>
          <p:cNvSpPr>
            <a:spLocks noGrp="1"/>
          </p:cNvSpPr>
          <p:nvPr>
            <p:ph type="title"/>
          </p:nvPr>
        </p:nvSpPr>
        <p:spPr>
          <a:xfrm>
            <a:off x="179512" y="44624"/>
            <a:ext cx="8229600" cy="692696"/>
          </a:xfrm>
        </p:spPr>
        <p:txBody>
          <a:bodyPr/>
          <a:lstStyle/>
          <a:p>
            <a:r>
              <a:rPr lang="sk-SK" sz="2000" dirty="0" smtClean="0">
                <a:solidFill>
                  <a:schemeClr val="bg1"/>
                </a:solidFill>
                <a:effectLst>
                  <a:outerShdw blurRad="38100" dist="38100" dir="2700000" algn="tl">
                    <a:srgbClr val="000000">
                      <a:alpha val="43137"/>
                    </a:srgbClr>
                  </a:outerShdw>
                </a:effectLst>
              </a:rPr>
              <a:t>Riziká sú smerom nadol pre HDP a HICP a tlmia pozitívny vplyv EAPP na výnosy a úverové aktivity</a:t>
            </a:r>
            <a:endParaRPr lang="sk-SK" sz="2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4451749" y="2744927"/>
            <a:ext cx="4584747" cy="276999"/>
          </a:xfrm>
          <a:prstGeom prst="rect">
            <a:avLst/>
          </a:prstGeom>
          <a:noFill/>
        </p:spPr>
        <p:txBody>
          <a:bodyPr wrap="square" rtlCol="0">
            <a:spAutoFit/>
          </a:bodyPr>
          <a:lstStyle/>
          <a:p>
            <a:r>
              <a:rPr lang="sk-SK" sz="1200" b="1" dirty="0" smtClean="0"/>
              <a:t>Očakávané spomalenie rastu zahraničného dopytu EA </a:t>
            </a:r>
            <a:endParaRPr lang="sk-SK" sz="1200" b="1" dirty="0"/>
          </a:p>
        </p:txBody>
      </p:sp>
      <p:sp>
        <p:nvSpPr>
          <p:cNvPr id="3" name="TextBox 2"/>
          <p:cNvSpPr txBox="1"/>
          <p:nvPr/>
        </p:nvSpPr>
        <p:spPr>
          <a:xfrm>
            <a:off x="251520" y="943560"/>
            <a:ext cx="8640959" cy="1477328"/>
          </a:xfrm>
          <a:prstGeom prst="rect">
            <a:avLst/>
          </a:prstGeom>
          <a:noFill/>
        </p:spPr>
        <p:txBody>
          <a:bodyPr wrap="square" rtlCol="0">
            <a:spAutoFit/>
          </a:bodyPr>
          <a:lstStyle/>
          <a:p>
            <a:pPr algn="just"/>
            <a:r>
              <a:rPr lang="sk-SK" sz="2000" dirty="0">
                <a:solidFill>
                  <a:schemeClr val="tx2"/>
                </a:solidFill>
                <a:cs typeface="Tahoma" pitchFamily="34" charset="0"/>
              </a:rPr>
              <a:t>Hladký priebeh programu </a:t>
            </a:r>
            <a:r>
              <a:rPr lang="sk-SK" sz="2000" b="1" dirty="0">
                <a:solidFill>
                  <a:schemeClr val="tx2"/>
                </a:solidFill>
                <a:cs typeface="Tahoma" pitchFamily="34" charset="0"/>
              </a:rPr>
              <a:t>nákupu aktív pokračuje </a:t>
            </a:r>
            <a:r>
              <a:rPr lang="sk-SK" sz="2000" dirty="0">
                <a:solidFill>
                  <a:schemeClr val="tx2"/>
                </a:solidFill>
                <a:cs typeface="Tahoma" pitchFamily="34" charset="0"/>
              </a:rPr>
              <a:t>a má </a:t>
            </a:r>
            <a:r>
              <a:rPr lang="sk-SK" sz="2000" b="1" dirty="0">
                <a:solidFill>
                  <a:schemeClr val="tx2"/>
                </a:solidFill>
                <a:cs typeface="Tahoma" pitchFamily="34" charset="0"/>
              </a:rPr>
              <a:t>priaznivý vplyv na náklady a dostupnosť úverov </a:t>
            </a:r>
            <a:r>
              <a:rPr lang="sk-SK" sz="2000" dirty="0">
                <a:solidFill>
                  <a:schemeClr val="tx2"/>
                </a:solidFill>
                <a:cs typeface="Tahoma" pitchFamily="34" charset="0"/>
              </a:rPr>
              <a:t>podnikom aj domácnostiam. </a:t>
            </a:r>
            <a:endParaRPr lang="sk-SK" sz="2000" dirty="0" smtClean="0">
              <a:solidFill>
                <a:schemeClr val="tx2"/>
              </a:solidFill>
              <a:cs typeface="Tahoma" pitchFamily="34" charset="0"/>
            </a:endParaRPr>
          </a:p>
          <a:p>
            <a:endParaRPr lang="sk-SK" sz="1000" dirty="0">
              <a:solidFill>
                <a:schemeClr val="tx2"/>
              </a:solidFill>
              <a:cs typeface="Tahoma" pitchFamily="34" charset="0"/>
            </a:endParaRPr>
          </a:p>
          <a:p>
            <a:pPr algn="just"/>
            <a:r>
              <a:rPr lang="sk-SK" sz="2000" dirty="0" smtClean="0">
                <a:solidFill>
                  <a:schemeClr val="tx2"/>
                </a:solidFill>
                <a:cs typeface="Tahoma" pitchFamily="34" charset="0"/>
              </a:rPr>
              <a:t>Inflácia je však stále nízka a septembrová predikcia bola výrazne revidovaná nadol</a:t>
            </a:r>
            <a:endParaRPr lang="sk-SK" sz="2000" dirty="0">
              <a:solidFill>
                <a:schemeClr val="tx2"/>
              </a:solidFill>
              <a:cs typeface="Tahoma" pitchFamily="34" charset="0"/>
            </a:endParaRPr>
          </a:p>
        </p:txBody>
      </p:sp>
      <p:sp>
        <p:nvSpPr>
          <p:cNvPr id="8" name="TextBox 7"/>
          <p:cNvSpPr txBox="1"/>
          <p:nvPr/>
        </p:nvSpPr>
        <p:spPr>
          <a:xfrm>
            <a:off x="4473681" y="6279123"/>
            <a:ext cx="1322455" cy="246221"/>
          </a:xfrm>
          <a:prstGeom prst="rect">
            <a:avLst/>
          </a:prstGeom>
          <a:noFill/>
        </p:spPr>
        <p:txBody>
          <a:bodyPr wrap="square" rtlCol="0">
            <a:spAutoFit/>
          </a:bodyPr>
          <a:lstStyle/>
          <a:p>
            <a:r>
              <a:rPr lang="sk-SK" sz="1000" dirty="0" smtClean="0"/>
              <a:t>Zdroj: ECB.</a:t>
            </a:r>
            <a:endParaRPr lang="sk-SK" sz="1000" dirty="0"/>
          </a:p>
        </p:txBody>
      </p:sp>
      <p:graphicFrame>
        <p:nvGraphicFramePr>
          <p:cNvPr id="10" name="Chart 9"/>
          <p:cNvGraphicFramePr>
            <a:graphicFrameLocks/>
          </p:cNvGraphicFramePr>
          <p:nvPr>
            <p:extLst>
              <p:ext uri="{D42A27DB-BD31-4B8C-83A1-F6EECF244321}">
                <p14:modId xmlns:p14="http://schemas.microsoft.com/office/powerpoint/2010/main" val="700177635"/>
              </p:ext>
            </p:extLst>
          </p:nvPr>
        </p:nvGraphicFramePr>
        <p:xfrm>
          <a:off x="4486190" y="3021925"/>
          <a:ext cx="4406289" cy="3257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80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22</a:t>
            </a:fld>
            <a:endParaRPr lang="en-US" altLang="sk-SK">
              <a:solidFill>
                <a:srgbClr val="FFFFFF"/>
              </a:solidFill>
            </a:endParaRPr>
          </a:p>
        </p:txBody>
      </p:sp>
      <p:sp>
        <p:nvSpPr>
          <p:cNvPr id="7" name="Title 1"/>
          <p:cNvSpPr>
            <a:spLocks noGrp="1"/>
          </p:cNvSpPr>
          <p:nvPr>
            <p:ph type="title"/>
          </p:nvPr>
        </p:nvSpPr>
        <p:spPr>
          <a:xfrm>
            <a:off x="251520" y="0"/>
            <a:ext cx="8229600" cy="692696"/>
          </a:xfrm>
        </p:spPr>
        <p:txBody>
          <a:bodyPr/>
          <a:lstStyle/>
          <a:p>
            <a:r>
              <a:rPr lang="sk-SK" sz="2200" dirty="0" smtClean="0">
                <a:solidFill>
                  <a:schemeClr val="bg1"/>
                </a:solidFill>
                <a:effectLst>
                  <a:outerShdw blurRad="38100" dist="38100" dir="2700000" algn="tl">
                    <a:srgbClr val="000000">
                      <a:alpha val="43137"/>
                    </a:srgbClr>
                  </a:outerShdw>
                </a:effectLst>
              </a:rPr>
              <a:t>Strata na potenciálnom produkte</a:t>
            </a:r>
            <a:endParaRPr lang="sk-SK" sz="22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107504" y="881425"/>
            <a:ext cx="8881459" cy="1323439"/>
          </a:xfrm>
          <a:prstGeom prst="rect">
            <a:avLst/>
          </a:prstGeom>
          <a:noFill/>
        </p:spPr>
        <p:txBody>
          <a:bodyPr wrap="square" rtlCol="0">
            <a:spAutoFit/>
          </a:bodyPr>
          <a:lstStyle/>
          <a:p>
            <a:pPr algn="just"/>
            <a:r>
              <a:rPr lang="sk-SK" sz="2000" dirty="0" smtClean="0">
                <a:solidFill>
                  <a:schemeClr val="tx2"/>
                </a:solidFill>
                <a:cs typeface="Tahoma" pitchFamily="34" charset="0"/>
              </a:rPr>
              <a:t>Kríza znížila rast potenciálneho produktu v dôsledku prepadu investícií, zhoršenia finančných podmienok a nárastu štrukturálnej nezamestnanosti. Spomalenie dynamiky rastu, voľné kapacity a neistota bránia výraznejšiemu rastu cien.</a:t>
            </a:r>
            <a:endParaRPr lang="sk-SK" sz="2000" dirty="0">
              <a:solidFill>
                <a:schemeClr val="tx2"/>
              </a:solidFill>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02" y="2365142"/>
            <a:ext cx="7915723" cy="385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1273" y="6207115"/>
            <a:ext cx="1322455" cy="246221"/>
          </a:xfrm>
          <a:prstGeom prst="rect">
            <a:avLst/>
          </a:prstGeom>
          <a:noFill/>
        </p:spPr>
        <p:txBody>
          <a:bodyPr wrap="square" rtlCol="0">
            <a:spAutoFit/>
          </a:bodyPr>
          <a:lstStyle/>
          <a:p>
            <a:r>
              <a:rPr lang="sk-SK" sz="1000" dirty="0" smtClean="0"/>
              <a:t>Zdroj: ECB.</a:t>
            </a:r>
            <a:endParaRPr lang="sk-SK" sz="1000" dirty="0"/>
          </a:p>
        </p:txBody>
      </p:sp>
    </p:spTree>
    <p:extLst>
      <p:ext uri="{BB962C8B-B14F-4D97-AF65-F5344CB8AC3E}">
        <p14:creationId xmlns:p14="http://schemas.microsoft.com/office/powerpoint/2010/main" val="1406259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7B690408-59BE-4FCF-9048-B1B9720A38AE}" type="slidenum">
              <a:rPr lang="en-US" altLang="sk-SK" sz="1200" smtClean="0">
                <a:solidFill>
                  <a:srgbClr val="FFFFFF"/>
                </a:solidFill>
              </a:rPr>
              <a:pPr eaLnBrk="1" hangingPunct="1">
                <a:spcBef>
                  <a:spcPct val="0"/>
                </a:spcBef>
                <a:buFontTx/>
                <a:buNone/>
              </a:pPr>
              <a:t>23</a:t>
            </a:fld>
            <a:endParaRPr lang="en-US" altLang="sk-SK" sz="1200" smtClean="0">
              <a:solidFill>
                <a:srgbClr val="FFFFFF"/>
              </a:solidFill>
            </a:endParaRPr>
          </a:p>
        </p:txBody>
      </p:sp>
      <p:sp>
        <p:nvSpPr>
          <p:cNvPr id="5" name="Rectangle 4"/>
          <p:cNvSpPr/>
          <p:nvPr/>
        </p:nvSpPr>
        <p:spPr>
          <a:xfrm>
            <a:off x="0" y="148570"/>
            <a:ext cx="8172400" cy="430887"/>
          </a:xfrm>
          <a:prstGeom prst="rect">
            <a:avLst/>
          </a:prstGeom>
        </p:spPr>
        <p:txBody>
          <a:bodyPr wrap="square">
            <a:spAutoFit/>
          </a:bodyPr>
          <a:lstStyle/>
          <a:p>
            <a:pPr algn="ctr"/>
            <a:r>
              <a:rPr lang="sk-SK" sz="2200" b="1" dirty="0" smtClean="0">
                <a:solidFill>
                  <a:srgbClr val="FFFFFF"/>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Najnovšie opatrenia Rady guvernérov ECB</a:t>
            </a:r>
            <a:endParaRPr lang="sk-SK" sz="2200" b="1" dirty="0">
              <a:solidFill>
                <a:srgbClr val="FFFFFF"/>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7" name="Rectangle 6"/>
          <p:cNvSpPr/>
          <p:nvPr/>
        </p:nvSpPr>
        <p:spPr>
          <a:xfrm>
            <a:off x="107504" y="980729"/>
            <a:ext cx="8928992" cy="5016758"/>
          </a:xfrm>
          <a:prstGeom prst="rect">
            <a:avLst/>
          </a:prstGeom>
        </p:spPr>
        <p:txBody>
          <a:bodyPr wrap="square">
            <a:spAutoFit/>
          </a:bodyPr>
          <a:lstStyle/>
          <a:p>
            <a:pPr algn="just">
              <a:lnSpc>
                <a:spcPct val="80000"/>
              </a:lnSpc>
              <a:buClr>
                <a:srgbClr val="003881"/>
              </a:buClr>
              <a:defRPr/>
            </a:pPr>
            <a:r>
              <a:rPr lang="sk-SK" altLang="sk-SK" sz="2400" b="1" dirty="0" smtClean="0">
                <a:solidFill>
                  <a:srgbClr val="003881"/>
                </a:solidFill>
                <a:cs typeface="Tahoma" pitchFamily="34" charset="0"/>
              </a:rPr>
              <a:t>PREČO?</a:t>
            </a:r>
          </a:p>
          <a:p>
            <a:pPr algn="just">
              <a:lnSpc>
                <a:spcPct val="80000"/>
              </a:lnSpc>
              <a:buClr>
                <a:srgbClr val="003881"/>
              </a:buClr>
              <a:defRPr/>
            </a:pPr>
            <a:endParaRPr lang="sk-SK" altLang="sk-SK" sz="1600" dirty="0">
              <a:solidFill>
                <a:srgbClr val="003881"/>
              </a:solidFill>
              <a:cs typeface="Tahoma" pitchFamily="34" charset="0"/>
            </a:endParaRPr>
          </a:p>
          <a:p>
            <a:pPr algn="just">
              <a:lnSpc>
                <a:spcPct val="80000"/>
              </a:lnSpc>
              <a:buClr>
                <a:srgbClr val="003881"/>
              </a:buClr>
              <a:defRPr/>
            </a:pPr>
            <a:r>
              <a:rPr lang="sk-SK" altLang="sk-SK" sz="2200" dirty="0" smtClean="0">
                <a:solidFill>
                  <a:srgbClr val="003881"/>
                </a:solidFill>
                <a:cs typeface="Tahoma" pitchFamily="34" charset="0"/>
              </a:rPr>
              <a:t>Napriek úspešnosti a pozitívnym výsledkom doterajšej realizácie programu nákupu aktív bol ekonomický vývoj v eurozóne vystavený viacerým vplyvom, ktoré predstavovali prekážku pre pokračovanie hospodárskeho oživenia v eurozóne, resp. pôsobili tlmiaco na cenový vývoj a jeho výhľad.</a:t>
            </a:r>
          </a:p>
          <a:p>
            <a:pPr algn="just">
              <a:lnSpc>
                <a:spcPct val="80000"/>
              </a:lnSpc>
              <a:buClr>
                <a:srgbClr val="003881"/>
              </a:buClr>
              <a:defRPr/>
            </a:pPr>
            <a:endParaRPr lang="sk-SK" altLang="sk-SK" sz="2200" dirty="0">
              <a:solidFill>
                <a:srgbClr val="003881"/>
              </a:solidFill>
              <a:cs typeface="Tahoma" pitchFamily="34" charset="0"/>
            </a:endParaRPr>
          </a:p>
          <a:p>
            <a:pPr algn="just">
              <a:lnSpc>
                <a:spcPct val="80000"/>
              </a:lnSpc>
              <a:buClr>
                <a:srgbClr val="003881"/>
              </a:buClr>
              <a:defRPr/>
            </a:pPr>
            <a:r>
              <a:rPr lang="sk-SK" altLang="sk-SK" sz="2200" dirty="0" smtClean="0">
                <a:solidFill>
                  <a:srgbClr val="003881"/>
                </a:solidFill>
                <a:cs typeface="Tahoma" pitchFamily="34" charset="0"/>
              </a:rPr>
              <a:t>Medzi tieto vplyvy patrili predovšetkým:</a:t>
            </a:r>
          </a:p>
          <a:p>
            <a:pPr algn="just">
              <a:lnSpc>
                <a:spcPct val="80000"/>
              </a:lnSpc>
              <a:buClr>
                <a:srgbClr val="003881"/>
              </a:buClr>
              <a:defRPr/>
            </a:pPr>
            <a:endParaRPr lang="sk-SK" altLang="sk-SK" sz="2200" dirty="0" smtClean="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altLang="sk-SK" sz="2200" b="1" dirty="0" smtClean="0">
                <a:solidFill>
                  <a:srgbClr val="003881"/>
                </a:solidFill>
                <a:cs typeface="Tahoma" pitchFamily="34" charset="0"/>
              </a:rPr>
              <a:t>Spomalenie ekonomického rastu v rozvíjajúcich sa ekonomikách, vytvárajúce riziká pre hospodárstvo eurozóny.</a:t>
            </a:r>
          </a:p>
          <a:p>
            <a:pPr marL="342900" indent="-342900" algn="just">
              <a:lnSpc>
                <a:spcPct val="80000"/>
              </a:lnSpc>
              <a:buClr>
                <a:srgbClr val="003881"/>
              </a:buClr>
              <a:buFont typeface="Arial" panose="020B0604020202020204" pitchFamily="34" charset="0"/>
              <a:buChar char="•"/>
              <a:defRPr/>
            </a:pPr>
            <a:endParaRPr lang="sk-SK" altLang="sk-SK" sz="2200" b="1" dirty="0" smtClean="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altLang="sk-SK" sz="2200" b="1" dirty="0" smtClean="0">
                <a:solidFill>
                  <a:srgbClr val="003881"/>
                </a:solidFill>
                <a:cs typeface="Tahoma" pitchFamily="34" charset="0"/>
              </a:rPr>
              <a:t>Posilnenie výmenného kurzu v priebehu 3. štvrťroka, ktoré znižovalo konkurencieschopnosť ekonomiky a súčasne pôsobilo tlmiaco na cenový vývoj.</a:t>
            </a:r>
          </a:p>
          <a:p>
            <a:pPr lvl="1" algn="just">
              <a:lnSpc>
                <a:spcPct val="80000"/>
              </a:lnSpc>
              <a:buClr>
                <a:srgbClr val="003881"/>
              </a:buClr>
              <a:defRPr/>
            </a:pPr>
            <a:endParaRPr lang="sk-SK" altLang="sk-SK" sz="2400" dirty="0">
              <a:solidFill>
                <a:srgbClr val="003881"/>
              </a:solidFill>
              <a:cs typeface="Tahoma" pitchFamily="34" charset="0"/>
            </a:endParaRPr>
          </a:p>
          <a:p>
            <a:pPr algn="just">
              <a:lnSpc>
                <a:spcPct val="80000"/>
              </a:lnSpc>
              <a:buClr>
                <a:srgbClr val="003881"/>
              </a:buClr>
              <a:defRPr/>
            </a:pPr>
            <a:endParaRPr lang="sk-SK" altLang="sk-SK" sz="600" dirty="0">
              <a:solidFill>
                <a:srgbClr val="003881"/>
              </a:solidFill>
              <a:cs typeface="Tahoma" pitchFamily="34" charset="0"/>
            </a:endParaRPr>
          </a:p>
        </p:txBody>
      </p:sp>
    </p:spTree>
    <p:extLst>
      <p:ext uri="{BB962C8B-B14F-4D97-AF65-F5344CB8AC3E}">
        <p14:creationId xmlns:p14="http://schemas.microsoft.com/office/powerpoint/2010/main" val="3312256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7B690408-59BE-4FCF-9048-B1B9720A38AE}" type="slidenum">
              <a:rPr lang="en-US" altLang="sk-SK" sz="1200" smtClean="0">
                <a:solidFill>
                  <a:srgbClr val="FFFFFF"/>
                </a:solidFill>
              </a:rPr>
              <a:pPr eaLnBrk="1" hangingPunct="1">
                <a:spcBef>
                  <a:spcPct val="0"/>
                </a:spcBef>
                <a:buFontTx/>
                <a:buNone/>
              </a:pPr>
              <a:t>24</a:t>
            </a:fld>
            <a:endParaRPr lang="en-US" altLang="sk-SK" sz="1200" smtClean="0">
              <a:solidFill>
                <a:srgbClr val="FFFFFF"/>
              </a:solidFill>
            </a:endParaRPr>
          </a:p>
        </p:txBody>
      </p:sp>
      <p:sp>
        <p:nvSpPr>
          <p:cNvPr id="8" name="Rectangle 7"/>
          <p:cNvSpPr/>
          <p:nvPr/>
        </p:nvSpPr>
        <p:spPr>
          <a:xfrm>
            <a:off x="209228" y="764704"/>
            <a:ext cx="8784976" cy="5386090"/>
          </a:xfrm>
          <a:prstGeom prst="rect">
            <a:avLst/>
          </a:prstGeom>
        </p:spPr>
        <p:txBody>
          <a:bodyPr wrap="square">
            <a:spAutoFit/>
          </a:bodyPr>
          <a:lstStyle/>
          <a:p>
            <a:pPr algn="just">
              <a:lnSpc>
                <a:spcPct val="80000"/>
              </a:lnSpc>
              <a:buClr>
                <a:srgbClr val="003881"/>
              </a:buClr>
              <a:defRPr/>
            </a:pPr>
            <a:endParaRPr lang="sk-SK" altLang="sk-SK" sz="1600" dirty="0">
              <a:solidFill>
                <a:srgbClr val="003881"/>
              </a:solidFill>
              <a:cs typeface="Tahoma" pitchFamily="34" charset="0"/>
            </a:endParaRPr>
          </a:p>
          <a:p>
            <a:pPr algn="just">
              <a:lnSpc>
                <a:spcPct val="80000"/>
              </a:lnSpc>
              <a:buClr>
                <a:srgbClr val="003881"/>
              </a:buClr>
              <a:defRPr/>
            </a:pPr>
            <a:r>
              <a:rPr lang="sk-SK" altLang="sk-SK" sz="2400" b="1" u="sng" dirty="0" smtClean="0">
                <a:solidFill>
                  <a:srgbClr val="003881"/>
                </a:solidFill>
                <a:cs typeface="Tahoma" pitchFamily="34" charset="0"/>
              </a:rPr>
              <a:t>DECEMBER 2015</a:t>
            </a:r>
            <a:r>
              <a:rPr lang="sk-SK" altLang="sk-SK" sz="2400" u="sng" dirty="0" smtClean="0">
                <a:solidFill>
                  <a:srgbClr val="003881"/>
                </a:solidFill>
                <a:cs typeface="Tahoma" pitchFamily="34" charset="0"/>
              </a:rPr>
              <a:t>:</a:t>
            </a:r>
          </a:p>
          <a:p>
            <a:pPr algn="just">
              <a:lnSpc>
                <a:spcPct val="80000"/>
              </a:lnSpc>
              <a:buClr>
                <a:srgbClr val="003881"/>
              </a:buClr>
              <a:defRPr/>
            </a:pPr>
            <a:endParaRPr lang="sk-SK" altLang="sk-SK" sz="2400" u="sng" dirty="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altLang="sk-SK" sz="2000" dirty="0" smtClean="0">
                <a:solidFill>
                  <a:srgbClr val="003881"/>
                </a:solidFill>
                <a:cs typeface="Tahoma" pitchFamily="34" charset="0"/>
              </a:rPr>
              <a:t>Zníženie úrokovej sadzby na jednodňové sterilizačné </a:t>
            </a:r>
            <a:r>
              <a:rPr lang="sk-SK" altLang="sk-SK" sz="2000" smtClean="0">
                <a:solidFill>
                  <a:srgbClr val="003881"/>
                </a:solidFill>
                <a:cs typeface="Tahoma" pitchFamily="34" charset="0"/>
              </a:rPr>
              <a:t>operácie                 (</a:t>
            </a:r>
            <a:r>
              <a:rPr lang="sk-SK" altLang="sk-SK" sz="2000" dirty="0" smtClean="0">
                <a:solidFill>
                  <a:srgbClr val="003881"/>
                </a:solidFill>
                <a:cs typeface="Tahoma" pitchFamily="34" charset="0"/>
              </a:rPr>
              <a:t>s účinnosťou od 9.12.2015) o 0,10 </a:t>
            </a:r>
            <a:r>
              <a:rPr lang="sk-SK" altLang="sk-SK" sz="2000" dirty="0" err="1" smtClean="0">
                <a:solidFill>
                  <a:srgbClr val="003881"/>
                </a:solidFill>
                <a:cs typeface="Tahoma" pitchFamily="34" charset="0"/>
              </a:rPr>
              <a:t>p.b</a:t>
            </a:r>
            <a:r>
              <a:rPr lang="sk-SK" altLang="sk-SK" sz="2000" dirty="0" smtClean="0">
                <a:solidFill>
                  <a:srgbClr val="003881"/>
                </a:solidFill>
                <a:cs typeface="Tahoma" pitchFamily="34" charset="0"/>
              </a:rPr>
              <a:t>. na </a:t>
            </a:r>
            <a:r>
              <a:rPr lang="sk-SK" altLang="sk-SK" sz="2000" b="1" dirty="0" smtClean="0">
                <a:solidFill>
                  <a:srgbClr val="003881"/>
                </a:solidFill>
                <a:cs typeface="Tahoma" pitchFamily="34" charset="0"/>
              </a:rPr>
              <a:t>-0,30%</a:t>
            </a:r>
            <a:r>
              <a:rPr lang="sk-SK" altLang="sk-SK" sz="2000" dirty="0" smtClean="0">
                <a:solidFill>
                  <a:srgbClr val="003881"/>
                </a:solidFill>
                <a:cs typeface="Tahoma" pitchFamily="34" charset="0"/>
              </a:rPr>
              <a:t>.</a:t>
            </a:r>
            <a:endParaRPr lang="sk-SK" altLang="sk-SK" sz="2000" b="1" dirty="0" smtClean="0">
              <a:solidFill>
                <a:srgbClr val="003881"/>
              </a:solidFill>
              <a:cs typeface="Tahoma" pitchFamily="34" charset="0"/>
            </a:endParaRPr>
          </a:p>
          <a:p>
            <a:pPr algn="just">
              <a:lnSpc>
                <a:spcPct val="80000"/>
              </a:lnSpc>
              <a:buClr>
                <a:srgbClr val="003881"/>
              </a:buClr>
              <a:defRPr/>
            </a:pPr>
            <a:endParaRPr lang="sk-SK" altLang="sk-SK" sz="2000" b="1" dirty="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altLang="sk-SK" sz="2000" dirty="0" smtClean="0">
                <a:solidFill>
                  <a:srgbClr val="003881"/>
                </a:solidFill>
                <a:cs typeface="Tahoma" pitchFamily="34" charset="0"/>
              </a:rPr>
              <a:t>Predĺženie programu nákupu aktív </a:t>
            </a:r>
            <a:r>
              <a:rPr lang="sk-SK" altLang="sk-SK" sz="2000" b="1" dirty="0" smtClean="0">
                <a:solidFill>
                  <a:srgbClr val="003881"/>
                </a:solidFill>
                <a:cs typeface="Tahoma" pitchFamily="34" charset="0"/>
              </a:rPr>
              <a:t>minimálne do marca 2017</a:t>
            </a:r>
            <a:r>
              <a:rPr lang="sk-SK" altLang="sk-SK" sz="2000" dirty="0" smtClean="0">
                <a:solidFill>
                  <a:srgbClr val="003881"/>
                </a:solidFill>
                <a:cs typeface="Tahoma" pitchFamily="34" charset="0"/>
              </a:rPr>
              <a:t> (objem 60 mld. EUR bol zachovaný).</a:t>
            </a:r>
          </a:p>
          <a:p>
            <a:pPr marL="342900" indent="-342900" algn="just">
              <a:lnSpc>
                <a:spcPct val="80000"/>
              </a:lnSpc>
              <a:buClr>
                <a:srgbClr val="003881"/>
              </a:buClr>
              <a:buFont typeface="Arial" panose="020B0604020202020204" pitchFamily="34" charset="0"/>
              <a:buChar char="•"/>
              <a:defRPr/>
            </a:pPr>
            <a:endParaRPr lang="sk-SK" altLang="sk-SK" sz="2000" dirty="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altLang="sk-SK" sz="2000" b="1" dirty="0" smtClean="0">
                <a:solidFill>
                  <a:srgbClr val="003881"/>
                </a:solidFill>
                <a:cs typeface="Tahoma" pitchFamily="34" charset="0"/>
              </a:rPr>
              <a:t>Reinvestovanie istiny</a:t>
            </a:r>
            <a:r>
              <a:rPr lang="sk-SK" altLang="sk-SK" sz="2000" dirty="0" smtClean="0">
                <a:solidFill>
                  <a:srgbClr val="003881"/>
                </a:solidFill>
                <a:cs typeface="Tahoma" pitchFamily="34" charset="0"/>
              </a:rPr>
              <a:t> splatných cenných papierov nakúpených v rámci programu nákupu aktív tak dlho, ako bude nevyhnutné.</a:t>
            </a:r>
          </a:p>
          <a:p>
            <a:pPr marL="342900" indent="-342900" algn="just">
              <a:lnSpc>
                <a:spcPct val="80000"/>
              </a:lnSpc>
              <a:buClr>
                <a:srgbClr val="003881"/>
              </a:buClr>
              <a:buFont typeface="Arial" panose="020B0604020202020204" pitchFamily="34" charset="0"/>
              <a:buChar char="•"/>
              <a:defRPr/>
            </a:pPr>
            <a:endParaRPr lang="sk-SK" altLang="sk-SK" sz="2000" dirty="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altLang="sk-SK" sz="2000" b="1" dirty="0" smtClean="0">
                <a:solidFill>
                  <a:srgbClr val="003881"/>
                </a:solidFill>
                <a:cs typeface="Tahoma" pitchFamily="34" charset="0"/>
              </a:rPr>
              <a:t>Rozšírenie zoznamu aktív </a:t>
            </a:r>
            <a:r>
              <a:rPr lang="sk-SK" altLang="sk-SK" sz="2000" dirty="0" smtClean="0">
                <a:solidFill>
                  <a:srgbClr val="003881"/>
                </a:solidFill>
                <a:cs typeface="Tahoma" pitchFamily="34" charset="0"/>
              </a:rPr>
              <a:t>akceptovaných v rámci PSPP  o </a:t>
            </a:r>
            <a:r>
              <a:rPr lang="sk-SK" sz="2000" dirty="0">
                <a:solidFill>
                  <a:srgbClr val="003881"/>
                </a:solidFill>
                <a:cs typeface="Tahoma" pitchFamily="34" charset="0"/>
              </a:rPr>
              <a:t>dlhové obchodovateľné nástroje denominované v eurách, </a:t>
            </a:r>
            <a:r>
              <a:rPr lang="sk-SK" sz="2000" b="1" dirty="0">
                <a:solidFill>
                  <a:srgbClr val="003881"/>
                </a:solidFill>
                <a:cs typeface="Tahoma" pitchFamily="34" charset="0"/>
              </a:rPr>
              <a:t>emitované regionálnymi a miestnymi vládami </a:t>
            </a:r>
            <a:r>
              <a:rPr lang="sk-SK" sz="2000" dirty="0" smtClean="0">
                <a:solidFill>
                  <a:srgbClr val="003881"/>
                </a:solidFill>
                <a:cs typeface="Tahoma" pitchFamily="34" charset="0"/>
              </a:rPr>
              <a:t>eurozóny.</a:t>
            </a:r>
          </a:p>
          <a:p>
            <a:pPr marL="342900" indent="-342900" algn="just">
              <a:lnSpc>
                <a:spcPct val="80000"/>
              </a:lnSpc>
              <a:buClr>
                <a:srgbClr val="003881"/>
              </a:buClr>
              <a:buFont typeface="Arial" panose="020B0604020202020204" pitchFamily="34" charset="0"/>
              <a:buChar char="•"/>
              <a:defRPr/>
            </a:pPr>
            <a:endParaRPr lang="sk-SK" sz="2000" dirty="0" smtClean="0">
              <a:solidFill>
                <a:srgbClr val="003881"/>
              </a:solidFill>
              <a:cs typeface="Tahoma" pitchFamily="34" charset="0"/>
            </a:endParaRPr>
          </a:p>
          <a:p>
            <a:pPr marL="342900" indent="-342900" algn="just">
              <a:lnSpc>
                <a:spcPct val="80000"/>
              </a:lnSpc>
              <a:buClr>
                <a:srgbClr val="003881"/>
              </a:buClr>
              <a:buFont typeface="Arial" panose="020B0604020202020204" pitchFamily="34" charset="0"/>
              <a:buChar char="•"/>
              <a:defRPr/>
            </a:pPr>
            <a:r>
              <a:rPr lang="sk-SK" sz="2000" b="1" dirty="0" smtClean="0">
                <a:solidFill>
                  <a:srgbClr val="003881"/>
                </a:solidFill>
                <a:cs typeface="Tahoma" pitchFamily="34" charset="0"/>
              </a:rPr>
              <a:t>Pokračovanie</a:t>
            </a:r>
            <a:r>
              <a:rPr lang="sk-SK" sz="2000" dirty="0" smtClean="0">
                <a:solidFill>
                  <a:srgbClr val="003881"/>
                </a:solidFill>
                <a:cs typeface="Tahoma" pitchFamily="34" charset="0"/>
              </a:rPr>
              <a:t> </a:t>
            </a:r>
            <a:r>
              <a:rPr lang="sk-SK" sz="2000" dirty="0">
                <a:solidFill>
                  <a:srgbClr val="003881"/>
                </a:solidFill>
                <a:cs typeface="Tahoma" pitchFamily="34" charset="0"/>
              </a:rPr>
              <a:t>realizácie hlavných refinančných operácií a trojmesačných dlhodobejších refinančných operácií </a:t>
            </a:r>
            <a:r>
              <a:rPr lang="sk-SK" sz="2000" b="1" dirty="0">
                <a:solidFill>
                  <a:srgbClr val="003881"/>
                </a:solidFill>
                <a:cs typeface="Tahoma" pitchFamily="34" charset="0"/>
              </a:rPr>
              <a:t>formou tendra s pevnou sadzbou a neobmedzeným objemom pridelených prostriedkov</a:t>
            </a:r>
            <a:r>
              <a:rPr lang="sk-SK" sz="2000" dirty="0">
                <a:solidFill>
                  <a:srgbClr val="003881"/>
                </a:solidFill>
                <a:cs typeface="Tahoma" pitchFamily="34" charset="0"/>
              </a:rPr>
              <a:t> najmenej do konca poslednej udržiavacej periódy povinných minimálnych rezerv v roku </a:t>
            </a:r>
            <a:r>
              <a:rPr lang="sk-SK" sz="2000" dirty="0" smtClean="0">
                <a:solidFill>
                  <a:srgbClr val="003881"/>
                </a:solidFill>
                <a:cs typeface="Tahoma" pitchFamily="34" charset="0"/>
              </a:rPr>
              <a:t>2017.</a:t>
            </a:r>
            <a:endParaRPr lang="sk-SK" altLang="sk-SK" sz="2000" dirty="0">
              <a:solidFill>
                <a:srgbClr val="003881"/>
              </a:solidFill>
              <a:cs typeface="Tahoma" pitchFamily="34" charset="0"/>
            </a:endParaRPr>
          </a:p>
          <a:p>
            <a:pPr algn="just">
              <a:lnSpc>
                <a:spcPct val="80000"/>
              </a:lnSpc>
              <a:buClr>
                <a:srgbClr val="003881"/>
              </a:buClr>
              <a:defRPr/>
            </a:pPr>
            <a:endParaRPr lang="sk-SK" altLang="sk-SK" sz="600" u="sng" dirty="0">
              <a:solidFill>
                <a:srgbClr val="003881"/>
              </a:solidFill>
              <a:cs typeface="Tahoma" pitchFamily="34" charset="0"/>
            </a:endParaRPr>
          </a:p>
        </p:txBody>
      </p:sp>
      <p:sp>
        <p:nvSpPr>
          <p:cNvPr id="5" name="Rectangle 4"/>
          <p:cNvSpPr/>
          <p:nvPr/>
        </p:nvSpPr>
        <p:spPr>
          <a:xfrm>
            <a:off x="0" y="148570"/>
            <a:ext cx="8172400" cy="430887"/>
          </a:xfrm>
          <a:prstGeom prst="rect">
            <a:avLst/>
          </a:prstGeom>
        </p:spPr>
        <p:txBody>
          <a:bodyPr wrap="square">
            <a:spAutoFit/>
          </a:bodyPr>
          <a:lstStyle/>
          <a:p>
            <a:pPr algn="ctr"/>
            <a:r>
              <a:rPr lang="sk-SK" sz="2200" b="1" dirty="0" smtClean="0">
                <a:solidFill>
                  <a:srgbClr val="FFFFFF"/>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Najnovšie opatrenia Rady guvernérov ECB</a:t>
            </a:r>
            <a:endParaRPr lang="sk-SK" sz="2200" b="1" dirty="0">
              <a:solidFill>
                <a:srgbClr val="FFFFFF"/>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716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36912"/>
            <a:ext cx="8136904" cy="1224136"/>
          </a:xfrm>
        </p:spPr>
        <p:txBody>
          <a:bodyPr/>
          <a:lstStyle/>
          <a:p>
            <a:r>
              <a:rPr lang="sk-SK" sz="2800" dirty="0" smtClean="0">
                <a:solidFill>
                  <a:schemeClr val="accent1">
                    <a:lumMod val="75000"/>
                  </a:schemeClr>
                </a:solidFill>
              </a:rPr>
              <a:t>Porovnanie s inými</a:t>
            </a:r>
            <a:endParaRPr lang="sk-SK" sz="28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25</a:t>
            </a:fld>
            <a:endParaRPr lang="en-US" altLang="sk-SK">
              <a:solidFill>
                <a:srgbClr val="FFFFFF"/>
              </a:solidFill>
            </a:endParaRPr>
          </a:p>
        </p:txBody>
      </p:sp>
    </p:spTree>
    <p:extLst>
      <p:ext uri="{BB962C8B-B14F-4D97-AF65-F5344CB8AC3E}">
        <p14:creationId xmlns:p14="http://schemas.microsoft.com/office/powerpoint/2010/main" val="3355745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CC2C76FF-50C6-4A7C-98C5-458FD07BB7BC}" type="slidenum">
              <a:rPr lang="en-US" altLang="sk-SK" sz="1200" smtClean="0">
                <a:solidFill>
                  <a:srgbClr val="FFFFFF"/>
                </a:solidFill>
              </a:rPr>
              <a:pPr eaLnBrk="1" hangingPunct="1">
                <a:spcBef>
                  <a:spcPct val="0"/>
                </a:spcBef>
                <a:buFontTx/>
                <a:buNone/>
              </a:pPr>
              <a:t>26</a:t>
            </a:fld>
            <a:endParaRPr lang="en-US" altLang="sk-SK" sz="1200" smtClean="0">
              <a:solidFill>
                <a:srgbClr val="FFFFFF"/>
              </a:solidFill>
            </a:endParaRPr>
          </a:p>
        </p:txBody>
      </p:sp>
      <p:sp>
        <p:nvSpPr>
          <p:cNvPr id="25608" name="Rectangle 2"/>
          <p:cNvSpPr>
            <a:spLocks noChangeArrowheads="1"/>
          </p:cNvSpPr>
          <p:nvPr/>
        </p:nvSpPr>
        <p:spPr bwMode="auto">
          <a:xfrm>
            <a:off x="10102" y="212292"/>
            <a:ext cx="810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lgn="ctr" eaLnBrk="1" fontAlgn="base" hangingPunct="1">
              <a:spcBef>
                <a:spcPct val="0"/>
              </a:spcBef>
              <a:spcAft>
                <a:spcPct val="0"/>
              </a:spcAft>
            </a:pPr>
            <a:r>
              <a:rPr lang="sk-SK" altLang="sk-SK" sz="2200" b="1" dirty="0" smtClean="0">
                <a:solidFill>
                  <a:schemeClr val="bg1"/>
                </a:solidFill>
                <a:effectLst>
                  <a:outerShdw blurRad="38100" dist="38100" dir="2700000" algn="tl">
                    <a:srgbClr val="000000">
                      <a:alpha val="43137"/>
                    </a:srgbClr>
                  </a:outerShdw>
                </a:effectLst>
              </a:rPr>
              <a:t>Kríza verejných dlhov tlmila rast eurozóny</a:t>
            </a:r>
            <a:endParaRPr lang="en-US" altLang="sk-SK" sz="2200" b="1" dirty="0">
              <a:solidFill>
                <a:srgbClr val="FFFFFF"/>
              </a:solidFill>
              <a:effectLst>
                <a:outerShdw blurRad="38100" dist="38100" dir="2700000" algn="tl">
                  <a:srgbClr val="000000">
                    <a:alpha val="43137"/>
                  </a:srgbClr>
                </a:outerShdw>
              </a:effectLst>
              <a:cs typeface="Arial" charset="0"/>
            </a:endParaRPr>
          </a:p>
        </p:txBody>
      </p:sp>
      <p:sp>
        <p:nvSpPr>
          <p:cNvPr id="5129" name="TextBox 2"/>
          <p:cNvSpPr txBox="1">
            <a:spLocks noChangeArrowheads="1"/>
          </p:cNvSpPr>
          <p:nvPr/>
        </p:nvSpPr>
        <p:spPr bwMode="auto">
          <a:xfrm>
            <a:off x="4427984" y="904652"/>
            <a:ext cx="45365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0"/>
              </a:spcBef>
              <a:buFontTx/>
              <a:buNone/>
            </a:pPr>
            <a:r>
              <a:rPr lang="sk-SK" altLang="sk-SK" dirty="0">
                <a:solidFill>
                  <a:srgbClr val="002060"/>
                </a:solidFill>
              </a:rPr>
              <a:t>Utlmenejší dopyt v EA dokumentuje </a:t>
            </a:r>
            <a:r>
              <a:rPr lang="sk-SK" altLang="sk-SK" b="1" dirty="0">
                <a:solidFill>
                  <a:srgbClr val="002060"/>
                </a:solidFill>
              </a:rPr>
              <a:t>slabý spotrebiteľský a najmä investičný dopyt</a:t>
            </a:r>
            <a:r>
              <a:rPr lang="sk-SK" altLang="sk-SK" dirty="0">
                <a:solidFill>
                  <a:srgbClr val="002060"/>
                </a:solidFill>
              </a:rPr>
              <a:t>. </a:t>
            </a:r>
          </a:p>
          <a:p>
            <a:pPr algn="just" eaLnBrk="1" hangingPunct="1">
              <a:spcBef>
                <a:spcPct val="0"/>
              </a:spcBef>
              <a:buFontTx/>
              <a:buNone/>
            </a:pPr>
            <a:r>
              <a:rPr lang="sk-SK" altLang="sk-SK" dirty="0" smtClean="0">
                <a:solidFill>
                  <a:srgbClr val="002060"/>
                </a:solidFill>
              </a:rPr>
              <a:t>V </a:t>
            </a:r>
            <a:r>
              <a:rPr lang="sk-SK" altLang="sk-SK" dirty="0">
                <a:solidFill>
                  <a:srgbClr val="002060"/>
                </a:solidFill>
              </a:rPr>
              <a:t>porovnaní s obdobím, kedy sa začalo QE v </a:t>
            </a:r>
            <a:r>
              <a:rPr lang="sk-SK" altLang="sk-SK" dirty="0" smtClean="0">
                <a:solidFill>
                  <a:srgbClr val="002060"/>
                </a:solidFill>
              </a:rPr>
              <a:t>USA vzrástol HDP o </a:t>
            </a:r>
            <a:r>
              <a:rPr lang="sk-SK" altLang="sk-SK" dirty="0">
                <a:solidFill>
                  <a:srgbClr val="002060"/>
                </a:solidFill>
              </a:rPr>
              <a:t>cca 12 </a:t>
            </a:r>
            <a:r>
              <a:rPr lang="sk-SK" altLang="sk-SK" dirty="0" smtClean="0">
                <a:solidFill>
                  <a:srgbClr val="002060"/>
                </a:solidFill>
              </a:rPr>
              <a:t>%.</a:t>
            </a:r>
          </a:p>
          <a:p>
            <a:pPr algn="just" eaLnBrk="1" hangingPunct="1">
              <a:spcBef>
                <a:spcPct val="0"/>
              </a:spcBef>
              <a:buFontTx/>
              <a:buNone/>
            </a:pPr>
            <a:r>
              <a:rPr lang="sk-SK" altLang="sk-SK" dirty="0" smtClean="0">
                <a:solidFill>
                  <a:srgbClr val="002060"/>
                </a:solidFill>
              </a:rPr>
              <a:t>V </a:t>
            </a:r>
            <a:r>
              <a:rPr lang="sk-SK" altLang="sk-SK" dirty="0">
                <a:solidFill>
                  <a:srgbClr val="002060"/>
                </a:solidFill>
              </a:rPr>
              <a:t>UK vzrástlo HDP porovnaní so začiatkom QE o viac ako 8 </a:t>
            </a:r>
            <a:r>
              <a:rPr lang="sk-SK" altLang="sk-SK" dirty="0" smtClean="0">
                <a:solidFill>
                  <a:srgbClr val="002060"/>
                </a:solidFill>
              </a:rPr>
              <a:t>%.</a:t>
            </a:r>
          </a:p>
          <a:p>
            <a:pPr algn="just" eaLnBrk="1" hangingPunct="1">
              <a:spcBef>
                <a:spcPct val="0"/>
              </a:spcBef>
              <a:buFontTx/>
              <a:buNone/>
            </a:pPr>
            <a:r>
              <a:rPr lang="sk-SK" altLang="sk-SK" dirty="0" smtClean="0">
                <a:solidFill>
                  <a:srgbClr val="002060"/>
                </a:solidFill>
              </a:rPr>
              <a:t>QE by teda malo pomôcť aj ekonomike EA.</a:t>
            </a:r>
            <a:endParaRPr lang="sk-SK" altLang="sk-SK" dirty="0">
              <a:solidFill>
                <a:srgbClr val="002060"/>
              </a:solidFill>
            </a:endParaRPr>
          </a:p>
        </p:txBody>
      </p:sp>
      <p:graphicFrame>
        <p:nvGraphicFramePr>
          <p:cNvPr id="11" name="Chart 10"/>
          <p:cNvGraphicFramePr>
            <a:graphicFrameLocks/>
          </p:cNvGraphicFramePr>
          <p:nvPr>
            <p:extLst>
              <p:ext uri="{D42A27DB-BD31-4B8C-83A1-F6EECF244321}">
                <p14:modId xmlns:p14="http://schemas.microsoft.com/office/powerpoint/2010/main" val="2672247111"/>
              </p:ext>
            </p:extLst>
          </p:nvPr>
        </p:nvGraphicFramePr>
        <p:xfrm>
          <a:off x="35496" y="3418119"/>
          <a:ext cx="4392488" cy="2759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694302152"/>
              </p:ext>
            </p:extLst>
          </p:nvPr>
        </p:nvGraphicFramePr>
        <p:xfrm>
          <a:off x="107504" y="909908"/>
          <a:ext cx="4320480" cy="25082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456438548"/>
              </p:ext>
            </p:extLst>
          </p:nvPr>
        </p:nvGraphicFramePr>
        <p:xfrm>
          <a:off x="4350320" y="3356992"/>
          <a:ext cx="4691831" cy="280831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6"/>
          <p:cNvSpPr txBox="1"/>
          <p:nvPr/>
        </p:nvSpPr>
        <p:spPr>
          <a:xfrm>
            <a:off x="143395" y="6093296"/>
            <a:ext cx="8677077" cy="347662"/>
          </a:xfrm>
          <a:prstGeom prst="rect">
            <a:avLst/>
          </a:prstGeom>
          <a:solidFill>
            <a:sysClr val="window" lastClr="FFFFFF"/>
          </a:solid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sk-SK" sz="1000" kern="0" dirty="0">
                <a:solidFill>
                  <a:sysClr val="windowText" lastClr="000000"/>
                </a:solidFill>
                <a:latin typeface="Times New Roman" panose="02020603050405020304" pitchFamily="18" charset="0"/>
                <a:cs typeface="Times New Roman" panose="02020603050405020304" pitchFamily="18" charset="0"/>
              </a:rPr>
              <a:t>Zdroj: Eurostat, prepočty NBS,  </a:t>
            </a:r>
          </a:p>
          <a:p>
            <a:pPr fontAlgn="auto">
              <a:spcBef>
                <a:spcPts val="0"/>
              </a:spcBef>
              <a:spcAft>
                <a:spcPts val="0"/>
              </a:spcAft>
              <a:defRPr/>
            </a:pPr>
            <a:r>
              <a:rPr lang="sk-SK" sz="1000" kern="0" dirty="0">
                <a:solidFill>
                  <a:sysClr val="windowText" lastClr="000000"/>
                </a:solidFill>
                <a:latin typeface="Times New Roman" panose="02020603050405020304" pitchFamily="18" charset="0"/>
                <a:cs typeface="Times New Roman" panose="02020603050405020304" pitchFamily="18" charset="0"/>
              </a:rPr>
              <a:t>Poznámka: index  USA a EA nadobúda hodnotu 100  vo 4Q2008, v začiatku QE v USA, UK nadobúda v 1Q2009 rovnakú hodnotu ako EA, t.j. na začiatku QE v  UK.</a:t>
            </a:r>
          </a:p>
          <a:p>
            <a:pPr fontAlgn="auto">
              <a:spcBef>
                <a:spcPts val="0"/>
              </a:spcBef>
              <a:spcAft>
                <a:spcPts val="0"/>
              </a:spcAft>
              <a:defRPr/>
            </a:pPr>
            <a:endParaRPr lang="sk-SK" sz="1000" kern="0" dirty="0">
              <a:solidFill>
                <a:sysClr val="windowText" lastClr="000000"/>
              </a:solidFill>
              <a:latin typeface="Calibri"/>
            </a:endParaRPr>
          </a:p>
        </p:txBody>
      </p:sp>
    </p:spTree>
    <p:extLst>
      <p:ext uri="{BB962C8B-B14F-4D97-AF65-F5344CB8AC3E}">
        <p14:creationId xmlns:p14="http://schemas.microsoft.com/office/powerpoint/2010/main" val="260882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338C2EB2-9F4A-4C1B-8991-96D1A347BE42}" type="slidenum">
              <a:rPr lang="en-US" altLang="en-US" sz="1200" smtClean="0">
                <a:solidFill>
                  <a:schemeClr val="bg1"/>
                </a:solidFill>
                <a:cs typeface="Arial" pitchFamily="34" charset="0"/>
              </a:rPr>
              <a:pPr eaLnBrk="1" hangingPunct="1">
                <a:spcBef>
                  <a:spcPct val="0"/>
                </a:spcBef>
                <a:buFontTx/>
                <a:buNone/>
              </a:pPr>
              <a:t>27</a:t>
            </a:fld>
            <a:endParaRPr lang="en-US" altLang="en-US" sz="1200" smtClean="0">
              <a:solidFill>
                <a:schemeClr val="bg1"/>
              </a:solidFill>
              <a:cs typeface="Arial" pitchFamily="34" charset="0"/>
            </a:endParaRPr>
          </a:p>
        </p:txBody>
      </p:sp>
      <p:sp>
        <p:nvSpPr>
          <p:cNvPr id="26627" name="Rectangle 2"/>
          <p:cNvSpPr>
            <a:spLocks noChangeArrowheads="1"/>
          </p:cNvSpPr>
          <p:nvPr/>
        </p:nvSpPr>
        <p:spPr bwMode="auto">
          <a:xfrm>
            <a:off x="0" y="215442"/>
            <a:ext cx="8125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lgn="ctr" eaLnBrk="1" hangingPunct="1">
              <a:spcBef>
                <a:spcPct val="0"/>
              </a:spcBef>
              <a:buFontTx/>
              <a:buNone/>
            </a:pPr>
            <a:r>
              <a:rPr lang="sk-SK" altLang="sk-SK" sz="1800" b="1" dirty="0" smtClean="0">
                <a:solidFill>
                  <a:schemeClr val="bg1"/>
                </a:solidFill>
              </a:rPr>
              <a:t>Slabý dopyt vplyvom neistoty z dlhovej krízy  v EA tlmil infláciu</a:t>
            </a:r>
            <a:endParaRPr lang="en-US" altLang="sk-SK" sz="1800" b="1" dirty="0">
              <a:solidFill>
                <a:schemeClr val="bg1"/>
              </a:solidFill>
            </a:endParaRPr>
          </a:p>
        </p:txBody>
      </p:sp>
      <p:sp>
        <p:nvSpPr>
          <p:cNvPr id="2" name="TextBox 1"/>
          <p:cNvSpPr txBox="1"/>
          <p:nvPr/>
        </p:nvSpPr>
        <p:spPr>
          <a:xfrm>
            <a:off x="611560" y="2111280"/>
            <a:ext cx="7344816" cy="461665"/>
          </a:xfrm>
          <a:prstGeom prst="rect">
            <a:avLst/>
          </a:prstGeom>
          <a:noFill/>
        </p:spPr>
        <p:txBody>
          <a:bodyPr wrap="square">
            <a:spAutoFit/>
          </a:bodyPr>
          <a:lstStyle/>
          <a:p>
            <a:pPr>
              <a:defRPr/>
            </a:pPr>
            <a:r>
              <a:rPr lang="sk-SK" sz="1200" b="1" dirty="0"/>
              <a:t>Cenová hladina – spotrebiteľské ceny bez energií a potravín </a:t>
            </a:r>
          </a:p>
          <a:p>
            <a:pPr>
              <a:defRPr/>
            </a:pPr>
            <a:r>
              <a:rPr lang="sk-SK" sz="1200" b="1" dirty="0"/>
              <a:t>(index EA, USA november 2008=100, UK marec 2009=EA marec 2009</a:t>
            </a:r>
            <a:r>
              <a:rPr lang="sk-SK" sz="1200" b="1" dirty="0" smtClean="0"/>
              <a:t>)</a:t>
            </a:r>
            <a:endParaRPr lang="sk-SK" sz="1200" b="1" dirty="0">
              <a:cs typeface="Arial" charset="0"/>
            </a:endParaRPr>
          </a:p>
        </p:txBody>
      </p:sp>
      <p:sp>
        <p:nvSpPr>
          <p:cNvPr id="26631" name="TextBox 2"/>
          <p:cNvSpPr txBox="1">
            <a:spLocks noChangeArrowheads="1"/>
          </p:cNvSpPr>
          <p:nvPr/>
        </p:nvSpPr>
        <p:spPr bwMode="auto">
          <a:xfrm>
            <a:off x="107504" y="885825"/>
            <a:ext cx="8784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lgn="just" eaLnBrk="1" hangingPunct="1">
              <a:spcBef>
                <a:spcPct val="0"/>
              </a:spcBef>
              <a:buFontTx/>
              <a:buNone/>
            </a:pPr>
            <a:r>
              <a:rPr lang="sk-SK" altLang="sk-SK" sz="1800" dirty="0">
                <a:solidFill>
                  <a:srgbClr val="002060"/>
                </a:solidFill>
              </a:rPr>
              <a:t>Od začiatku kvantitatívneho uvoľňovania v UK (marec 2009) sa cenová hladina zvýšila o </a:t>
            </a:r>
            <a:r>
              <a:rPr lang="sk-SK" altLang="sk-SK" sz="1800" dirty="0" smtClean="0">
                <a:solidFill>
                  <a:srgbClr val="002060"/>
                </a:solidFill>
              </a:rPr>
              <a:t>15 </a:t>
            </a:r>
            <a:r>
              <a:rPr lang="sk-SK" altLang="sk-SK" sz="1800" dirty="0">
                <a:solidFill>
                  <a:srgbClr val="002060"/>
                </a:solidFill>
              </a:rPr>
              <a:t>%, zatiaľ čo v USA sa po jeho začiatku (november 2008) zvýšila o </a:t>
            </a:r>
            <a:r>
              <a:rPr lang="sk-SK" altLang="sk-SK" sz="1800" dirty="0" smtClean="0">
                <a:solidFill>
                  <a:srgbClr val="002060"/>
                </a:solidFill>
              </a:rPr>
              <a:t>12 </a:t>
            </a:r>
            <a:r>
              <a:rPr lang="sk-SK" altLang="sk-SK" sz="1800" dirty="0">
                <a:solidFill>
                  <a:srgbClr val="002060"/>
                </a:solidFill>
              </a:rPr>
              <a:t>%. V EA sa však cenová hladina </a:t>
            </a:r>
            <a:r>
              <a:rPr lang="sk-SK" altLang="sk-SK" sz="1800" dirty="0" smtClean="0">
                <a:solidFill>
                  <a:srgbClr val="002060"/>
                </a:solidFill>
              </a:rPr>
              <a:t>v dôsledku slabého rastu generovaného aj neistotou ohľadom Grécka zvýšila </a:t>
            </a:r>
            <a:r>
              <a:rPr lang="sk-SK" altLang="sk-SK" sz="1800" dirty="0">
                <a:solidFill>
                  <a:srgbClr val="002060"/>
                </a:solidFill>
              </a:rPr>
              <a:t>len približne o </a:t>
            </a:r>
            <a:r>
              <a:rPr lang="sk-SK" altLang="sk-SK" sz="1800" dirty="0" smtClean="0">
                <a:solidFill>
                  <a:srgbClr val="002060"/>
                </a:solidFill>
              </a:rPr>
              <a:t>8 </a:t>
            </a:r>
            <a:r>
              <a:rPr lang="sk-SK" altLang="sk-SK" sz="1800" dirty="0">
                <a:solidFill>
                  <a:srgbClr val="002060"/>
                </a:solidFill>
              </a:rPr>
              <a:t>%. </a:t>
            </a:r>
          </a:p>
        </p:txBody>
      </p:sp>
      <p:graphicFrame>
        <p:nvGraphicFramePr>
          <p:cNvPr id="7" name="Chart 6"/>
          <p:cNvGraphicFramePr>
            <a:graphicFrameLocks/>
          </p:cNvGraphicFramePr>
          <p:nvPr>
            <p:extLst>
              <p:ext uri="{D42A27DB-BD31-4B8C-83A1-F6EECF244321}">
                <p14:modId xmlns:p14="http://schemas.microsoft.com/office/powerpoint/2010/main" val="3885881638"/>
              </p:ext>
            </p:extLst>
          </p:nvPr>
        </p:nvGraphicFramePr>
        <p:xfrm>
          <a:off x="130378" y="2572945"/>
          <a:ext cx="8762102" cy="35923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3528" y="6237312"/>
            <a:ext cx="4104456" cy="246221"/>
          </a:xfrm>
          <a:prstGeom prst="rect">
            <a:avLst/>
          </a:prstGeom>
          <a:noFill/>
        </p:spPr>
        <p:txBody>
          <a:bodyPr wrap="square" rtlCol="0">
            <a:spAutoFit/>
          </a:bodyPr>
          <a:lstStyle/>
          <a:p>
            <a:r>
              <a:rPr lang="sk-SK" sz="1000" dirty="0" smtClean="0">
                <a:latin typeface="Times New Roman" panose="02020603050405020304" pitchFamily="18" charset="0"/>
                <a:cs typeface="Times New Roman" panose="02020603050405020304" pitchFamily="18" charset="0"/>
              </a:rPr>
              <a:t>Zdroj: Eurostat, St. Louis FED –FRED.</a:t>
            </a:r>
            <a:endParaRPr lang="sk-SK"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88372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eaLnBrk="1" hangingPunct="1">
              <a:spcBef>
                <a:spcPct val="0"/>
              </a:spcBef>
              <a:buFontTx/>
              <a:buNone/>
            </a:pPr>
            <a:fld id="{85A59030-4C3C-42C1-A829-CE117A0760CD}" type="slidenum">
              <a:rPr lang="en-US" altLang="en-US" sz="1200" smtClean="0">
                <a:solidFill>
                  <a:srgbClr val="FFFFFF"/>
                </a:solidFill>
                <a:cs typeface="Arial" pitchFamily="34" charset="0"/>
              </a:rPr>
              <a:pPr eaLnBrk="1" hangingPunct="1">
                <a:spcBef>
                  <a:spcPct val="0"/>
                </a:spcBef>
                <a:buFontTx/>
                <a:buNone/>
              </a:pPr>
              <a:t>28</a:t>
            </a:fld>
            <a:endParaRPr lang="en-US" altLang="en-US" sz="1200" smtClean="0">
              <a:solidFill>
                <a:srgbClr val="FFFFFF"/>
              </a:solidFill>
              <a:cs typeface="Arial" pitchFamily="34" charset="0"/>
            </a:endParaRPr>
          </a:p>
        </p:txBody>
      </p:sp>
      <p:sp>
        <p:nvSpPr>
          <p:cNvPr id="27651" name="TextBox 1"/>
          <p:cNvSpPr txBox="1">
            <a:spLocks noChangeArrowheads="1"/>
          </p:cNvSpPr>
          <p:nvPr/>
        </p:nvSpPr>
        <p:spPr bwMode="auto">
          <a:xfrm>
            <a:off x="395288" y="947738"/>
            <a:ext cx="84248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lgn="just" eaLnBrk="1" hangingPunct="1">
              <a:spcBef>
                <a:spcPct val="0"/>
              </a:spcBef>
            </a:pPr>
            <a:r>
              <a:rPr lang="sk-SK" altLang="en-US" sz="2000" dirty="0">
                <a:solidFill>
                  <a:srgbClr val="002060"/>
                </a:solidFill>
              </a:rPr>
              <a:t>Slabší dopyt v eurozóne generoval nižší cenový rast. V USA a UK QE pomohlo zvýšiť trendovú infláciu k 2 %, zatiaľ čo v EA bola v rovnakom čase len mierne nad 1 %. </a:t>
            </a:r>
            <a:r>
              <a:rPr lang="sk-SK" altLang="en-US" sz="2000" dirty="0" smtClean="0">
                <a:solidFill>
                  <a:srgbClr val="002060"/>
                </a:solidFill>
              </a:rPr>
              <a:t>QE v USA a UK nespôsobili žiadne nadmerné inflačné tlaky.</a:t>
            </a:r>
            <a:endParaRPr lang="sk-SK" altLang="en-US" sz="1400" dirty="0">
              <a:solidFill>
                <a:srgbClr val="002060"/>
              </a:solidFill>
            </a:endParaRPr>
          </a:p>
        </p:txBody>
      </p:sp>
      <p:sp>
        <p:nvSpPr>
          <p:cNvPr id="27652" name="Rectangle 2"/>
          <p:cNvSpPr>
            <a:spLocks noChangeArrowheads="1"/>
          </p:cNvSpPr>
          <p:nvPr/>
        </p:nvSpPr>
        <p:spPr bwMode="auto">
          <a:xfrm>
            <a:off x="107504" y="189801"/>
            <a:ext cx="8136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sz="2800">
                <a:solidFill>
                  <a:schemeClr val="tx1"/>
                </a:solidFill>
                <a:latin typeface="Tahoma" pitchFamily="34" charset="0"/>
              </a:defRPr>
            </a:lvl1pPr>
            <a:lvl2pPr marL="742950" indent="-285750" eaLnBrk="0" hangingPunct="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eaLnBrk="0" hangingPunct="0">
              <a:spcBef>
                <a:spcPct val="20000"/>
              </a:spcBef>
              <a:buClr>
                <a:srgbClr val="9B0030"/>
              </a:buClr>
              <a:buChar char="•"/>
              <a:defRPr sz="2400">
                <a:solidFill>
                  <a:schemeClr val="tx1"/>
                </a:solidFill>
                <a:latin typeface="Tahoma" pitchFamily="34" charset="0"/>
              </a:defRPr>
            </a:lvl3pPr>
            <a:lvl4pPr marL="1600200" indent="-228600" eaLnBrk="0" hangingPunct="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eaLnBrk="0" hangingPunct="0">
              <a:spcBef>
                <a:spcPct val="20000"/>
              </a:spcBef>
              <a:buClr>
                <a:srgbClr val="9B0030"/>
              </a:buClr>
              <a:buChar char="•"/>
              <a:defRPr sz="2000">
                <a:solidFill>
                  <a:schemeClr val="tx1"/>
                </a:solidFill>
                <a:latin typeface="Tahoma" pitchFamily="34" charset="0"/>
              </a:defRPr>
            </a:lvl5pPr>
            <a:lvl6pPr marL="2514600" indent="-228600" eaLnBrk="0" fontAlgn="base" hangingPunct="0">
              <a:spcBef>
                <a:spcPct val="20000"/>
              </a:spcBef>
              <a:spcAft>
                <a:spcPct val="0"/>
              </a:spcAft>
              <a:buClr>
                <a:srgbClr val="9B0030"/>
              </a:buClr>
              <a:buChar char="•"/>
              <a:defRPr sz="2000">
                <a:solidFill>
                  <a:schemeClr val="tx1"/>
                </a:solidFill>
                <a:latin typeface="Tahoma" pitchFamily="34" charset="0"/>
              </a:defRPr>
            </a:lvl6pPr>
            <a:lvl7pPr marL="2971800" indent="-228600" eaLnBrk="0" fontAlgn="base" hangingPunct="0">
              <a:spcBef>
                <a:spcPct val="20000"/>
              </a:spcBef>
              <a:spcAft>
                <a:spcPct val="0"/>
              </a:spcAft>
              <a:buClr>
                <a:srgbClr val="9B0030"/>
              </a:buClr>
              <a:buChar char="•"/>
              <a:defRPr sz="2000">
                <a:solidFill>
                  <a:schemeClr val="tx1"/>
                </a:solidFill>
                <a:latin typeface="Tahoma" pitchFamily="34" charset="0"/>
              </a:defRPr>
            </a:lvl7pPr>
            <a:lvl8pPr marL="3429000" indent="-228600" eaLnBrk="0" fontAlgn="base" hangingPunct="0">
              <a:spcBef>
                <a:spcPct val="20000"/>
              </a:spcBef>
              <a:spcAft>
                <a:spcPct val="0"/>
              </a:spcAft>
              <a:buClr>
                <a:srgbClr val="9B0030"/>
              </a:buClr>
              <a:buChar char="•"/>
              <a:defRPr sz="2000">
                <a:solidFill>
                  <a:schemeClr val="tx1"/>
                </a:solidFill>
                <a:latin typeface="Tahoma" pitchFamily="34" charset="0"/>
              </a:defRPr>
            </a:lvl8pPr>
            <a:lvl9pPr marL="3886200" indent="-228600" eaLnBrk="0" fontAlgn="base" hangingPunct="0">
              <a:spcBef>
                <a:spcPct val="20000"/>
              </a:spcBef>
              <a:spcAft>
                <a:spcPct val="0"/>
              </a:spcAft>
              <a:buClr>
                <a:srgbClr val="9B0030"/>
              </a:buClr>
              <a:buChar char="•"/>
              <a:defRPr sz="2000">
                <a:solidFill>
                  <a:schemeClr val="tx1"/>
                </a:solidFill>
                <a:latin typeface="Tahoma" pitchFamily="34" charset="0"/>
              </a:defRPr>
            </a:lvl9pPr>
          </a:lstStyle>
          <a:p>
            <a:pPr algn="ctr" eaLnBrk="1" hangingPunct="1">
              <a:spcBef>
                <a:spcPct val="0"/>
              </a:spcBef>
            </a:pPr>
            <a:r>
              <a:rPr lang="sk-SK" altLang="sk-SK" sz="2200" b="1" dirty="0" smtClean="0">
                <a:solidFill>
                  <a:srgbClr val="FFFFFF"/>
                </a:solidFill>
                <a:effectLst>
                  <a:outerShdw blurRad="38100" dist="38100" dir="2700000" algn="tl">
                    <a:srgbClr val="000000">
                      <a:alpha val="43137"/>
                    </a:srgbClr>
                  </a:outerShdw>
                </a:effectLst>
              </a:rPr>
              <a:t>QE </a:t>
            </a:r>
            <a:r>
              <a:rPr lang="sk-SK" altLang="sk-SK" sz="2200" b="1" dirty="0">
                <a:solidFill>
                  <a:srgbClr val="FFFFFF"/>
                </a:solidFill>
                <a:effectLst>
                  <a:outerShdw blurRad="38100" dist="38100" dir="2700000" algn="tl">
                    <a:srgbClr val="000000">
                      <a:alpha val="43137"/>
                    </a:srgbClr>
                  </a:outerShdw>
                </a:effectLst>
              </a:rPr>
              <a:t>v USA a </a:t>
            </a:r>
            <a:r>
              <a:rPr lang="sk-SK" altLang="sk-SK" sz="2200" b="1" dirty="0" smtClean="0">
                <a:solidFill>
                  <a:srgbClr val="FFFFFF"/>
                </a:solidFill>
                <a:effectLst>
                  <a:outerShdw blurRad="38100" dist="38100" dir="2700000" algn="tl">
                    <a:srgbClr val="000000">
                      <a:alpha val="43137"/>
                    </a:srgbClr>
                  </a:outerShdw>
                </a:effectLst>
              </a:rPr>
              <a:t>UK</a:t>
            </a:r>
            <a:r>
              <a:rPr lang="sk-SK" altLang="sk-SK" sz="2200" b="1" dirty="0">
                <a:solidFill>
                  <a:srgbClr val="FFFFFF"/>
                </a:solidFill>
                <a:effectLst>
                  <a:outerShdw blurRad="38100" dist="38100" dir="2700000" algn="tl">
                    <a:srgbClr val="000000">
                      <a:alpha val="43137"/>
                    </a:srgbClr>
                  </a:outerShdw>
                </a:effectLst>
              </a:rPr>
              <a:t> </a:t>
            </a:r>
            <a:r>
              <a:rPr lang="sk-SK" altLang="sk-SK" sz="2200" b="1" dirty="0" smtClean="0">
                <a:solidFill>
                  <a:srgbClr val="FFFFFF"/>
                </a:solidFill>
                <a:effectLst>
                  <a:outerShdw blurRad="38100" dist="38100" dir="2700000" algn="tl">
                    <a:srgbClr val="000000">
                      <a:alpha val="43137"/>
                    </a:srgbClr>
                  </a:outerShdw>
                </a:effectLst>
              </a:rPr>
              <a:t>pomohlo </a:t>
            </a:r>
            <a:r>
              <a:rPr lang="sk-SK" altLang="sk-SK" sz="2200" b="1" dirty="0">
                <a:solidFill>
                  <a:srgbClr val="FFFFFF"/>
                </a:solidFill>
                <a:effectLst>
                  <a:outerShdw blurRad="38100" dist="38100" dir="2700000" algn="tl">
                    <a:srgbClr val="000000">
                      <a:alpha val="43137"/>
                    </a:srgbClr>
                  </a:outerShdw>
                </a:effectLst>
              </a:rPr>
              <a:t>zvýšiť jadrovú </a:t>
            </a:r>
            <a:r>
              <a:rPr lang="sk-SK" altLang="sk-SK" sz="2200" b="1" dirty="0" smtClean="0">
                <a:solidFill>
                  <a:srgbClr val="FFFFFF"/>
                </a:solidFill>
                <a:effectLst>
                  <a:outerShdw blurRad="38100" dist="38100" dir="2700000" algn="tl">
                    <a:srgbClr val="000000">
                      <a:alpha val="43137"/>
                    </a:srgbClr>
                  </a:outerShdw>
                </a:effectLst>
              </a:rPr>
              <a:t>infláciu k 2 %</a:t>
            </a:r>
            <a:endParaRPr lang="en-US" altLang="sk-SK" sz="2200" b="1" dirty="0">
              <a:solidFill>
                <a:srgbClr val="FFFFFF"/>
              </a:solidFill>
              <a:effectLst>
                <a:outerShdw blurRad="38100" dist="38100" dir="2700000" algn="tl">
                  <a:srgbClr val="000000">
                    <a:alpha val="43137"/>
                  </a:srgbClr>
                </a:outerShdw>
              </a:effectLs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52936"/>
            <a:ext cx="6955992" cy="280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4640309" y="3587046"/>
            <a:ext cx="792088" cy="684336"/>
          </a:xfrm>
          <a:prstGeom prst="ellipse">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4606540" y="4981641"/>
            <a:ext cx="792088" cy="684336"/>
          </a:xfrm>
          <a:prstGeom prst="ellipse">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TextBox 8"/>
          <p:cNvSpPr txBox="1"/>
          <p:nvPr/>
        </p:nvSpPr>
        <p:spPr>
          <a:xfrm>
            <a:off x="971600" y="6021288"/>
            <a:ext cx="6768752" cy="246221"/>
          </a:xfrm>
          <a:prstGeom prst="rect">
            <a:avLst/>
          </a:prstGeom>
          <a:noFill/>
        </p:spPr>
        <p:txBody>
          <a:bodyPr wrap="square" rtlCol="0">
            <a:spAutoFit/>
          </a:bodyPr>
          <a:lstStyle/>
          <a:p>
            <a:r>
              <a:rPr lang="sk-SK" sz="1000" dirty="0" smtClean="0">
                <a:latin typeface="Times New Roman" panose="02020603050405020304" pitchFamily="18" charset="0"/>
                <a:cs typeface="Times New Roman" panose="02020603050405020304" pitchFamily="18" charset="0"/>
              </a:rPr>
              <a:t>Zdroj: Eurostat, </a:t>
            </a:r>
            <a:r>
              <a:rPr lang="sk-SK" sz="1000" dirty="0">
                <a:latin typeface="Times New Roman" panose="02020603050405020304" pitchFamily="18" charset="0"/>
                <a:cs typeface="Times New Roman" panose="02020603050405020304" pitchFamily="18" charset="0"/>
              </a:rPr>
              <a:t>St. Louis FED -FRED, </a:t>
            </a:r>
            <a:r>
              <a:rPr lang="sk-SK" sz="1000" dirty="0" smtClean="0">
                <a:latin typeface="Times New Roman" panose="02020603050405020304" pitchFamily="18" charset="0"/>
                <a:cs typeface="Times New Roman" panose="02020603050405020304" pitchFamily="18" charset="0"/>
              </a:rPr>
              <a:t>prepočty NBS.</a:t>
            </a:r>
            <a:endParaRPr lang="sk-SK"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42366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424936" cy="5616625"/>
          </a:xfrm>
        </p:spPr>
        <p:txBody>
          <a:bodyPr/>
          <a:lstStyle/>
          <a:p>
            <a:pPr>
              <a:buFont typeface="Arial" panose="020B0604020202020204" pitchFamily="34" charset="0"/>
              <a:buChar char="•"/>
            </a:pPr>
            <a:endParaRPr lang="sk-SK" sz="1600" dirty="0" smtClean="0">
              <a:solidFill>
                <a:schemeClr val="tx2"/>
              </a:solidFill>
              <a:cs typeface="Tahoma" pitchFamily="34" charset="0"/>
            </a:endParaRPr>
          </a:p>
          <a:p>
            <a:pPr algn="just">
              <a:buFont typeface="Arial" panose="020B0604020202020204" pitchFamily="34" charset="0"/>
              <a:buChar char="•"/>
            </a:pPr>
            <a:r>
              <a:rPr lang="sk-SK" sz="2400" dirty="0" smtClean="0">
                <a:solidFill>
                  <a:schemeClr val="tx2"/>
                </a:solidFill>
                <a:cs typeface="Tahoma" pitchFamily="34" charset="0"/>
              </a:rPr>
              <a:t>Z dlhodobého hľadiska sú nízke úrokové sadzby ovplyvňované faktormi mimo kontroly ECB.</a:t>
            </a:r>
          </a:p>
          <a:p>
            <a:pPr>
              <a:buFont typeface="Arial" panose="020B0604020202020204" pitchFamily="34" charset="0"/>
              <a:buChar char="•"/>
            </a:pPr>
            <a:endParaRPr lang="sk-SK" sz="1050" dirty="0" smtClean="0">
              <a:solidFill>
                <a:schemeClr val="tx2"/>
              </a:solidFill>
              <a:cs typeface="Tahoma" pitchFamily="34" charset="0"/>
            </a:endParaRPr>
          </a:p>
          <a:p>
            <a:pPr algn="just">
              <a:buFont typeface="Arial" panose="020B0604020202020204" pitchFamily="34" charset="0"/>
              <a:buChar char="•"/>
            </a:pPr>
            <a:r>
              <a:rPr lang="sk-SK" sz="2400" dirty="0" smtClean="0">
                <a:solidFill>
                  <a:schemeClr val="tx2"/>
                </a:solidFill>
                <a:cs typeface="Tahoma" pitchFamily="34" charset="0"/>
              </a:rPr>
              <a:t>V </a:t>
            </a:r>
            <a:r>
              <a:rPr lang="sk-SK" sz="2400" dirty="0">
                <a:solidFill>
                  <a:schemeClr val="tx2"/>
                </a:solidFill>
                <a:cs typeface="Tahoma" pitchFamily="34" charset="0"/>
              </a:rPr>
              <a:t>konečnom dôsledku </a:t>
            </a:r>
            <a:r>
              <a:rPr lang="sk-SK" sz="2400" dirty="0" smtClean="0">
                <a:solidFill>
                  <a:schemeClr val="tx2"/>
                </a:solidFill>
                <a:cs typeface="Tahoma" pitchFamily="34" charset="0"/>
              </a:rPr>
              <a:t>sú </a:t>
            </a:r>
            <a:r>
              <a:rPr lang="sk-SK" sz="2400" b="1" dirty="0">
                <a:solidFill>
                  <a:schemeClr val="tx2"/>
                </a:solidFill>
                <a:cs typeface="Tahoma" pitchFamily="34" charset="0"/>
              </a:rPr>
              <a:t>reálne výnosy z úspor </a:t>
            </a:r>
            <a:r>
              <a:rPr lang="sk-SK" sz="2400" b="1" dirty="0" smtClean="0">
                <a:solidFill>
                  <a:schemeClr val="tx2"/>
                </a:solidFill>
                <a:cs typeface="Tahoma" pitchFamily="34" charset="0"/>
              </a:rPr>
              <a:t>tvorené produkčnou kapacitou reálnej ekonomiky. </a:t>
            </a:r>
            <a:r>
              <a:rPr lang="sk-SK" sz="2400" dirty="0" smtClean="0">
                <a:solidFill>
                  <a:schemeClr val="tx2"/>
                </a:solidFill>
                <a:cs typeface="Tahoma" pitchFamily="34" charset="0"/>
              </a:rPr>
              <a:t>Táto je v dôsledku starnutia obyvateľstva momentálne </a:t>
            </a:r>
            <a:r>
              <a:rPr lang="sk-SK" sz="2400" b="1" dirty="0" smtClean="0">
                <a:solidFill>
                  <a:schemeClr val="tx2"/>
                </a:solidFill>
                <a:cs typeface="Tahoma" pitchFamily="34" charset="0"/>
              </a:rPr>
              <a:t>veľmi slabá</a:t>
            </a:r>
            <a:r>
              <a:rPr lang="sk-SK" sz="2400" dirty="0" smtClean="0">
                <a:solidFill>
                  <a:schemeClr val="tx2"/>
                </a:solidFill>
                <a:cs typeface="Tahoma" pitchFamily="34" charset="0"/>
              </a:rPr>
              <a:t>. Je to problém, ktorý menová politika nedokáže vyriešiť a závisí od reforiem – inak povedané, dlhodobé </a:t>
            </a:r>
            <a:r>
              <a:rPr lang="sk-SK" sz="2400" b="1" dirty="0" smtClean="0">
                <a:solidFill>
                  <a:schemeClr val="tx2"/>
                </a:solidFill>
                <a:cs typeface="Tahoma" pitchFamily="34" charset="0"/>
              </a:rPr>
              <a:t>záujmy sporiteľov závisia od vlád implementujúcich štrukturálne reformy</a:t>
            </a:r>
            <a:r>
              <a:rPr lang="sk-SK" sz="2400" dirty="0" smtClean="0">
                <a:solidFill>
                  <a:schemeClr val="tx2"/>
                </a:solidFill>
                <a:cs typeface="Tahoma" pitchFamily="34" charset="0"/>
              </a:rPr>
              <a:t>. </a:t>
            </a:r>
          </a:p>
          <a:p>
            <a:pPr>
              <a:buFont typeface="Arial" panose="020B0604020202020204" pitchFamily="34" charset="0"/>
              <a:buChar char="•"/>
            </a:pPr>
            <a:endParaRPr lang="sk-SK" sz="1050" dirty="0" smtClean="0">
              <a:solidFill>
                <a:schemeClr val="tx2"/>
              </a:solidFill>
              <a:cs typeface="Tahoma" pitchFamily="34" charset="0"/>
            </a:endParaRPr>
          </a:p>
          <a:p>
            <a:pPr algn="just">
              <a:buFont typeface="Arial" panose="020B0604020202020204" pitchFamily="34" charset="0"/>
              <a:buChar char="•"/>
            </a:pPr>
            <a:r>
              <a:rPr lang="sk-SK" sz="2400" dirty="0" smtClean="0">
                <a:solidFill>
                  <a:schemeClr val="tx2"/>
                </a:solidFill>
                <a:cs typeface="Tahoma" pitchFamily="34" charset="0"/>
              </a:rPr>
              <a:t>Je teda na jednotlivých krajinách, aby zabezpečili lepšie fungovanie svojej ekonomiky a je na eurozóne ako celku, aby </a:t>
            </a:r>
            <a:r>
              <a:rPr lang="sk-SK" sz="2400" b="1" dirty="0" smtClean="0">
                <a:solidFill>
                  <a:schemeClr val="tx2"/>
                </a:solidFill>
                <a:cs typeface="Tahoma" pitchFamily="34" charset="0"/>
              </a:rPr>
              <a:t>posilnila</a:t>
            </a:r>
            <a:r>
              <a:rPr lang="sk-SK" sz="2400" dirty="0" smtClean="0">
                <a:solidFill>
                  <a:schemeClr val="tx2"/>
                </a:solidFill>
                <a:cs typeface="Tahoma" pitchFamily="34" charset="0"/>
              </a:rPr>
              <a:t> svoju </a:t>
            </a:r>
            <a:r>
              <a:rPr lang="sk-SK" sz="2400" b="1" dirty="0" smtClean="0">
                <a:solidFill>
                  <a:schemeClr val="tx2"/>
                </a:solidFill>
                <a:cs typeface="Tahoma" pitchFamily="34" charset="0"/>
              </a:rPr>
              <a:t>inštitucionálnu štruktúru.</a:t>
            </a:r>
          </a:p>
          <a:p>
            <a:pPr marL="0" indent="0"/>
            <a:endParaRPr lang="sk-SK" sz="1600" dirty="0"/>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29</a:t>
            </a:fld>
            <a:endParaRPr lang="en-US" altLang="sk-SK">
              <a:solidFill>
                <a:srgbClr val="FFFFFF"/>
              </a:solidFill>
            </a:endParaRPr>
          </a:p>
        </p:txBody>
      </p:sp>
      <p:sp>
        <p:nvSpPr>
          <p:cNvPr id="5" name="Rectangle 4"/>
          <p:cNvSpPr/>
          <p:nvPr/>
        </p:nvSpPr>
        <p:spPr>
          <a:xfrm>
            <a:off x="971600" y="145352"/>
            <a:ext cx="6974609" cy="430887"/>
          </a:xfrm>
          <a:prstGeom prst="rect">
            <a:avLst/>
          </a:prstGeom>
        </p:spPr>
        <p:txBody>
          <a:bodyPr wrap="square">
            <a:spAutoFit/>
          </a:bodyPr>
          <a:lstStyle/>
          <a:p>
            <a:pPr algn="ctr"/>
            <a:r>
              <a:rPr lang="sk-SK" sz="2200" b="1" dirty="0" smtClean="0">
                <a:solidFill>
                  <a:schemeClr val="bg1"/>
                </a:solidFill>
                <a:effectLst>
                  <a:outerShdw blurRad="38100" dist="38100" dir="2700000" algn="tl">
                    <a:srgbClr val="000000">
                      <a:alpha val="43137"/>
                    </a:srgbClr>
                  </a:outerShdw>
                </a:effectLst>
              </a:rPr>
              <a:t>Potreba štrukturálnych reforiem</a:t>
            </a:r>
            <a:endParaRPr lang="sk-SK"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690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648072"/>
          </a:xfrm>
        </p:spPr>
        <p:txBody>
          <a:bodyPr/>
          <a:lstStyle/>
          <a:p>
            <a:r>
              <a:rPr lang="sk-SK" sz="2200" dirty="0" smtClean="0">
                <a:solidFill>
                  <a:schemeClr val="bg1"/>
                </a:solidFill>
                <a:effectLst>
                  <a:outerShdw blurRad="38100" dist="38100" dir="2700000" algn="tl">
                    <a:srgbClr val="000000">
                      <a:alpha val="43137"/>
                    </a:srgbClr>
                  </a:outerShdw>
                </a:effectLst>
              </a:rPr>
              <a:t>Projekt euro – Kto? Čo? Ako? Prečo?</a:t>
            </a:r>
            <a:endParaRPr lang="sk-SK" sz="22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3</a:t>
            </a:fld>
            <a:endParaRPr lang="en-US" altLang="sk-SK">
              <a:solidFill>
                <a:srgbClr val="FFFFFF"/>
              </a:solidFill>
            </a:endParaRPr>
          </a:p>
        </p:txBody>
      </p:sp>
      <p:sp>
        <p:nvSpPr>
          <p:cNvPr id="3" name="TextBox 2"/>
          <p:cNvSpPr txBox="1"/>
          <p:nvPr/>
        </p:nvSpPr>
        <p:spPr>
          <a:xfrm>
            <a:off x="107504" y="908720"/>
            <a:ext cx="8928992" cy="5586145"/>
          </a:xfrm>
          <a:prstGeom prst="rect">
            <a:avLst/>
          </a:prstGeom>
          <a:noFill/>
        </p:spPr>
        <p:txBody>
          <a:bodyPr wrap="square" rtlCol="0">
            <a:spAutoFit/>
          </a:bodyPr>
          <a:lstStyle/>
          <a:p>
            <a:pPr algn="just"/>
            <a:r>
              <a:rPr lang="sk-SK" sz="1700" i="1" dirty="0">
                <a:solidFill>
                  <a:schemeClr val="tx2"/>
                </a:solidFill>
                <a:cs typeface="Tahoma" pitchFamily="34" charset="0"/>
              </a:rPr>
              <a:t>Začiatok ekonomickej a menovej únie a uvedenie eurových bankoviek a mincí do obehu v januári 2002 boli míľnikmi. V kontexte Maastrichtskej zmluvy tieto kroky zavŕšili proces menovej integrácie, avšak proces menovej únie nemôžeme považovať za ukončený. Zavedenie eura malo a naďalej bude mať vplyv na vývoj európskych finančných trhov a ich integráciu. Implikácie tohto vývoja sú širokospektrálne a intenzívne nielen pre centrálnych bankárov.</a:t>
            </a:r>
          </a:p>
          <a:p>
            <a:pPr algn="r"/>
            <a:r>
              <a:rPr lang="sk-SK" sz="1200" dirty="0">
                <a:solidFill>
                  <a:schemeClr val="tx2"/>
                </a:solidFill>
                <a:cs typeface="Tahoma" pitchFamily="34" charset="0"/>
              </a:rPr>
              <a:t>W.F. </a:t>
            </a:r>
            <a:r>
              <a:rPr lang="sk-SK" sz="1200" dirty="0" err="1">
                <a:solidFill>
                  <a:schemeClr val="tx2"/>
                </a:solidFill>
                <a:cs typeface="Tahoma" pitchFamily="34" charset="0"/>
              </a:rPr>
              <a:t>Duisenberg</a:t>
            </a:r>
            <a:r>
              <a:rPr lang="sk-SK" sz="1200" dirty="0">
                <a:solidFill>
                  <a:schemeClr val="tx2"/>
                </a:solidFill>
                <a:cs typeface="Tahoma" pitchFamily="34" charset="0"/>
              </a:rPr>
              <a:t>, </a:t>
            </a:r>
            <a:r>
              <a:rPr lang="sk-SK" sz="1200" dirty="0" err="1">
                <a:solidFill>
                  <a:schemeClr val="tx2"/>
                </a:solidFill>
                <a:cs typeface="Tahoma" pitchFamily="34" charset="0"/>
              </a:rPr>
              <a:t>Second</a:t>
            </a:r>
            <a:r>
              <a:rPr lang="sk-SK" sz="1200" dirty="0">
                <a:solidFill>
                  <a:schemeClr val="tx2"/>
                </a:solidFill>
                <a:cs typeface="Tahoma" pitchFamily="34" charset="0"/>
              </a:rPr>
              <a:t> ECB </a:t>
            </a:r>
            <a:r>
              <a:rPr lang="sk-SK" sz="1200" dirty="0" err="1">
                <a:solidFill>
                  <a:schemeClr val="tx2"/>
                </a:solidFill>
                <a:cs typeface="Tahoma" pitchFamily="34" charset="0"/>
              </a:rPr>
              <a:t>Cenetral</a:t>
            </a:r>
            <a:r>
              <a:rPr lang="sk-SK" sz="1200" dirty="0">
                <a:solidFill>
                  <a:schemeClr val="tx2"/>
                </a:solidFill>
                <a:cs typeface="Tahoma" pitchFamily="34" charset="0"/>
              </a:rPr>
              <a:t> </a:t>
            </a:r>
            <a:r>
              <a:rPr lang="sk-SK" sz="1200" dirty="0" err="1">
                <a:solidFill>
                  <a:schemeClr val="tx2"/>
                </a:solidFill>
                <a:cs typeface="Tahoma" pitchFamily="34" charset="0"/>
              </a:rPr>
              <a:t>Banking</a:t>
            </a:r>
            <a:r>
              <a:rPr lang="sk-SK" sz="1200" dirty="0">
                <a:solidFill>
                  <a:schemeClr val="tx2"/>
                </a:solidFill>
                <a:cs typeface="Tahoma" pitchFamily="34" charset="0"/>
              </a:rPr>
              <a:t> </a:t>
            </a:r>
            <a:r>
              <a:rPr lang="sk-SK" sz="1200" dirty="0" err="1">
                <a:solidFill>
                  <a:schemeClr val="tx2"/>
                </a:solidFill>
                <a:cs typeface="Tahoma" pitchFamily="34" charset="0"/>
              </a:rPr>
              <a:t>Conference</a:t>
            </a:r>
            <a:r>
              <a:rPr lang="sk-SK" sz="1200" dirty="0">
                <a:solidFill>
                  <a:schemeClr val="tx2"/>
                </a:solidFill>
                <a:cs typeface="Tahoma" pitchFamily="34" charset="0"/>
              </a:rPr>
              <a:t>, </a:t>
            </a:r>
            <a:r>
              <a:rPr lang="sk-SK" sz="1200" dirty="0" smtClean="0">
                <a:solidFill>
                  <a:schemeClr val="tx2"/>
                </a:solidFill>
                <a:cs typeface="Tahoma" pitchFamily="34" charset="0"/>
              </a:rPr>
              <a:t>Frankfurt am Main, </a:t>
            </a:r>
            <a:r>
              <a:rPr lang="sk-SK" sz="1200" dirty="0" err="1" smtClean="0">
                <a:solidFill>
                  <a:schemeClr val="tx2"/>
                </a:solidFill>
                <a:cs typeface="Tahoma" pitchFamily="34" charset="0"/>
              </a:rPr>
              <a:t>October</a:t>
            </a:r>
            <a:r>
              <a:rPr lang="sk-SK" sz="1200" dirty="0" smtClean="0">
                <a:solidFill>
                  <a:schemeClr val="tx2"/>
                </a:solidFill>
                <a:cs typeface="Tahoma" pitchFamily="34" charset="0"/>
              </a:rPr>
              <a:t> 2002</a:t>
            </a:r>
          </a:p>
          <a:p>
            <a:pPr algn="r"/>
            <a:endParaRPr lang="sk-SK" sz="1600" dirty="0">
              <a:solidFill>
                <a:schemeClr val="tx2"/>
              </a:solidFill>
              <a:cs typeface="Tahoma" pitchFamily="34" charset="0"/>
            </a:endParaRPr>
          </a:p>
          <a:p>
            <a:pPr algn="just"/>
            <a:r>
              <a:rPr lang="sk-SK" sz="1700" i="1" dirty="0" smtClean="0">
                <a:solidFill>
                  <a:schemeClr val="tx2"/>
                </a:solidFill>
                <a:cs typeface="Tahoma" pitchFamily="34" charset="0"/>
              </a:rPr>
              <a:t>Zmluva ukladá ECB primárny a hlavný cieľ – udržiavanie cenovej stability v eurozóne. Tento jednoznačne stanovený cieľ znamenal, že to nemá byť dlhotrvajúce obdobie tak vysokej inflácie, ako aj deflácie. Na účely hodnotenia cenovej stability Zmluva uvádza, že sa inflácia meria pomocou indexu spotrebiteľských cien. Mimo uvedeného sa v Zmluve nenachádzajú žiadne iné pokyny ako zabezpečiť, aby bola cenová stabilita </a:t>
            </a:r>
            <a:r>
              <a:rPr lang="sk-SK" sz="1700" i="1" dirty="0">
                <a:solidFill>
                  <a:schemeClr val="tx2"/>
                </a:solidFill>
                <a:cs typeface="Tahoma" pitchFamily="34" charset="0"/>
              </a:rPr>
              <a:t>dosiahnutá </a:t>
            </a:r>
            <a:r>
              <a:rPr lang="sk-SK" sz="1700" i="1" dirty="0" smtClean="0">
                <a:solidFill>
                  <a:schemeClr val="tx2"/>
                </a:solidFill>
                <a:cs typeface="Tahoma" pitchFamily="34" charset="0"/>
              </a:rPr>
              <a:t>a funkčná. </a:t>
            </a:r>
          </a:p>
          <a:p>
            <a:pPr algn="r"/>
            <a:r>
              <a:rPr lang="sk-SK" sz="1200" dirty="0" smtClean="0">
                <a:solidFill>
                  <a:schemeClr val="tx2"/>
                </a:solidFill>
                <a:cs typeface="Tahoma" pitchFamily="34" charset="0"/>
              </a:rPr>
              <a:t>P</a:t>
            </a:r>
            <a:r>
              <a:rPr lang="en-US" sz="1200" dirty="0" err="1" smtClean="0">
                <a:solidFill>
                  <a:schemeClr val="tx2"/>
                </a:solidFill>
                <a:cs typeface="Tahoma" pitchFamily="34" charset="0"/>
              </a:rPr>
              <a:t>rof</a:t>
            </a:r>
            <a:r>
              <a:rPr lang="en-US" sz="1200" dirty="0">
                <a:solidFill>
                  <a:schemeClr val="tx2"/>
                </a:solidFill>
                <a:cs typeface="Tahoma" pitchFamily="34" charset="0"/>
              </a:rPr>
              <a:t>. </a:t>
            </a:r>
            <a:r>
              <a:rPr lang="en-US" sz="1200" dirty="0" smtClean="0">
                <a:solidFill>
                  <a:schemeClr val="tx2"/>
                </a:solidFill>
                <a:cs typeface="Tahoma" pitchFamily="34" charset="0"/>
              </a:rPr>
              <a:t>O</a:t>
            </a:r>
            <a:r>
              <a:rPr lang="sk-SK" sz="1200" dirty="0" smtClean="0">
                <a:solidFill>
                  <a:schemeClr val="tx2"/>
                </a:solidFill>
                <a:cs typeface="Tahoma" pitchFamily="34" charset="0"/>
              </a:rPr>
              <a:t>.</a:t>
            </a:r>
            <a:r>
              <a:rPr lang="en-US" sz="1200" dirty="0" smtClean="0">
                <a:solidFill>
                  <a:schemeClr val="tx2"/>
                </a:solidFill>
                <a:cs typeface="Tahoma" pitchFamily="34" charset="0"/>
              </a:rPr>
              <a:t> </a:t>
            </a:r>
            <a:r>
              <a:rPr lang="en-US" sz="1200" dirty="0" err="1">
                <a:solidFill>
                  <a:schemeClr val="tx2"/>
                </a:solidFill>
                <a:cs typeface="Tahoma" pitchFamily="34" charset="0"/>
              </a:rPr>
              <a:t>Issing</a:t>
            </a:r>
            <a:r>
              <a:rPr lang="en-US" sz="1200" dirty="0" smtClean="0">
                <a:solidFill>
                  <a:schemeClr val="tx2"/>
                </a:solidFill>
                <a:cs typeface="Tahoma" pitchFamily="34" charset="0"/>
              </a:rPr>
              <a:t>,</a:t>
            </a:r>
            <a:r>
              <a:rPr lang="sk-SK" sz="1200" dirty="0" smtClean="0">
                <a:solidFill>
                  <a:schemeClr val="tx2"/>
                </a:solidFill>
                <a:cs typeface="Tahoma" pitchFamily="34" charset="0"/>
              </a:rPr>
              <a:t> ECB </a:t>
            </a:r>
            <a:r>
              <a:rPr lang="sk-SK" sz="1200" dirty="0" err="1" smtClean="0">
                <a:solidFill>
                  <a:schemeClr val="tx2"/>
                </a:solidFill>
                <a:cs typeface="Tahoma" pitchFamily="34" charset="0"/>
              </a:rPr>
              <a:t>Watchers</a:t>
            </a:r>
            <a:r>
              <a:rPr lang="sk-SK" sz="1200" dirty="0" smtClean="0">
                <a:solidFill>
                  <a:schemeClr val="tx2"/>
                </a:solidFill>
                <a:cs typeface="Tahoma" pitchFamily="34" charset="0"/>
              </a:rPr>
              <a:t> </a:t>
            </a:r>
            <a:r>
              <a:rPr lang="sk-SK" sz="1200" dirty="0" err="1" smtClean="0">
                <a:solidFill>
                  <a:schemeClr val="tx2"/>
                </a:solidFill>
                <a:cs typeface="Tahoma" pitchFamily="34" charset="0"/>
              </a:rPr>
              <a:t>conference</a:t>
            </a:r>
            <a:r>
              <a:rPr lang="en-US" sz="1200" dirty="0" smtClean="0">
                <a:solidFill>
                  <a:schemeClr val="tx2"/>
                </a:solidFill>
                <a:cs typeface="Tahoma" pitchFamily="34" charset="0"/>
              </a:rPr>
              <a:t>, </a:t>
            </a:r>
            <a:r>
              <a:rPr lang="en-US" sz="1200" dirty="0">
                <a:solidFill>
                  <a:schemeClr val="tx2"/>
                </a:solidFill>
                <a:cs typeface="Tahoma" pitchFamily="34" charset="0"/>
              </a:rPr>
              <a:t>Milan, </a:t>
            </a:r>
            <a:r>
              <a:rPr lang="en-US" sz="1200" dirty="0" smtClean="0">
                <a:solidFill>
                  <a:schemeClr val="tx2"/>
                </a:solidFill>
                <a:cs typeface="Tahoma" pitchFamily="34" charset="0"/>
              </a:rPr>
              <a:t>June </a:t>
            </a:r>
            <a:r>
              <a:rPr lang="en-US" sz="1200" dirty="0">
                <a:solidFill>
                  <a:schemeClr val="tx2"/>
                </a:solidFill>
                <a:cs typeface="Tahoma" pitchFamily="34" charset="0"/>
              </a:rPr>
              <a:t>2002</a:t>
            </a:r>
          </a:p>
          <a:p>
            <a:pPr algn="just"/>
            <a:endParaRPr lang="sk-SK" sz="1600" dirty="0" smtClean="0">
              <a:solidFill>
                <a:schemeClr val="tx2"/>
              </a:solidFill>
              <a:cs typeface="Tahoma" pitchFamily="34" charset="0"/>
            </a:endParaRPr>
          </a:p>
          <a:p>
            <a:pPr algn="just"/>
            <a:r>
              <a:rPr lang="sk-SK" sz="1700" i="1" dirty="0" smtClean="0">
                <a:solidFill>
                  <a:schemeClr val="tx2"/>
                </a:solidFill>
                <a:cs typeface="Tahoma" pitchFamily="34" charset="0"/>
              </a:rPr>
              <a:t>Vždy robíme to, čo je nevyhnutné na zabezpečenie cenovej stability a pevné ukotvenie inflačných očakávaní s ohľadom na všetky elementy a parametre, ktorých sa to týka. To je to, čo sme robili v minulosti a to je to, čo budeme robiť aj naďalej. Toto ukotvenie je zásadné, lebo všetky nominálne strednodobé a dlhodobé sadzby obsahujú inflačné očakávania, takže toto veľmi pevné ukotvenie je aj naďalej hlavným aktívom eurozóny. Trh to vie.</a:t>
            </a:r>
            <a:r>
              <a:rPr lang="sk-SK" sz="1700" i="1" strike="sngStrike" dirty="0" smtClean="0">
                <a:solidFill>
                  <a:schemeClr val="tx2"/>
                </a:solidFill>
                <a:cs typeface="Tahoma" pitchFamily="34" charset="0"/>
              </a:rPr>
              <a:t> </a:t>
            </a:r>
          </a:p>
          <a:p>
            <a:pPr algn="r"/>
            <a:r>
              <a:rPr lang="sk-SK" sz="1200" dirty="0" smtClean="0">
                <a:solidFill>
                  <a:schemeClr val="tx2"/>
                </a:solidFill>
                <a:cs typeface="Tahoma" pitchFamily="34" charset="0"/>
              </a:rPr>
              <a:t>J.C. </a:t>
            </a:r>
            <a:r>
              <a:rPr lang="en-US" sz="1200" dirty="0" smtClean="0">
                <a:solidFill>
                  <a:schemeClr val="tx2"/>
                </a:solidFill>
                <a:cs typeface="Tahoma" pitchFamily="34" charset="0"/>
              </a:rPr>
              <a:t>Trichet</a:t>
            </a:r>
            <a:r>
              <a:rPr lang="en-US" sz="1200" dirty="0">
                <a:solidFill>
                  <a:schemeClr val="tx2"/>
                </a:solidFill>
                <a:cs typeface="Tahoma" pitchFamily="34" charset="0"/>
              </a:rPr>
              <a:t>, </a:t>
            </a:r>
            <a:r>
              <a:rPr lang="sk-SK" sz="1200" dirty="0" smtClean="0">
                <a:solidFill>
                  <a:schemeClr val="tx2"/>
                </a:solidFill>
                <a:cs typeface="Tahoma" pitchFamily="34" charset="0"/>
              </a:rPr>
              <a:t>Press </a:t>
            </a:r>
            <a:r>
              <a:rPr lang="sk-SK" sz="1200" dirty="0" err="1" smtClean="0">
                <a:solidFill>
                  <a:schemeClr val="tx2"/>
                </a:solidFill>
                <a:cs typeface="Tahoma" pitchFamily="34" charset="0"/>
              </a:rPr>
              <a:t>Conference</a:t>
            </a:r>
            <a:r>
              <a:rPr lang="sk-SK" sz="1200" dirty="0" smtClean="0">
                <a:solidFill>
                  <a:schemeClr val="tx2"/>
                </a:solidFill>
                <a:cs typeface="Tahoma" pitchFamily="34" charset="0"/>
              </a:rPr>
              <a:t>, </a:t>
            </a:r>
            <a:r>
              <a:rPr lang="en-US" sz="1200" dirty="0" smtClean="0">
                <a:solidFill>
                  <a:schemeClr val="tx2"/>
                </a:solidFill>
                <a:cs typeface="Tahoma" pitchFamily="34" charset="0"/>
              </a:rPr>
              <a:t>Frankfurt </a:t>
            </a:r>
            <a:r>
              <a:rPr lang="en-US" sz="1200" dirty="0">
                <a:solidFill>
                  <a:schemeClr val="tx2"/>
                </a:solidFill>
                <a:cs typeface="Tahoma" pitchFamily="34" charset="0"/>
              </a:rPr>
              <a:t>am Main, </a:t>
            </a:r>
            <a:r>
              <a:rPr lang="en-US" sz="1200" dirty="0" smtClean="0">
                <a:solidFill>
                  <a:schemeClr val="tx2"/>
                </a:solidFill>
                <a:cs typeface="Tahoma" pitchFamily="34" charset="0"/>
              </a:rPr>
              <a:t>September 2011</a:t>
            </a:r>
            <a:endParaRPr lang="en-US" sz="1200" dirty="0">
              <a:solidFill>
                <a:schemeClr val="tx2"/>
              </a:solidFill>
              <a:cs typeface="Tahoma" pitchFamily="34" charset="0"/>
            </a:endParaRPr>
          </a:p>
        </p:txBody>
      </p:sp>
    </p:spTree>
    <p:extLst>
      <p:ext uri="{BB962C8B-B14F-4D97-AF65-F5344CB8AC3E}">
        <p14:creationId xmlns:p14="http://schemas.microsoft.com/office/powerpoint/2010/main" val="248169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45624" cy="4608512"/>
          </a:xfrm>
        </p:spPr>
        <p:txBody>
          <a:bodyPr/>
          <a:lstStyle/>
          <a:p>
            <a:pPr marL="0" indent="0" algn="just"/>
            <a:r>
              <a:rPr lang="sk-SK" sz="2000" dirty="0" smtClean="0">
                <a:solidFill>
                  <a:srgbClr val="003881"/>
                </a:solidFill>
                <a:cs typeface="Tahoma" pitchFamily="34" charset="0"/>
              </a:rPr>
              <a:t>Podľa vypracovanej správy pokrok v budovaní HMÚ je potrebné sústrediť do štyroch oblastí:</a:t>
            </a:r>
          </a:p>
          <a:p>
            <a:pPr marL="0" indent="0" algn="just"/>
            <a:endParaRPr lang="sk-SK" sz="1000" dirty="0" smtClean="0">
              <a:solidFill>
                <a:srgbClr val="003881"/>
              </a:solidFill>
              <a:cs typeface="Tahoma" pitchFamily="34" charset="0"/>
            </a:endParaRPr>
          </a:p>
          <a:p>
            <a:pPr marL="1168400" lvl="2" indent="-368300">
              <a:buNone/>
            </a:pPr>
            <a:r>
              <a:rPr lang="sk-SK" sz="1800" dirty="0" smtClean="0">
                <a:solidFill>
                  <a:srgbClr val="003881"/>
                </a:solidFill>
                <a:cs typeface="Tahoma" pitchFamily="34" charset="0"/>
              </a:rPr>
              <a:t>A)  </a:t>
            </a:r>
            <a:r>
              <a:rPr lang="sk-SK" sz="1800" b="1" u="sng" dirty="0" smtClean="0">
                <a:solidFill>
                  <a:srgbClr val="003881"/>
                </a:solidFill>
                <a:cs typeface="Tahoma" pitchFamily="34" charset="0"/>
              </a:rPr>
              <a:t>skutočná hospodárska únia</a:t>
            </a:r>
            <a:r>
              <a:rPr lang="sk-SK" sz="1800" b="1" dirty="0" smtClean="0">
                <a:solidFill>
                  <a:srgbClr val="003881"/>
                </a:solidFill>
                <a:cs typeface="Tahoma" pitchFamily="34" charset="0"/>
              </a:rPr>
              <a:t> </a:t>
            </a:r>
            <a:r>
              <a:rPr lang="sk-SK" sz="1800" dirty="0" smtClean="0">
                <a:solidFill>
                  <a:srgbClr val="003881"/>
                </a:solidFill>
                <a:cs typeface="Tahoma" pitchFamily="34" charset="0"/>
              </a:rPr>
              <a:t>– by mala zabezpečiť, že každá ekonomika  v rámci eurozóny bude vďaka svojmu štrukturálnemu charakteru schopná prosperovať v rámci menovej únie,</a:t>
            </a:r>
          </a:p>
          <a:p>
            <a:pPr marL="1168400" lvl="2" indent="-368300">
              <a:buNone/>
            </a:pPr>
            <a:r>
              <a:rPr lang="sk-SK" sz="1800" dirty="0" smtClean="0">
                <a:solidFill>
                  <a:srgbClr val="003881"/>
                </a:solidFill>
                <a:cs typeface="Tahoma" pitchFamily="34" charset="0"/>
              </a:rPr>
              <a:t>B) </a:t>
            </a:r>
            <a:r>
              <a:rPr lang="sk-SK" sz="1800" dirty="0">
                <a:solidFill>
                  <a:srgbClr val="003881"/>
                </a:solidFill>
                <a:cs typeface="Tahoma" pitchFamily="34" charset="0"/>
              </a:rPr>
              <a:t> </a:t>
            </a:r>
            <a:r>
              <a:rPr lang="sk-SK" sz="1800" b="1" u="sng" dirty="0" smtClean="0">
                <a:solidFill>
                  <a:srgbClr val="003881"/>
                </a:solidFill>
                <a:cs typeface="Tahoma" pitchFamily="34" charset="0"/>
              </a:rPr>
              <a:t>finančná únia</a:t>
            </a:r>
            <a:r>
              <a:rPr lang="sk-SK" sz="1800" b="1" dirty="0" smtClean="0">
                <a:solidFill>
                  <a:srgbClr val="003881"/>
                </a:solidFill>
                <a:cs typeface="Tahoma" pitchFamily="34" charset="0"/>
              </a:rPr>
              <a:t> </a:t>
            </a:r>
            <a:r>
              <a:rPr lang="sk-SK" sz="1800" dirty="0" smtClean="0">
                <a:solidFill>
                  <a:srgbClr val="003881"/>
                </a:solidFill>
                <a:cs typeface="Tahoma" pitchFamily="34" charset="0"/>
              </a:rPr>
              <a:t>– mala by zabezpečiť integritu spoločnej meny v rámci menovej únie a zvýšiť podiel na riziku zo strany súkromného sektoru (dokončenie bankovej únie a urýchlenie budovania únie kapitálového trhu),</a:t>
            </a:r>
          </a:p>
          <a:p>
            <a:pPr marL="1168400" lvl="2" indent="-368300">
              <a:buNone/>
            </a:pPr>
            <a:r>
              <a:rPr lang="sk-SK" sz="1800" dirty="0" smtClean="0">
                <a:solidFill>
                  <a:srgbClr val="003881"/>
                </a:solidFill>
                <a:cs typeface="Tahoma" pitchFamily="34" charset="0"/>
              </a:rPr>
              <a:t>C)  </a:t>
            </a:r>
            <a:r>
              <a:rPr lang="sk-SK" sz="1800" b="1" u="sng" dirty="0" smtClean="0">
                <a:solidFill>
                  <a:srgbClr val="003881"/>
                </a:solidFill>
                <a:cs typeface="Tahoma" pitchFamily="34" charset="0"/>
              </a:rPr>
              <a:t>fiškálna únia</a:t>
            </a:r>
            <a:r>
              <a:rPr lang="sk-SK" sz="1800" b="1" dirty="0" smtClean="0">
                <a:solidFill>
                  <a:srgbClr val="003881"/>
                </a:solidFill>
                <a:cs typeface="Tahoma" pitchFamily="34" charset="0"/>
              </a:rPr>
              <a:t> </a:t>
            </a:r>
            <a:r>
              <a:rPr lang="sk-SK" sz="1800" dirty="0" smtClean="0">
                <a:solidFill>
                  <a:srgbClr val="003881"/>
                </a:solidFill>
                <a:cs typeface="Tahoma" pitchFamily="34" charset="0"/>
              </a:rPr>
              <a:t>– mala by zabezpečiť fiškálnu udržateľnosť a stabilitu členských krajín eurozóny,</a:t>
            </a:r>
          </a:p>
          <a:p>
            <a:pPr marL="1168400" lvl="2" indent="-368300">
              <a:buNone/>
            </a:pPr>
            <a:r>
              <a:rPr lang="sk-SK" sz="1800" dirty="0" smtClean="0">
                <a:solidFill>
                  <a:srgbClr val="003881"/>
                </a:solidFill>
                <a:cs typeface="Tahoma" pitchFamily="34" charset="0"/>
              </a:rPr>
              <a:t>D)  </a:t>
            </a:r>
            <a:r>
              <a:rPr lang="sk-SK" sz="1800" b="1" u="sng" dirty="0" smtClean="0">
                <a:solidFill>
                  <a:srgbClr val="003881"/>
                </a:solidFill>
                <a:cs typeface="Tahoma" pitchFamily="34" charset="0"/>
              </a:rPr>
              <a:t>politická únia</a:t>
            </a:r>
            <a:r>
              <a:rPr lang="sk-SK" sz="1800" b="1" dirty="0" smtClean="0">
                <a:solidFill>
                  <a:srgbClr val="003881"/>
                </a:solidFill>
                <a:cs typeface="Tahoma" pitchFamily="34" charset="0"/>
              </a:rPr>
              <a:t> </a:t>
            </a:r>
            <a:r>
              <a:rPr lang="sk-SK" sz="1800" dirty="0" smtClean="0">
                <a:solidFill>
                  <a:srgbClr val="003881"/>
                </a:solidFill>
                <a:cs typeface="Tahoma" pitchFamily="34" charset="0"/>
              </a:rPr>
              <a:t>– mala by zastrešiť vyššie uvedené oblasti prostredníctvom demokratickej zodpovednosti, zákonnosti                      a inštitucionálneho zabezpečenia.</a:t>
            </a:r>
          </a:p>
          <a:p>
            <a:pPr marL="914400" lvl="2" indent="0" algn="just">
              <a:buNone/>
            </a:pPr>
            <a:endParaRPr lang="sk-SK" sz="1800" dirty="0">
              <a:solidFill>
                <a:srgbClr val="003881"/>
              </a:solidFill>
              <a:cs typeface="Tahoma" pitchFamily="34" charset="0"/>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30</a:t>
            </a:fld>
            <a:endParaRPr lang="en-US" altLang="sk-SK">
              <a:solidFill>
                <a:srgbClr val="FFFFFF"/>
              </a:solidFill>
            </a:endParaRPr>
          </a:p>
        </p:txBody>
      </p:sp>
      <p:sp>
        <p:nvSpPr>
          <p:cNvPr id="6" name="Title 1"/>
          <p:cNvSpPr txBox="1">
            <a:spLocks/>
          </p:cNvSpPr>
          <p:nvPr/>
        </p:nvSpPr>
        <p:spPr bwMode="auto">
          <a:xfrm>
            <a:off x="107504" y="44624"/>
            <a:ext cx="806489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200" kern="0" smtClean="0">
                <a:solidFill>
                  <a:schemeClr val="bg1"/>
                </a:solidFill>
                <a:effectLst>
                  <a:outerShdw blurRad="38100" dist="38100" dir="2700000" algn="tl">
                    <a:srgbClr val="000000">
                      <a:alpha val="43137"/>
                    </a:srgbClr>
                  </a:outerShdw>
                </a:effectLst>
              </a:rPr>
              <a:t>Správa piatich prezidentov</a:t>
            </a:r>
            <a:endParaRPr lang="sk-SK" sz="2200" kern="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251520" y="5529426"/>
            <a:ext cx="8784976" cy="707886"/>
          </a:xfrm>
          <a:prstGeom prst="rect">
            <a:avLst/>
          </a:prstGeom>
        </p:spPr>
        <p:txBody>
          <a:bodyPr wrap="square">
            <a:spAutoFit/>
          </a:bodyPr>
          <a:lstStyle/>
          <a:p>
            <a:r>
              <a:rPr lang="sk-SK" sz="2000" dirty="0">
                <a:solidFill>
                  <a:srgbClr val="003881"/>
                </a:solidFill>
                <a:cs typeface="Tahoma" pitchFamily="34" charset="0"/>
              </a:rPr>
              <a:t>Záverečná fáza – najneskôr do roku 2025: </a:t>
            </a:r>
            <a:r>
              <a:rPr lang="sk-SK" sz="2000" b="1" dirty="0">
                <a:solidFill>
                  <a:srgbClr val="003881"/>
                </a:solidFill>
                <a:cs typeface="Tahoma" pitchFamily="34" charset="0"/>
              </a:rPr>
              <a:t>vznik skutočnej ekonomickej únie</a:t>
            </a:r>
            <a:r>
              <a:rPr lang="sk-SK" sz="2000" dirty="0">
                <a:solidFill>
                  <a:srgbClr val="003881"/>
                </a:solidFill>
                <a:cs typeface="Tahoma" pitchFamily="34" charset="0"/>
              </a:rPr>
              <a:t> (HMÚ)</a:t>
            </a:r>
          </a:p>
        </p:txBody>
      </p:sp>
    </p:spTree>
    <p:extLst>
      <p:ext uri="{BB962C8B-B14F-4D97-AF65-F5344CB8AC3E}">
        <p14:creationId xmlns:p14="http://schemas.microsoft.com/office/powerpoint/2010/main" val="4145978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12968" cy="5040560"/>
          </a:xfrm>
        </p:spPr>
        <p:txBody>
          <a:bodyPr/>
          <a:lstStyle/>
          <a:p>
            <a:pPr marL="285750" indent="-285750" algn="just">
              <a:buFontTx/>
              <a:buChar char="-"/>
            </a:pPr>
            <a:r>
              <a:rPr lang="sk-SK" sz="1900" dirty="0" smtClean="0">
                <a:solidFill>
                  <a:srgbClr val="003881"/>
                </a:solidFill>
                <a:cs typeface="Tahoma" pitchFamily="34" charset="0"/>
              </a:rPr>
              <a:t>Centrálne banky i vlády reagovali na začiatok finančnej krízy rozhodnými opatreniami. Keď sa v polovici roku 2007 objavili prvé náznaky tlakov         na finančných trhoch, ECB okamžite reagovala dostatočným dodávaním likvidity.</a:t>
            </a:r>
          </a:p>
          <a:p>
            <a:pPr marL="285750" indent="-285750" algn="just">
              <a:buFontTx/>
              <a:buChar char="-"/>
            </a:pPr>
            <a:r>
              <a:rPr lang="sk-SK" sz="1900" dirty="0" smtClean="0">
                <a:solidFill>
                  <a:srgbClr val="003881"/>
                </a:solidFill>
                <a:cs typeface="Tahoma" pitchFamily="34" charset="0"/>
              </a:rPr>
              <a:t>V záujme podpory trhov po páde </a:t>
            </a:r>
            <a:r>
              <a:rPr lang="sk-SK" sz="1900" dirty="0" err="1" smtClean="0">
                <a:solidFill>
                  <a:srgbClr val="003881"/>
                </a:solidFill>
                <a:cs typeface="Tahoma" pitchFamily="34" charset="0"/>
              </a:rPr>
              <a:t>Lehman</a:t>
            </a:r>
            <a:r>
              <a:rPr lang="sk-SK" sz="1900" dirty="0" smtClean="0">
                <a:solidFill>
                  <a:srgbClr val="003881"/>
                </a:solidFill>
                <a:cs typeface="Tahoma" pitchFamily="34" charset="0"/>
              </a:rPr>
              <a:t> </a:t>
            </a:r>
            <a:r>
              <a:rPr lang="sk-SK" sz="1900" dirty="0" err="1" smtClean="0">
                <a:solidFill>
                  <a:srgbClr val="003881"/>
                </a:solidFill>
                <a:cs typeface="Tahoma" pitchFamily="34" charset="0"/>
              </a:rPr>
              <a:t>Brothers</a:t>
            </a:r>
            <a:r>
              <a:rPr lang="sk-SK" sz="1900" dirty="0" smtClean="0">
                <a:solidFill>
                  <a:srgbClr val="003881"/>
                </a:solidFill>
                <a:cs typeface="Tahoma" pitchFamily="34" charset="0"/>
              </a:rPr>
              <a:t> mnohé centrálne banky znížili svoje kľúčové úrokové sadzby a implementovali neštandardné menovo-politické nástroje.</a:t>
            </a:r>
          </a:p>
          <a:p>
            <a:pPr marL="266700" indent="-266700" algn="just">
              <a:buFontTx/>
              <a:buChar char="-"/>
            </a:pPr>
            <a:r>
              <a:rPr lang="sk-SK" sz="1900" dirty="0" smtClean="0">
                <a:solidFill>
                  <a:srgbClr val="003881"/>
                </a:solidFill>
                <a:cs typeface="Tahoma" pitchFamily="34" charset="0"/>
              </a:rPr>
              <a:t>ECB sa prijatým komplexom opatrení podarilo stabilizovať kapitálový trh, obnoviť narušenú transmisiu menovo-politických signálov, povzbudiť úverové aktivity, domáci dopyt, investície.</a:t>
            </a:r>
          </a:p>
          <a:p>
            <a:pPr marL="266700" indent="-266700" algn="just">
              <a:buFontTx/>
              <a:buChar char="-"/>
            </a:pPr>
            <a:r>
              <a:rPr lang="sk-SK" sz="1900" dirty="0" smtClean="0">
                <a:solidFill>
                  <a:srgbClr val="003881"/>
                </a:solidFill>
                <a:cs typeface="Tahoma" pitchFamily="34" charset="0"/>
              </a:rPr>
              <a:t>Cenový vývoj  zatiaľ viditeľne nezrýchľuje svoju dynamiku, nakoľko vplyvy opatrení ECB boli tlmené ďalším znižovaním cien ropy a globálnym dopytom.</a:t>
            </a:r>
          </a:p>
          <a:p>
            <a:pPr marL="266700" indent="-266700" algn="just">
              <a:buFontTx/>
              <a:buChar char="-"/>
            </a:pPr>
            <a:r>
              <a:rPr lang="sk-SK" sz="1900" dirty="0" smtClean="0">
                <a:solidFill>
                  <a:srgbClr val="003881"/>
                </a:solidFill>
                <a:cs typeface="Tahoma" pitchFamily="34" charset="0"/>
              </a:rPr>
              <a:t>V prostredí ZLB a rizík vo vývoji inflácie a HDP smerom nadol je ECB pripravená rozširovať portfólio neštandardných nástrojov ak toto bude         s ohľadom na mandát ECB a potrebu ukotvenia inflačných očakávaní potrebné.</a:t>
            </a: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31</a:t>
            </a:fld>
            <a:endParaRPr lang="en-US" altLang="sk-SK">
              <a:solidFill>
                <a:srgbClr val="FFFFFF"/>
              </a:solidFill>
            </a:endParaRPr>
          </a:p>
        </p:txBody>
      </p:sp>
      <p:sp>
        <p:nvSpPr>
          <p:cNvPr id="6" name="Title 1"/>
          <p:cNvSpPr txBox="1">
            <a:spLocks/>
          </p:cNvSpPr>
          <p:nvPr/>
        </p:nvSpPr>
        <p:spPr bwMode="auto">
          <a:xfrm>
            <a:off x="395536" y="-3111"/>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200" kern="0" dirty="0">
                <a:solidFill>
                  <a:schemeClr val="bg1"/>
                </a:solidFill>
                <a:effectLst>
                  <a:outerShdw blurRad="38100" dist="38100" dir="2700000" algn="tl">
                    <a:srgbClr val="000000">
                      <a:alpha val="43137"/>
                    </a:srgbClr>
                  </a:outerShdw>
                </a:effectLst>
              </a:rPr>
              <a:t>Z</a:t>
            </a:r>
            <a:r>
              <a:rPr lang="sk-SK" sz="2200" kern="0" dirty="0" smtClean="0">
                <a:solidFill>
                  <a:schemeClr val="bg1"/>
                </a:solidFill>
                <a:effectLst>
                  <a:outerShdw blurRad="38100" dist="38100" dir="2700000" algn="tl">
                    <a:srgbClr val="000000">
                      <a:alpha val="43137"/>
                    </a:srgbClr>
                  </a:outerShdw>
                </a:effectLst>
              </a:rPr>
              <a:t>hrnutie</a:t>
            </a:r>
            <a:endParaRPr lang="sk-SK" sz="2200"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182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NBS_uvod_mo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ChangeArrowheads="1"/>
          </p:cNvSpPr>
          <p:nvPr/>
        </p:nvSpPr>
        <p:spPr bwMode="auto">
          <a:xfrm>
            <a:off x="5364163" y="5588000"/>
            <a:ext cx="3384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rIns="0"/>
          <a:lstStyle>
            <a:lvl1pPr>
              <a:spcBef>
                <a:spcPct val="20000"/>
              </a:spcBef>
              <a:buFont typeface="Wingdings" pitchFamily="2" charset="2"/>
              <a:defRPr sz="2800">
                <a:solidFill>
                  <a:schemeClr val="tx1"/>
                </a:solidFill>
                <a:latin typeface="Tahoma" pitchFamily="34" charset="0"/>
              </a:defRPr>
            </a:lvl1pPr>
            <a:lvl2pPr marL="742950" indent="-28575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a:spcBef>
                <a:spcPct val="20000"/>
              </a:spcBef>
              <a:buClr>
                <a:srgbClr val="9B0030"/>
              </a:buClr>
              <a:buChar char="•"/>
              <a:defRPr sz="2400">
                <a:solidFill>
                  <a:schemeClr val="tx1"/>
                </a:solidFill>
                <a:latin typeface="Tahoma" pitchFamily="34" charset="0"/>
              </a:defRPr>
            </a:lvl3pPr>
            <a:lvl4pPr marL="1600200" indent="-22860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a:spcBef>
                <a:spcPct val="20000"/>
              </a:spcBef>
              <a:buClr>
                <a:srgbClr val="9B0030"/>
              </a:buClr>
              <a:buChar char="•"/>
              <a:defRPr sz="2000">
                <a:solidFill>
                  <a:schemeClr val="tx1"/>
                </a:solidFill>
                <a:latin typeface="Tahoma" pitchFamily="34" charset="0"/>
              </a:defRPr>
            </a:lvl5pPr>
            <a:lvl6pPr marL="2514600" indent="-228600" fontAlgn="base">
              <a:spcBef>
                <a:spcPct val="20000"/>
              </a:spcBef>
              <a:spcAft>
                <a:spcPct val="0"/>
              </a:spcAft>
              <a:buClr>
                <a:srgbClr val="9B0030"/>
              </a:buClr>
              <a:buChar char="•"/>
              <a:defRPr sz="2000">
                <a:solidFill>
                  <a:schemeClr val="tx1"/>
                </a:solidFill>
                <a:latin typeface="Tahoma" pitchFamily="34" charset="0"/>
              </a:defRPr>
            </a:lvl6pPr>
            <a:lvl7pPr marL="2971800" indent="-228600" fontAlgn="base">
              <a:spcBef>
                <a:spcPct val="20000"/>
              </a:spcBef>
              <a:spcAft>
                <a:spcPct val="0"/>
              </a:spcAft>
              <a:buClr>
                <a:srgbClr val="9B0030"/>
              </a:buClr>
              <a:buChar char="•"/>
              <a:defRPr sz="2000">
                <a:solidFill>
                  <a:schemeClr val="tx1"/>
                </a:solidFill>
                <a:latin typeface="Tahoma" pitchFamily="34" charset="0"/>
              </a:defRPr>
            </a:lvl7pPr>
            <a:lvl8pPr marL="3429000" indent="-228600" fontAlgn="base">
              <a:spcBef>
                <a:spcPct val="20000"/>
              </a:spcBef>
              <a:spcAft>
                <a:spcPct val="0"/>
              </a:spcAft>
              <a:buClr>
                <a:srgbClr val="9B0030"/>
              </a:buClr>
              <a:buChar char="•"/>
              <a:defRPr sz="2000">
                <a:solidFill>
                  <a:schemeClr val="tx1"/>
                </a:solidFill>
                <a:latin typeface="Tahoma" pitchFamily="34" charset="0"/>
              </a:defRPr>
            </a:lvl8pPr>
            <a:lvl9pPr marL="3886200" indent="-228600" fontAlgn="base">
              <a:spcBef>
                <a:spcPct val="20000"/>
              </a:spcBef>
              <a:spcAft>
                <a:spcPct val="0"/>
              </a:spcAft>
              <a:buClr>
                <a:srgbClr val="9B0030"/>
              </a:buClr>
              <a:buChar char="•"/>
              <a:defRPr sz="2000">
                <a:solidFill>
                  <a:schemeClr val="tx1"/>
                </a:solidFill>
                <a:latin typeface="Tahoma" pitchFamily="34" charset="0"/>
              </a:defRPr>
            </a:lvl9pPr>
          </a:lstStyle>
          <a:p>
            <a:pPr algn="ctr">
              <a:spcBef>
                <a:spcPct val="0"/>
              </a:spcBef>
              <a:buFontTx/>
              <a:buNone/>
            </a:pPr>
            <a:r>
              <a:rPr lang="sk-SK" altLang="en-US" sz="1800" dirty="0">
                <a:solidFill>
                  <a:srgbClr val="003881"/>
                </a:solidFill>
                <a:cs typeface="Tahoma" pitchFamily="34" charset="0"/>
              </a:rPr>
              <a:t>          Jozef </a:t>
            </a:r>
            <a:r>
              <a:rPr lang="sk-SK" altLang="en-US" sz="1800" dirty="0" err="1">
                <a:solidFill>
                  <a:srgbClr val="003881"/>
                </a:solidFill>
                <a:cs typeface="Tahoma" pitchFamily="34" charset="0"/>
              </a:rPr>
              <a:t>Makúch</a:t>
            </a:r>
            <a:r>
              <a:rPr lang="sk-SK" altLang="en-US" sz="1800">
                <a:solidFill>
                  <a:srgbClr val="003881"/>
                </a:solidFill>
                <a:cs typeface="Tahoma" pitchFamily="34" charset="0"/>
              </a:rPr>
              <a:t>           </a:t>
            </a:r>
          </a:p>
          <a:p>
            <a:pPr algn="ctr">
              <a:spcBef>
                <a:spcPct val="0"/>
              </a:spcBef>
              <a:buFontTx/>
              <a:buNone/>
            </a:pPr>
            <a:r>
              <a:rPr lang="sk-SK" altLang="en-US" sz="1800">
                <a:solidFill>
                  <a:srgbClr val="003881"/>
                </a:solidFill>
                <a:cs typeface="Tahoma" pitchFamily="34" charset="0"/>
              </a:rPr>
              <a:t>guvernér</a:t>
            </a:r>
          </a:p>
          <a:p>
            <a:pPr algn="ctr">
              <a:spcBef>
                <a:spcPct val="0"/>
              </a:spcBef>
              <a:buFontTx/>
              <a:buNone/>
            </a:pPr>
            <a:r>
              <a:rPr lang="sk-SK" altLang="en-US" sz="1800">
                <a:solidFill>
                  <a:srgbClr val="003881"/>
                </a:solidFill>
                <a:cs typeface="Tahoma" pitchFamily="34" charset="0"/>
              </a:rPr>
              <a:t>Národnej banky Slovenska</a:t>
            </a:r>
            <a:endParaRPr lang="en-US" altLang="en-US" sz="1800">
              <a:solidFill>
                <a:srgbClr val="003881"/>
              </a:solidFill>
              <a:cs typeface="Tahoma" pitchFamily="34" charset="0"/>
            </a:endParaRPr>
          </a:p>
        </p:txBody>
      </p:sp>
      <p:sp>
        <p:nvSpPr>
          <p:cNvPr id="3077" name="Rectangle 2"/>
          <p:cNvSpPr>
            <a:spLocks noChangeArrowheads="1"/>
          </p:cNvSpPr>
          <p:nvPr/>
        </p:nvSpPr>
        <p:spPr bwMode="auto">
          <a:xfrm>
            <a:off x="179388" y="5661025"/>
            <a:ext cx="43211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rIns="0"/>
          <a:lstStyle>
            <a:lvl1pPr>
              <a:spcBef>
                <a:spcPct val="20000"/>
              </a:spcBef>
              <a:buFont typeface="Wingdings" pitchFamily="2" charset="2"/>
              <a:defRPr sz="2800">
                <a:solidFill>
                  <a:schemeClr val="tx1"/>
                </a:solidFill>
                <a:latin typeface="Tahoma" pitchFamily="34" charset="0"/>
              </a:defRPr>
            </a:lvl1pPr>
            <a:lvl2pPr marL="742950" indent="-285750">
              <a:spcBef>
                <a:spcPct val="20000"/>
              </a:spcBef>
              <a:buClr>
                <a:srgbClr val="003881"/>
              </a:buClr>
              <a:buFont typeface="Wingdings" pitchFamily="2" charset="2"/>
              <a:buChar char="§"/>
              <a:defRPr sz="2600">
                <a:solidFill>
                  <a:schemeClr val="tx1"/>
                </a:solidFill>
                <a:latin typeface="Tahoma" pitchFamily="34" charset="0"/>
              </a:defRPr>
            </a:lvl2pPr>
            <a:lvl3pPr marL="1143000" indent="-228600">
              <a:spcBef>
                <a:spcPct val="20000"/>
              </a:spcBef>
              <a:buClr>
                <a:srgbClr val="9B0030"/>
              </a:buClr>
              <a:buChar char="•"/>
              <a:defRPr sz="2400">
                <a:solidFill>
                  <a:schemeClr val="tx1"/>
                </a:solidFill>
                <a:latin typeface="Tahoma" pitchFamily="34" charset="0"/>
              </a:defRPr>
            </a:lvl3pPr>
            <a:lvl4pPr marL="1600200" indent="-228600">
              <a:spcBef>
                <a:spcPct val="20000"/>
              </a:spcBef>
              <a:buClr>
                <a:srgbClr val="003881"/>
              </a:buClr>
              <a:buFont typeface="Wingdings" pitchFamily="2" charset="2"/>
              <a:buChar char="§"/>
              <a:defRPr sz="2200">
                <a:solidFill>
                  <a:schemeClr val="tx1"/>
                </a:solidFill>
                <a:latin typeface="Tahoma" pitchFamily="34" charset="0"/>
              </a:defRPr>
            </a:lvl4pPr>
            <a:lvl5pPr marL="2057400" indent="-228600">
              <a:spcBef>
                <a:spcPct val="20000"/>
              </a:spcBef>
              <a:buClr>
                <a:srgbClr val="9B0030"/>
              </a:buClr>
              <a:buChar char="•"/>
              <a:defRPr sz="2000">
                <a:solidFill>
                  <a:schemeClr val="tx1"/>
                </a:solidFill>
                <a:latin typeface="Tahoma" pitchFamily="34" charset="0"/>
              </a:defRPr>
            </a:lvl5pPr>
            <a:lvl6pPr marL="2514600" indent="-228600" fontAlgn="base">
              <a:spcBef>
                <a:spcPct val="20000"/>
              </a:spcBef>
              <a:spcAft>
                <a:spcPct val="0"/>
              </a:spcAft>
              <a:buClr>
                <a:srgbClr val="9B0030"/>
              </a:buClr>
              <a:buChar char="•"/>
              <a:defRPr sz="2000">
                <a:solidFill>
                  <a:schemeClr val="tx1"/>
                </a:solidFill>
                <a:latin typeface="Tahoma" pitchFamily="34" charset="0"/>
              </a:defRPr>
            </a:lvl6pPr>
            <a:lvl7pPr marL="2971800" indent="-228600" fontAlgn="base">
              <a:spcBef>
                <a:spcPct val="20000"/>
              </a:spcBef>
              <a:spcAft>
                <a:spcPct val="0"/>
              </a:spcAft>
              <a:buClr>
                <a:srgbClr val="9B0030"/>
              </a:buClr>
              <a:buChar char="•"/>
              <a:defRPr sz="2000">
                <a:solidFill>
                  <a:schemeClr val="tx1"/>
                </a:solidFill>
                <a:latin typeface="Tahoma" pitchFamily="34" charset="0"/>
              </a:defRPr>
            </a:lvl7pPr>
            <a:lvl8pPr marL="3429000" indent="-228600" fontAlgn="base">
              <a:spcBef>
                <a:spcPct val="20000"/>
              </a:spcBef>
              <a:spcAft>
                <a:spcPct val="0"/>
              </a:spcAft>
              <a:buClr>
                <a:srgbClr val="9B0030"/>
              </a:buClr>
              <a:buChar char="•"/>
              <a:defRPr sz="2000">
                <a:solidFill>
                  <a:schemeClr val="tx1"/>
                </a:solidFill>
                <a:latin typeface="Tahoma" pitchFamily="34" charset="0"/>
              </a:defRPr>
            </a:lvl8pPr>
            <a:lvl9pPr marL="3886200" indent="-228600" fontAlgn="base">
              <a:spcBef>
                <a:spcPct val="20000"/>
              </a:spcBef>
              <a:spcAft>
                <a:spcPct val="0"/>
              </a:spcAft>
              <a:buClr>
                <a:srgbClr val="9B0030"/>
              </a:buClr>
              <a:buChar char="•"/>
              <a:defRPr sz="2000">
                <a:solidFill>
                  <a:schemeClr val="tx1"/>
                </a:solidFill>
                <a:latin typeface="Tahoma" pitchFamily="34" charset="0"/>
              </a:defRPr>
            </a:lvl9pPr>
          </a:lstStyle>
          <a:p>
            <a:pPr>
              <a:spcBef>
                <a:spcPct val="0"/>
              </a:spcBef>
              <a:buFontTx/>
              <a:buNone/>
            </a:pPr>
            <a:r>
              <a:rPr lang="sk-SK" altLang="en-US" sz="1600" dirty="0" smtClean="0">
                <a:solidFill>
                  <a:srgbClr val="003881"/>
                </a:solidFill>
                <a:cs typeface="Tahoma" pitchFamily="34" charset="0"/>
              </a:rPr>
              <a:t>Neformálne ekonomické fórum</a:t>
            </a:r>
            <a:endParaRPr lang="sk-SK" altLang="en-US" sz="1600" dirty="0">
              <a:solidFill>
                <a:srgbClr val="003881"/>
              </a:solidFill>
              <a:cs typeface="Tahoma" pitchFamily="34" charset="0"/>
            </a:endParaRPr>
          </a:p>
          <a:p>
            <a:pPr>
              <a:spcBef>
                <a:spcPct val="0"/>
              </a:spcBef>
              <a:buFontTx/>
              <a:buNone/>
            </a:pPr>
            <a:r>
              <a:rPr lang="sk-SK" altLang="en-US" sz="1600" dirty="0" smtClean="0">
                <a:solidFill>
                  <a:srgbClr val="003881"/>
                </a:solidFill>
                <a:cs typeface="Tahoma" pitchFamily="34" charset="0"/>
              </a:rPr>
              <a:t>Hospodársky klub</a:t>
            </a:r>
            <a:endParaRPr lang="sk-SK" altLang="en-US" sz="1600" dirty="0">
              <a:solidFill>
                <a:srgbClr val="003881"/>
              </a:solidFill>
              <a:cs typeface="Tahoma" pitchFamily="34" charset="0"/>
            </a:endParaRPr>
          </a:p>
          <a:p>
            <a:pPr>
              <a:spcBef>
                <a:spcPct val="0"/>
              </a:spcBef>
              <a:buFontTx/>
              <a:buNone/>
            </a:pPr>
            <a:r>
              <a:rPr lang="sk-SK" altLang="en-US" sz="1600" dirty="0" smtClean="0">
                <a:solidFill>
                  <a:srgbClr val="003881"/>
                </a:solidFill>
                <a:cs typeface="Tahoma" pitchFamily="34" charset="0"/>
              </a:rPr>
              <a:t>10. december </a:t>
            </a:r>
            <a:r>
              <a:rPr lang="sk-SK" altLang="en-US" sz="1600" dirty="0">
                <a:solidFill>
                  <a:srgbClr val="003881"/>
                </a:solidFill>
                <a:cs typeface="Tahoma" pitchFamily="34" charset="0"/>
              </a:rPr>
              <a:t>2015</a:t>
            </a:r>
            <a:endParaRPr lang="en-US" altLang="en-US" sz="1600" dirty="0">
              <a:solidFill>
                <a:srgbClr val="003881"/>
              </a:solidFill>
              <a:cs typeface="Tahoma" pitchFamily="34" charset="0"/>
            </a:endParaRPr>
          </a:p>
        </p:txBody>
      </p:sp>
      <p:sp>
        <p:nvSpPr>
          <p:cNvPr id="7" name="Rectangle 2"/>
          <p:cNvSpPr>
            <a:spLocks noGrp="1" noChangeArrowheads="1"/>
          </p:cNvSpPr>
          <p:nvPr>
            <p:ph type="ctrTitle"/>
          </p:nvPr>
        </p:nvSpPr>
        <p:spPr>
          <a:xfrm>
            <a:off x="-36512" y="2636912"/>
            <a:ext cx="9144000" cy="432048"/>
          </a:xfrm>
        </p:spPr>
        <p:txBody>
          <a:bodyPr/>
          <a:lstStyle/>
          <a:p>
            <a:pPr algn="ctr" eaLnBrk="1" hangingPunct="1"/>
            <a:r>
              <a:rPr lang="sk-SK" altLang="sk-SK" sz="2400" b="1" dirty="0" smtClean="0">
                <a:solidFill>
                  <a:schemeClr val="bg1"/>
                </a:solidFill>
              </a:rPr>
              <a:t>Bezpečnosť euromeny</a:t>
            </a:r>
            <a:endParaRPr lang="en-US" altLang="sk-SK" sz="2400" b="1" dirty="0" smtClean="0">
              <a:solidFill>
                <a:schemeClr val="bg1"/>
              </a:solidFill>
            </a:endParaRPr>
          </a:p>
        </p:txBody>
      </p:sp>
      <p:sp>
        <p:nvSpPr>
          <p:cNvPr id="8" name="Rectangle 2"/>
          <p:cNvSpPr txBox="1">
            <a:spLocks noChangeArrowheads="1"/>
          </p:cNvSpPr>
          <p:nvPr/>
        </p:nvSpPr>
        <p:spPr bwMode="auto">
          <a:xfrm>
            <a:off x="-36512" y="4437186"/>
            <a:ext cx="9144000" cy="50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0" bIns="45720" numCol="1" anchor="t" anchorCtr="0" compatLnSpc="1">
            <a:prstTxWarp prst="textNoShape">
              <a:avLst/>
            </a:prstTxWarp>
          </a:bodyPr>
          <a:lstStyle>
            <a:lvl1pPr algn="r" rtl="0" eaLnBrk="0" fontAlgn="base" hangingPunct="0">
              <a:spcBef>
                <a:spcPct val="0"/>
              </a:spcBef>
              <a:spcAft>
                <a:spcPct val="0"/>
              </a:spcAft>
              <a:defRPr sz="3600" b="0">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pPr algn="ctr" eaLnBrk="1" hangingPunct="1"/>
            <a:r>
              <a:rPr lang="sk-SK" altLang="sk-SK" sz="2400" b="1" kern="0" dirty="0" smtClean="0">
                <a:solidFill>
                  <a:schemeClr val="tx2"/>
                </a:solidFill>
              </a:rPr>
              <a:t>Ďakujem za pozornosť...</a:t>
            </a:r>
            <a:endParaRPr lang="en-US" altLang="sk-SK" sz="2400" b="1" kern="0" dirty="0" smtClean="0">
              <a:solidFill>
                <a:schemeClr val="tx2"/>
              </a:solidFill>
            </a:endParaRPr>
          </a:p>
        </p:txBody>
      </p:sp>
    </p:spTree>
    <p:extLst>
      <p:ext uri="{BB962C8B-B14F-4D97-AF65-F5344CB8AC3E}">
        <p14:creationId xmlns:p14="http://schemas.microsoft.com/office/powerpoint/2010/main" val="10924048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640960" cy="2952328"/>
          </a:xfrm>
        </p:spPr>
        <p:txBody>
          <a:bodyPr/>
          <a:lstStyle/>
          <a:p>
            <a:pPr marL="0" indent="0"/>
            <a:r>
              <a:rPr lang="sk-SK" sz="2000" dirty="0" smtClean="0">
                <a:solidFill>
                  <a:schemeClr val="tx2"/>
                </a:solidFill>
                <a:cs typeface="Tahoma" pitchFamily="34" charset="0"/>
              </a:rPr>
              <a:t>Stabilný mandát – </a:t>
            </a:r>
            <a:r>
              <a:rPr lang="sk-SK" sz="2000" b="1" dirty="0" smtClean="0">
                <a:solidFill>
                  <a:schemeClr val="tx2"/>
                </a:solidFill>
                <a:cs typeface="Tahoma" pitchFamily="34" charset="0"/>
              </a:rPr>
              <a:t>cieľ ECB </a:t>
            </a:r>
            <a:r>
              <a:rPr lang="sk-SK" sz="2000" dirty="0" smtClean="0">
                <a:solidFill>
                  <a:schemeClr val="tx2"/>
                </a:solidFill>
                <a:cs typeface="Tahoma" pitchFamily="34" charset="0"/>
              </a:rPr>
              <a:t>udržiavať </a:t>
            </a:r>
            <a:r>
              <a:rPr lang="sk-SK" sz="2000" b="1" dirty="0" smtClean="0">
                <a:solidFill>
                  <a:schemeClr val="tx2"/>
                </a:solidFill>
                <a:cs typeface="Tahoma" pitchFamily="34" charset="0"/>
              </a:rPr>
              <a:t>cenovú stabilitu </a:t>
            </a:r>
            <a:r>
              <a:rPr lang="sk-SK" sz="2000" dirty="0" smtClean="0">
                <a:solidFill>
                  <a:schemeClr val="tx2"/>
                </a:solidFill>
                <a:cs typeface="Tahoma" pitchFamily="34" charset="0"/>
              </a:rPr>
              <a:t>(t.j. </a:t>
            </a:r>
            <a:r>
              <a:rPr lang="sk-SK" sz="2000" dirty="0">
                <a:solidFill>
                  <a:schemeClr val="tx2"/>
                </a:solidFill>
                <a:cs typeface="Tahoma" pitchFamily="34" charset="0"/>
              </a:rPr>
              <a:t>medziročný </a:t>
            </a:r>
            <a:r>
              <a:rPr lang="sk-SK" sz="2000" dirty="0" smtClean="0">
                <a:solidFill>
                  <a:schemeClr val="tx2"/>
                </a:solidFill>
                <a:cs typeface="Tahoma" pitchFamily="34" charset="0"/>
              </a:rPr>
              <a:t>nárast harmonizovaného indexu </a:t>
            </a:r>
            <a:r>
              <a:rPr lang="sk-SK" sz="2000" dirty="0">
                <a:solidFill>
                  <a:schemeClr val="tx2"/>
                </a:solidFill>
                <a:cs typeface="Tahoma" pitchFamily="34" charset="0"/>
              </a:rPr>
              <a:t>spotrebiteľských cien </a:t>
            </a:r>
            <a:r>
              <a:rPr lang="sk-SK" sz="2000" dirty="0" smtClean="0">
                <a:solidFill>
                  <a:schemeClr val="tx2"/>
                </a:solidFill>
                <a:cs typeface="Tahoma" pitchFamily="34" charset="0"/>
              </a:rPr>
              <a:t>– HICP). </a:t>
            </a:r>
          </a:p>
          <a:p>
            <a:pPr marL="0" indent="0"/>
            <a:r>
              <a:rPr lang="sk-SK" sz="2000" dirty="0" smtClean="0">
                <a:solidFill>
                  <a:schemeClr val="tx2"/>
                </a:solidFill>
                <a:cs typeface="Tahoma" pitchFamily="34" charset="0"/>
              </a:rPr>
              <a:t>Cenová stabilita je definovaná v strednodobom horizonte na úrovni nižšej, ale blízkej 2%.</a:t>
            </a:r>
          </a:p>
          <a:p>
            <a:pPr marL="0" indent="0"/>
            <a:endParaRPr lang="sk-SK" sz="2000" dirty="0">
              <a:solidFill>
                <a:schemeClr val="tx2"/>
              </a:solidFill>
              <a:cs typeface="Tahoma" pitchFamily="34" charset="0"/>
            </a:endParaRPr>
          </a:p>
          <a:p>
            <a:pPr>
              <a:buFont typeface="Arial" panose="020B0604020202020204" pitchFamily="34" charset="0"/>
              <a:buChar char="•"/>
            </a:pPr>
            <a:r>
              <a:rPr lang="sk-SK" sz="2000" dirty="0" smtClean="0">
                <a:solidFill>
                  <a:schemeClr val="tx2"/>
                </a:solidFill>
                <a:cs typeface="Tahoma" pitchFamily="34" charset="0"/>
              </a:rPr>
              <a:t>Transmisný mechanizmus;</a:t>
            </a:r>
          </a:p>
          <a:p>
            <a:pPr>
              <a:buFont typeface="Arial" panose="020B0604020202020204" pitchFamily="34" charset="0"/>
              <a:buChar char="•"/>
            </a:pPr>
            <a:r>
              <a:rPr lang="sk-SK" sz="2000" dirty="0">
                <a:solidFill>
                  <a:schemeClr val="tx2"/>
                </a:solidFill>
                <a:cs typeface="Tahoma" pitchFamily="34" charset="0"/>
              </a:rPr>
              <a:t>Podpora likvidity</a:t>
            </a:r>
            <a:r>
              <a:rPr lang="sk-SK" sz="2000" dirty="0" smtClean="0">
                <a:solidFill>
                  <a:schemeClr val="tx2"/>
                </a:solidFill>
                <a:cs typeface="Tahoma" pitchFamily="34" charset="0"/>
              </a:rPr>
              <a:t>;</a:t>
            </a:r>
          </a:p>
          <a:p>
            <a:pPr>
              <a:buFont typeface="Arial" panose="020B0604020202020204" pitchFamily="34" charset="0"/>
              <a:buChar char="•"/>
            </a:pPr>
            <a:r>
              <a:rPr lang="sk-SK" sz="2000" dirty="0" smtClean="0">
                <a:solidFill>
                  <a:schemeClr val="tx2"/>
                </a:solidFill>
                <a:cs typeface="Tahoma" pitchFamily="34" charset="0"/>
              </a:rPr>
              <a:t>Ďalšie kroky na podporu transmisného mechanizmu.</a:t>
            </a:r>
          </a:p>
          <a:p>
            <a:pPr>
              <a:buFont typeface="Arial" panose="020B0604020202020204" pitchFamily="34" charset="0"/>
              <a:buChar char="•"/>
            </a:pPr>
            <a:endParaRPr lang="sk-SK" sz="2000" dirty="0" smtClean="0">
              <a:solidFill>
                <a:schemeClr val="tx2"/>
              </a:solidFill>
              <a:cs typeface="Tahoma" pitchFamily="34" charset="0"/>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4</a:t>
            </a:fld>
            <a:endParaRPr lang="en-US" altLang="sk-SK">
              <a:solidFill>
                <a:srgbClr val="FFFFFF"/>
              </a:solidFill>
            </a:endParaRPr>
          </a:p>
        </p:txBody>
      </p:sp>
      <p:sp>
        <p:nvSpPr>
          <p:cNvPr id="6" name="Title 1"/>
          <p:cNvSpPr txBox="1">
            <a:spLocks/>
          </p:cNvSpPr>
          <p:nvPr/>
        </p:nvSpPr>
        <p:spPr bwMode="auto">
          <a:xfrm>
            <a:off x="35496" y="-27384"/>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200" kern="0" smtClean="0">
                <a:solidFill>
                  <a:schemeClr val="bg1"/>
                </a:solidFill>
                <a:effectLst>
                  <a:outerShdw blurRad="38100" dist="38100" dir="2700000" algn="tl">
                    <a:srgbClr val="000000">
                      <a:alpha val="43137"/>
                    </a:srgbClr>
                  </a:outerShdw>
                </a:effectLst>
              </a:rPr>
              <a:t>Mandát cenovej stability</a:t>
            </a:r>
            <a:endParaRPr lang="sk-SK" sz="2200"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836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1"/>
            <a:ext cx="8640960" cy="5473030"/>
          </a:xfrm>
        </p:spPr>
        <p:txBody>
          <a:bodyPr/>
          <a:lstStyle/>
          <a:p>
            <a:pPr marL="0" indent="0"/>
            <a:endParaRPr lang="sk-SK" sz="2000" b="1" dirty="0" smtClean="0">
              <a:solidFill>
                <a:schemeClr val="tx2"/>
              </a:solidFill>
              <a:cs typeface="Tahoma" pitchFamily="34" charset="0"/>
            </a:endParaRPr>
          </a:p>
          <a:p>
            <a:pPr algn="just">
              <a:buFont typeface="Arial" panose="020B0604020202020204" pitchFamily="34" charset="0"/>
              <a:buChar char="•"/>
            </a:pPr>
            <a:r>
              <a:rPr lang="sk-SK" sz="2000" b="1" dirty="0" smtClean="0">
                <a:solidFill>
                  <a:schemeClr val="tx2"/>
                </a:solidFill>
                <a:cs typeface="Tahoma" pitchFamily="34" charset="0"/>
              </a:rPr>
              <a:t>Inflácia by nemala byť ani príliš vysoká, ani príliš nízka</a:t>
            </a:r>
            <a:r>
              <a:rPr lang="sk-SK" sz="2000" dirty="0" smtClean="0">
                <a:solidFill>
                  <a:schemeClr val="tx2"/>
                </a:solidFill>
                <a:cs typeface="Tahoma" pitchFamily="34" charset="0"/>
              </a:rPr>
              <a:t>, nakoľko tak deflácia, ako aj vysoká inflácia nepriaznivo vplývajú na prosperitu</a:t>
            </a:r>
          </a:p>
          <a:p>
            <a:pPr>
              <a:buFont typeface="Arial" panose="020B0604020202020204" pitchFamily="34" charset="0"/>
              <a:buChar char="•"/>
            </a:pPr>
            <a:r>
              <a:rPr lang="sk-SK" sz="2000" b="1" dirty="0" smtClean="0">
                <a:solidFill>
                  <a:schemeClr val="tx2"/>
                </a:solidFill>
                <a:cs typeface="Tahoma" pitchFamily="34" charset="0"/>
              </a:rPr>
              <a:t>Negatívny vplyv nízkej inflácie</a:t>
            </a:r>
            <a:r>
              <a:rPr lang="sk-SK" sz="2000" dirty="0" smtClean="0">
                <a:solidFill>
                  <a:schemeClr val="tx2"/>
                </a:solidFill>
                <a:cs typeface="Tahoma" pitchFamily="34" charset="0"/>
              </a:rPr>
              <a:t>:</a:t>
            </a:r>
          </a:p>
          <a:p>
            <a:pPr lvl="1" algn="just">
              <a:buFont typeface="Courier New" panose="02070309020205020404" pitchFamily="49" charset="0"/>
              <a:buChar char="o"/>
            </a:pPr>
            <a:r>
              <a:rPr lang="sk-SK" sz="1800" dirty="0">
                <a:solidFill>
                  <a:schemeClr val="tx2"/>
                </a:solidFill>
                <a:cs typeface="Tahoma" pitchFamily="34" charset="0"/>
              </a:rPr>
              <a:t>F</a:t>
            </a:r>
            <a:r>
              <a:rPr lang="sk-SK" sz="1800" dirty="0" smtClean="0">
                <a:solidFill>
                  <a:schemeClr val="tx2"/>
                </a:solidFill>
                <a:cs typeface="Tahoma" pitchFamily="34" charset="0"/>
              </a:rPr>
              <a:t>irmám v takomto prostredí klesajú príjmy, avšak vývoj miezd nie je pružný, vyplácané reálne mzdy rastú, čo môže viesť k vyššej nezamestnanosti.</a:t>
            </a:r>
          </a:p>
          <a:p>
            <a:pPr lvl="1" algn="just">
              <a:buFont typeface="Courier New" panose="02070309020205020404" pitchFamily="49" charset="0"/>
              <a:buChar char="o"/>
            </a:pPr>
            <a:r>
              <a:rPr lang="sk-SK" sz="1800" dirty="0" smtClean="0">
                <a:solidFill>
                  <a:schemeClr val="tx2"/>
                </a:solidFill>
                <a:cs typeface="Tahoma" pitchFamily="34" charset="0"/>
              </a:rPr>
              <a:t>Menová politika  sa stáva menej efektívnou, nakoľko nízka inflácia vedie     k vyšším reálnym úrokovým sadzbám, ktoré nemôžu byť vykompenzované konvenčnými opatreniami, keď úroková miera je nulová.</a:t>
            </a:r>
          </a:p>
          <a:p>
            <a:pPr lvl="1" algn="just">
              <a:buFont typeface="Courier New" panose="02070309020205020404" pitchFamily="49" charset="0"/>
              <a:buChar char="o"/>
            </a:pPr>
            <a:r>
              <a:rPr lang="sk-SK" sz="1800" dirty="0" smtClean="0">
                <a:solidFill>
                  <a:schemeClr val="tx2"/>
                </a:solidFill>
                <a:cs typeface="Tahoma" pitchFamily="34" charset="0"/>
              </a:rPr>
              <a:t>Pri vysokom zadlžení príliš nízka inflácia zvyšuje zaťaženie obsluhy samotného dlhu</a:t>
            </a:r>
            <a:endParaRPr lang="sk-SK" sz="1800" dirty="0">
              <a:solidFill>
                <a:schemeClr val="tx2"/>
              </a:solidFill>
              <a:cs typeface="Tahoma" pitchFamily="34" charset="0"/>
            </a:endParaRPr>
          </a:p>
          <a:p>
            <a:pPr>
              <a:buFont typeface="Arial" panose="020B0604020202020204" pitchFamily="34" charset="0"/>
              <a:buChar char="•"/>
            </a:pPr>
            <a:r>
              <a:rPr lang="sk-SK" sz="2000" b="1" dirty="0" smtClean="0">
                <a:solidFill>
                  <a:schemeClr val="tx2"/>
                </a:solidFill>
                <a:cs typeface="Tahoma" pitchFamily="34" charset="0"/>
              </a:rPr>
              <a:t>Dlhšie obdobie nízkej inflácie </a:t>
            </a:r>
            <a:r>
              <a:rPr lang="sk-SK" sz="2000" dirty="0" smtClean="0">
                <a:solidFill>
                  <a:schemeClr val="tx2"/>
                </a:solidFill>
                <a:cs typeface="Tahoma" pitchFamily="34" charset="0"/>
              </a:rPr>
              <a:t>je už </a:t>
            </a:r>
            <a:r>
              <a:rPr lang="sk-SK" sz="2000" b="1" dirty="0" smtClean="0">
                <a:solidFill>
                  <a:schemeClr val="tx2"/>
                </a:solidFill>
                <a:cs typeface="Tahoma" pitchFamily="34" charset="0"/>
              </a:rPr>
              <a:t>znepokojujúce</a:t>
            </a:r>
            <a:r>
              <a:rPr lang="sk-SK" sz="2000" dirty="0" smtClean="0">
                <a:solidFill>
                  <a:schemeClr val="tx2"/>
                </a:solidFill>
                <a:cs typeface="Tahoma" pitchFamily="34" charset="0"/>
              </a:rPr>
              <a:t>, nakoľko začne ovplyvňovať inflačné očakávania, a tým aj samotný vývoj inflácie.  </a:t>
            </a:r>
          </a:p>
          <a:p>
            <a:pPr algn="just">
              <a:buFont typeface="Arial" panose="020B0604020202020204" pitchFamily="34" charset="0"/>
              <a:buChar char="•"/>
            </a:pPr>
            <a:r>
              <a:rPr lang="sk-SK" sz="2000" dirty="0" smtClean="0">
                <a:solidFill>
                  <a:schemeClr val="tx2"/>
                </a:solidFill>
                <a:cs typeface="Tahoma" pitchFamily="34" charset="0"/>
              </a:rPr>
              <a:t>Aktuálne riziko si ECB uvedomuje a na jeho elimináciu prijíma a bude prijímať opatrenia.</a:t>
            </a: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5</a:t>
            </a:fld>
            <a:endParaRPr lang="en-US" altLang="sk-SK">
              <a:solidFill>
                <a:srgbClr val="FFFFFF"/>
              </a:solidFill>
            </a:endParaRPr>
          </a:p>
        </p:txBody>
      </p:sp>
      <p:sp>
        <p:nvSpPr>
          <p:cNvPr id="6" name="Title 1"/>
          <p:cNvSpPr txBox="1">
            <a:spLocks/>
          </p:cNvSpPr>
          <p:nvPr/>
        </p:nvSpPr>
        <p:spPr bwMode="auto">
          <a:xfrm>
            <a:off x="35496" y="-27384"/>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200" kern="0" dirty="0" smtClean="0">
                <a:solidFill>
                  <a:schemeClr val="bg1"/>
                </a:solidFill>
                <a:effectLst>
                  <a:outerShdw blurRad="38100" dist="38100" dir="2700000" algn="tl">
                    <a:srgbClr val="000000">
                      <a:alpha val="43137"/>
                    </a:srgbClr>
                  </a:outerShdw>
                </a:effectLst>
              </a:rPr>
              <a:t>Prečo cenová stabilita?</a:t>
            </a:r>
            <a:endParaRPr lang="sk-SK" sz="2200"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676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855662"/>
          </a:xfrm>
        </p:spPr>
        <p:txBody>
          <a:bodyPr/>
          <a:lstStyle/>
          <a:p>
            <a:r>
              <a:rPr lang="sk-SK" sz="2400" dirty="0" smtClean="0">
                <a:solidFill>
                  <a:schemeClr val="tx2"/>
                </a:solidFill>
              </a:rPr>
              <a:t>Narušenie transmisného mechanizmu</a:t>
            </a:r>
            <a:endParaRPr lang="sk-SK" sz="2400" dirty="0">
              <a:solidFill>
                <a:schemeClr val="tx2"/>
              </a:solidFill>
            </a:endParaRPr>
          </a:p>
        </p:txBody>
      </p:sp>
      <p:sp>
        <p:nvSpPr>
          <p:cNvPr id="3" name="Content Placeholder 2"/>
          <p:cNvSpPr>
            <a:spLocks noGrp="1"/>
          </p:cNvSpPr>
          <p:nvPr>
            <p:ph idx="1"/>
          </p:nvPr>
        </p:nvSpPr>
        <p:spPr>
          <a:xfrm>
            <a:off x="179512" y="1628800"/>
            <a:ext cx="8640960" cy="4680520"/>
          </a:xfrm>
        </p:spPr>
        <p:txBody>
          <a:bodyPr/>
          <a:lstStyle/>
          <a:p>
            <a:pPr marL="457200" lvl="1" indent="-457200" algn="just"/>
            <a:r>
              <a:rPr lang="sk-SK" sz="2000" dirty="0" smtClean="0">
                <a:solidFill>
                  <a:srgbClr val="003881"/>
                </a:solidFill>
                <a:cs typeface="Tahoma" pitchFamily="34" charset="0"/>
              </a:rPr>
              <a:t>Kríza vážne narušila „cievny systém medzi ECB a jej cieľom“.</a:t>
            </a:r>
          </a:p>
          <a:p>
            <a:pPr marL="457200" lvl="1" indent="-457200" algn="just"/>
            <a:r>
              <a:rPr lang="sk-SK" sz="2000" dirty="0" smtClean="0">
                <a:solidFill>
                  <a:srgbClr val="003881"/>
                </a:solidFill>
                <a:cs typeface="Tahoma" pitchFamily="34" charset="0"/>
              </a:rPr>
              <a:t>Nedôvera vládla tak na medzibankovom trhu ako aj vo vzťahu            k nebankovým klientom.</a:t>
            </a:r>
          </a:p>
          <a:p>
            <a:pPr marL="457200" lvl="1" indent="-457200" algn="just"/>
            <a:r>
              <a:rPr lang="sk-SK" sz="2000" dirty="0" smtClean="0">
                <a:solidFill>
                  <a:srgbClr val="003881"/>
                </a:solidFill>
                <a:cs typeface="Tahoma" pitchFamily="34" charset="0"/>
              </a:rPr>
              <a:t>Navyše kríza vládnych dlhov narušila fungovanie niektorých segmentov finančného trhu.</a:t>
            </a:r>
          </a:p>
          <a:p>
            <a:pPr marL="457200" lvl="1" indent="-457200" algn="just"/>
            <a:r>
              <a:rPr lang="sk-SK" sz="2000" dirty="0" smtClean="0">
                <a:solidFill>
                  <a:srgbClr val="003881"/>
                </a:solidFill>
                <a:cs typeface="Tahoma" pitchFamily="34" charset="0"/>
              </a:rPr>
              <a:t>ECB preto prijímala štandardné i neštandardné opatrenia v závislosti od potreby nápravy konkrétneho problému a pri dosiahnutí tzv. ZLB (napr. neobmedzené dodávanie likvidity, zníženie sadzieb, liečenie vysokých </a:t>
            </a:r>
            <a:r>
              <a:rPr lang="sk-SK" sz="2000" dirty="0" err="1" smtClean="0">
                <a:solidFill>
                  <a:srgbClr val="003881"/>
                </a:solidFill>
                <a:cs typeface="Tahoma" pitchFamily="34" charset="0"/>
              </a:rPr>
              <a:t>spreadov</a:t>
            </a:r>
            <a:r>
              <a:rPr lang="sk-SK" sz="2000" dirty="0" smtClean="0">
                <a:solidFill>
                  <a:srgbClr val="003881"/>
                </a:solidFill>
                <a:cs typeface="Tahoma" pitchFamily="34" charset="0"/>
              </a:rPr>
              <a:t> vládnych dlhopisov, priama aj nepriama podpora úverových aktivít, </a:t>
            </a:r>
            <a:r>
              <a:rPr lang="sk-SK" sz="2000" dirty="0" err="1" smtClean="0">
                <a:solidFill>
                  <a:srgbClr val="003881"/>
                </a:solidFill>
                <a:cs typeface="Tahoma" pitchFamily="34" charset="0"/>
              </a:rPr>
              <a:t>forward</a:t>
            </a:r>
            <a:r>
              <a:rPr lang="sk-SK" sz="2000" dirty="0" smtClean="0">
                <a:solidFill>
                  <a:srgbClr val="003881"/>
                </a:solidFill>
                <a:cs typeface="Tahoma" pitchFamily="34" charset="0"/>
              </a:rPr>
              <a:t> </a:t>
            </a:r>
            <a:r>
              <a:rPr lang="sk-SK" sz="2000" dirty="0" err="1" smtClean="0">
                <a:solidFill>
                  <a:srgbClr val="003881"/>
                </a:solidFill>
                <a:cs typeface="Tahoma" pitchFamily="34" charset="0"/>
              </a:rPr>
              <a:t>guidance</a:t>
            </a:r>
            <a:r>
              <a:rPr lang="sk-SK" sz="2000" dirty="0" smtClean="0">
                <a:solidFill>
                  <a:srgbClr val="003881"/>
                </a:solidFill>
                <a:cs typeface="Tahoma" pitchFamily="34" charset="0"/>
              </a:rPr>
              <a:t>, APP) na podporu funkčnosti transmisného mechanizmu s dôrazom na cieľ cenovej stability.</a:t>
            </a:r>
            <a:endParaRPr lang="sk-SK" sz="2000" dirty="0">
              <a:solidFill>
                <a:srgbClr val="003881"/>
              </a:solidFill>
              <a:cs typeface="Tahoma" pitchFamily="34" charset="0"/>
            </a:endParaRPr>
          </a:p>
        </p:txBody>
      </p:sp>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6</a:t>
            </a:fld>
            <a:endParaRPr lang="en-US" altLang="sk-SK">
              <a:solidFill>
                <a:srgbClr val="FFFFFF"/>
              </a:solidFill>
            </a:endParaRPr>
          </a:p>
        </p:txBody>
      </p:sp>
      <p:sp>
        <p:nvSpPr>
          <p:cNvPr id="6" name="Title 1"/>
          <p:cNvSpPr txBox="1">
            <a:spLocks/>
          </p:cNvSpPr>
          <p:nvPr/>
        </p:nvSpPr>
        <p:spPr bwMode="auto">
          <a:xfrm>
            <a:off x="-36512" y="-3111"/>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000" kern="0" dirty="0" smtClean="0">
                <a:solidFill>
                  <a:schemeClr val="bg1"/>
                </a:solidFill>
              </a:rPr>
              <a:t>Dôvody a význam prijatých opatrení v kontexte mandátu</a:t>
            </a:r>
            <a:endParaRPr lang="sk-SK" sz="2000" kern="0" dirty="0">
              <a:solidFill>
                <a:schemeClr val="bg1"/>
              </a:solidFill>
            </a:endParaRPr>
          </a:p>
        </p:txBody>
      </p:sp>
    </p:spTree>
    <p:extLst>
      <p:ext uri="{BB962C8B-B14F-4D97-AF65-F5344CB8AC3E}">
        <p14:creationId xmlns:p14="http://schemas.microsoft.com/office/powerpoint/2010/main" val="116253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a:xfrm>
            <a:off x="539552" y="859090"/>
            <a:ext cx="7581726" cy="672058"/>
          </a:xfrm>
        </p:spPr>
        <p:txBody>
          <a:bodyPr/>
          <a:lstStyle/>
          <a:p>
            <a:r>
              <a:rPr lang="sk-SK" altLang="sk-SK" sz="2400" dirty="0" smtClean="0">
                <a:solidFill>
                  <a:schemeClr val="tx2"/>
                </a:solidFill>
              </a:rPr>
              <a:t>Podpora likvidity</a:t>
            </a:r>
            <a:endParaRPr lang="sl-SI" altLang="sk-SK" sz="2400" dirty="0" smtClean="0">
              <a:solidFill>
                <a:schemeClr val="tx2"/>
              </a:solidFill>
            </a:endParaRPr>
          </a:p>
        </p:txBody>
      </p:sp>
      <p:sp>
        <p:nvSpPr>
          <p:cNvPr id="3075" name="Content Placeholder 6"/>
          <p:cNvSpPr>
            <a:spLocks noGrp="1"/>
          </p:cNvSpPr>
          <p:nvPr>
            <p:ph idx="1"/>
          </p:nvPr>
        </p:nvSpPr>
        <p:spPr>
          <a:xfrm>
            <a:off x="344538" y="1556792"/>
            <a:ext cx="8475934" cy="4608512"/>
          </a:xfrm>
        </p:spPr>
        <p:txBody>
          <a:bodyPr/>
          <a:lstStyle/>
          <a:p>
            <a:pPr marL="0" algn="just"/>
            <a:r>
              <a:rPr lang="sk-SK" altLang="sk-SK" sz="2200" dirty="0" smtClean="0">
                <a:solidFill>
                  <a:schemeClr val="tx2"/>
                </a:solidFill>
              </a:rPr>
              <a:t>Na začiatku krízy boli neštandardné </a:t>
            </a:r>
            <a:r>
              <a:rPr lang="sk-SK" altLang="sk-SK" sz="2200" b="1" dirty="0" smtClean="0">
                <a:solidFill>
                  <a:schemeClr val="tx2"/>
                </a:solidFill>
              </a:rPr>
              <a:t>opatrenia zamerané </a:t>
            </a:r>
            <a:r>
              <a:rPr lang="sk-SK" altLang="sk-SK" sz="2200" dirty="0" smtClean="0">
                <a:solidFill>
                  <a:schemeClr val="tx2"/>
                </a:solidFill>
              </a:rPr>
              <a:t>najmä na riešenie napätej </a:t>
            </a:r>
            <a:r>
              <a:rPr lang="sk-SK" altLang="sk-SK" sz="2200" b="1" dirty="0" smtClean="0">
                <a:solidFill>
                  <a:schemeClr val="tx2"/>
                </a:solidFill>
              </a:rPr>
              <a:t>situácie v likvidite</a:t>
            </a:r>
            <a:r>
              <a:rPr lang="sk-SK" altLang="sk-SK" sz="2200" dirty="0" smtClean="0">
                <a:solidFill>
                  <a:schemeClr val="tx2"/>
                </a:solidFill>
              </a:rPr>
              <a:t>. </a:t>
            </a:r>
          </a:p>
          <a:p>
            <a:pPr algn="just">
              <a:lnSpc>
                <a:spcPct val="80000"/>
              </a:lnSpc>
              <a:buClr>
                <a:srgbClr val="003881"/>
              </a:buClr>
              <a:buFont typeface="Wingdings" pitchFamily="2" charset="2"/>
              <a:buChar char="§"/>
            </a:pPr>
            <a:endParaRPr lang="sk-SK" altLang="en-US" sz="1800" dirty="0" smtClean="0">
              <a:solidFill>
                <a:schemeClr val="tx2"/>
              </a:solidFill>
              <a:cs typeface="Tahoma" pitchFamily="34" charset="0"/>
            </a:endParaRPr>
          </a:p>
          <a:p>
            <a:pPr algn="just">
              <a:lnSpc>
                <a:spcPct val="80000"/>
              </a:lnSpc>
              <a:buClr>
                <a:srgbClr val="003881"/>
              </a:buClr>
              <a:buFont typeface="Wingdings" pitchFamily="2" charset="2"/>
              <a:buChar char="§"/>
            </a:pPr>
            <a:r>
              <a:rPr lang="sk-SK" altLang="en-US" sz="2000" dirty="0" smtClean="0">
                <a:solidFill>
                  <a:srgbClr val="003881"/>
                </a:solidFill>
                <a:cs typeface="Tahoma" pitchFamily="34" charset="0"/>
              </a:rPr>
              <a:t>Realizácia </a:t>
            </a:r>
            <a:r>
              <a:rPr lang="sk-SK" altLang="en-US" sz="2000" dirty="0">
                <a:solidFill>
                  <a:srgbClr val="003881"/>
                </a:solidFill>
                <a:cs typeface="Tahoma" pitchFamily="34" charset="0"/>
              </a:rPr>
              <a:t>hlavných refinančných operácií, resp. dlhodobejších refinančných operácií formou </a:t>
            </a:r>
            <a:r>
              <a:rPr lang="sk-SK" altLang="en-US" sz="2000" b="1" dirty="0">
                <a:solidFill>
                  <a:srgbClr val="003881"/>
                </a:solidFill>
                <a:cs typeface="Tahoma" pitchFamily="34" charset="0"/>
              </a:rPr>
              <a:t>tendra s pevnou sadzbou </a:t>
            </a:r>
            <a:r>
              <a:rPr lang="sk-SK" altLang="en-US" sz="2000" b="1" dirty="0" smtClean="0">
                <a:solidFill>
                  <a:srgbClr val="003881"/>
                </a:solidFill>
                <a:cs typeface="Tahoma" pitchFamily="34" charset="0"/>
              </a:rPr>
              <a:t>                  a </a:t>
            </a:r>
            <a:r>
              <a:rPr lang="sk-SK" altLang="en-US" sz="2000" b="1" dirty="0">
                <a:solidFill>
                  <a:srgbClr val="003881"/>
                </a:solidFill>
                <a:cs typeface="Tahoma" pitchFamily="34" charset="0"/>
              </a:rPr>
              <a:t>neobmedzeným objemom pridelených prostriedkov </a:t>
            </a:r>
            <a:r>
              <a:rPr lang="sk-SK" altLang="en-US" sz="2000" dirty="0">
                <a:solidFill>
                  <a:srgbClr val="003881"/>
                </a:solidFill>
                <a:cs typeface="Tahoma" pitchFamily="34" charset="0"/>
              </a:rPr>
              <a:t>(október 2008) (</a:t>
            </a:r>
            <a:r>
              <a:rPr lang="sk-SK" altLang="en-US" sz="2000" dirty="0" err="1">
                <a:solidFill>
                  <a:srgbClr val="003881"/>
                </a:solidFill>
                <a:cs typeface="Tahoma" pitchFamily="34" charset="0"/>
              </a:rPr>
              <a:t>Fixed</a:t>
            </a:r>
            <a:r>
              <a:rPr lang="sk-SK" altLang="en-US" sz="2000" dirty="0">
                <a:solidFill>
                  <a:srgbClr val="003881"/>
                </a:solidFill>
                <a:cs typeface="Tahoma" pitchFamily="34" charset="0"/>
              </a:rPr>
              <a:t> Rate </a:t>
            </a:r>
            <a:r>
              <a:rPr lang="sk-SK" altLang="en-US" sz="2000" dirty="0" err="1">
                <a:solidFill>
                  <a:srgbClr val="003881"/>
                </a:solidFill>
                <a:cs typeface="Tahoma" pitchFamily="34" charset="0"/>
              </a:rPr>
              <a:t>Full</a:t>
            </a:r>
            <a:r>
              <a:rPr lang="sk-SK" altLang="en-US" sz="2000" dirty="0">
                <a:solidFill>
                  <a:srgbClr val="003881"/>
                </a:solidFill>
                <a:cs typeface="Tahoma" pitchFamily="34" charset="0"/>
              </a:rPr>
              <a:t> </a:t>
            </a:r>
            <a:r>
              <a:rPr lang="sk-SK" altLang="en-US" sz="2000" dirty="0" err="1">
                <a:solidFill>
                  <a:srgbClr val="003881"/>
                </a:solidFill>
                <a:cs typeface="Tahoma" pitchFamily="34" charset="0"/>
              </a:rPr>
              <a:t>Allotment</a:t>
            </a:r>
            <a:r>
              <a:rPr lang="sk-SK" altLang="en-US" sz="2000" dirty="0">
                <a:solidFill>
                  <a:srgbClr val="003881"/>
                </a:solidFill>
                <a:cs typeface="Tahoma" pitchFamily="34" charset="0"/>
              </a:rPr>
              <a:t> – FRFA</a:t>
            </a:r>
            <a:r>
              <a:rPr lang="sk-SK" altLang="en-US" sz="2000" dirty="0" smtClean="0">
                <a:solidFill>
                  <a:srgbClr val="003881"/>
                </a:solidFill>
                <a:cs typeface="Tahoma" pitchFamily="34" charset="0"/>
              </a:rPr>
              <a:t>).</a:t>
            </a:r>
          </a:p>
          <a:p>
            <a:pPr algn="just">
              <a:lnSpc>
                <a:spcPct val="80000"/>
              </a:lnSpc>
              <a:buClr>
                <a:srgbClr val="003881"/>
              </a:buClr>
              <a:buFont typeface="Wingdings" pitchFamily="2" charset="2"/>
              <a:buChar char="§"/>
            </a:pPr>
            <a:endParaRPr lang="sk-SK" altLang="en-US" sz="2000" dirty="0">
              <a:solidFill>
                <a:srgbClr val="003881"/>
              </a:solidFill>
              <a:cs typeface="Tahoma" pitchFamily="34" charset="0"/>
            </a:endParaRPr>
          </a:p>
          <a:p>
            <a:pPr algn="just">
              <a:lnSpc>
                <a:spcPct val="80000"/>
              </a:lnSpc>
              <a:buClr>
                <a:srgbClr val="003881"/>
              </a:buClr>
              <a:buFont typeface="Wingdings" pitchFamily="2" charset="2"/>
              <a:buChar char="§"/>
            </a:pPr>
            <a:r>
              <a:rPr lang="sk-SK" altLang="en-US" sz="2000" dirty="0" smtClean="0">
                <a:solidFill>
                  <a:srgbClr val="003881"/>
                </a:solidFill>
                <a:cs typeface="Tahoma" pitchFamily="34" charset="0"/>
              </a:rPr>
              <a:t>Postupné </a:t>
            </a:r>
            <a:r>
              <a:rPr lang="sk-SK" altLang="en-US" sz="2000" b="1" dirty="0">
                <a:solidFill>
                  <a:srgbClr val="003881"/>
                </a:solidFill>
                <a:cs typeface="Tahoma" pitchFamily="34" charset="0"/>
              </a:rPr>
              <a:t>predĺženie </a:t>
            </a:r>
            <a:r>
              <a:rPr lang="sk-SK" altLang="en-US" sz="2000" dirty="0">
                <a:solidFill>
                  <a:srgbClr val="003881"/>
                </a:solidFill>
                <a:cs typeface="Tahoma" pitchFamily="34" charset="0"/>
              </a:rPr>
              <a:t>maximálnej dĺžky </a:t>
            </a:r>
            <a:r>
              <a:rPr lang="sk-SK" altLang="en-US" sz="2000" b="1" dirty="0">
                <a:solidFill>
                  <a:srgbClr val="003881"/>
                </a:solidFill>
                <a:cs typeface="Tahoma" pitchFamily="34" charset="0"/>
              </a:rPr>
              <a:t>splatnosti</a:t>
            </a:r>
            <a:r>
              <a:rPr lang="sk-SK" altLang="en-US" sz="2000" dirty="0">
                <a:solidFill>
                  <a:srgbClr val="003881"/>
                </a:solidFill>
                <a:cs typeface="Tahoma" pitchFamily="34" charset="0"/>
              </a:rPr>
              <a:t> </a:t>
            </a:r>
            <a:r>
              <a:rPr lang="sk-SK" altLang="en-US" sz="2000" b="1" dirty="0">
                <a:solidFill>
                  <a:srgbClr val="003881"/>
                </a:solidFill>
                <a:cs typeface="Tahoma" pitchFamily="34" charset="0"/>
              </a:rPr>
              <a:t>dlhodobejších refinančných operácií </a:t>
            </a:r>
            <a:r>
              <a:rPr lang="sk-SK" altLang="en-US" sz="2000" dirty="0">
                <a:solidFill>
                  <a:srgbClr val="003881"/>
                </a:solidFill>
                <a:cs typeface="Tahoma" pitchFamily="34" charset="0"/>
              </a:rPr>
              <a:t>z 3 mesiacov až na jeden rok; neskôr na 36 mesiacov (vykonané </a:t>
            </a:r>
            <a:r>
              <a:rPr lang="sk-SK" altLang="en-US" sz="2000" dirty="0" smtClean="0">
                <a:solidFill>
                  <a:srgbClr val="003881"/>
                </a:solidFill>
                <a:cs typeface="Tahoma" pitchFamily="34" charset="0"/>
              </a:rPr>
              <a:t>v </a:t>
            </a:r>
            <a:r>
              <a:rPr lang="sk-SK" altLang="en-US" sz="2000" dirty="0">
                <a:solidFill>
                  <a:srgbClr val="003881"/>
                </a:solidFill>
                <a:cs typeface="Tahoma" pitchFamily="34" charset="0"/>
              </a:rPr>
              <a:t>decembri 2011 a vo februári 2012), ale aj zavedenie refinančnej </a:t>
            </a:r>
            <a:r>
              <a:rPr lang="sk-SK" altLang="en-US" sz="2000" dirty="0" smtClean="0">
                <a:solidFill>
                  <a:srgbClr val="003881"/>
                </a:solidFill>
                <a:cs typeface="Tahoma" pitchFamily="34" charset="0"/>
              </a:rPr>
              <a:t>operácie na </a:t>
            </a:r>
            <a:r>
              <a:rPr lang="sk-SK" altLang="en-US" sz="2000" dirty="0">
                <a:solidFill>
                  <a:srgbClr val="003881"/>
                </a:solidFill>
                <a:cs typeface="Tahoma" pitchFamily="34" charset="0"/>
              </a:rPr>
              <a:t>pokrytie likvidných potrieb </a:t>
            </a:r>
            <a:r>
              <a:rPr lang="sk-SK" altLang="en-US" sz="2000" dirty="0" smtClean="0">
                <a:solidFill>
                  <a:srgbClr val="003881"/>
                </a:solidFill>
                <a:cs typeface="Tahoma" pitchFamily="34" charset="0"/>
              </a:rPr>
              <a:t>           na </a:t>
            </a:r>
            <a:r>
              <a:rPr lang="sk-SK" altLang="en-US" sz="2000" dirty="0">
                <a:solidFill>
                  <a:srgbClr val="003881"/>
                </a:solidFill>
                <a:cs typeface="Tahoma" pitchFamily="34" charset="0"/>
              </a:rPr>
              <a:t>obdobie jednej periódy </a:t>
            </a:r>
            <a:r>
              <a:rPr lang="sk-SK" altLang="en-US" sz="2000" dirty="0" smtClean="0">
                <a:solidFill>
                  <a:srgbClr val="003881"/>
                </a:solidFill>
                <a:cs typeface="Tahoma" pitchFamily="34" charset="0"/>
              </a:rPr>
              <a:t>PMR.</a:t>
            </a:r>
            <a:endParaRPr lang="sk-SK" altLang="en-US" sz="2000" dirty="0">
              <a:solidFill>
                <a:srgbClr val="003881"/>
              </a:solidFill>
              <a:cs typeface="Tahoma" pitchFamily="34" charset="0"/>
            </a:endParaRPr>
          </a:p>
          <a:p>
            <a:pPr algn="just">
              <a:lnSpc>
                <a:spcPct val="80000"/>
              </a:lnSpc>
              <a:buClr>
                <a:srgbClr val="003881"/>
              </a:buClr>
              <a:buFont typeface="Wingdings" pitchFamily="2" charset="2"/>
              <a:buChar char="§"/>
            </a:pPr>
            <a:endParaRPr lang="sk-SK" altLang="en-US" sz="2000" dirty="0">
              <a:solidFill>
                <a:srgbClr val="003881"/>
              </a:solidFill>
              <a:cs typeface="Tahoma" pitchFamily="34" charset="0"/>
            </a:endParaRPr>
          </a:p>
          <a:p>
            <a:pPr algn="just">
              <a:lnSpc>
                <a:spcPct val="80000"/>
              </a:lnSpc>
              <a:buClr>
                <a:srgbClr val="003881"/>
              </a:buClr>
              <a:buFont typeface="Wingdings" pitchFamily="2" charset="2"/>
              <a:buChar char="§"/>
            </a:pPr>
            <a:r>
              <a:rPr lang="sk-SK" altLang="en-US" sz="2000" b="1" dirty="0">
                <a:solidFill>
                  <a:srgbClr val="003881"/>
                </a:solidFill>
                <a:cs typeface="Tahoma" pitchFamily="34" charset="0"/>
              </a:rPr>
              <a:t>Rozšírenie zoznamu </a:t>
            </a:r>
            <a:r>
              <a:rPr lang="sk-SK" altLang="en-US" sz="2000" b="1" dirty="0" err="1">
                <a:solidFill>
                  <a:srgbClr val="003881"/>
                </a:solidFill>
                <a:cs typeface="Tahoma" pitchFamily="34" charset="0"/>
              </a:rPr>
              <a:t>kolaterálov</a:t>
            </a:r>
            <a:r>
              <a:rPr lang="sk-SK" altLang="en-US" sz="2000" dirty="0">
                <a:solidFill>
                  <a:srgbClr val="003881"/>
                </a:solidFill>
                <a:cs typeface="Tahoma" pitchFamily="34" charset="0"/>
              </a:rPr>
              <a:t>, použiteľných pri refinančných obchodoch s </a:t>
            </a:r>
            <a:r>
              <a:rPr lang="sk-SK" altLang="en-US" sz="2000" dirty="0" smtClean="0">
                <a:solidFill>
                  <a:srgbClr val="003881"/>
                </a:solidFill>
                <a:cs typeface="Tahoma" pitchFamily="34" charset="0"/>
              </a:rPr>
              <a:t>ECB.</a:t>
            </a:r>
            <a:endParaRPr lang="sk-SK" altLang="en-US" sz="2000" dirty="0">
              <a:solidFill>
                <a:srgbClr val="003881"/>
              </a:solidFill>
              <a:cs typeface="Tahoma" pitchFamily="34" charset="0"/>
            </a:endParaRPr>
          </a:p>
        </p:txBody>
      </p:sp>
      <p:sp>
        <p:nvSpPr>
          <p:cNvPr id="4" name="Slide Number Placeholder 3"/>
          <p:cNvSpPr>
            <a:spLocks noGrp="1"/>
          </p:cNvSpPr>
          <p:nvPr>
            <p:ph type="sldNum" sz="quarter" idx="12"/>
          </p:nvPr>
        </p:nvSpPr>
        <p:spPr/>
        <p:txBody>
          <a:bodyPr/>
          <a:lstStyle/>
          <a:p>
            <a:pPr>
              <a:defRPr/>
            </a:pPr>
            <a:fld id="{1EE63001-343B-4308-8563-44B82767A68D}" type="slidenum">
              <a:rPr lang="en-US" altLang="sk-SK" smtClean="0"/>
              <a:pPr>
                <a:defRPr/>
              </a:pPr>
              <a:t>7</a:t>
            </a:fld>
            <a:endParaRPr lang="en-US" altLang="sk-SK"/>
          </a:p>
        </p:txBody>
      </p:sp>
      <p:sp>
        <p:nvSpPr>
          <p:cNvPr id="7" name="Title 1"/>
          <p:cNvSpPr txBox="1">
            <a:spLocks/>
          </p:cNvSpPr>
          <p:nvPr/>
        </p:nvSpPr>
        <p:spPr bwMode="auto">
          <a:xfrm>
            <a:off x="-36512" y="-3111"/>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000" kern="0" dirty="0" smtClean="0">
                <a:solidFill>
                  <a:schemeClr val="bg1"/>
                </a:solidFill>
              </a:rPr>
              <a:t>Dôvody a význam prijatých opatrení v kontexte mandátu</a:t>
            </a:r>
            <a:endParaRPr lang="sk-SK" sz="2000" kern="0" dirty="0">
              <a:solidFill>
                <a:schemeClr val="bg1"/>
              </a:solidFill>
            </a:endParaRPr>
          </a:p>
        </p:txBody>
      </p:sp>
    </p:spTree>
    <p:extLst>
      <p:ext uri="{BB962C8B-B14F-4D97-AF65-F5344CB8AC3E}">
        <p14:creationId xmlns:p14="http://schemas.microsoft.com/office/powerpoint/2010/main" val="215897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a:xfrm>
            <a:off x="611560" y="764704"/>
            <a:ext cx="7581726" cy="672058"/>
          </a:xfrm>
        </p:spPr>
        <p:txBody>
          <a:bodyPr/>
          <a:lstStyle/>
          <a:p>
            <a:r>
              <a:rPr lang="sk-SK" altLang="sk-SK" sz="2400" dirty="0" smtClean="0">
                <a:solidFill>
                  <a:schemeClr val="tx2"/>
                </a:solidFill>
              </a:rPr>
              <a:t>Ďalšie kroky na podporu transmisie</a:t>
            </a:r>
            <a:endParaRPr lang="sl-SI" altLang="sk-SK" sz="2400" dirty="0" smtClean="0">
              <a:solidFill>
                <a:schemeClr val="tx2"/>
              </a:solidFill>
            </a:endParaRPr>
          </a:p>
        </p:txBody>
      </p:sp>
      <p:sp>
        <p:nvSpPr>
          <p:cNvPr id="3075" name="Content Placeholder 6"/>
          <p:cNvSpPr>
            <a:spLocks noGrp="1"/>
          </p:cNvSpPr>
          <p:nvPr>
            <p:ph idx="1"/>
          </p:nvPr>
        </p:nvSpPr>
        <p:spPr>
          <a:xfrm>
            <a:off x="179512" y="1340768"/>
            <a:ext cx="8712968" cy="5112568"/>
          </a:xfrm>
        </p:spPr>
        <p:txBody>
          <a:bodyPr/>
          <a:lstStyle/>
          <a:p>
            <a:pPr marL="0" algn="just"/>
            <a:r>
              <a:rPr lang="sk-SK" altLang="sk-SK" sz="2000" dirty="0" smtClean="0">
                <a:solidFill>
                  <a:schemeClr val="tx2"/>
                </a:solidFill>
              </a:rPr>
              <a:t>Neskôr sa opatrenia zamerali na </a:t>
            </a:r>
            <a:r>
              <a:rPr lang="sk-SK" altLang="sk-SK" sz="2000" b="1" dirty="0" smtClean="0">
                <a:solidFill>
                  <a:schemeClr val="tx2"/>
                </a:solidFill>
              </a:rPr>
              <a:t>riešenie krízy niektorých segmentov finančného trhu, </a:t>
            </a:r>
            <a:r>
              <a:rPr lang="sk-SK" altLang="sk-SK" sz="2000" dirty="0" smtClean="0">
                <a:solidFill>
                  <a:schemeClr val="tx2"/>
                </a:solidFill>
              </a:rPr>
              <a:t>najmä </a:t>
            </a:r>
            <a:r>
              <a:rPr lang="sk-SK" altLang="sk-SK" sz="2000" b="1" dirty="0" smtClean="0">
                <a:solidFill>
                  <a:schemeClr val="tx2"/>
                </a:solidFill>
              </a:rPr>
              <a:t>trhu s vládnym dlhom       v periférnych ekonomikách </a:t>
            </a:r>
            <a:r>
              <a:rPr lang="sk-SK" altLang="sk-SK" sz="2000" dirty="0" smtClean="0">
                <a:solidFill>
                  <a:schemeClr val="tx2"/>
                </a:solidFill>
              </a:rPr>
              <a:t>a tiež </a:t>
            </a:r>
            <a:r>
              <a:rPr lang="sk-SK" altLang="sk-SK" sz="2000" dirty="0">
                <a:solidFill>
                  <a:schemeClr val="tx2"/>
                </a:solidFill>
              </a:rPr>
              <a:t>posilnenie transmisného mechanizmu v prostredí veľmi nízkych úrokových sadzieb</a:t>
            </a:r>
            <a:r>
              <a:rPr lang="sk-SK" altLang="sk-SK" sz="2000" dirty="0">
                <a:solidFill>
                  <a:srgbClr val="002060"/>
                </a:solidFill>
              </a:rPr>
              <a:t>. </a:t>
            </a:r>
            <a:endParaRPr lang="sk-SK" altLang="sk-SK" sz="2000" dirty="0" smtClean="0">
              <a:solidFill>
                <a:srgbClr val="002060"/>
              </a:solidFill>
            </a:endParaRPr>
          </a:p>
          <a:p>
            <a:pPr algn="just"/>
            <a:endParaRPr lang="sk-SK" altLang="sk-SK" sz="800" dirty="0">
              <a:solidFill>
                <a:srgbClr val="002060"/>
              </a:solidFill>
            </a:endParaRPr>
          </a:p>
          <a:p>
            <a:pPr algn="just">
              <a:lnSpc>
                <a:spcPct val="80000"/>
              </a:lnSpc>
              <a:buClr>
                <a:srgbClr val="003881"/>
              </a:buClr>
              <a:buFont typeface="Wingdings" pitchFamily="2" charset="2"/>
              <a:buChar char="§"/>
            </a:pPr>
            <a:r>
              <a:rPr lang="sk-SK" altLang="en-US" sz="1800" dirty="0" smtClean="0">
                <a:solidFill>
                  <a:srgbClr val="003881"/>
                </a:solidFill>
                <a:cs typeface="Tahoma" pitchFamily="34" charset="0"/>
              </a:rPr>
              <a:t>Nákup </a:t>
            </a:r>
            <a:r>
              <a:rPr lang="sk-SK" altLang="en-US" sz="1800" dirty="0">
                <a:solidFill>
                  <a:srgbClr val="003881"/>
                </a:solidFill>
                <a:cs typeface="Tahoma" pitchFamily="34" charset="0"/>
              </a:rPr>
              <a:t>krytých dlhopisov CBPP1 (júl 2009 – jún 2010), CBPP2 (november 2011 – október 2012</a:t>
            </a:r>
            <a:r>
              <a:rPr lang="sk-SK" altLang="en-US" sz="1800" dirty="0" smtClean="0">
                <a:solidFill>
                  <a:srgbClr val="003881"/>
                </a:solidFill>
                <a:cs typeface="Tahoma" pitchFamily="34" charset="0"/>
              </a:rPr>
              <a:t>).</a:t>
            </a:r>
            <a:endParaRPr lang="sk-SK" altLang="en-US" sz="1800" dirty="0">
              <a:solidFill>
                <a:srgbClr val="003881"/>
              </a:solidFill>
              <a:cs typeface="Tahoma" pitchFamily="34" charset="0"/>
            </a:endParaRPr>
          </a:p>
          <a:p>
            <a:pPr algn="just">
              <a:lnSpc>
                <a:spcPct val="80000"/>
              </a:lnSpc>
              <a:buClr>
                <a:srgbClr val="003881"/>
              </a:buClr>
              <a:buFont typeface="Wingdings" pitchFamily="2" charset="2"/>
              <a:buChar char="§"/>
            </a:pPr>
            <a:endParaRPr lang="sk-SK" altLang="en-US" sz="800" dirty="0">
              <a:solidFill>
                <a:srgbClr val="003881"/>
              </a:solidFill>
              <a:cs typeface="Tahoma" pitchFamily="34" charset="0"/>
            </a:endParaRPr>
          </a:p>
          <a:p>
            <a:pPr algn="just">
              <a:lnSpc>
                <a:spcPct val="80000"/>
              </a:lnSpc>
              <a:buClr>
                <a:srgbClr val="003881"/>
              </a:buClr>
              <a:buFont typeface="Wingdings" pitchFamily="2" charset="2"/>
              <a:buChar char="§"/>
            </a:pPr>
            <a:r>
              <a:rPr lang="sk-SK" altLang="en-US" sz="1800" dirty="0">
                <a:solidFill>
                  <a:srgbClr val="003881"/>
                </a:solidFill>
                <a:cs typeface="Tahoma" pitchFamily="34" charset="0"/>
              </a:rPr>
              <a:t>Program pre trhy s cennými papiermi (</a:t>
            </a:r>
            <a:r>
              <a:rPr lang="sk-SK" altLang="en-US" sz="1800" dirty="0" err="1">
                <a:solidFill>
                  <a:srgbClr val="003881"/>
                </a:solidFill>
                <a:cs typeface="Tahoma" pitchFamily="34" charset="0"/>
              </a:rPr>
              <a:t>Securities</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Market</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Programme</a:t>
            </a:r>
            <a:r>
              <a:rPr lang="sk-SK" altLang="en-US" sz="1800" dirty="0">
                <a:solidFill>
                  <a:srgbClr val="003881"/>
                </a:solidFill>
                <a:cs typeface="Tahoma" pitchFamily="34" charset="0"/>
              </a:rPr>
              <a:t> – SMP): (máj 2010, reaktivovaný v auguste 2011, program ukončený po oznámení OMT</a:t>
            </a:r>
            <a:r>
              <a:rPr lang="sk-SK" altLang="en-US" sz="1800" dirty="0" smtClean="0">
                <a:solidFill>
                  <a:srgbClr val="003881"/>
                </a:solidFill>
                <a:cs typeface="Tahoma" pitchFamily="34" charset="0"/>
              </a:rPr>
              <a:t>).</a:t>
            </a:r>
          </a:p>
          <a:p>
            <a:pPr marL="0" indent="0" algn="just">
              <a:lnSpc>
                <a:spcPct val="80000"/>
              </a:lnSpc>
              <a:buClr>
                <a:srgbClr val="003881"/>
              </a:buClr>
            </a:pPr>
            <a:endParaRPr lang="sk-SK" altLang="en-US" sz="800" dirty="0" smtClean="0">
              <a:solidFill>
                <a:srgbClr val="003881"/>
              </a:solidFill>
              <a:cs typeface="Tahoma" pitchFamily="34" charset="0"/>
            </a:endParaRPr>
          </a:p>
          <a:p>
            <a:pPr algn="just">
              <a:lnSpc>
                <a:spcPct val="80000"/>
              </a:lnSpc>
              <a:buClr>
                <a:srgbClr val="003881"/>
              </a:buClr>
              <a:buFont typeface="Wingdings" pitchFamily="2" charset="2"/>
              <a:buChar char="§"/>
            </a:pPr>
            <a:r>
              <a:rPr lang="sk-SK" altLang="en-US" sz="1800" dirty="0" err="1">
                <a:solidFill>
                  <a:srgbClr val="003881"/>
                </a:solidFill>
                <a:cs typeface="Tahoma" pitchFamily="34" charset="0"/>
              </a:rPr>
              <a:t>Very</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Long-Term</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Refinancing</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Operations</a:t>
            </a:r>
            <a:r>
              <a:rPr lang="sk-SK" altLang="en-US" sz="1800" dirty="0">
                <a:solidFill>
                  <a:srgbClr val="003881"/>
                </a:solidFill>
                <a:cs typeface="Tahoma" pitchFamily="34" charset="0"/>
              </a:rPr>
              <a:t> - VLTRO (december 2011 a február 2012) – trojročné tendre. </a:t>
            </a:r>
          </a:p>
          <a:p>
            <a:pPr algn="just">
              <a:lnSpc>
                <a:spcPct val="80000"/>
              </a:lnSpc>
              <a:buClr>
                <a:srgbClr val="003881"/>
              </a:buClr>
              <a:buFont typeface="Wingdings" pitchFamily="2" charset="2"/>
              <a:buChar char="§"/>
            </a:pPr>
            <a:endParaRPr lang="en-AU" altLang="en-US" sz="800" dirty="0" smtClean="0">
              <a:solidFill>
                <a:srgbClr val="003881"/>
              </a:solidFill>
              <a:cs typeface="Tahoma" pitchFamily="34" charset="0"/>
            </a:endParaRPr>
          </a:p>
          <a:p>
            <a:pPr algn="just">
              <a:lnSpc>
                <a:spcPct val="80000"/>
              </a:lnSpc>
              <a:buClr>
                <a:srgbClr val="003881"/>
              </a:buClr>
              <a:buFont typeface="Wingdings" pitchFamily="2" charset="2"/>
              <a:buChar char="§"/>
            </a:pPr>
            <a:r>
              <a:rPr lang="sk-SK" altLang="en-US" sz="1800" dirty="0" smtClean="0">
                <a:solidFill>
                  <a:srgbClr val="003881"/>
                </a:solidFill>
                <a:cs typeface="Tahoma" pitchFamily="34" charset="0"/>
              </a:rPr>
              <a:t>Určenie </a:t>
            </a:r>
            <a:r>
              <a:rPr lang="sk-SK" altLang="en-US" sz="1800" dirty="0">
                <a:solidFill>
                  <a:srgbClr val="003881"/>
                </a:solidFill>
                <a:cs typeface="Tahoma" pitchFamily="34" charset="0"/>
              </a:rPr>
              <a:t>pravidiel pre uskutočňovanie  priamych menových transakcií (</a:t>
            </a:r>
            <a:r>
              <a:rPr lang="sk-SK" altLang="en-US" sz="1800" dirty="0" err="1">
                <a:solidFill>
                  <a:srgbClr val="003881"/>
                </a:solidFill>
                <a:cs typeface="Tahoma" pitchFamily="34" charset="0"/>
              </a:rPr>
              <a:t>Outright</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Monetary</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Transactions</a:t>
            </a:r>
            <a:r>
              <a:rPr lang="sk-SK" altLang="en-US" sz="1800" dirty="0">
                <a:solidFill>
                  <a:srgbClr val="003881"/>
                </a:solidFill>
                <a:cs typeface="Tahoma" pitchFamily="34" charset="0"/>
              </a:rPr>
              <a:t> – OMT) s vládnymi dlhopismi na sekundárnom trhu (september 2012</a:t>
            </a:r>
            <a:r>
              <a:rPr lang="sk-SK" altLang="en-US" sz="1800" dirty="0" smtClean="0">
                <a:solidFill>
                  <a:srgbClr val="003881"/>
                </a:solidFill>
                <a:cs typeface="Tahoma" pitchFamily="34" charset="0"/>
              </a:rPr>
              <a:t>).</a:t>
            </a:r>
          </a:p>
          <a:p>
            <a:pPr marL="0" indent="0" algn="just">
              <a:lnSpc>
                <a:spcPct val="80000"/>
              </a:lnSpc>
              <a:buClr>
                <a:srgbClr val="003881"/>
              </a:buClr>
            </a:pPr>
            <a:endParaRPr lang="sk-SK" altLang="en-US" sz="800" dirty="0" smtClean="0">
              <a:solidFill>
                <a:srgbClr val="003881"/>
              </a:solidFill>
              <a:cs typeface="Tahoma" pitchFamily="34" charset="0"/>
            </a:endParaRPr>
          </a:p>
          <a:p>
            <a:pPr algn="just">
              <a:lnSpc>
                <a:spcPct val="80000"/>
              </a:lnSpc>
              <a:buClr>
                <a:srgbClr val="003881"/>
              </a:buClr>
              <a:buFont typeface="Wingdings" pitchFamily="2" charset="2"/>
              <a:buChar char="§"/>
            </a:pPr>
            <a:r>
              <a:rPr lang="sk-SK" altLang="en-US" sz="1800" dirty="0" smtClean="0">
                <a:solidFill>
                  <a:srgbClr val="003881"/>
                </a:solidFill>
                <a:cs typeface="Tahoma" pitchFamily="34" charset="0"/>
              </a:rPr>
              <a:t>FG </a:t>
            </a:r>
            <a:r>
              <a:rPr lang="sk-SK" altLang="en-US" sz="1800" dirty="0" err="1">
                <a:solidFill>
                  <a:srgbClr val="003881"/>
                </a:solidFill>
                <a:cs typeface="Tahoma" pitchFamily="34" charset="0"/>
              </a:rPr>
              <a:t>forward</a:t>
            </a:r>
            <a:r>
              <a:rPr lang="sk-SK" altLang="en-US" sz="1800" dirty="0">
                <a:solidFill>
                  <a:srgbClr val="003881"/>
                </a:solidFill>
                <a:cs typeface="Tahoma" pitchFamily="34" charset="0"/>
              </a:rPr>
              <a:t> </a:t>
            </a:r>
            <a:r>
              <a:rPr lang="sk-SK" altLang="en-US" sz="1800" dirty="0" err="1">
                <a:solidFill>
                  <a:srgbClr val="003881"/>
                </a:solidFill>
                <a:cs typeface="Tahoma" pitchFamily="34" charset="0"/>
              </a:rPr>
              <a:t>guidance</a:t>
            </a:r>
            <a:r>
              <a:rPr lang="sk-SK" altLang="en-US" sz="1800" dirty="0">
                <a:solidFill>
                  <a:srgbClr val="003881"/>
                </a:solidFill>
                <a:cs typeface="Tahoma" pitchFamily="34" charset="0"/>
              </a:rPr>
              <a:t> (</a:t>
            </a:r>
            <a:r>
              <a:rPr lang="en-GB" altLang="sk-SK" sz="1800" dirty="0" err="1">
                <a:solidFill>
                  <a:srgbClr val="003881"/>
                </a:solidFill>
                <a:cs typeface="Tahoma" pitchFamily="34" charset="0"/>
              </a:rPr>
              <a:t>signalizácia</a:t>
            </a:r>
            <a:r>
              <a:rPr lang="en-GB" altLang="sk-SK" sz="1800" dirty="0">
                <a:solidFill>
                  <a:srgbClr val="003881"/>
                </a:solidFill>
                <a:cs typeface="Tahoma" pitchFamily="34" charset="0"/>
              </a:rPr>
              <a:t> </a:t>
            </a:r>
            <a:r>
              <a:rPr lang="en-GB" altLang="sk-SK" sz="1800" dirty="0" err="1">
                <a:solidFill>
                  <a:srgbClr val="003881"/>
                </a:solidFill>
                <a:cs typeface="Tahoma" pitchFamily="34" charset="0"/>
              </a:rPr>
              <a:t>budúceho</a:t>
            </a:r>
            <a:r>
              <a:rPr lang="en-GB" altLang="sk-SK" sz="1800" dirty="0">
                <a:solidFill>
                  <a:srgbClr val="003881"/>
                </a:solidFill>
                <a:cs typeface="Tahoma" pitchFamily="34" charset="0"/>
              </a:rPr>
              <a:t> </a:t>
            </a:r>
            <a:r>
              <a:rPr lang="en-GB" altLang="sk-SK" sz="1800" dirty="0" err="1">
                <a:solidFill>
                  <a:srgbClr val="003881"/>
                </a:solidFill>
                <a:cs typeface="Tahoma" pitchFamily="34" charset="0"/>
              </a:rPr>
              <a:t>nastavenia</a:t>
            </a:r>
            <a:r>
              <a:rPr lang="en-GB" altLang="sk-SK" sz="1800" dirty="0">
                <a:solidFill>
                  <a:srgbClr val="003881"/>
                </a:solidFill>
                <a:cs typeface="Tahoma" pitchFamily="34" charset="0"/>
              </a:rPr>
              <a:t> </a:t>
            </a:r>
            <a:r>
              <a:rPr lang="en-GB" altLang="sk-SK" sz="1800" dirty="0" err="1">
                <a:solidFill>
                  <a:srgbClr val="003881"/>
                </a:solidFill>
                <a:cs typeface="Tahoma" pitchFamily="34" charset="0"/>
              </a:rPr>
              <a:t>menovej</a:t>
            </a:r>
            <a:r>
              <a:rPr lang="en-GB" altLang="sk-SK" sz="1800" dirty="0">
                <a:solidFill>
                  <a:srgbClr val="003881"/>
                </a:solidFill>
                <a:cs typeface="Tahoma" pitchFamily="34" charset="0"/>
              </a:rPr>
              <a:t> </a:t>
            </a:r>
            <a:r>
              <a:rPr lang="en-GB" altLang="sk-SK" sz="1800" dirty="0" err="1">
                <a:solidFill>
                  <a:srgbClr val="003881"/>
                </a:solidFill>
                <a:cs typeface="Tahoma" pitchFamily="34" charset="0"/>
              </a:rPr>
              <a:t>politiky</a:t>
            </a:r>
            <a:r>
              <a:rPr lang="sk-SK" altLang="sk-SK" sz="1800" dirty="0">
                <a:solidFill>
                  <a:srgbClr val="003881"/>
                </a:solidFill>
                <a:cs typeface="Tahoma" pitchFamily="34" charset="0"/>
              </a:rPr>
              <a:t>) </a:t>
            </a:r>
            <a:br>
              <a:rPr lang="sk-SK" altLang="sk-SK" sz="1800" dirty="0">
                <a:solidFill>
                  <a:srgbClr val="003881"/>
                </a:solidFill>
                <a:cs typeface="Tahoma" pitchFamily="34" charset="0"/>
              </a:rPr>
            </a:br>
            <a:r>
              <a:rPr lang="sk-SK" altLang="sk-SK" sz="1800" dirty="0">
                <a:solidFill>
                  <a:srgbClr val="003881"/>
                </a:solidFill>
                <a:cs typeface="Tahoma" pitchFamily="34" charset="0"/>
              </a:rPr>
              <a:t>- alternatívny nástroj dodatočného uvoľnenia menovo-politických podmienok      v prostredí zvýšenej </a:t>
            </a:r>
            <a:r>
              <a:rPr lang="sk-SK" altLang="sk-SK" sz="1800" dirty="0" err="1">
                <a:solidFill>
                  <a:srgbClr val="003881"/>
                </a:solidFill>
                <a:cs typeface="Tahoma" pitchFamily="34" charset="0"/>
              </a:rPr>
              <a:t>volatility</a:t>
            </a:r>
            <a:r>
              <a:rPr lang="sk-SK" altLang="sk-SK" sz="1800" dirty="0">
                <a:solidFill>
                  <a:srgbClr val="003881"/>
                </a:solidFill>
                <a:cs typeface="Tahoma" pitchFamily="34" charset="0"/>
              </a:rPr>
              <a:t> na peňažných </a:t>
            </a:r>
            <a:r>
              <a:rPr lang="sk-SK" altLang="sk-SK" sz="1800" dirty="0" smtClean="0">
                <a:solidFill>
                  <a:srgbClr val="003881"/>
                </a:solidFill>
                <a:cs typeface="Tahoma" pitchFamily="34" charset="0"/>
              </a:rPr>
              <a:t>trhoch a úrokových sadzieb blízkych nule </a:t>
            </a:r>
            <a:r>
              <a:rPr lang="sk-SK" altLang="sk-SK" sz="1800" dirty="0">
                <a:solidFill>
                  <a:srgbClr val="003881"/>
                </a:solidFill>
                <a:cs typeface="Tahoma" pitchFamily="34" charset="0"/>
              </a:rPr>
              <a:t>(júl 2013</a:t>
            </a:r>
            <a:r>
              <a:rPr lang="sk-SK" altLang="sk-SK" sz="1800" dirty="0" smtClean="0">
                <a:solidFill>
                  <a:srgbClr val="003881"/>
                </a:solidFill>
                <a:cs typeface="Tahoma" pitchFamily="34" charset="0"/>
              </a:rPr>
              <a:t>).</a:t>
            </a:r>
            <a:endParaRPr lang="sk-SK" altLang="en-US" sz="1800" dirty="0">
              <a:solidFill>
                <a:srgbClr val="003881"/>
              </a:solidFill>
              <a:cs typeface="Tahoma" pitchFamily="34" charset="0"/>
            </a:endParaRPr>
          </a:p>
        </p:txBody>
      </p:sp>
      <p:sp>
        <p:nvSpPr>
          <p:cNvPr id="4" name="Slide Number Placeholder 3"/>
          <p:cNvSpPr>
            <a:spLocks noGrp="1"/>
          </p:cNvSpPr>
          <p:nvPr>
            <p:ph type="sldNum" sz="quarter" idx="12"/>
          </p:nvPr>
        </p:nvSpPr>
        <p:spPr/>
        <p:txBody>
          <a:bodyPr/>
          <a:lstStyle/>
          <a:p>
            <a:pPr>
              <a:defRPr/>
            </a:pPr>
            <a:fld id="{1EE63001-343B-4308-8563-44B82767A68D}" type="slidenum">
              <a:rPr lang="en-US" altLang="sk-SK" smtClean="0"/>
              <a:pPr>
                <a:defRPr/>
              </a:pPr>
              <a:t>8</a:t>
            </a:fld>
            <a:endParaRPr lang="en-US" altLang="sk-SK"/>
          </a:p>
        </p:txBody>
      </p:sp>
      <p:sp>
        <p:nvSpPr>
          <p:cNvPr id="7" name="Title 1"/>
          <p:cNvSpPr txBox="1">
            <a:spLocks/>
          </p:cNvSpPr>
          <p:nvPr/>
        </p:nvSpPr>
        <p:spPr bwMode="auto">
          <a:xfrm>
            <a:off x="-36512" y="-3111"/>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000" kern="0" dirty="0" smtClean="0">
                <a:solidFill>
                  <a:schemeClr val="bg1"/>
                </a:solidFill>
              </a:rPr>
              <a:t>Dôvody a význam prijatých opatrení v kontexte mandátu</a:t>
            </a:r>
            <a:endParaRPr lang="sk-SK" sz="2000" kern="0" dirty="0">
              <a:solidFill>
                <a:schemeClr val="bg1"/>
              </a:solidFill>
            </a:endParaRPr>
          </a:p>
        </p:txBody>
      </p:sp>
    </p:spTree>
    <p:extLst>
      <p:ext uri="{BB962C8B-B14F-4D97-AF65-F5344CB8AC3E}">
        <p14:creationId xmlns:p14="http://schemas.microsoft.com/office/powerpoint/2010/main" val="348071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8436" y="852551"/>
            <a:ext cx="8229600" cy="643855"/>
          </a:xfrm>
        </p:spPr>
        <p:txBody>
          <a:bodyPr>
            <a:noAutofit/>
          </a:bodyPr>
          <a:lstStyle/>
          <a:p>
            <a:r>
              <a:rPr lang="sk-SK" sz="2200" dirty="0" smtClean="0">
                <a:solidFill>
                  <a:schemeClr val="tx2"/>
                </a:solidFill>
              </a:rPr>
              <a:t>OMT výrazne prispeli k zníženiu napätia</a:t>
            </a:r>
            <a:endParaRPr lang="en-US" sz="2200" dirty="0">
              <a:solidFill>
                <a:schemeClr val="tx2"/>
              </a:solidFill>
            </a:endParaRPr>
          </a:p>
        </p:txBody>
      </p:sp>
      <p:sp>
        <p:nvSpPr>
          <p:cNvPr id="5" name="PoljeZBesedilom 4"/>
          <p:cNvSpPr txBox="1"/>
          <p:nvPr/>
        </p:nvSpPr>
        <p:spPr>
          <a:xfrm>
            <a:off x="378388" y="1439700"/>
            <a:ext cx="5832648" cy="307777"/>
          </a:xfrm>
          <a:prstGeom prst="rect">
            <a:avLst/>
          </a:prstGeom>
          <a:noFill/>
        </p:spPr>
        <p:txBody>
          <a:bodyPr wrap="square" rtlCol="0">
            <a:spAutoFit/>
          </a:bodyPr>
          <a:lstStyle/>
          <a:p>
            <a:r>
              <a:rPr lang="sk-SK" sz="1400" b="1" dirty="0" smtClean="0">
                <a:latin typeface="Times New Roman" pitchFamily="18" charset="0"/>
                <a:cs typeface="Times New Roman" pitchFamily="18" charset="0"/>
              </a:rPr>
              <a:t>Výnosy 10-ročných vládnych dlhopisov</a:t>
            </a:r>
            <a:endParaRPr lang="en-US" sz="1400" b="1" dirty="0">
              <a:latin typeface="Times New Roman" pitchFamily="18" charset="0"/>
              <a:cs typeface="Times New Roman" pitchFamily="18" charset="0"/>
            </a:endParaRPr>
          </a:p>
        </p:txBody>
      </p:sp>
      <p:sp>
        <p:nvSpPr>
          <p:cNvPr id="6" name="PoljeZBesedilom 5"/>
          <p:cNvSpPr txBox="1"/>
          <p:nvPr/>
        </p:nvSpPr>
        <p:spPr>
          <a:xfrm>
            <a:off x="409715" y="6237312"/>
            <a:ext cx="2160240" cy="276999"/>
          </a:xfrm>
          <a:prstGeom prst="rect">
            <a:avLst/>
          </a:prstGeom>
          <a:noFill/>
        </p:spPr>
        <p:txBody>
          <a:bodyPr wrap="square" rtlCol="0">
            <a:spAutoFit/>
          </a:bodyPr>
          <a:lstStyle/>
          <a:p>
            <a:r>
              <a:rPr lang="sk-SK" sz="1200" dirty="0" smtClean="0">
                <a:latin typeface="Times New Roman" pitchFamily="18" charset="0"/>
                <a:cs typeface="Times New Roman" pitchFamily="18" charset="0"/>
              </a:rPr>
              <a:t>Zdroj</a:t>
            </a:r>
            <a:r>
              <a:rPr lang="en-US" sz="1200" dirty="0" smtClean="0">
                <a:latin typeface="Times New Roman" pitchFamily="18" charset="0"/>
                <a:cs typeface="Times New Roman" pitchFamily="18" charset="0"/>
              </a:rPr>
              <a:t>: </a:t>
            </a:r>
            <a:r>
              <a:rPr lang="sk-SK" sz="1200" dirty="0" err="1" smtClean="0">
                <a:latin typeface="Times New Roman" pitchFamily="18" charset="0"/>
                <a:cs typeface="Times New Roman" pitchFamily="18" charset="0"/>
              </a:rPr>
              <a:t>Eurostat</a:t>
            </a:r>
            <a:r>
              <a:rPr lang="sk-SK" sz="1200" dirty="0" smtClean="0">
                <a:latin typeface="Times New Roman" pitchFamily="18" charset="0"/>
                <a:cs typeface="Times New Roman" pitchFamily="18" charset="0"/>
              </a:rPr>
              <a:t>, ECB</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55" y="1745619"/>
            <a:ext cx="8190281" cy="449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CE0F2DB6-F87B-4823-846C-D5F650A4EE95}" type="slidenum">
              <a:rPr lang="en-US" altLang="sk-SK" smtClean="0">
                <a:solidFill>
                  <a:srgbClr val="FFFFFF"/>
                </a:solidFill>
              </a:rPr>
              <a:pPr>
                <a:defRPr/>
              </a:pPr>
              <a:t>9</a:t>
            </a:fld>
            <a:endParaRPr lang="en-US" altLang="sk-SK">
              <a:solidFill>
                <a:srgbClr val="FFFFFF"/>
              </a:solidFill>
            </a:endParaRPr>
          </a:p>
        </p:txBody>
      </p:sp>
      <p:sp>
        <p:nvSpPr>
          <p:cNvPr id="9" name="Title 1"/>
          <p:cNvSpPr txBox="1">
            <a:spLocks/>
          </p:cNvSpPr>
          <p:nvPr/>
        </p:nvSpPr>
        <p:spPr bwMode="auto">
          <a:xfrm>
            <a:off x="-36512" y="-3111"/>
            <a:ext cx="8229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81"/>
                </a:solidFill>
                <a:latin typeface="+mj-lt"/>
                <a:ea typeface="+mj-ea"/>
                <a:cs typeface="+mj-cs"/>
              </a:defRPr>
            </a:lvl1pPr>
            <a:lvl2pPr algn="ctr" rtl="0" eaLnBrk="0" fontAlgn="base" hangingPunct="0">
              <a:spcBef>
                <a:spcPct val="0"/>
              </a:spcBef>
              <a:spcAft>
                <a:spcPct val="0"/>
              </a:spcAft>
              <a:defRPr sz="3600" b="1">
                <a:solidFill>
                  <a:srgbClr val="003881"/>
                </a:solidFill>
                <a:latin typeface="Tahoma" pitchFamily="34" charset="0"/>
              </a:defRPr>
            </a:lvl2pPr>
            <a:lvl3pPr algn="ctr" rtl="0" eaLnBrk="0" fontAlgn="base" hangingPunct="0">
              <a:spcBef>
                <a:spcPct val="0"/>
              </a:spcBef>
              <a:spcAft>
                <a:spcPct val="0"/>
              </a:spcAft>
              <a:defRPr sz="3600" b="1">
                <a:solidFill>
                  <a:srgbClr val="003881"/>
                </a:solidFill>
                <a:latin typeface="Tahoma" pitchFamily="34" charset="0"/>
              </a:defRPr>
            </a:lvl3pPr>
            <a:lvl4pPr algn="ctr" rtl="0" eaLnBrk="0" fontAlgn="base" hangingPunct="0">
              <a:spcBef>
                <a:spcPct val="0"/>
              </a:spcBef>
              <a:spcAft>
                <a:spcPct val="0"/>
              </a:spcAft>
              <a:defRPr sz="3600" b="1">
                <a:solidFill>
                  <a:srgbClr val="003881"/>
                </a:solidFill>
                <a:latin typeface="Tahoma" pitchFamily="34" charset="0"/>
              </a:defRPr>
            </a:lvl4pPr>
            <a:lvl5pPr algn="ctr" rtl="0" eaLnBrk="0" fontAlgn="base" hangingPunct="0">
              <a:spcBef>
                <a:spcPct val="0"/>
              </a:spcBef>
              <a:spcAft>
                <a:spcPct val="0"/>
              </a:spcAft>
              <a:defRPr sz="3600" b="1">
                <a:solidFill>
                  <a:srgbClr val="003881"/>
                </a:solidFill>
                <a:latin typeface="Tahoma" pitchFamily="34" charset="0"/>
              </a:defRPr>
            </a:lvl5pPr>
            <a:lvl6pPr marL="457200" algn="ctr" rtl="0" fontAlgn="base">
              <a:spcBef>
                <a:spcPct val="0"/>
              </a:spcBef>
              <a:spcAft>
                <a:spcPct val="0"/>
              </a:spcAft>
              <a:defRPr sz="3600" b="1">
                <a:solidFill>
                  <a:srgbClr val="003881"/>
                </a:solidFill>
                <a:latin typeface="Tahoma" pitchFamily="34" charset="0"/>
              </a:defRPr>
            </a:lvl6pPr>
            <a:lvl7pPr marL="914400" algn="ctr" rtl="0" fontAlgn="base">
              <a:spcBef>
                <a:spcPct val="0"/>
              </a:spcBef>
              <a:spcAft>
                <a:spcPct val="0"/>
              </a:spcAft>
              <a:defRPr sz="3600" b="1">
                <a:solidFill>
                  <a:srgbClr val="003881"/>
                </a:solidFill>
                <a:latin typeface="Tahoma" pitchFamily="34" charset="0"/>
              </a:defRPr>
            </a:lvl7pPr>
            <a:lvl8pPr marL="1371600" algn="ctr" rtl="0" fontAlgn="base">
              <a:spcBef>
                <a:spcPct val="0"/>
              </a:spcBef>
              <a:spcAft>
                <a:spcPct val="0"/>
              </a:spcAft>
              <a:defRPr sz="3600" b="1">
                <a:solidFill>
                  <a:srgbClr val="003881"/>
                </a:solidFill>
                <a:latin typeface="Tahoma" pitchFamily="34" charset="0"/>
              </a:defRPr>
            </a:lvl8pPr>
            <a:lvl9pPr marL="1828800" algn="ctr" rtl="0" fontAlgn="base">
              <a:spcBef>
                <a:spcPct val="0"/>
              </a:spcBef>
              <a:spcAft>
                <a:spcPct val="0"/>
              </a:spcAft>
              <a:defRPr sz="3600" b="1">
                <a:solidFill>
                  <a:srgbClr val="003881"/>
                </a:solidFill>
                <a:latin typeface="Tahoma" pitchFamily="34" charset="0"/>
              </a:defRPr>
            </a:lvl9pPr>
          </a:lstStyle>
          <a:p>
            <a:r>
              <a:rPr lang="sk-SK" sz="2000" kern="0" dirty="0" smtClean="0">
                <a:solidFill>
                  <a:schemeClr val="bg1"/>
                </a:solidFill>
              </a:rPr>
              <a:t>Dôvody a význam prijatých opatrení v kontexte mandátu</a:t>
            </a:r>
            <a:endParaRPr lang="sk-SK" sz="2000" kern="0" dirty="0">
              <a:solidFill>
                <a:schemeClr val="bg1"/>
              </a:solidFill>
            </a:endParaRPr>
          </a:p>
        </p:txBody>
      </p:sp>
    </p:spTree>
    <p:extLst>
      <p:ext uri="{BB962C8B-B14F-4D97-AF65-F5344CB8AC3E}">
        <p14:creationId xmlns:p14="http://schemas.microsoft.com/office/powerpoint/2010/main" val="393900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BS_modra_sablona-rev2">
  <a:themeElements>
    <a:clrScheme name="1_NBS_modra_sablona-rev2 15">
      <a:dk1>
        <a:srgbClr val="000000"/>
      </a:dk1>
      <a:lt1>
        <a:srgbClr val="FFFFFF"/>
      </a:lt1>
      <a:dk2>
        <a:srgbClr val="003881"/>
      </a:dk2>
      <a:lt2>
        <a:srgbClr val="8B8C8E"/>
      </a:lt2>
      <a:accent1>
        <a:srgbClr val="003881"/>
      </a:accent1>
      <a:accent2>
        <a:srgbClr val="9B0030"/>
      </a:accent2>
      <a:accent3>
        <a:srgbClr val="FFFFFF"/>
      </a:accent3>
      <a:accent4>
        <a:srgbClr val="000000"/>
      </a:accent4>
      <a:accent5>
        <a:srgbClr val="AAAEC1"/>
      </a:accent5>
      <a:accent6>
        <a:srgbClr val="8C002A"/>
      </a:accent6>
      <a:hlink>
        <a:srgbClr val="7F9BC0"/>
      </a:hlink>
      <a:folHlink>
        <a:srgbClr val="CD7F97"/>
      </a:folHlink>
    </a:clrScheme>
    <a:fontScheme name="1_NBS_modra_sablona-rev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k-SK"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k-SK"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1_NBS_modra_sablona-r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BS_modra_sablona-re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BS_modra_sablona-re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BS_modra_sablona-re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BS_modra_sablona-re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BS_modra_sablona-re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BS_modra_sablona-re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BS_modra_sablona-re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BS_modra_sablona-re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BS_modra_sablona-re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BS_modra_sablona-re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BS_modra_sablona-re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BS_modra_sablona-rev2 13">
        <a:dk1>
          <a:srgbClr val="000000"/>
        </a:dk1>
        <a:lt1>
          <a:srgbClr val="FFFFFF"/>
        </a:lt1>
        <a:dk2>
          <a:srgbClr val="003881"/>
        </a:dk2>
        <a:lt2>
          <a:srgbClr val="808080"/>
        </a:lt2>
        <a:accent1>
          <a:srgbClr val="003881"/>
        </a:accent1>
        <a:accent2>
          <a:srgbClr val="333399"/>
        </a:accent2>
        <a:accent3>
          <a:srgbClr val="FFFFFF"/>
        </a:accent3>
        <a:accent4>
          <a:srgbClr val="000000"/>
        </a:accent4>
        <a:accent5>
          <a:srgbClr val="AAAEC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BS_modra_sablona-rev2 14">
        <a:dk1>
          <a:srgbClr val="000000"/>
        </a:dk1>
        <a:lt1>
          <a:srgbClr val="FFFFFF"/>
        </a:lt1>
        <a:dk2>
          <a:srgbClr val="003881"/>
        </a:dk2>
        <a:lt2>
          <a:srgbClr val="808080"/>
        </a:lt2>
        <a:accent1>
          <a:srgbClr val="003881"/>
        </a:accent1>
        <a:accent2>
          <a:srgbClr val="9B0030"/>
        </a:accent2>
        <a:accent3>
          <a:srgbClr val="FFFFFF"/>
        </a:accent3>
        <a:accent4>
          <a:srgbClr val="000000"/>
        </a:accent4>
        <a:accent5>
          <a:srgbClr val="AAAEC1"/>
        </a:accent5>
        <a:accent6>
          <a:srgbClr val="8C002A"/>
        </a:accent6>
        <a:hlink>
          <a:srgbClr val="7F9BC0"/>
        </a:hlink>
        <a:folHlink>
          <a:srgbClr val="CD7F97"/>
        </a:folHlink>
      </a:clrScheme>
      <a:clrMap bg1="lt1" tx1="dk1" bg2="lt2" tx2="dk2" accent1="accent1" accent2="accent2" accent3="accent3" accent4="accent4" accent5="accent5" accent6="accent6" hlink="hlink" folHlink="folHlink"/>
    </a:extraClrScheme>
    <a:extraClrScheme>
      <a:clrScheme name="1_NBS_modra_sablona-rev2 15">
        <a:dk1>
          <a:srgbClr val="000000"/>
        </a:dk1>
        <a:lt1>
          <a:srgbClr val="FFFFFF"/>
        </a:lt1>
        <a:dk2>
          <a:srgbClr val="003881"/>
        </a:dk2>
        <a:lt2>
          <a:srgbClr val="8B8C8E"/>
        </a:lt2>
        <a:accent1>
          <a:srgbClr val="003881"/>
        </a:accent1>
        <a:accent2>
          <a:srgbClr val="9B0030"/>
        </a:accent2>
        <a:accent3>
          <a:srgbClr val="FFFFFF"/>
        </a:accent3>
        <a:accent4>
          <a:srgbClr val="000000"/>
        </a:accent4>
        <a:accent5>
          <a:srgbClr val="AAAEC1"/>
        </a:accent5>
        <a:accent6>
          <a:srgbClr val="8C002A"/>
        </a:accent6>
        <a:hlink>
          <a:srgbClr val="7F9BC0"/>
        </a:hlink>
        <a:folHlink>
          <a:srgbClr val="CD7F97"/>
        </a:folHlink>
      </a:clrScheme>
      <a:clrMap bg1="lt1" tx1="dk1" bg2="lt2" tx2="dk2" accent1="accent1" accent2="accent2" accent3="accent3" accent4="accent4" accent5="accent5" accent6="accent6" hlink="hlink" folHlink="folHlink"/>
    </a:extraClrScheme>
    <a:extraClrScheme>
      <a:clrScheme name="1_NBS_modra_sablona-rev2 16">
        <a:dk1>
          <a:srgbClr val="000000"/>
        </a:dk1>
        <a:lt1>
          <a:srgbClr val="FFFFFF"/>
        </a:lt1>
        <a:dk2>
          <a:srgbClr val="003881"/>
        </a:dk2>
        <a:lt2>
          <a:srgbClr val="EFEFEF"/>
        </a:lt2>
        <a:accent1>
          <a:srgbClr val="003881"/>
        </a:accent1>
        <a:accent2>
          <a:srgbClr val="9B0030"/>
        </a:accent2>
        <a:accent3>
          <a:srgbClr val="FFFFFF"/>
        </a:accent3>
        <a:accent4>
          <a:srgbClr val="000000"/>
        </a:accent4>
        <a:accent5>
          <a:srgbClr val="AAAEC1"/>
        </a:accent5>
        <a:accent6>
          <a:srgbClr val="8C002A"/>
        </a:accent6>
        <a:hlink>
          <a:srgbClr val="7F9BC0"/>
        </a:hlink>
        <a:folHlink>
          <a:srgbClr val="CD7F9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2836</TotalTime>
  <Words>2970</Words>
  <Application>Microsoft Office PowerPoint</Application>
  <PresentationFormat>On-screen Show (4:3)</PresentationFormat>
  <Paragraphs>318</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1_NBS_modra_sablona-rev2</vt:lpstr>
      <vt:lpstr>PowerPoint Presentation</vt:lpstr>
      <vt:lpstr>PowerPoint Presentation</vt:lpstr>
      <vt:lpstr>Projekt euro – Kto? Čo? Ako? Prečo?</vt:lpstr>
      <vt:lpstr>PowerPoint Presentation</vt:lpstr>
      <vt:lpstr>PowerPoint Presentation</vt:lpstr>
      <vt:lpstr>Narušenie transmisného mechanizmu</vt:lpstr>
      <vt:lpstr>Podpora likvidity</vt:lpstr>
      <vt:lpstr>Ďalšie kroky na podporu transmisie</vt:lpstr>
      <vt:lpstr>OMT výrazne prispeli k zníženiu napätia</vt:lpstr>
      <vt:lpstr>Nákup aktív verejného sektora</vt:lpstr>
      <vt:lpstr>Vývoj menovo-politických operácií ECB</vt:lpstr>
      <vt:lpstr>Pohľad na cenový a kurzový vývoj pred a po kríze</vt:lpstr>
      <vt:lpstr>Čo je dôvodom nízkej inflácie?</vt:lpstr>
      <vt:lpstr>PowerPoint Presentation</vt:lpstr>
      <vt:lpstr>PowerPoint Presentation</vt:lpstr>
      <vt:lpstr>Nákupy v rámci EAPP zvyšujú bilančnú sumu ECB</vt:lpstr>
      <vt:lpstr>Reakcia na ohlásenie EAPP</vt:lpstr>
      <vt:lpstr>Neštandardné opatrenia pomohli obnoviť transmisiu úrokových sadzieb</vt:lpstr>
      <vt:lpstr>Oživenie úverových aktivít</vt:lpstr>
      <vt:lpstr>Sú doterajšie opatrenia dostatočné?</vt:lpstr>
      <vt:lpstr>Riziká sú smerom nadol pre HDP a HICP a tlmia pozitívny vplyv EAPP na výnosy a úverové aktivity</vt:lpstr>
      <vt:lpstr>Strata na potenciálnom produkte</vt:lpstr>
      <vt:lpstr>PowerPoint Presentation</vt:lpstr>
      <vt:lpstr>PowerPoint Presentation</vt:lpstr>
      <vt:lpstr>Porovnanie s inými</vt:lpstr>
      <vt:lpstr>PowerPoint Presentation</vt:lpstr>
      <vt:lpstr>PowerPoint Presentation</vt:lpstr>
      <vt:lpstr>PowerPoint Presentation</vt:lpstr>
      <vt:lpstr>PowerPoint Presentation</vt:lpstr>
      <vt:lpstr>PowerPoint Presentation</vt:lpstr>
      <vt:lpstr>PowerPoint Presentation</vt:lpstr>
      <vt:lpstr>Bezpečnosť euromeny</vt:lpstr>
    </vt:vector>
  </TitlesOfParts>
  <Company>NARODNA BANKA SLOVENSKA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Carsky</dc:creator>
  <cp:lastModifiedBy>Novák Marcel</cp:lastModifiedBy>
  <cp:revision>256</cp:revision>
  <cp:lastPrinted>2015-12-04T13:10:26Z</cp:lastPrinted>
  <dcterms:created xsi:type="dcterms:W3CDTF">2015-11-05T10:42:17Z</dcterms:created>
  <dcterms:modified xsi:type="dcterms:W3CDTF">2015-12-10T10:29:08Z</dcterms:modified>
</cp:coreProperties>
</file>