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9" r:id="rId2"/>
    <p:sldMasterId id="2147483675" r:id="rId3"/>
    <p:sldMasterId id="2147483663" r:id="rId4"/>
  </p:sldMasterIdLst>
  <p:notesMasterIdLst>
    <p:notesMasterId r:id="rId20"/>
  </p:notesMasterIdLst>
  <p:handoutMasterIdLst>
    <p:handoutMasterId r:id="rId21"/>
  </p:handoutMasterIdLst>
  <p:sldIdLst>
    <p:sldId id="257" r:id="rId5"/>
    <p:sldId id="358" r:id="rId6"/>
    <p:sldId id="359" r:id="rId7"/>
    <p:sldId id="361" r:id="rId8"/>
    <p:sldId id="360" r:id="rId9"/>
    <p:sldId id="362" r:id="rId10"/>
    <p:sldId id="363" r:id="rId11"/>
    <p:sldId id="364" r:id="rId12"/>
    <p:sldId id="365" r:id="rId13"/>
    <p:sldId id="366" r:id="rId14"/>
    <p:sldId id="368" r:id="rId15"/>
    <p:sldId id="369" r:id="rId16"/>
    <p:sldId id="367" r:id="rId17"/>
    <p:sldId id="370" r:id="rId18"/>
    <p:sldId id="351" r:id="rId19"/>
  </p:sldIdLst>
  <p:sldSz cx="10693400" cy="7561263"/>
  <p:notesSz cx="6797675" cy="9926638"/>
  <p:defaultTextStyle>
    <a:defPPr>
      <a:defRPr lang="cs-CZ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učerová Mária" initials="MAK" lastIdx="3" clrIdx="0"/>
  <p:cmAuthor id="1" name="Kaiser Libor" initials="KL" lastIdx="8" clrIdx="1"/>
  <p:cmAuthor id="2" name="Vinšová Eva" initials="VE" lastIdx="0" clrIdx="2"/>
  <p:cmAuthor id="3" name="Badida Miloš" initials="MB" lastIdx="8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BFC5"/>
    <a:srgbClr val="36424A"/>
    <a:srgbClr val="2C4D70"/>
    <a:srgbClr val="CDD4DA"/>
    <a:srgbClr val="DDC1C0"/>
    <a:srgbClr val="53713F"/>
    <a:srgbClr val="574650"/>
    <a:srgbClr val="752933"/>
    <a:srgbClr val="404E57"/>
    <a:srgbClr val="C3B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43" autoAdjust="0"/>
    <p:restoredTop sz="94676" autoAdjust="0"/>
  </p:normalViewPr>
  <p:slideViewPr>
    <p:cSldViewPr showGuides="1">
      <p:cViewPr>
        <p:scale>
          <a:sx n="90" d="100"/>
          <a:sy n="90" d="100"/>
        </p:scale>
        <p:origin x="-1008" y="-318"/>
      </p:cViewPr>
      <p:guideLst>
        <p:guide orient="horz" pos="340"/>
        <p:guide pos="1917"/>
      </p:guideLst>
    </p:cSldViewPr>
  </p:slideViewPr>
  <p:outlineViewPr>
    <p:cViewPr>
      <p:scale>
        <a:sx n="33" d="100"/>
        <a:sy n="33" d="100"/>
      </p:scale>
      <p:origin x="0" y="948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1" d="100"/>
          <a:sy n="61" d="100"/>
        </p:scale>
        <p:origin x="-3402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CC8E53-A194-4783-B20E-C7B492A6C6BF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6C695-7A29-4208-9655-F35DFD0A3B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76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2AE6A-E19C-4C20-9A0D-7C5BB63B45F4}" type="datetimeFigureOut">
              <a:rPr lang="cs-CZ" smtClean="0"/>
              <a:t>27.3.2014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FDBCFB-8BDE-4C3A-A547-0EDB891F23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6224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FDBCFB-8BDE-4C3A-A547-0EDB891F23C2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5908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8000" y="1224000"/>
            <a:ext cx="6895400" cy="5416002"/>
          </a:xfrm>
        </p:spPr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5" name="Picture 2" descr="T:\_LOGA_všech_společností\_______J&amp;T_______\logo_J&amp;T_Banka\logo_JTBanka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40000"/>
            <a:ext cx="126782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206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1260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245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312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1159072"/>
            <a:ext cx="3518055" cy="42319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1516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494546"/>
            <a:ext cx="6416040" cy="42319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702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2244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35537" y="302803"/>
            <a:ext cx="423193" cy="645157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9283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22164" y="1548383"/>
            <a:ext cx="9090025" cy="42417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2839" y="7008814"/>
            <a:ext cx="3387725" cy="401637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8CD-5DDF-4F79-A098-F89DA05BF2C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2"/>
          <p:cNvSpPr>
            <a:spLocks noGrp="1"/>
          </p:cNvSpPr>
          <p:nvPr>
            <p:ph idx="1"/>
          </p:nvPr>
        </p:nvSpPr>
        <p:spPr>
          <a:xfrm>
            <a:off x="534989" y="3132560"/>
            <a:ext cx="9623425" cy="362225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1317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2998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162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8000" y="1224000"/>
            <a:ext cx="6895400" cy="5416002"/>
          </a:xfrm>
        </p:spPr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2" descr="T:\_LOGA_všech_společností\_______J&amp;T_______\logo_J&amp;T\logo_JT_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40000"/>
            <a:ext cx="635758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30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277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18557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505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6579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821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404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29445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1156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33024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8000" y="1224000"/>
            <a:ext cx="6895400" cy="5416002"/>
          </a:xfrm>
        </p:spPr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4504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5" y="539752"/>
            <a:ext cx="720000" cy="899106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8000" y="1224000"/>
            <a:ext cx="6895400" cy="5416002"/>
          </a:xfrm>
        </p:spPr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227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JTB-OMA\New_design_2012\JaT_powerpoint\predel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"/>
            <a:ext cx="10693400" cy="75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650738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22549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JTB-OMA\New_design_2012\JaT_powerpoint\predel_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11888" r="-303" b="-422"/>
          <a:stretch/>
        </p:blipFill>
        <p:spPr bwMode="auto">
          <a:xfrm>
            <a:off x="0" y="0"/>
            <a:ext cx="10747300" cy="7560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650738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0046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42319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5940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433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96550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767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9953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0" y="1159072"/>
            <a:ext cx="3518055" cy="42319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3" y="301052"/>
            <a:ext cx="5977907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0" y="1582266"/>
            <a:ext cx="3518055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55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494546"/>
            <a:ext cx="6416040" cy="42319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76805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47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JTB-OMA\New_design_2012\JaT_powerpoint\predel_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54"/>
            <a:ext cx="10693400" cy="755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650738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5602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9735537" y="302803"/>
            <a:ext cx="423193" cy="645157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302803"/>
            <a:ext cx="7039822" cy="645157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176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522164" y="1548383"/>
            <a:ext cx="9090025" cy="424173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988" y="7008814"/>
            <a:ext cx="2495550" cy="401637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2839" y="7008814"/>
            <a:ext cx="3387725" cy="401637"/>
          </a:xfrm>
          <a:prstGeom prst="rect">
            <a:avLst/>
          </a:prstGeom>
        </p:spPr>
        <p:txBody>
          <a:bodyPr lIns="91434" tIns="45717" rIns="91434" bIns="45717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F38CD-5DDF-4F79-A098-F89DA05BF2C7}" type="slidenum">
              <a:rPr lang="cs-CZ" smtClean="0"/>
              <a:t>‹#›</a:t>
            </a:fld>
            <a:endParaRPr lang="cs-CZ"/>
          </a:p>
        </p:txBody>
      </p:sp>
      <p:sp>
        <p:nvSpPr>
          <p:cNvPr id="7" name="Zástupný symbol pro text 2"/>
          <p:cNvSpPr>
            <a:spLocks noGrp="1"/>
          </p:cNvSpPr>
          <p:nvPr>
            <p:ph idx="1"/>
          </p:nvPr>
        </p:nvSpPr>
        <p:spPr>
          <a:xfrm>
            <a:off x="534989" y="3132560"/>
            <a:ext cx="9623425" cy="3622254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68973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01688" y="2349500"/>
            <a:ext cx="9090025" cy="1620838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3375" y="4284663"/>
            <a:ext cx="7486650" cy="19319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765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2525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550" y="4859338"/>
            <a:ext cx="9090025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550" y="3205163"/>
            <a:ext cx="9090025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3865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5512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22900" y="1763713"/>
            <a:ext cx="4735513" cy="49911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28207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32425" y="1692275"/>
            <a:ext cx="4725988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425" y="2397125"/>
            <a:ext cx="4725988" cy="43576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8723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88108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7219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811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1475" y="301625"/>
            <a:ext cx="5976938" cy="64531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988" y="1582738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40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:\JTB-OMA\Design_JTBA\JaT_powerpoint\predel_postovk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91813" cy="75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650738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385" y="539752"/>
            <a:ext cx="720000" cy="89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9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500" y="5292725"/>
            <a:ext cx="6416675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500" y="676275"/>
            <a:ext cx="6416675" cy="45354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500" y="5918200"/>
            <a:ext cx="6416675" cy="887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3640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629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3350" y="303213"/>
            <a:ext cx="2405063" cy="6451600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5962" cy="64516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/>
          <a:lstStyle/>
          <a:p>
            <a:fld id="{D42F0ABF-F7D0-4D74-83BE-0D643D39EA3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39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:\JTB-OMA\New_design_2012\JaT_powerpoint\predel_JT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371" b="11210" l="5986" r="13341">
                        <a14:foregroundMark x1="7725" y1="8306" x2="7725" y2="8306"/>
                        <a14:foregroundMark x1="11830" y1="8548" x2="11830" y2="8548"/>
                        <a14:foregroundMark x1="10490" y1="10081" x2="10490" y2="1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0" t="5795" r="86388" b="88159"/>
          <a:stretch/>
        </p:blipFill>
        <p:spPr bwMode="auto">
          <a:xfrm>
            <a:off x="552450" y="438149"/>
            <a:ext cx="904876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650738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786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:\JTB-OMA\New_design_2012\JaT_powerpoint\predel_1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1" t="11888" r="-303" b="-422"/>
          <a:stretch/>
        </p:blipFill>
        <p:spPr bwMode="auto">
          <a:xfrm>
            <a:off x="818" y="-1"/>
            <a:ext cx="10890498" cy="766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650738" cy="424173"/>
          </a:xfrm>
        </p:spPr>
        <p:txBody>
          <a:bodyPr/>
          <a:lstStyle>
            <a:lvl1pPr>
              <a:defRPr>
                <a:solidFill>
                  <a:srgbClr val="36424A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36424A"/>
              </a:buClr>
              <a:defRPr/>
            </a:lvl1pPr>
            <a:lvl2pPr>
              <a:buClr>
                <a:srgbClr val="667078"/>
              </a:buClr>
              <a:defRPr/>
            </a:lvl2pPr>
            <a:lvl3pPr>
              <a:buClr>
                <a:srgbClr val="667078"/>
              </a:buClr>
              <a:defRPr/>
            </a:lvl3pPr>
            <a:lvl4pPr>
              <a:buClr>
                <a:srgbClr val="667078"/>
              </a:buClr>
              <a:defRPr/>
            </a:lvl4pPr>
            <a:lvl5pPr>
              <a:buClr>
                <a:srgbClr val="667078"/>
              </a:buClr>
              <a:defRPr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8" name="Picture 2" descr="S:\JTB-OMA\New_design_2012\JaT_powerpoint\predel_JT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71" b="11210" l="5986" r="13341">
                        <a14:foregroundMark x1="7725" y1="8306" x2="7725" y2="8306"/>
                        <a14:foregroundMark x1="11830" y1="8548" x2="11830" y2="8548"/>
                        <a14:foregroundMark x1="10490" y1="10081" x2="10490" y2="100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50" t="5795" r="86388" b="88159"/>
          <a:stretch/>
        </p:blipFill>
        <p:spPr bwMode="auto">
          <a:xfrm>
            <a:off x="556072" y="434355"/>
            <a:ext cx="904876" cy="45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746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42319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163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lIns="99569" tIns="49785" rIns="99569" bIns="49785"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417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41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78000" y="1224000"/>
            <a:ext cx="6895400" cy="5416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421900" y="6771816"/>
            <a:ext cx="2495127" cy="4025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6521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701" r:id="rId2"/>
    <p:sldLayoutId id="2147483704" r:id="rId3"/>
    <p:sldLayoutId id="2147483661" r:id="rId4"/>
    <p:sldLayoutId id="2147483703" r:id="rId5"/>
    <p:sldLayoutId id="2147483702" r:id="rId6"/>
    <p:sldLayoutId id="2147483662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95690" rtl="0" eaLnBrk="1" latinLnBrk="0" hangingPunct="1">
        <a:lnSpc>
          <a:spcPts val="3267"/>
        </a:lnSpc>
        <a:spcBef>
          <a:spcPct val="0"/>
        </a:spcBef>
        <a:buNone/>
        <a:defRPr sz="3300" kern="1200">
          <a:solidFill>
            <a:srgbClr val="36424A"/>
          </a:solidFill>
          <a:latin typeface="+mj-lt"/>
          <a:ea typeface="+mj-ea"/>
          <a:cs typeface="+mj-cs"/>
        </a:defRPr>
      </a:lvl1pPr>
    </p:titleStyle>
    <p:bodyStyle>
      <a:lvl1pPr marL="197064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36424A"/>
        </a:buClr>
        <a:buFont typeface="Wingdings 3" pitchFamily="18" charset="2"/>
        <a:buChar char="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94127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667078"/>
        </a:buClr>
        <a:buFont typeface="Wingdings 3" pitchFamily="18" charset="2"/>
        <a:buChar char="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91191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667078"/>
        </a:buClr>
        <a:buFont typeface="Wingdings 3" pitchFamily="18" charset="2"/>
        <a:buChar char="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77883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667078"/>
        </a:buClr>
        <a:buFont typeface="Wingdings 3" pitchFamily="18" charset="2"/>
        <a:buChar char=""/>
        <a:tabLst>
          <a:tab pos="777883" algn="l"/>
        </a:tabLst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74947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667078"/>
        </a:buClr>
        <a:buFont typeface="Wingdings 3" pitchFamily="18" charset="2"/>
        <a:buChar char="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3425" cy="12604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4988" y="1763713"/>
            <a:ext cx="9623425" cy="4991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39264-B5BB-4731-87DF-E4C8C5758B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7949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41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078000" y="1224000"/>
            <a:ext cx="6895400" cy="5416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421900" y="6771816"/>
            <a:ext cx="2495127" cy="4025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26" name="Picture 2" descr="T:\_LOGA_všech_společností\_______J&amp;T_______\logo_J&amp;T_Banka\logo_JTBanka_RGB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540000"/>
            <a:ext cx="1267827" cy="1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84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95690" rtl="0" eaLnBrk="1" latinLnBrk="0" hangingPunct="1">
        <a:lnSpc>
          <a:spcPts val="3267"/>
        </a:lnSpc>
        <a:spcBef>
          <a:spcPct val="0"/>
        </a:spcBef>
        <a:buNone/>
        <a:defRPr sz="3300" kern="1200">
          <a:solidFill>
            <a:srgbClr val="36424A"/>
          </a:solidFill>
          <a:latin typeface="+mj-lt"/>
          <a:ea typeface="+mj-ea"/>
          <a:cs typeface="+mj-cs"/>
        </a:defRPr>
      </a:lvl1pPr>
    </p:titleStyle>
    <p:bodyStyle>
      <a:lvl1pPr marL="197064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36424A"/>
        </a:buClr>
        <a:buFont typeface="Wingdings 3" pitchFamily="18" charset="2"/>
        <a:buChar char=""/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94127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667078"/>
        </a:buClr>
        <a:buFont typeface="Wingdings 3" pitchFamily="18" charset="2"/>
        <a:buChar char="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91191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667078"/>
        </a:buClr>
        <a:buFont typeface="Wingdings 3" pitchFamily="18" charset="2"/>
        <a:buChar char=""/>
        <a:tabLst/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777883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667078"/>
        </a:buClr>
        <a:buFont typeface="Wingdings 3" pitchFamily="18" charset="2"/>
        <a:buChar char=""/>
        <a:tabLst>
          <a:tab pos="777883" algn="l"/>
        </a:tabLst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974947" indent="-197064" algn="l" defTabSz="995690" rtl="0" eaLnBrk="1" latinLnBrk="0" hangingPunct="1">
        <a:lnSpc>
          <a:spcPts val="1742"/>
        </a:lnSpc>
        <a:spcBef>
          <a:spcPts val="0"/>
        </a:spcBef>
        <a:buClr>
          <a:srgbClr val="667078"/>
        </a:buClr>
        <a:buFont typeface="Wingdings 3" pitchFamily="18" charset="2"/>
        <a:buChar char="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417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idx="1"/>
          </p:nvPr>
        </p:nvSpPr>
        <p:spPr>
          <a:xfrm>
            <a:off x="3078000" y="1224000"/>
            <a:ext cx="6895400" cy="5416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421900" y="6771816"/>
            <a:ext cx="2495127" cy="40256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100" b="1">
                <a:solidFill>
                  <a:schemeClr val="tx1"/>
                </a:solidFill>
                <a:latin typeface="+mn-lt"/>
              </a:defRPr>
            </a:lvl1pPr>
          </a:lstStyle>
          <a:p>
            <a:fld id="{7B1E6F50-380A-433A-971D-71182E990995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1785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10" Type="http://schemas.openxmlformats.org/officeDocument/2006/relationships/image" Target="../media/image14.jpeg"/><Relationship Id="rId4" Type="http://schemas.openxmlformats.org/officeDocument/2006/relationships/image" Target="../media/image29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34.jpeg"/><Relationship Id="rId5" Type="http://schemas.openxmlformats.org/officeDocument/2006/relationships/image" Target="../media/image14.jpeg"/><Relationship Id="rId10" Type="http://schemas.openxmlformats.org/officeDocument/2006/relationships/image" Target="../media/image11.jpeg"/><Relationship Id="rId4" Type="http://schemas.openxmlformats.org/officeDocument/2006/relationships/image" Target="../media/image12.jpe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pn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99328" y="1620391"/>
            <a:ext cx="9936162" cy="506548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95690" rtl="0" eaLnBrk="1" latinLnBrk="0" hangingPunct="1">
              <a:lnSpc>
                <a:spcPts val="3267"/>
              </a:lnSpc>
              <a:spcBef>
                <a:spcPct val="0"/>
              </a:spcBef>
              <a:buNone/>
              <a:defRPr sz="3300" kern="1200">
                <a:solidFill>
                  <a:srgbClr val="36424A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ts val="4000"/>
              </a:lnSpc>
            </a:pPr>
            <a:r>
              <a:rPr lang="sk-SK" sz="3600" b="1" dirty="0" smtClean="0"/>
              <a:t>Ako sa dobieha budúcnosť ?</a:t>
            </a:r>
          </a:p>
          <a:p>
            <a:pPr algn="ctr">
              <a:lnSpc>
                <a:spcPts val="4000"/>
              </a:lnSpc>
            </a:pPr>
            <a:r>
              <a:rPr lang="sk-SK" sz="3600" b="1" dirty="0" smtClean="0"/>
              <a:t>Ako sa zhmotňujú vízie ?</a:t>
            </a:r>
          </a:p>
          <a:p>
            <a:pPr algn="ctr">
              <a:lnSpc>
                <a:spcPts val="3500"/>
              </a:lnSpc>
            </a:pPr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5400" dirty="0" smtClean="0"/>
              <a:t/>
            </a:r>
            <a:br>
              <a:rPr lang="sk-SK" sz="5400" dirty="0" smtClean="0"/>
            </a:br>
            <a:r>
              <a:rPr lang="sk-SK" sz="3500" dirty="0" smtClean="0"/>
              <a:t>Monika Céreová</a:t>
            </a:r>
          </a:p>
          <a:p>
            <a:pPr algn="ctr">
              <a:lnSpc>
                <a:spcPts val="3500"/>
              </a:lnSpc>
            </a:pPr>
            <a:r>
              <a:rPr lang="sk-SK" sz="3000" dirty="0" smtClean="0"/>
              <a:t/>
            </a:r>
            <a:br>
              <a:rPr lang="sk-SK" sz="3000" dirty="0" smtClean="0"/>
            </a:br>
            <a:r>
              <a:rPr lang="sk-SK" sz="3000" dirty="0" smtClean="0"/>
              <a:t>27. marca 2014</a:t>
            </a:r>
          </a:p>
          <a:p>
            <a:pPr algn="ctr">
              <a:lnSpc>
                <a:spcPts val="3500"/>
              </a:lnSpc>
            </a:pP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endParaRPr lang="sk-SK" sz="2500" b="1" dirty="0" smtClean="0"/>
          </a:p>
        </p:txBody>
      </p:sp>
    </p:spTree>
    <p:extLst>
      <p:ext uri="{BB962C8B-B14F-4D97-AF65-F5344CB8AC3E}">
        <p14:creationId xmlns:p14="http://schemas.microsoft.com/office/powerpoint/2010/main" val="1844007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10</a:t>
            </a:fld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372" y="1450408"/>
            <a:ext cx="6192688" cy="528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9092"/>
          </a:xfrm>
        </p:spPr>
        <p:txBody>
          <a:bodyPr/>
          <a:lstStyle/>
          <a:p>
            <a:r>
              <a:rPr lang="sk-SK" sz="30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ALFA A OMEGA ÚSPECHU J&amp;T</a:t>
            </a:r>
          </a:p>
        </p:txBody>
      </p:sp>
    </p:spTree>
    <p:extLst>
      <p:ext uri="{BB962C8B-B14F-4D97-AF65-F5344CB8AC3E}">
        <p14:creationId xmlns:p14="http://schemas.microsoft.com/office/powerpoint/2010/main" val="360243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2" descr="\\hroch\MARKETING\JTRE\J&amp;T REAL ESTATE\PROJECTS 2011\CEETA\DM\DM_final\LOGA JPEG\farba_bezclaim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15988" r="14989" b="23982"/>
          <a:stretch>
            <a:fillRect/>
          </a:stretch>
        </p:blipFill>
        <p:spPr bwMode="auto">
          <a:xfrm>
            <a:off x="6740497" y="5940985"/>
            <a:ext cx="749250" cy="6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530276" y="468263"/>
            <a:ext cx="9024571" cy="84638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95690" rtl="0" eaLnBrk="1" latinLnBrk="0" hangingPunct="1">
              <a:lnSpc>
                <a:spcPts val="3267"/>
              </a:lnSpc>
              <a:spcBef>
                <a:spcPct val="0"/>
              </a:spcBef>
              <a:buNone/>
              <a:defRPr sz="3300" kern="1200">
                <a:solidFill>
                  <a:srgbClr val="3642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 </a:t>
            </a:r>
            <a:r>
              <a:rPr lang="cs-CZ" sz="30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J&amp;T </a:t>
            </a:r>
            <a:r>
              <a:rPr lang="cs-CZ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má už </a:t>
            </a:r>
            <a:r>
              <a:rPr lang="cs-CZ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20 </a:t>
            </a:r>
            <a:r>
              <a:rPr lang="cs-CZ" sz="3000" b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rokov</a:t>
            </a:r>
            <a:endParaRPr lang="cs-CZ" sz="3000" b="1" dirty="0" smtClean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  <a:p>
            <a:r>
              <a:rPr lang="cs-CZ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</a:t>
            </a:r>
            <a:r>
              <a:rPr lang="cs-CZ" sz="3000" b="1" dirty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SILNÝ STREDOEURÓPSKY INVESTOR</a:t>
            </a:r>
          </a:p>
        </p:txBody>
      </p:sp>
      <p:sp>
        <p:nvSpPr>
          <p:cNvPr id="6" name="Obdélník 5"/>
          <p:cNvSpPr/>
          <p:nvPr/>
        </p:nvSpPr>
        <p:spPr>
          <a:xfrm>
            <a:off x="6439756" y="3860765"/>
            <a:ext cx="4104000" cy="876488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J</a:t>
            </a:r>
            <a:r>
              <a:rPr lang="en-US" b="1" dirty="0">
                <a:solidFill>
                  <a:schemeClr val="bg1"/>
                </a:solidFill>
              </a:rPr>
              <a:t>&amp;</a:t>
            </a:r>
            <a:r>
              <a:rPr lang="cs-CZ" b="1" dirty="0">
                <a:solidFill>
                  <a:schemeClr val="bg1"/>
                </a:solidFill>
              </a:rPr>
              <a:t>T </a:t>
            </a:r>
            <a:r>
              <a:rPr lang="cs-CZ" b="1" dirty="0" err="1">
                <a:solidFill>
                  <a:schemeClr val="bg1"/>
                </a:solidFill>
              </a:rPr>
              <a:t>Private</a:t>
            </a:r>
            <a:r>
              <a:rPr lang="cs-CZ" b="1" dirty="0">
                <a:solidFill>
                  <a:schemeClr val="bg1"/>
                </a:solidFill>
              </a:rPr>
              <a:t> </a:t>
            </a:r>
            <a:r>
              <a:rPr lang="cs-CZ" b="1" dirty="0" err="1">
                <a:solidFill>
                  <a:schemeClr val="bg1"/>
                </a:solidFill>
              </a:rPr>
              <a:t>Equity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650448" y="3932772"/>
            <a:ext cx="1805190" cy="876488"/>
          </a:xfrm>
          <a:prstGeom prst="rect">
            <a:avLst/>
          </a:prstGeom>
          <a:solidFill>
            <a:srgbClr val="BA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1100" dirty="0" smtClean="0">
                <a:solidFill>
                  <a:schemeClr val="bg1"/>
                </a:solidFill>
              </a:rPr>
              <a:t>Ostatní</a:t>
            </a:r>
            <a:endParaRPr lang="sk-SK" sz="1100" dirty="0">
              <a:solidFill>
                <a:schemeClr val="bg1"/>
              </a:solidFill>
            </a:endParaRPr>
          </a:p>
          <a:p>
            <a:pPr algn="ctr"/>
            <a:r>
              <a:rPr lang="sk-SK" sz="1100" dirty="0">
                <a:solidFill>
                  <a:schemeClr val="bg1"/>
                </a:solidFill>
              </a:rPr>
              <a:t>(</a:t>
            </a:r>
            <a:r>
              <a:rPr lang="en-US" sz="1100" dirty="0">
                <a:solidFill>
                  <a:schemeClr val="bg1"/>
                </a:solidFill>
              </a:rPr>
              <a:t>J&amp;T Services, J&amp;T Bank </a:t>
            </a:r>
            <a:r>
              <a:rPr lang="en-US" sz="1100" dirty="0" smtClean="0">
                <a:solidFill>
                  <a:schemeClr val="bg1"/>
                </a:solidFill>
              </a:rPr>
              <a:t>a </a:t>
            </a:r>
            <a:r>
              <a:rPr lang="en-US" sz="1100" dirty="0">
                <a:solidFill>
                  <a:schemeClr val="bg1"/>
                </a:solidFill>
              </a:rPr>
              <a:t>Trust </a:t>
            </a:r>
            <a:r>
              <a:rPr lang="en-US" sz="1100" dirty="0" smtClean="0">
                <a:solidFill>
                  <a:schemeClr val="bg1"/>
                </a:solidFill>
              </a:rPr>
              <a:t>Barbados, </a:t>
            </a:r>
            <a:r>
              <a:rPr lang="en-US" sz="1100" dirty="0">
                <a:solidFill>
                  <a:schemeClr val="bg1"/>
                </a:solidFill>
              </a:rPr>
              <a:t>J&amp;T IB </a:t>
            </a:r>
            <a:r>
              <a:rPr lang="en-US" sz="1100" dirty="0" smtClean="0">
                <a:solidFill>
                  <a:schemeClr val="bg1"/>
                </a:solidFill>
              </a:rPr>
              <a:t>a </a:t>
            </a:r>
            <a:r>
              <a:rPr lang="en-US" sz="1100" dirty="0">
                <a:solidFill>
                  <a:schemeClr val="bg1"/>
                </a:solidFill>
              </a:rPr>
              <a:t>Capital Markets, J&amp;T Cafe, J&amp;T Con</a:t>
            </a:r>
            <a:r>
              <a:rPr lang="sk-SK" sz="1100" dirty="0">
                <a:solidFill>
                  <a:schemeClr val="bg1"/>
                </a:solidFill>
              </a:rPr>
              <a:t>c</a:t>
            </a:r>
            <a:r>
              <a:rPr lang="en-US" sz="1100" dirty="0" err="1">
                <a:solidFill>
                  <a:schemeClr val="bg1"/>
                </a:solidFill>
              </a:rPr>
              <a:t>ierge</a:t>
            </a:r>
            <a:r>
              <a:rPr lang="sk-SK" sz="1100" dirty="0">
                <a:solidFill>
                  <a:schemeClr val="bg1"/>
                </a:solidFill>
              </a:rPr>
              <a:t> </a:t>
            </a:r>
            <a:r>
              <a:rPr lang="en-US" sz="11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Obdélník 7"/>
          <p:cNvSpPr/>
          <p:nvPr/>
        </p:nvSpPr>
        <p:spPr>
          <a:xfrm>
            <a:off x="1309542" y="2196455"/>
            <a:ext cx="4097659" cy="1296143"/>
          </a:xfrm>
          <a:prstGeom prst="rect">
            <a:avLst/>
          </a:prstGeom>
          <a:solidFill>
            <a:srgbClr val="BA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</a:t>
            </a:r>
            <a:r>
              <a:rPr lang="en-US" b="1" dirty="0" smtClean="0">
                <a:solidFill>
                  <a:schemeClr val="bg1"/>
                </a:solidFill>
              </a:rPr>
              <a:t>&amp;</a:t>
            </a:r>
            <a:r>
              <a:rPr lang="cs-CZ" b="1" dirty="0" smtClean="0">
                <a:solidFill>
                  <a:schemeClr val="bg1"/>
                </a:solidFill>
              </a:rPr>
              <a:t>T Finance Group S.E.</a:t>
            </a:r>
          </a:p>
        </p:txBody>
      </p:sp>
      <p:sp>
        <p:nvSpPr>
          <p:cNvPr id="9" name="Obdélník 8"/>
          <p:cNvSpPr/>
          <p:nvPr/>
        </p:nvSpPr>
        <p:spPr>
          <a:xfrm>
            <a:off x="2565220" y="3932772"/>
            <a:ext cx="1029121" cy="876488"/>
          </a:xfrm>
          <a:prstGeom prst="rect">
            <a:avLst/>
          </a:prstGeom>
          <a:solidFill>
            <a:srgbClr val="BA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bg1"/>
                </a:solidFill>
              </a:rPr>
              <a:t>Poštová banka</a:t>
            </a:r>
            <a:endParaRPr lang="cs-CZ" sz="1600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1314253" y="3924646"/>
            <a:ext cx="1184068" cy="884614"/>
          </a:xfrm>
          <a:prstGeom prst="rect">
            <a:avLst/>
          </a:prstGeom>
          <a:solidFill>
            <a:srgbClr val="BA82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J</a:t>
            </a:r>
            <a:r>
              <a:rPr lang="en-US" sz="1600" dirty="0">
                <a:solidFill>
                  <a:schemeClr val="bg1"/>
                </a:solidFill>
              </a:rPr>
              <a:t>&amp;</a:t>
            </a:r>
            <a:r>
              <a:rPr lang="cs-CZ" sz="1600" dirty="0">
                <a:solidFill>
                  <a:schemeClr val="bg1"/>
                </a:solidFill>
              </a:rPr>
              <a:t>T Banka 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2111384" y="3780630"/>
            <a:ext cx="2441659" cy="1235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>
            <a:off x="4530704" y="3792986"/>
            <a:ext cx="0" cy="1680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/>
          <p:cNvCxnSpPr/>
          <p:nvPr/>
        </p:nvCxnSpPr>
        <p:spPr>
          <a:xfrm>
            <a:off x="3447596" y="3802821"/>
            <a:ext cx="0" cy="1680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/>
          <p:cNvCxnSpPr/>
          <p:nvPr/>
        </p:nvCxnSpPr>
        <p:spPr>
          <a:xfrm flipH="1">
            <a:off x="3509460" y="3492598"/>
            <a:ext cx="2872" cy="288032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6439756" y="2196456"/>
            <a:ext cx="4104000" cy="122413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chemeClr val="bg1"/>
                </a:solidFill>
              </a:rPr>
              <a:t>J</a:t>
            </a:r>
            <a:r>
              <a:rPr lang="en-US" b="1" dirty="0" smtClean="0">
                <a:solidFill>
                  <a:schemeClr val="bg1"/>
                </a:solidFill>
              </a:rPr>
              <a:t>&amp;</a:t>
            </a:r>
            <a:r>
              <a:rPr lang="cs-CZ" b="1" dirty="0" smtClean="0">
                <a:solidFill>
                  <a:schemeClr val="bg1"/>
                </a:solidFill>
              </a:rPr>
              <a:t>T </a:t>
            </a:r>
            <a:r>
              <a:rPr lang="cs-CZ" b="1" dirty="0" err="1" smtClean="0">
                <a:solidFill>
                  <a:schemeClr val="bg1"/>
                </a:solidFill>
              </a:rPr>
              <a:t>Private</a:t>
            </a:r>
            <a:r>
              <a:rPr lang="cs-CZ" b="1" dirty="0" smtClean="0">
                <a:solidFill>
                  <a:schemeClr val="bg1"/>
                </a:solidFill>
              </a:rPr>
              <a:t> </a:t>
            </a:r>
            <a:r>
              <a:rPr lang="cs-CZ" b="1" dirty="0" err="1" smtClean="0">
                <a:solidFill>
                  <a:schemeClr val="bg1"/>
                </a:solidFill>
              </a:rPr>
              <a:t>Equity</a:t>
            </a:r>
            <a:r>
              <a:rPr lang="cs-CZ" b="1" dirty="0" smtClean="0">
                <a:solidFill>
                  <a:schemeClr val="bg1"/>
                </a:solidFill>
              </a:rPr>
              <a:t> Group Limited</a:t>
            </a:r>
          </a:p>
        </p:txBody>
      </p:sp>
      <p:cxnSp>
        <p:nvCxnSpPr>
          <p:cNvPr id="17" name="Přímá spojnice 16"/>
          <p:cNvCxnSpPr>
            <a:stCxn id="16" idx="2"/>
            <a:endCxn id="6" idx="0"/>
          </p:cNvCxnSpPr>
          <p:nvPr/>
        </p:nvCxnSpPr>
        <p:spPr>
          <a:xfrm>
            <a:off x="8491756" y="3420592"/>
            <a:ext cx="0" cy="440173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bdélník 17"/>
          <p:cNvSpPr/>
          <p:nvPr/>
        </p:nvSpPr>
        <p:spPr>
          <a:xfrm>
            <a:off x="5361717" y="5481109"/>
            <a:ext cx="1134629" cy="50405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J</a:t>
            </a:r>
            <a:r>
              <a:rPr lang="en-US" sz="1500" dirty="0" smtClean="0">
                <a:solidFill>
                  <a:schemeClr val="bg1"/>
                </a:solidFill>
              </a:rPr>
              <a:t>&amp;</a:t>
            </a:r>
            <a:r>
              <a:rPr lang="cs-CZ" sz="1500" dirty="0" smtClean="0">
                <a:solidFill>
                  <a:schemeClr val="bg1"/>
                </a:solidFill>
              </a:rPr>
              <a:t>T Real </a:t>
            </a:r>
            <a:r>
              <a:rPr lang="cs-CZ" sz="1500" dirty="0" err="1" smtClean="0">
                <a:solidFill>
                  <a:schemeClr val="bg1"/>
                </a:solidFill>
              </a:rPr>
              <a:t>Estate</a:t>
            </a: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341598" y="5481109"/>
            <a:ext cx="802098" cy="50405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TMR</a:t>
            </a: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3447596" y="5481109"/>
            <a:ext cx="684000" cy="50405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BHP</a:t>
            </a:r>
            <a:endParaRPr lang="cs-CZ" sz="1500" dirty="0">
              <a:solidFill>
                <a:schemeClr val="bg1"/>
              </a:solidFill>
            </a:endParaRPr>
          </a:p>
        </p:txBody>
      </p:sp>
      <p:cxnSp>
        <p:nvCxnSpPr>
          <p:cNvPr id="21" name="Přímá spojnice 20"/>
          <p:cNvCxnSpPr/>
          <p:nvPr/>
        </p:nvCxnSpPr>
        <p:spPr>
          <a:xfrm>
            <a:off x="1314252" y="5272076"/>
            <a:ext cx="8362908" cy="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21"/>
          <p:cNvCxnSpPr/>
          <p:nvPr/>
        </p:nvCxnSpPr>
        <p:spPr>
          <a:xfrm>
            <a:off x="9681584" y="5303853"/>
            <a:ext cx="0" cy="1680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22"/>
          <p:cNvCxnSpPr/>
          <p:nvPr/>
        </p:nvCxnSpPr>
        <p:spPr>
          <a:xfrm>
            <a:off x="3789596" y="5322408"/>
            <a:ext cx="0" cy="1680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23"/>
          <p:cNvCxnSpPr>
            <a:stCxn id="6" idx="2"/>
          </p:cNvCxnSpPr>
          <p:nvPr/>
        </p:nvCxnSpPr>
        <p:spPr>
          <a:xfrm>
            <a:off x="8491756" y="4737253"/>
            <a:ext cx="17231" cy="480281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24"/>
          <p:cNvCxnSpPr/>
          <p:nvPr/>
        </p:nvCxnSpPr>
        <p:spPr>
          <a:xfrm>
            <a:off x="4742647" y="5325355"/>
            <a:ext cx="0" cy="1680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Přímá spojnice 25"/>
          <p:cNvCxnSpPr/>
          <p:nvPr/>
        </p:nvCxnSpPr>
        <p:spPr>
          <a:xfrm>
            <a:off x="2645754" y="5279345"/>
            <a:ext cx="0" cy="1680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délník 26"/>
          <p:cNvSpPr/>
          <p:nvPr/>
        </p:nvSpPr>
        <p:spPr>
          <a:xfrm>
            <a:off x="738188" y="5473414"/>
            <a:ext cx="1152128" cy="50405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EPH</a:t>
            </a:r>
          </a:p>
        </p:txBody>
      </p:sp>
      <p:sp>
        <p:nvSpPr>
          <p:cNvPr id="28" name="Obdélník 27"/>
          <p:cNvSpPr/>
          <p:nvPr/>
        </p:nvSpPr>
        <p:spPr>
          <a:xfrm>
            <a:off x="7722964" y="5481109"/>
            <a:ext cx="1302766" cy="50405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Joj</a:t>
            </a:r>
            <a:endParaRPr lang="cs-CZ" sz="1500" dirty="0">
              <a:solidFill>
                <a:schemeClr val="bg1"/>
              </a:solidFill>
            </a:endParaRPr>
          </a:p>
        </p:txBody>
      </p:sp>
      <p:cxnSp>
        <p:nvCxnSpPr>
          <p:cNvPr id="29" name="Přímá spojnice 28"/>
          <p:cNvCxnSpPr/>
          <p:nvPr/>
        </p:nvCxnSpPr>
        <p:spPr>
          <a:xfrm>
            <a:off x="1314053" y="5277806"/>
            <a:ext cx="0" cy="203303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bdélník 29"/>
          <p:cNvSpPr/>
          <p:nvPr/>
        </p:nvSpPr>
        <p:spPr>
          <a:xfrm>
            <a:off x="2069691" y="5481109"/>
            <a:ext cx="1152128" cy="50405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EP </a:t>
            </a:r>
            <a:r>
              <a:rPr lang="cs-CZ" sz="1500" dirty="0" err="1">
                <a:solidFill>
                  <a:schemeClr val="bg1"/>
                </a:solidFill>
              </a:rPr>
              <a:t>I</a:t>
            </a:r>
            <a:r>
              <a:rPr lang="cs-CZ" sz="1500" dirty="0" err="1" smtClean="0">
                <a:solidFill>
                  <a:schemeClr val="bg1"/>
                </a:solidFill>
              </a:rPr>
              <a:t>ndustries</a:t>
            </a:r>
            <a:endParaRPr lang="cs-CZ" sz="1500" dirty="0" smtClean="0">
              <a:solidFill>
                <a:schemeClr val="bg1"/>
              </a:solidFill>
            </a:endParaRPr>
          </a:p>
        </p:txBody>
      </p:sp>
      <p:cxnSp>
        <p:nvCxnSpPr>
          <p:cNvPr id="31" name="Přímá spojnice 30"/>
          <p:cNvCxnSpPr/>
          <p:nvPr/>
        </p:nvCxnSpPr>
        <p:spPr>
          <a:xfrm>
            <a:off x="5867575" y="5305395"/>
            <a:ext cx="0" cy="1680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bdélník 31"/>
          <p:cNvSpPr/>
          <p:nvPr/>
        </p:nvSpPr>
        <p:spPr>
          <a:xfrm>
            <a:off x="9271136" y="5481109"/>
            <a:ext cx="684000" cy="50405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smtClean="0">
                <a:solidFill>
                  <a:schemeClr val="bg1"/>
                </a:solidFill>
              </a:rPr>
              <a:t>Sparta</a:t>
            </a: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705838" y="5481109"/>
            <a:ext cx="818568" cy="504056"/>
          </a:xfrm>
          <a:prstGeom prst="rect">
            <a:avLst/>
          </a:prstGeom>
          <a:solidFill>
            <a:srgbClr val="3642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500" dirty="0" err="1" smtClean="0">
                <a:solidFill>
                  <a:schemeClr val="bg1"/>
                </a:solidFill>
              </a:rPr>
              <a:t>Ceeta</a:t>
            </a:r>
            <a:endParaRPr lang="cs-CZ" sz="1500" dirty="0">
              <a:solidFill>
                <a:schemeClr val="bg1"/>
              </a:solidFill>
            </a:endParaRPr>
          </a:p>
        </p:txBody>
      </p:sp>
      <p:cxnSp>
        <p:nvCxnSpPr>
          <p:cNvPr id="34" name="Přímá spojnice 33"/>
          <p:cNvCxnSpPr/>
          <p:nvPr/>
        </p:nvCxnSpPr>
        <p:spPr>
          <a:xfrm>
            <a:off x="7094652" y="5316252"/>
            <a:ext cx="0" cy="1680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34"/>
          <p:cNvCxnSpPr/>
          <p:nvPr/>
        </p:nvCxnSpPr>
        <p:spPr>
          <a:xfrm>
            <a:off x="8374347" y="5310012"/>
            <a:ext cx="0" cy="16801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bdélník 37"/>
          <p:cNvSpPr/>
          <p:nvPr/>
        </p:nvSpPr>
        <p:spPr>
          <a:xfrm>
            <a:off x="1838929" y="1186061"/>
            <a:ext cx="3656777" cy="5063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cs-CZ" sz="2500" b="1" dirty="0" smtClean="0">
                <a:solidFill>
                  <a:srgbClr val="BA8235"/>
                </a:solidFill>
              </a:rPr>
              <a:t>J</a:t>
            </a:r>
            <a:r>
              <a:rPr lang="en-US" sz="2500" b="1" dirty="0" smtClean="0">
                <a:solidFill>
                  <a:srgbClr val="BA8235"/>
                </a:solidFill>
              </a:rPr>
              <a:t>&amp;</a:t>
            </a:r>
            <a:r>
              <a:rPr lang="cs-CZ" sz="2500" b="1" dirty="0" smtClean="0">
                <a:solidFill>
                  <a:srgbClr val="BA8235"/>
                </a:solidFill>
              </a:rPr>
              <a:t>T Finance Group S.E.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6639318" y="1327710"/>
            <a:ext cx="3470058" cy="2520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r>
              <a:rPr lang="cs-CZ" sz="2500" b="1" dirty="0" smtClean="0">
                <a:solidFill>
                  <a:srgbClr val="404E57"/>
                </a:solidFill>
              </a:rPr>
              <a:t>J</a:t>
            </a:r>
            <a:r>
              <a:rPr lang="en-US" sz="2500" b="1" dirty="0" smtClean="0">
                <a:solidFill>
                  <a:srgbClr val="404E57"/>
                </a:solidFill>
              </a:rPr>
              <a:t>&amp;</a:t>
            </a:r>
            <a:r>
              <a:rPr lang="cs-CZ" sz="2500" b="1" dirty="0" smtClean="0">
                <a:solidFill>
                  <a:srgbClr val="404E57"/>
                </a:solidFill>
              </a:rPr>
              <a:t>T </a:t>
            </a:r>
            <a:r>
              <a:rPr lang="cs-CZ" sz="2500" b="1" dirty="0" err="1" smtClean="0">
                <a:solidFill>
                  <a:srgbClr val="404E57"/>
                </a:solidFill>
              </a:rPr>
              <a:t>Private</a:t>
            </a:r>
            <a:r>
              <a:rPr lang="cs-CZ" sz="2500" b="1" dirty="0" smtClean="0">
                <a:solidFill>
                  <a:srgbClr val="404E57"/>
                </a:solidFill>
              </a:rPr>
              <a:t> </a:t>
            </a:r>
            <a:r>
              <a:rPr lang="cs-CZ" sz="2500" b="1" dirty="0" err="1" smtClean="0">
                <a:solidFill>
                  <a:srgbClr val="404E57"/>
                </a:solidFill>
              </a:rPr>
              <a:t>Equity</a:t>
            </a:r>
            <a:r>
              <a:rPr lang="cs-CZ" sz="2500" b="1" dirty="0" smtClean="0">
                <a:solidFill>
                  <a:srgbClr val="404E57"/>
                </a:solidFill>
              </a:rPr>
              <a:t> Group</a:t>
            </a:r>
          </a:p>
        </p:txBody>
      </p:sp>
      <p:pic>
        <p:nvPicPr>
          <p:cNvPr id="40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173" y="6181644"/>
            <a:ext cx="894157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Obrázek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110" y="6150362"/>
            <a:ext cx="1142709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Obrázek 41" descr="logo_JTRE_CMY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95" y="6179547"/>
            <a:ext cx="860871" cy="1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 descr="http://static.etrend.sk/uploads/tx_media/2012/01/18/joj_media_house_logo_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864" y="6132362"/>
            <a:ext cx="1232866" cy="30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Obrázek 44" descr="Kopie - logo_velké_rgb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593" y="6105362"/>
            <a:ext cx="34169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Obrázek 45" descr="logo_b_hp_rdax_237x178.jp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8719" y="6089785"/>
            <a:ext cx="675150" cy="4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Obrázek 46" descr="tmr_logo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34" y="6120985"/>
            <a:ext cx="849948" cy="2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5" name="Přímá spojnice 11"/>
          <p:cNvCxnSpPr/>
          <p:nvPr/>
        </p:nvCxnSpPr>
        <p:spPr>
          <a:xfrm>
            <a:off x="2111384" y="3805651"/>
            <a:ext cx="0" cy="168019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8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4292" y="396255"/>
            <a:ext cx="8424936" cy="423193"/>
          </a:xfrm>
        </p:spPr>
        <p:txBody>
          <a:bodyPr/>
          <a:lstStyle/>
          <a:p>
            <a:r>
              <a:rPr lang="sk-SK" sz="32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PODPORUJEME SLOVENSKÚ EKONOMIKU</a:t>
            </a:r>
            <a:endParaRPr lang="sk-SK" sz="32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8148" y="1224000"/>
            <a:ext cx="10009112" cy="5416002"/>
          </a:xfrm>
        </p:spPr>
        <p:txBody>
          <a:bodyPr>
            <a:normAutofit/>
          </a:bodyPr>
          <a:lstStyle/>
          <a:p>
            <a:pPr>
              <a:lnSpc>
                <a:spcPts val="2600"/>
              </a:lnSpc>
            </a:pPr>
            <a:r>
              <a:rPr lang="sk-SK" sz="2000" dirty="0" smtClean="0"/>
              <a:t>Sme jedna z mála finančných skupín so slovenským kapitálom  </a:t>
            </a:r>
          </a:p>
          <a:p>
            <a:pPr>
              <a:lnSpc>
                <a:spcPts val="2600"/>
              </a:lnSpc>
            </a:pPr>
            <a:r>
              <a:rPr lang="sk-SK" sz="2000" dirty="0" smtClean="0"/>
              <a:t>Podnikáme najmä v Strednej Európe</a:t>
            </a:r>
          </a:p>
          <a:p>
            <a:pPr>
              <a:lnSpc>
                <a:spcPts val="2600"/>
              </a:lnSpc>
            </a:pPr>
            <a:r>
              <a:rPr lang="sk-SK" sz="2000" dirty="0" smtClean="0"/>
              <a:t>Zisky neodchádzajú do zahraničia, ale ostávajú doma</a:t>
            </a:r>
          </a:p>
          <a:p>
            <a:pPr>
              <a:lnSpc>
                <a:spcPts val="2600"/>
              </a:lnSpc>
            </a:pPr>
            <a:r>
              <a:rPr lang="sk-SK" sz="2000" dirty="0" smtClean="0"/>
              <a:t>Reinvestície prispievajú k rastu slovenskej ekonomiky</a:t>
            </a:r>
          </a:p>
          <a:p>
            <a:endParaRPr lang="sk-SK" sz="20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724" y="3564607"/>
            <a:ext cx="4392488" cy="309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96" y="3564606"/>
            <a:ext cx="4505524" cy="309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776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2444" y="396255"/>
            <a:ext cx="6895400" cy="1269578"/>
          </a:xfrm>
        </p:spPr>
        <p:txBody>
          <a:bodyPr/>
          <a:lstStyle/>
          <a:p>
            <a:r>
              <a:rPr lang="sk-SK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/>
            </a:r>
            <a:br>
              <a:rPr lang="sk-SK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</a:br>
            <a:r>
              <a:rPr lang="sk-SK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/>
            </a:r>
            <a:br>
              <a:rPr lang="sk-SK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</a:br>
            <a:endParaRPr lang="sk-SK" sz="30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42144" y="828303"/>
            <a:ext cx="10045116" cy="6408712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ts val="2300"/>
              </a:lnSpc>
              <a:buNone/>
            </a:pPr>
            <a:endParaRPr lang="sk-SK" sz="2700" dirty="0" smtClean="0"/>
          </a:p>
          <a:p>
            <a:pPr marL="0" indent="0" algn="ctr">
              <a:lnSpc>
                <a:spcPts val="2300"/>
              </a:lnSpc>
              <a:buNone/>
            </a:pPr>
            <a:r>
              <a:rPr lang="sk-SK" sz="9200" dirty="0" smtClean="0"/>
              <a:t>Úspech J&amp;T pomáha verejným financiám</a:t>
            </a:r>
            <a:endParaRPr lang="sk-SK" sz="4600" dirty="0" smtClean="0"/>
          </a:p>
          <a:p>
            <a:pPr marL="0" indent="0" algn="ctr">
              <a:lnSpc>
                <a:spcPts val="2300"/>
              </a:lnSpc>
              <a:buNone/>
            </a:pPr>
            <a:endParaRPr lang="sk-SK" sz="13500" dirty="0" smtClean="0"/>
          </a:p>
          <a:p>
            <a:pPr marL="0" indent="0" algn="ctr">
              <a:lnSpc>
                <a:spcPts val="2300"/>
              </a:lnSpc>
              <a:buNone/>
            </a:pPr>
            <a:r>
              <a:rPr lang="sk-SK" sz="13500" dirty="0" smtClean="0"/>
              <a:t>?</a:t>
            </a:r>
          </a:p>
          <a:p>
            <a:pPr marL="0" indent="0">
              <a:lnSpc>
                <a:spcPts val="2300"/>
              </a:lnSpc>
              <a:buNone/>
            </a:pPr>
            <a:endParaRPr lang="sk-SK" sz="2700" dirty="0"/>
          </a:p>
          <a:p>
            <a:pPr marL="0" indent="0" algn="ctr">
              <a:lnSpc>
                <a:spcPts val="2300"/>
              </a:lnSpc>
              <a:buNone/>
            </a:pPr>
            <a:r>
              <a:rPr lang="sk-SK" sz="9200" dirty="0"/>
              <a:t>v</a:t>
            </a:r>
            <a:r>
              <a:rPr lang="sk-SK" sz="9200" dirty="0" smtClean="0"/>
              <a:t>äčšie zisky</a:t>
            </a:r>
          </a:p>
          <a:p>
            <a:pPr marL="0" indent="0" algn="ctr">
              <a:lnSpc>
                <a:spcPts val="2300"/>
              </a:lnSpc>
              <a:buNone/>
            </a:pPr>
            <a:endParaRPr lang="sk-SK" sz="3000" dirty="0" smtClean="0"/>
          </a:p>
          <a:p>
            <a:pPr marL="0" indent="0" algn="ctr">
              <a:lnSpc>
                <a:spcPts val="2300"/>
              </a:lnSpc>
              <a:buNone/>
            </a:pPr>
            <a:endParaRPr lang="sk-SK" sz="3000" dirty="0" smtClean="0"/>
          </a:p>
          <a:p>
            <a:pPr marL="0" indent="0" algn="ctr">
              <a:lnSpc>
                <a:spcPts val="2300"/>
              </a:lnSpc>
              <a:buNone/>
            </a:pPr>
            <a:r>
              <a:rPr lang="sk-SK" sz="9200" dirty="0" smtClean="0"/>
              <a:t>vyššie dane</a:t>
            </a:r>
          </a:p>
          <a:p>
            <a:pPr marL="0" indent="0" algn="ctr">
              <a:lnSpc>
                <a:spcPts val="2300"/>
              </a:lnSpc>
              <a:buNone/>
            </a:pPr>
            <a:endParaRPr lang="sk-SK" sz="3000" dirty="0" smtClean="0"/>
          </a:p>
          <a:p>
            <a:pPr marL="0" indent="0" algn="ctr">
              <a:lnSpc>
                <a:spcPts val="2300"/>
              </a:lnSpc>
              <a:buNone/>
            </a:pPr>
            <a:endParaRPr lang="sk-SK" sz="3000" dirty="0" smtClean="0"/>
          </a:p>
          <a:p>
            <a:pPr marL="0" indent="0" algn="ctr">
              <a:lnSpc>
                <a:spcPts val="2300"/>
              </a:lnSpc>
              <a:buNone/>
            </a:pPr>
            <a:r>
              <a:rPr lang="sk-SK" sz="9200" dirty="0" smtClean="0"/>
              <a:t> vyšší príjem štátneho rozpočtu</a:t>
            </a:r>
          </a:p>
          <a:p>
            <a:pPr marL="0" indent="0" algn="ctr">
              <a:lnSpc>
                <a:spcPts val="2300"/>
              </a:lnSpc>
              <a:buNone/>
            </a:pPr>
            <a:endParaRPr lang="sk-SK" sz="1800" dirty="0" smtClean="0"/>
          </a:p>
          <a:p>
            <a:pPr algn="ctr">
              <a:lnSpc>
                <a:spcPts val="2600"/>
              </a:lnSpc>
            </a:pPr>
            <a:r>
              <a:rPr lang="sk-SK" sz="9200" dirty="0" smtClean="0"/>
              <a:t>Len vyrubená daň z príjmov v bankovníctve ( </a:t>
            </a:r>
            <a:r>
              <a:rPr lang="sk-SK" sz="9200" dirty="0" smtClean="0"/>
              <a:t>Poštová banka </a:t>
            </a:r>
            <a:r>
              <a:rPr lang="sk-SK" sz="9200" dirty="0"/>
              <a:t>a J&amp;T </a:t>
            </a:r>
            <a:r>
              <a:rPr lang="sk-SK" sz="9200" dirty="0" smtClean="0"/>
              <a:t>banka SR) v roku 2012 tvorila spolu vyše</a:t>
            </a:r>
            <a:endParaRPr lang="sk-SK" sz="4800" dirty="0" smtClean="0"/>
          </a:p>
          <a:p>
            <a:pPr marL="0" indent="0" algn="ctr">
              <a:lnSpc>
                <a:spcPts val="2300"/>
              </a:lnSpc>
              <a:buNone/>
            </a:pPr>
            <a:r>
              <a:rPr lang="sk-SK" sz="9200" b="1" dirty="0" smtClean="0"/>
              <a:t> 10,5 mil. EUR</a:t>
            </a:r>
          </a:p>
          <a:p>
            <a:pPr algn="ctr">
              <a:lnSpc>
                <a:spcPts val="2300"/>
              </a:lnSpc>
            </a:pPr>
            <a:endParaRPr lang="sk-SK" sz="1800" dirty="0" smtClean="0"/>
          </a:p>
          <a:p>
            <a:pPr algn="ctr">
              <a:lnSpc>
                <a:spcPts val="2500"/>
              </a:lnSpc>
            </a:pPr>
            <a:r>
              <a:rPr lang="sk-SK" sz="9200" dirty="0" smtClean="0"/>
              <a:t>Poštová banka a J&amp;T Banka  zaplatili v 2012 na </a:t>
            </a:r>
            <a:r>
              <a:rPr lang="sk-SK" sz="9200" dirty="0"/>
              <a:t>bankovom </a:t>
            </a:r>
            <a:r>
              <a:rPr lang="sk-SK" sz="9200" dirty="0" smtClean="0"/>
              <a:t>odvode</a:t>
            </a:r>
          </a:p>
          <a:p>
            <a:pPr marL="0" indent="0" algn="ctr">
              <a:lnSpc>
                <a:spcPts val="2500"/>
              </a:lnSpc>
              <a:buNone/>
            </a:pPr>
            <a:endParaRPr lang="sk-SK" sz="5300" dirty="0" smtClean="0"/>
          </a:p>
          <a:p>
            <a:pPr marL="0" indent="0" algn="ctr">
              <a:lnSpc>
                <a:spcPts val="2500"/>
              </a:lnSpc>
              <a:buNone/>
            </a:pPr>
            <a:r>
              <a:rPr lang="sk-SK" sz="9200" b="1" dirty="0" smtClean="0"/>
              <a:t>takmer 10 mil. EUR</a:t>
            </a:r>
            <a:endParaRPr lang="sk-SK" sz="9200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13</a:t>
            </a:fld>
            <a:endParaRPr lang="cs-CZ" dirty="0"/>
          </a:p>
        </p:txBody>
      </p:sp>
      <p:sp>
        <p:nvSpPr>
          <p:cNvPr id="6" name="Šípka dolu 5"/>
          <p:cNvSpPr/>
          <p:nvPr/>
        </p:nvSpPr>
        <p:spPr>
          <a:xfrm>
            <a:off x="5228366" y="3466979"/>
            <a:ext cx="288032" cy="3856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Šípka dolu 6"/>
          <p:cNvSpPr/>
          <p:nvPr/>
        </p:nvSpPr>
        <p:spPr>
          <a:xfrm>
            <a:off x="5228366" y="2626144"/>
            <a:ext cx="267220" cy="4344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974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4332" y="504000"/>
            <a:ext cx="7939068" cy="423193"/>
          </a:xfrm>
        </p:spPr>
        <p:txBody>
          <a:bodyPr/>
          <a:lstStyle/>
          <a:p>
            <a:r>
              <a:rPr lang="sk-SK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VYTVÁRAME PRACOVNÉ MIESTA</a:t>
            </a:r>
            <a:endParaRPr lang="sk-SK" sz="30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810196" y="1223999"/>
            <a:ext cx="9163204" cy="5724983"/>
          </a:xfrm>
        </p:spPr>
        <p:txBody>
          <a:bodyPr>
            <a:normAutofit fontScale="92500"/>
          </a:bodyPr>
          <a:lstStyle/>
          <a:p>
            <a:pPr>
              <a:lnSpc>
                <a:spcPts val="2600"/>
              </a:lnSpc>
            </a:pPr>
            <a:r>
              <a:rPr lang="sk-SK" sz="3000" dirty="0" smtClean="0"/>
              <a:t>Sme významným zamestnávateľom v Strednej Európe</a:t>
            </a:r>
          </a:p>
          <a:p>
            <a:pPr>
              <a:lnSpc>
                <a:spcPts val="2600"/>
              </a:lnSpc>
            </a:pPr>
            <a:endParaRPr lang="sk-SK" sz="3000" dirty="0" smtClean="0"/>
          </a:p>
          <a:p>
            <a:pPr>
              <a:lnSpc>
                <a:spcPts val="2600"/>
              </a:lnSpc>
            </a:pPr>
            <a:r>
              <a:rPr lang="sk-SK" sz="3000" dirty="0">
                <a:latin typeface="+mj-lt"/>
              </a:rPr>
              <a:t>J&amp;T Banka ako TOP slovenský zamestnávateľ podľa prieskumu </a:t>
            </a:r>
            <a:r>
              <a:rPr lang="sk-SK" sz="3000" dirty="0" err="1">
                <a:latin typeface="+mj-lt"/>
              </a:rPr>
              <a:t>Forbes</a:t>
            </a:r>
            <a:r>
              <a:rPr lang="sk-SK" sz="3000" dirty="0">
                <a:latin typeface="+mj-lt"/>
              </a:rPr>
              <a:t> </a:t>
            </a:r>
            <a:r>
              <a:rPr lang="sk-SK" sz="3000" dirty="0" smtClean="0">
                <a:latin typeface="+mj-lt"/>
              </a:rPr>
              <a:t>(r. 2013</a:t>
            </a:r>
            <a:r>
              <a:rPr lang="sk-SK" sz="3000" dirty="0">
                <a:latin typeface="+mj-lt"/>
              </a:rPr>
              <a:t>, </a:t>
            </a:r>
            <a:r>
              <a:rPr lang="sk-SK" sz="3000" dirty="0" smtClean="0">
                <a:latin typeface="+mj-lt"/>
              </a:rPr>
              <a:t>r. 2014</a:t>
            </a:r>
            <a:r>
              <a:rPr lang="sk-SK" sz="3000" dirty="0">
                <a:latin typeface="+mj-lt"/>
              </a:rPr>
              <a:t>)</a:t>
            </a:r>
          </a:p>
          <a:p>
            <a:pPr>
              <a:lnSpc>
                <a:spcPts val="2600"/>
              </a:lnSpc>
            </a:pPr>
            <a:endParaRPr lang="sk-SK" sz="3000" dirty="0"/>
          </a:p>
          <a:p>
            <a:pPr algn="ctr">
              <a:lnSpc>
                <a:spcPts val="2600"/>
              </a:lnSpc>
            </a:pPr>
            <a:r>
              <a:rPr lang="sk-SK" sz="3000" dirty="0" smtClean="0"/>
              <a:t> V JTFG SE (bankový holding) zamestnávame </a:t>
            </a:r>
            <a:r>
              <a:rPr lang="sk-SK" sz="3000" dirty="0"/>
              <a:t>priamo okolo </a:t>
            </a:r>
            <a:endParaRPr lang="sk-SK" sz="3000" dirty="0" smtClean="0"/>
          </a:p>
          <a:p>
            <a:pPr marL="0" indent="0" algn="ctr">
              <a:lnSpc>
                <a:spcPts val="2600"/>
              </a:lnSpc>
              <a:buNone/>
            </a:pPr>
            <a:endParaRPr lang="sk-SK" sz="3300" b="1" dirty="0" smtClean="0"/>
          </a:p>
          <a:p>
            <a:pPr marL="0" indent="0" algn="ctr">
              <a:lnSpc>
                <a:spcPts val="2600"/>
              </a:lnSpc>
              <a:buNone/>
            </a:pPr>
            <a:r>
              <a:rPr lang="sk-SK" sz="3300" b="1" dirty="0" smtClean="0"/>
              <a:t>1 </a:t>
            </a:r>
            <a:r>
              <a:rPr lang="sk-SK" sz="3300" b="1" dirty="0"/>
              <a:t>500 ľudí</a:t>
            </a:r>
          </a:p>
          <a:p>
            <a:pPr marL="0" indent="0">
              <a:lnSpc>
                <a:spcPts val="2600"/>
              </a:lnSpc>
              <a:buNone/>
            </a:pPr>
            <a:endParaRPr lang="sk-SK" sz="3000" dirty="0" smtClean="0"/>
          </a:p>
          <a:p>
            <a:pPr algn="ctr">
              <a:lnSpc>
                <a:spcPts val="2600"/>
              </a:lnSpc>
            </a:pPr>
            <a:r>
              <a:rPr lang="sk-SK" sz="3000" dirty="0" smtClean="0"/>
              <a:t>V </a:t>
            </a:r>
            <a:r>
              <a:rPr lang="sk-SK" sz="3000" dirty="0"/>
              <a:t>spoločnostiach, ktoré </a:t>
            </a:r>
            <a:r>
              <a:rPr lang="sk-SK" sz="3000" dirty="0" smtClean="0"/>
              <a:t>sme pomohli vybudovať </a:t>
            </a:r>
            <a:r>
              <a:rPr lang="sk-SK" sz="3000" dirty="0"/>
              <a:t>pracuje ďalších viac ako </a:t>
            </a:r>
          </a:p>
          <a:p>
            <a:pPr marL="0" indent="0" algn="ctr">
              <a:lnSpc>
                <a:spcPts val="2600"/>
              </a:lnSpc>
              <a:buNone/>
            </a:pPr>
            <a:endParaRPr lang="sk-SK" sz="3300" b="1" dirty="0" smtClean="0"/>
          </a:p>
          <a:p>
            <a:pPr marL="0" indent="0" algn="ctr">
              <a:lnSpc>
                <a:spcPts val="2600"/>
              </a:lnSpc>
              <a:buNone/>
            </a:pPr>
            <a:r>
              <a:rPr lang="sk-SK" sz="3300" b="1" dirty="0" smtClean="0"/>
              <a:t>15- </a:t>
            </a:r>
            <a:r>
              <a:rPr lang="sk-SK" sz="3300" b="1" dirty="0"/>
              <a:t>tisíc </a:t>
            </a:r>
            <a:r>
              <a:rPr lang="sk-SK" sz="3300" b="1" dirty="0" smtClean="0"/>
              <a:t>ľudí</a:t>
            </a:r>
          </a:p>
          <a:p>
            <a:pPr marL="0" indent="0" algn="ctr">
              <a:lnSpc>
                <a:spcPts val="2600"/>
              </a:lnSpc>
              <a:buNone/>
            </a:pPr>
            <a:endParaRPr lang="sk-SK" sz="3300" b="1" dirty="0" smtClean="0"/>
          </a:p>
          <a:p>
            <a:pPr marL="0" indent="0" algn="ctr">
              <a:lnSpc>
                <a:spcPts val="2600"/>
              </a:lnSpc>
              <a:buNone/>
            </a:pPr>
            <a:endParaRPr lang="sk-SK" sz="3300" b="1" dirty="0"/>
          </a:p>
          <a:p>
            <a:pPr marL="0" indent="0" algn="ctr">
              <a:lnSpc>
                <a:spcPts val="2600"/>
              </a:lnSpc>
              <a:buNone/>
            </a:pPr>
            <a:r>
              <a:rPr lang="sk-SK" sz="3300" dirty="0" smtClean="0"/>
              <a:t>Ďalšie tisícky miest sú naviazané na J&amp;T nepriamo (dodávatelia a </a:t>
            </a:r>
            <a:r>
              <a:rPr lang="sk-SK" sz="3300" dirty="0" err="1" smtClean="0"/>
              <a:t>multiplikačný</a:t>
            </a:r>
            <a:r>
              <a:rPr lang="sk-SK" sz="3300" dirty="0" smtClean="0"/>
              <a:t> </a:t>
            </a:r>
            <a:r>
              <a:rPr lang="sk-SK" sz="3300" dirty="0" smtClean="0"/>
              <a:t>efekt)</a:t>
            </a:r>
            <a:endParaRPr lang="sk-SK" sz="3300" dirty="0"/>
          </a:p>
          <a:p>
            <a:pPr>
              <a:lnSpc>
                <a:spcPts val="2300"/>
              </a:lnSpc>
            </a:pPr>
            <a:endParaRPr lang="sk-SK" sz="1400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14</a:t>
            </a:fld>
            <a:endParaRPr lang="cs-CZ" dirty="0"/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445" y="3418047"/>
            <a:ext cx="489488" cy="61125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6" name="Picture 2" descr="https://intranet.jtfg.com/media/logo_JTBanka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59" y="3572218"/>
            <a:ext cx="2130458" cy="302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7" name="Obrázek 7" descr="logo_JTRE_CMYK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980" y="4665485"/>
            <a:ext cx="1309968" cy="273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Obrázek 28" descr="tmr_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07" y="5256226"/>
            <a:ext cx="1008112" cy="341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29" descr="logo_b_hp_rdax_237x178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455" y="4643511"/>
            <a:ext cx="901395" cy="62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static.etrend.sk/uploads/tx_media/2012/01/18/joj_media_house_logo_0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4139" y="4638302"/>
            <a:ext cx="1676093" cy="4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67" y="4664000"/>
            <a:ext cx="1337457" cy="43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116" y="5228211"/>
            <a:ext cx="1577664" cy="39762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https://www.emyto.sk/image/image_gallery?img_id=14706&amp;t=125023285934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2160" y="5171441"/>
            <a:ext cx="648072" cy="51116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C:\Users\JT8100095\Desktop\ABSJets-blue-cmyk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81" y="5427022"/>
            <a:ext cx="1409177" cy="1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52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endParaRPr lang="sk-SK" sz="4000" dirty="0" smtClean="0"/>
          </a:p>
          <a:p>
            <a:pPr marL="0" indent="0">
              <a:buNone/>
            </a:pPr>
            <a:r>
              <a:rPr lang="sk-SK" sz="4500" dirty="0" smtClean="0"/>
              <a:t>Ďakujem   </a:t>
            </a:r>
            <a:endParaRPr lang="sk-SK" sz="4500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1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9092"/>
          </a:xfrm>
        </p:spPr>
        <p:txBody>
          <a:bodyPr/>
          <a:lstStyle/>
          <a:p>
            <a:r>
              <a:rPr lang="sk-SK" dirty="0" smtClean="0"/>
              <a:t>„</a:t>
            </a:r>
            <a:r>
              <a:rPr lang="sk-SK" dirty="0" err="1" smtClean="0"/>
              <a:t>Good</a:t>
            </a:r>
            <a:r>
              <a:rPr lang="sk-SK" dirty="0" smtClean="0"/>
              <a:t> </a:t>
            </a:r>
            <a:r>
              <a:rPr lang="sk-SK" dirty="0" err="1" smtClean="0"/>
              <a:t>is</a:t>
            </a:r>
            <a:r>
              <a:rPr lang="sk-SK" dirty="0" smtClean="0"/>
              <a:t> </a:t>
            </a:r>
            <a:r>
              <a:rPr lang="sk-SK" dirty="0" err="1" smtClean="0"/>
              <a:t>enemy</a:t>
            </a:r>
            <a:r>
              <a:rPr lang="sk-SK" dirty="0" smtClean="0"/>
              <a:t> </a:t>
            </a:r>
            <a:r>
              <a:rPr lang="sk-SK" dirty="0" err="1" smtClean="0"/>
              <a:t>of</a:t>
            </a:r>
            <a:r>
              <a:rPr lang="sk-SK" dirty="0" smtClean="0"/>
              <a:t> </a:t>
            </a:r>
            <a:r>
              <a:rPr lang="sk-SK" dirty="0" err="1" smtClean="0"/>
              <a:t>great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Ako nájsť cestu, ako byť </a:t>
            </a:r>
            <a:r>
              <a:rPr lang="sk-SK" dirty="0" err="1" smtClean="0"/>
              <a:t>good-to-great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Môžu spoločnosti, ktoré sú </a:t>
            </a:r>
            <a:r>
              <a:rPr lang="sk-SK" dirty="0" err="1" smtClean="0"/>
              <a:t>good</a:t>
            </a:r>
            <a:r>
              <a:rPr lang="sk-SK" dirty="0" smtClean="0"/>
              <a:t>, stať sa </a:t>
            </a:r>
            <a:r>
              <a:rPr lang="sk-SK" dirty="0" err="1" smtClean="0"/>
              <a:t>great</a:t>
            </a:r>
            <a:r>
              <a:rPr lang="sk-SK" dirty="0" smtClean="0"/>
              <a:t>? A ak </a:t>
            </a:r>
            <a:r>
              <a:rPr lang="sk-SK" dirty="0" smtClean="0"/>
              <a:t>áno, ako </a:t>
            </a:r>
            <a:r>
              <a:rPr lang="sk-SK" dirty="0" smtClean="0"/>
              <a:t>na to?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Prečo niektoré spoločnosti robia skok vpred a iné nie?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Kde je skrytý kľúč k úspechu aby sme víziu, nápad čo máme, mohli zhmotniť?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Ako dobehnúť a tvoriť budúcnosť?</a:t>
            </a:r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Wingdings" pitchFamily="2" charset="2"/>
              <a:buChar char="v"/>
            </a:pPr>
            <a:r>
              <a:rPr lang="sk-SK" dirty="0" smtClean="0"/>
              <a:t>xxxxxxxxxxxxxxxxxxxxxxxxxxxxxxxxxxxxxxxxxxxxxxxxxxxxxxxxxxxxxxxxxxxxxxxx </a:t>
            </a:r>
            <a:endParaRPr lang="sk-SK" dirty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Mať nápad vymykajúci sa priemeru, </a:t>
            </a:r>
            <a:r>
              <a:rPr lang="sk-SK" dirty="0" smtClean="0"/>
              <a:t>väčšina </a:t>
            </a:r>
            <a:r>
              <a:rPr lang="sk-SK" dirty="0" smtClean="0"/>
              <a:t>nápadov spoločností je dobrých, ale nikdy sa nestanú výbornými lebo sú len dobré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Najúspešnejšie nápady sú tie </a:t>
            </a:r>
            <a:r>
              <a:rPr lang="sk-SK" dirty="0" smtClean="0"/>
              <a:t>najjednoduchšie </a:t>
            </a:r>
            <a:r>
              <a:rPr lang="sk-SK" dirty="0" smtClean="0"/>
              <a:t>, </a:t>
            </a:r>
            <a:r>
              <a:rPr lang="sk-SK" dirty="0" smtClean="0"/>
              <a:t>tzv. zdravý </a:t>
            </a:r>
            <a:r>
              <a:rPr lang="sk-SK" dirty="0" smtClean="0"/>
              <a:t>sedliacky rozum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Mať nápad v srdci, vnútorné presvedčenie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Tím ľudí, ktorí dokážu zhmotňovať nápady, a ktorí sú na rovnakej „komunikačnej vlne“</a:t>
            </a:r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r>
              <a:rPr lang="sk-SK" dirty="0" smtClean="0"/>
              <a:t>Jednoducho nebyť </a:t>
            </a:r>
            <a:r>
              <a:rPr lang="sk-SK" dirty="0" err="1" smtClean="0"/>
              <a:t>good</a:t>
            </a:r>
            <a:r>
              <a:rPr lang="sk-SK" dirty="0" smtClean="0"/>
              <a:t> ale </a:t>
            </a:r>
            <a:r>
              <a:rPr lang="sk-SK" dirty="0" err="1" smtClean="0"/>
              <a:t>great</a:t>
            </a: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004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75132"/>
              </p:ext>
            </p:extLst>
          </p:nvPr>
        </p:nvGraphicFramePr>
        <p:xfrm>
          <a:off x="882204" y="1191947"/>
          <a:ext cx="9209550" cy="5411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4775"/>
                <a:gridCol w="4604775"/>
              </a:tblGrid>
              <a:tr h="1803837">
                <a:tc>
                  <a:txBody>
                    <a:bodyPr/>
                    <a:lstStyle/>
                    <a:p>
                      <a:pPr marL="285750" indent="-285750">
                        <a:buFont typeface="Wingdings 3" pitchFamily="18" charset="2"/>
                        <a:buChar char=""/>
                      </a:pPr>
                      <a:r>
                        <a:rPr lang="cs-CZ" sz="25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Bankovníctvo</a:t>
                      </a:r>
                      <a:endParaRPr lang="cs-CZ" sz="2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3" pitchFamily="18" charset="2"/>
                        <a:buChar char=""/>
                      </a:pPr>
                      <a:r>
                        <a:rPr lang="cs-CZ" sz="2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Energetika</a:t>
                      </a:r>
                      <a:endParaRPr lang="cs-CZ" sz="2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3837">
                <a:tc>
                  <a:txBody>
                    <a:bodyPr/>
                    <a:lstStyle/>
                    <a:p>
                      <a:pPr marL="285750" indent="-285750">
                        <a:buFont typeface="Wingdings 3" pitchFamily="18" charset="2"/>
                        <a:buChar char=""/>
                      </a:pPr>
                      <a:r>
                        <a:rPr lang="cs-CZ" sz="25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Priemysel</a:t>
                      </a:r>
                      <a:r>
                        <a:rPr lang="cs-CZ" sz="2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a </a:t>
                      </a:r>
                      <a:r>
                        <a:rPr lang="cs-CZ" sz="25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infraštruktúra</a:t>
                      </a:r>
                      <a:endParaRPr lang="cs-CZ" sz="2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3" pitchFamily="18" charset="2"/>
                        <a:buChar char=""/>
                      </a:pPr>
                      <a:r>
                        <a:rPr lang="cs-CZ" sz="25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Realitný</a:t>
                      </a:r>
                      <a:r>
                        <a:rPr lang="cs-CZ" sz="2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segment  </a:t>
                      </a:r>
                      <a:endParaRPr lang="cs-CZ" sz="2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803837">
                <a:tc>
                  <a:txBody>
                    <a:bodyPr/>
                    <a:lstStyle/>
                    <a:p>
                      <a:pPr marL="285750" indent="-285750">
                        <a:buFont typeface="Wingdings 3" pitchFamily="18" charset="2"/>
                        <a:buChar char=""/>
                      </a:pPr>
                      <a:r>
                        <a:rPr lang="cs-CZ" sz="25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Cestovný</a:t>
                      </a:r>
                      <a:r>
                        <a:rPr lang="cs-CZ" sz="2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ruch </a:t>
                      </a:r>
                      <a:r>
                        <a:rPr lang="cs-CZ" sz="2500" b="1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r>
                        <a:rPr lang="cs-CZ" sz="2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cs-CZ" sz="2500" b="1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voľný</a:t>
                      </a:r>
                      <a:r>
                        <a:rPr lang="cs-CZ" sz="2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 čas</a:t>
                      </a:r>
                      <a:endParaRPr lang="cs-CZ" sz="2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 3" pitchFamily="18" charset="2"/>
                        <a:buChar char=""/>
                      </a:pPr>
                      <a:r>
                        <a:rPr lang="cs-CZ" sz="25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Zábava</a:t>
                      </a:r>
                      <a:endParaRPr lang="cs-CZ" sz="25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" name="Nadpis 3"/>
          <p:cNvSpPr>
            <a:spLocks noGrp="1"/>
          </p:cNvSpPr>
          <p:nvPr>
            <p:ph type="title"/>
          </p:nvPr>
        </p:nvSpPr>
        <p:spPr>
          <a:xfrm>
            <a:off x="2472012" y="468263"/>
            <a:ext cx="6895400" cy="384721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sk-SK" sz="30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PRISPELI SME K BUDOVANIU</a:t>
            </a:r>
            <a:endParaRPr lang="sk-SK" sz="3000" b="1" dirty="0">
              <a:solidFill>
                <a:schemeClr val="bg1">
                  <a:lumMod val="50000"/>
                </a:schemeClr>
              </a:solidFill>
              <a:latin typeface="Trebuchet MS" pitchFamily="34" charset="0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3</a:t>
            </a:fld>
            <a:endParaRPr lang="cs-CZ" dirty="0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44" y="1721779"/>
            <a:ext cx="610773" cy="762707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  <p:pic>
        <p:nvPicPr>
          <p:cNvPr id="1026" name="Picture 2" descr="https://intranet.jtfg.com/media/logo_JTBanka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758" y="1893787"/>
            <a:ext cx="2246072" cy="319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22" name="Obrázek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44" y="3619582"/>
            <a:ext cx="1869293" cy="471122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s://www.emyto.sk/image/image_gallery?img_id=14706&amp;t=12502328593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5827" y="3543289"/>
            <a:ext cx="797134" cy="782641"/>
          </a:xfrm>
          <a:prstGeom prst="roundRect">
            <a:avLst>
              <a:gd name="adj" fmla="val 16667"/>
            </a:avLst>
          </a:prstGeom>
          <a:ln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Obrázek 7" descr="logo_JTRE_CMYK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44" y="3667370"/>
            <a:ext cx="2024636" cy="423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\\hroch\MARKETING\JTRE\J&amp;T REAL ESTATE\PROJECTS 2011\CEETA\DM\DM_final\LOGA JPEG\farba_bezclaimu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15988" r="14989" b="23982"/>
          <a:stretch>
            <a:fillRect/>
          </a:stretch>
        </p:blipFill>
        <p:spPr bwMode="auto">
          <a:xfrm>
            <a:off x="7480624" y="3567678"/>
            <a:ext cx="1196064" cy="103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 descr="tmr_logo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144" y="5292477"/>
            <a:ext cx="1539367" cy="5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Obrázek 29" descr="logo_b_hp_rdax_237x178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774" y="5215862"/>
            <a:ext cx="1120773" cy="7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JT8100095\Desktop\ABSJets-blue-cmyk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475" y="6142381"/>
            <a:ext cx="2429075" cy="2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static.etrend.sk/uploads/tx_media/2012/01/18/joj_media_house_logo_0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13" y="5408502"/>
            <a:ext cx="2149808" cy="53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Obrázek 17" descr="Kopie - logo_velké_rgb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38" y="5323291"/>
            <a:ext cx="727822" cy="7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044" y="1709079"/>
            <a:ext cx="1960286" cy="63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TextovéPole 5"/>
          <p:cNvSpPr txBox="1"/>
          <p:nvPr/>
        </p:nvSpPr>
        <p:spPr>
          <a:xfrm>
            <a:off x="3043238" y="7037545"/>
            <a:ext cx="2159446" cy="271478"/>
          </a:xfrm>
          <a:prstGeom prst="rect">
            <a:avLst/>
          </a:prstGeom>
          <a:noFill/>
        </p:spPr>
        <p:txBody>
          <a:bodyPr wrap="square" lIns="0" tIns="45718" rIns="91434" bIns="45718" rtlCol="0">
            <a:noAutofit/>
          </a:bodyPr>
          <a:lstStyle/>
          <a:p>
            <a:r>
              <a:rPr lang="cs-CZ" sz="1000" dirty="0" smtClean="0"/>
              <a:t>Pozn.</a:t>
            </a:r>
            <a:r>
              <a:rPr lang="en-US" sz="1000" dirty="0" smtClean="0"/>
              <a:t>: </a:t>
            </a:r>
            <a:r>
              <a:rPr lang="cs-CZ" sz="1000" dirty="0" smtClean="0"/>
              <a:t>Platí k </a:t>
            </a:r>
            <a:r>
              <a:rPr lang="en-US" sz="1000" dirty="0" smtClean="0"/>
              <a:t>31</a:t>
            </a:r>
            <a:r>
              <a:rPr lang="cs-CZ" sz="1000" dirty="0" smtClean="0"/>
              <a:t>. </a:t>
            </a:r>
            <a:r>
              <a:rPr lang="cs-CZ" sz="1000" dirty="0" err="1" smtClean="0"/>
              <a:t>decembru</a:t>
            </a:r>
            <a:r>
              <a:rPr lang="cs-CZ" sz="1000" dirty="0" smtClean="0"/>
              <a:t> </a:t>
            </a:r>
            <a:r>
              <a:rPr lang="en-US" sz="1000" dirty="0" smtClean="0"/>
              <a:t>2012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1574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2284" y="270379"/>
            <a:ext cx="8712968" cy="435889"/>
          </a:xfrm>
        </p:spPr>
        <p:txBody>
          <a:bodyPr/>
          <a:lstStyle/>
          <a:p>
            <a:r>
              <a:rPr lang="sk-SK" dirty="0" smtClean="0"/>
              <a:t>Tatry </a:t>
            </a:r>
            <a:r>
              <a:rPr lang="sk-SK" dirty="0" err="1" smtClean="0"/>
              <a:t>Mountain</a:t>
            </a:r>
            <a:r>
              <a:rPr lang="sk-SK" dirty="0" smtClean="0"/>
              <a:t> </a:t>
            </a:r>
            <a:r>
              <a:rPr lang="sk-SK" dirty="0" err="1" smtClean="0"/>
              <a:t>Resorts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26420" y="1224000"/>
            <a:ext cx="7146980" cy="5416002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sk-SK" sz="2500" dirty="0" smtClean="0"/>
              <a:t>Vysoké Tatry v minulosti</a:t>
            </a:r>
          </a:p>
          <a:p>
            <a:pPr>
              <a:lnSpc>
                <a:spcPts val="2400"/>
              </a:lnSpc>
            </a:pPr>
            <a:endParaRPr lang="sk-SK" sz="2500" dirty="0" smtClean="0"/>
          </a:p>
          <a:p>
            <a:pPr>
              <a:lnSpc>
                <a:spcPts val="2400"/>
              </a:lnSpc>
            </a:pPr>
            <a:r>
              <a:rPr lang="sk-SK" sz="2500" dirty="0" smtClean="0"/>
              <a:t>Veľký </a:t>
            </a:r>
            <a:r>
              <a:rPr lang="sk-SK" sz="2500" dirty="0" smtClean="0"/>
              <a:t>rozmach v čase socializmu, pobyty ROH</a:t>
            </a:r>
          </a:p>
          <a:p>
            <a:pPr>
              <a:lnSpc>
                <a:spcPts val="2400"/>
              </a:lnSpc>
            </a:pPr>
            <a:endParaRPr lang="sk-SK" sz="2500" dirty="0"/>
          </a:p>
          <a:p>
            <a:pPr>
              <a:lnSpc>
                <a:spcPts val="2400"/>
              </a:lnSpc>
            </a:pPr>
            <a:r>
              <a:rPr lang="sk-SK" sz="2500" dirty="0" smtClean="0"/>
              <a:t>Po nežnej revolúcii, pokles návštevnosti, vo VT nebola ani noha, vysoká nezamestnanosť</a:t>
            </a:r>
          </a:p>
          <a:p>
            <a:pPr>
              <a:lnSpc>
                <a:spcPts val="2400"/>
              </a:lnSpc>
            </a:pPr>
            <a:endParaRPr lang="sk-SK" sz="2500" dirty="0"/>
          </a:p>
          <a:p>
            <a:pPr>
              <a:lnSpc>
                <a:spcPts val="2400"/>
              </a:lnSpc>
            </a:pPr>
            <a:r>
              <a:rPr lang="sk-SK" sz="2500" dirty="0" smtClean="0"/>
              <a:t>Odvážny nápad – prečo lyžovať v Rakúskych Alpách, ak </a:t>
            </a:r>
            <a:r>
              <a:rPr lang="sk-SK" sz="2500" dirty="0" smtClean="0"/>
              <a:t>sú tu</a:t>
            </a:r>
            <a:r>
              <a:rPr lang="sk-SK" sz="2500" dirty="0" smtClean="0"/>
              <a:t> </a:t>
            </a:r>
            <a:r>
              <a:rPr lang="sk-SK" sz="2500" dirty="0" smtClean="0"/>
              <a:t>VT</a:t>
            </a: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4</a:t>
            </a:fld>
            <a:endParaRPr lang="cs-CZ" dirty="0"/>
          </a:p>
        </p:txBody>
      </p:sp>
      <p:pic>
        <p:nvPicPr>
          <p:cNvPr id="11" name="Obrázek 28" descr="tmr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260351"/>
            <a:ext cx="1539367" cy="5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JT8300010\Pictures\smokovec-19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676" y="3780631"/>
            <a:ext cx="4834508" cy="312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0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2284" y="270379"/>
            <a:ext cx="8712968" cy="435889"/>
          </a:xfrm>
        </p:spPr>
        <p:txBody>
          <a:bodyPr/>
          <a:lstStyle/>
          <a:p>
            <a:r>
              <a:rPr lang="sk-SK" dirty="0" smtClean="0"/>
              <a:t>Tatry </a:t>
            </a:r>
            <a:r>
              <a:rPr lang="sk-SK" dirty="0" err="1" smtClean="0"/>
              <a:t>Mountain</a:t>
            </a:r>
            <a:r>
              <a:rPr lang="sk-SK" dirty="0" smtClean="0"/>
              <a:t> </a:t>
            </a:r>
            <a:r>
              <a:rPr lang="sk-SK" dirty="0" err="1" smtClean="0"/>
              <a:t>Resorts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26420" y="1224000"/>
            <a:ext cx="7146980" cy="5416002"/>
          </a:xfrm>
        </p:spPr>
        <p:txBody>
          <a:bodyPr/>
          <a:lstStyle/>
          <a:p>
            <a:pPr>
              <a:lnSpc>
                <a:spcPts val="2400"/>
              </a:lnSpc>
            </a:pPr>
            <a:r>
              <a:rPr lang="sk-SK" sz="2500" dirty="0" smtClean="0"/>
              <a:t>Vysoké Tatry dnes:</a:t>
            </a:r>
          </a:p>
          <a:p>
            <a:pPr>
              <a:lnSpc>
                <a:spcPts val="2300"/>
              </a:lnSpc>
            </a:pPr>
            <a:r>
              <a:rPr lang="sk-SK" sz="1200" dirty="0" smtClean="0"/>
              <a:t>Za r. 2007 -2013 bolo preinvestovaných </a:t>
            </a:r>
            <a:r>
              <a:rPr lang="sk-SK" sz="1400" b="1" dirty="0" smtClean="0"/>
              <a:t>190 </a:t>
            </a:r>
            <a:r>
              <a:rPr lang="sk-SK" sz="1400" b="1" dirty="0" err="1" smtClean="0"/>
              <a:t>mil</a:t>
            </a:r>
            <a:r>
              <a:rPr lang="sk-SK" sz="1400" b="1" dirty="0" smtClean="0"/>
              <a:t> EUR </a:t>
            </a:r>
            <a:r>
              <a:rPr lang="sk-SK" sz="1200" dirty="0" smtClean="0"/>
              <a:t>v regióne Vysokých a Nízkych Tatier</a:t>
            </a:r>
          </a:p>
          <a:p>
            <a:pPr>
              <a:lnSpc>
                <a:spcPts val="2300"/>
              </a:lnSpc>
            </a:pPr>
            <a:r>
              <a:rPr lang="sk-SK" sz="1200" dirty="0"/>
              <a:t>TMR je </a:t>
            </a:r>
            <a:r>
              <a:rPr lang="sk-SK" sz="1200" dirty="0" smtClean="0"/>
              <a:t>najväčším </a:t>
            </a:r>
            <a:r>
              <a:rPr lang="sk-SK" sz="1200" dirty="0"/>
              <a:t>investorom v tomto regióne</a:t>
            </a:r>
          </a:p>
          <a:p>
            <a:pPr>
              <a:lnSpc>
                <a:spcPts val="2300"/>
              </a:lnSpc>
            </a:pPr>
            <a:r>
              <a:rPr lang="sk-SK" sz="1200" dirty="0"/>
              <a:t>Nárast </a:t>
            </a:r>
            <a:r>
              <a:rPr lang="sk-SK" sz="1200" dirty="0" smtClean="0"/>
              <a:t>zamestnanosti v TMR – v </a:t>
            </a:r>
            <a:r>
              <a:rPr lang="sk-SK" sz="1200" dirty="0" smtClean="0"/>
              <a:t>tab</a:t>
            </a:r>
            <a:r>
              <a:rPr lang="sk-SK" sz="1200" dirty="0"/>
              <a:t>.</a:t>
            </a:r>
            <a:r>
              <a:rPr lang="sk-SK" sz="1200" dirty="0" smtClean="0"/>
              <a:t> </a:t>
            </a:r>
            <a:r>
              <a:rPr lang="sk-SK" sz="1200" dirty="0" smtClean="0"/>
              <a:t>+ nárast </a:t>
            </a:r>
            <a:r>
              <a:rPr lang="sk-SK" sz="1200" dirty="0" smtClean="0"/>
              <a:t>pracovných miest </a:t>
            </a:r>
            <a:r>
              <a:rPr lang="sk-SK" sz="1200" dirty="0" smtClean="0"/>
              <a:t>v celom </a:t>
            </a:r>
            <a:r>
              <a:rPr lang="sk-SK" sz="1200" dirty="0" smtClean="0"/>
              <a:t>regióne</a:t>
            </a:r>
            <a:endParaRPr lang="sk-SK" sz="1200" dirty="0" smtClean="0"/>
          </a:p>
          <a:p>
            <a:pPr>
              <a:lnSpc>
                <a:spcPts val="2300"/>
              </a:lnSpc>
            </a:pPr>
            <a:r>
              <a:rPr lang="sk-SK" sz="1200" dirty="0" smtClean="0"/>
              <a:t>Vývoj návštevnosti v strediskách TMR – v </a:t>
            </a:r>
            <a:r>
              <a:rPr lang="sk-SK" sz="1200" dirty="0" smtClean="0"/>
              <a:t>tab.</a:t>
            </a:r>
            <a:endParaRPr lang="sk-SK" sz="1200" dirty="0" smtClean="0"/>
          </a:p>
          <a:p>
            <a:pPr>
              <a:lnSpc>
                <a:spcPts val="2300"/>
              </a:lnSpc>
            </a:pPr>
            <a:r>
              <a:rPr lang="sk-SK" sz="1200" dirty="0" smtClean="0"/>
              <a:t>Dnes je TMR kótovaná na 3 burzách cenných papierov, v Bratislave, </a:t>
            </a:r>
            <a:r>
              <a:rPr lang="sk-SK" sz="1200" dirty="0" smtClean="0"/>
              <a:t>Prahe a </a:t>
            </a:r>
            <a:r>
              <a:rPr lang="sk-SK" sz="1200" dirty="0" smtClean="0"/>
              <a:t>Varšave</a:t>
            </a:r>
          </a:p>
          <a:p>
            <a:pPr>
              <a:lnSpc>
                <a:spcPts val="2300"/>
              </a:lnSpc>
            </a:pPr>
            <a:r>
              <a:rPr lang="sk-SK" sz="1200" dirty="0" smtClean="0"/>
              <a:t>TMR má vlastnú akcionársku štruktúru, dlhopisy/akcie ponúkame v JTB ako alternatívu investícií pre našich klientov</a:t>
            </a:r>
            <a:endParaRPr lang="sk-SK" sz="1200" dirty="0"/>
          </a:p>
          <a:p>
            <a:pPr>
              <a:lnSpc>
                <a:spcPts val="2300"/>
              </a:lnSpc>
            </a:pPr>
            <a:endParaRPr lang="sk-SK" sz="1200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8" name="BlokTextu 7"/>
          <p:cNvSpPr txBox="1"/>
          <p:nvPr/>
        </p:nvSpPr>
        <p:spPr>
          <a:xfrm>
            <a:off x="9477684" y="6781487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28" descr="tmr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260351"/>
            <a:ext cx="1539367" cy="5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2" y="3621617"/>
            <a:ext cx="4394076" cy="3295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26" y="3601105"/>
            <a:ext cx="4421425" cy="3316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19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2284" y="270379"/>
            <a:ext cx="8712968" cy="435889"/>
          </a:xfrm>
        </p:spPr>
        <p:txBody>
          <a:bodyPr/>
          <a:lstStyle/>
          <a:p>
            <a:r>
              <a:rPr lang="sk-SK" dirty="0" smtClean="0"/>
              <a:t>Tatry </a:t>
            </a:r>
            <a:r>
              <a:rPr lang="sk-SK" dirty="0" err="1" smtClean="0"/>
              <a:t>Mountain</a:t>
            </a:r>
            <a:r>
              <a:rPr lang="sk-SK" dirty="0" smtClean="0"/>
              <a:t> </a:t>
            </a:r>
            <a:r>
              <a:rPr lang="sk-SK" dirty="0" err="1" smtClean="0"/>
              <a:t>Resorts</a:t>
            </a:r>
            <a:r>
              <a:rPr lang="sk-SK" dirty="0" smtClean="0"/>
              <a:t>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26420" y="1224000"/>
            <a:ext cx="7146980" cy="5416002"/>
          </a:xfrm>
        </p:spPr>
        <p:txBody>
          <a:bodyPr/>
          <a:lstStyle/>
          <a:p>
            <a:pPr>
              <a:lnSpc>
                <a:spcPts val="2300"/>
              </a:lnSpc>
            </a:pPr>
            <a:r>
              <a:rPr lang="sk-SK" sz="1800" b="1" dirty="0" smtClean="0"/>
              <a:t>TMR dnes?</a:t>
            </a:r>
          </a:p>
          <a:p>
            <a:pPr>
              <a:lnSpc>
                <a:spcPts val="2300"/>
              </a:lnSpc>
            </a:pPr>
            <a:r>
              <a:rPr lang="sk-SK" b="1" dirty="0" smtClean="0"/>
              <a:t>2 TOP slovenské horské strediská – celoročný </a:t>
            </a:r>
            <a:r>
              <a:rPr lang="sk-SK" b="1" dirty="0" err="1" smtClean="0"/>
              <a:t>aquapark</a:t>
            </a:r>
            <a:endParaRPr lang="sk-SK" b="1" dirty="0" smtClean="0"/>
          </a:p>
          <a:p>
            <a:pPr>
              <a:lnSpc>
                <a:spcPts val="2300"/>
              </a:lnSpc>
            </a:pPr>
            <a:r>
              <a:rPr lang="sk-SK" b="1" dirty="0" smtClean="0"/>
              <a:t>12 hotelov – 2000 postelí – 40 reštaurácií – 2 lyžiarske školy</a:t>
            </a:r>
          </a:p>
          <a:p>
            <a:pPr>
              <a:lnSpc>
                <a:spcPts val="2300"/>
              </a:lnSpc>
            </a:pPr>
            <a:r>
              <a:rPr lang="sk-SK" b="1" dirty="0" smtClean="0"/>
              <a:t>atrakcie &amp; vyše 235 organizovaných podujatí za rok</a:t>
            </a:r>
            <a:endParaRPr lang="sk-SK" b="1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6</a:t>
            </a:fld>
            <a:endParaRPr lang="cs-CZ" dirty="0"/>
          </a:p>
        </p:txBody>
      </p:sp>
      <p:pic>
        <p:nvPicPr>
          <p:cNvPr id="11" name="Obrázek 28" descr="tmr_log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260351"/>
            <a:ext cx="1539367" cy="521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28" y="2772519"/>
            <a:ext cx="5544616" cy="4158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2284" y="270379"/>
            <a:ext cx="8712968" cy="435889"/>
          </a:xfrm>
        </p:spPr>
        <p:txBody>
          <a:bodyPr/>
          <a:lstStyle/>
          <a:p>
            <a:r>
              <a:rPr lang="sk-SK" sz="3600" b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Best</a:t>
            </a:r>
            <a:r>
              <a:rPr lang="sk-SK" sz="36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Hotel </a:t>
            </a:r>
            <a:r>
              <a:rPr lang="sk-SK" sz="3600" b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Properties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26420" y="1224000"/>
            <a:ext cx="7146980" cy="5416002"/>
          </a:xfrm>
        </p:spPr>
        <p:txBody>
          <a:bodyPr/>
          <a:lstStyle/>
          <a:p>
            <a:pPr>
              <a:lnSpc>
                <a:spcPts val="2300"/>
              </a:lnSpc>
            </a:pPr>
            <a:endParaRPr lang="sk-SK" sz="1200" dirty="0" smtClean="0"/>
          </a:p>
          <a:p>
            <a:pPr>
              <a:lnSpc>
                <a:spcPts val="2300"/>
              </a:lnSpc>
            </a:pPr>
            <a:r>
              <a:rPr lang="sk-SK" sz="1200" dirty="0" smtClean="0"/>
              <a:t>Na začiatku jednoduchý nápad rozšíriť podnikanie o hotelový biznis</a:t>
            </a:r>
          </a:p>
          <a:p>
            <a:pPr>
              <a:lnSpc>
                <a:spcPts val="2300"/>
              </a:lnSpc>
            </a:pPr>
            <a:r>
              <a:rPr lang="sk-SK" sz="1200" dirty="0" smtClean="0"/>
              <a:t>Získať </a:t>
            </a:r>
            <a:r>
              <a:rPr lang="sk-SK" sz="1200" dirty="0" err="1" smtClean="0"/>
              <a:t>management</a:t>
            </a:r>
            <a:r>
              <a:rPr lang="sk-SK" sz="1200" dirty="0" smtClean="0"/>
              <a:t> kontrakt zahraničnej hotelovej </a:t>
            </a:r>
            <a:r>
              <a:rPr lang="sk-SK" sz="1200" dirty="0" smtClean="0"/>
              <a:t>spoločnosti, </a:t>
            </a:r>
            <a:r>
              <a:rPr lang="sk-SK" sz="1200" dirty="0" smtClean="0"/>
              <a:t>ako sú napr</a:t>
            </a:r>
            <a:r>
              <a:rPr lang="sk-SK" sz="1200" dirty="0" smtClean="0"/>
              <a:t>. </a:t>
            </a:r>
            <a:r>
              <a:rPr lang="sk-SK" sz="1200" dirty="0" err="1" smtClean="0"/>
              <a:t>Intercontinental</a:t>
            </a:r>
            <a:r>
              <a:rPr lang="sk-SK" sz="1200" dirty="0" smtClean="0"/>
              <a:t>, Kempinski a pod.</a:t>
            </a:r>
            <a:endParaRPr lang="sk-SK" sz="1200" dirty="0"/>
          </a:p>
          <a:p>
            <a:pPr>
              <a:lnSpc>
                <a:spcPts val="2300"/>
              </a:lnSpc>
            </a:pPr>
            <a:r>
              <a:rPr lang="sk-SK" sz="1200" dirty="0" smtClean="0"/>
              <a:t>Prvý nápad bol kedysi najluxusnejší hotel </a:t>
            </a:r>
            <a:r>
              <a:rPr lang="sk-SK" sz="1200" dirty="0" err="1" smtClean="0"/>
              <a:t>Forum</a:t>
            </a:r>
            <a:r>
              <a:rPr lang="sk-SK" sz="1200" dirty="0" smtClean="0"/>
              <a:t> v Bratislave </a:t>
            </a:r>
          </a:p>
          <a:p>
            <a:pPr>
              <a:lnSpc>
                <a:spcPts val="2300"/>
              </a:lnSpc>
            </a:pPr>
            <a:r>
              <a:rPr lang="sk-SK" sz="1200" dirty="0" smtClean="0"/>
              <a:t>Chátrajúci liečebný dom Hviezdoslav na štrbskom Plese – investícia 1,3mld </a:t>
            </a:r>
            <a:r>
              <a:rPr lang="sk-SK" sz="1200" dirty="0" smtClean="0"/>
              <a:t>SKK</a:t>
            </a:r>
            <a:r>
              <a:rPr lang="sk-SK" sz="1200" dirty="0" smtClean="0"/>
              <a:t> </a:t>
            </a:r>
            <a:r>
              <a:rPr lang="sk-SK" sz="1200" dirty="0" smtClean="0"/>
              <a:t>a dnes luxusný 5hv</a:t>
            </a:r>
            <a:r>
              <a:rPr lang="sk-SK" sz="1200" dirty="0" smtClean="0"/>
              <a:t>. hotel </a:t>
            </a:r>
            <a:r>
              <a:rPr lang="sk-SK" sz="1200" dirty="0" smtClean="0"/>
              <a:t>Kempinski</a:t>
            </a:r>
            <a:endParaRPr lang="sk-SK" sz="1200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8" name="BlokTextu 7"/>
          <p:cNvSpPr txBox="1"/>
          <p:nvPr/>
        </p:nvSpPr>
        <p:spPr>
          <a:xfrm>
            <a:off x="975545" y="6736111"/>
            <a:ext cx="8215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Liečebný dom Hviezdoslav,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foto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z r.1962                                                                 Bývalý hotel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Forum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Bratislava      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29" descr="logo_b_hp_rdax_237x1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116335"/>
            <a:ext cx="1120773" cy="7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44" y="4079628"/>
            <a:ext cx="2697042" cy="2706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708" y="4097211"/>
            <a:ext cx="3772669" cy="2697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19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2284" y="270379"/>
            <a:ext cx="8712968" cy="435889"/>
          </a:xfrm>
        </p:spPr>
        <p:txBody>
          <a:bodyPr/>
          <a:lstStyle/>
          <a:p>
            <a:r>
              <a:rPr lang="sk-SK" sz="3600" b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Best</a:t>
            </a:r>
            <a:r>
              <a:rPr lang="sk-SK" sz="36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Hotel </a:t>
            </a:r>
            <a:r>
              <a:rPr lang="sk-SK" sz="3600" b="1" dirty="0" err="1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Properties</a:t>
            </a:r>
            <a:r>
              <a:rPr lang="sk-SK" sz="3600" b="1" dirty="0" smtClean="0">
                <a:solidFill>
                  <a:schemeClr val="bg1">
                    <a:lumMod val="50000"/>
                  </a:schemeClr>
                </a:solidFill>
                <a:latin typeface="Trebuchet MS" pitchFamily="34" charset="0"/>
              </a:rPr>
              <a:t> - dnes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822413" y="900311"/>
            <a:ext cx="7150987" cy="5739691"/>
          </a:xfrm>
        </p:spPr>
        <p:txBody>
          <a:bodyPr/>
          <a:lstStyle/>
          <a:p>
            <a:r>
              <a:rPr lang="sk-SK" sz="1400" dirty="0" smtClean="0"/>
              <a:t>je </a:t>
            </a:r>
            <a:r>
              <a:rPr lang="sk-SK" sz="1400" dirty="0"/>
              <a:t>jeden z najväčších hotelových holdingov v strednej Európe. Vlastní najmä jedinečné hotelové aktíva, tzv. „</a:t>
            </a:r>
            <a:r>
              <a:rPr lang="sk-SK" sz="1400" dirty="0" err="1"/>
              <a:t>trophy</a:t>
            </a:r>
            <a:r>
              <a:rPr lang="sk-SK" sz="1400" dirty="0"/>
              <a:t> </a:t>
            </a:r>
            <a:r>
              <a:rPr lang="sk-SK" sz="1400" dirty="0" err="1"/>
              <a:t>assets</a:t>
            </a:r>
            <a:r>
              <a:rPr lang="sk-SK" sz="1400" dirty="0"/>
              <a:t>“, ako je napríklad hotel </a:t>
            </a:r>
            <a:r>
              <a:rPr lang="sk-SK" sz="1400" b="1" dirty="0" err="1"/>
              <a:t>Baltschug</a:t>
            </a:r>
            <a:r>
              <a:rPr lang="sk-SK" sz="1400" b="1" dirty="0"/>
              <a:t> </a:t>
            </a:r>
            <a:r>
              <a:rPr lang="sk-SK" sz="1400" b="1" dirty="0" err="1"/>
              <a:t>Kempinski</a:t>
            </a:r>
            <a:r>
              <a:rPr lang="sk-SK" sz="1400" b="1" dirty="0"/>
              <a:t> v Moskve </a:t>
            </a:r>
            <a:endParaRPr lang="sk-SK" sz="1400" b="1" dirty="0" smtClean="0"/>
          </a:p>
          <a:p>
            <a:endParaRPr lang="sk-SK" sz="1400" b="1" dirty="0" smtClean="0"/>
          </a:p>
          <a:p>
            <a:r>
              <a:rPr lang="sk-SK" sz="1400" dirty="0" smtClean="0"/>
              <a:t>BHP </a:t>
            </a:r>
            <a:r>
              <a:rPr lang="sk-SK" sz="1400" dirty="0"/>
              <a:t>momentálne vlastní šesť jedinečných hotelových aktív v regióne. Poslednou akvizíciou z decembra 2013 je hotel </a:t>
            </a:r>
            <a:r>
              <a:rPr lang="sk-SK" sz="1400" b="1" dirty="0" err="1"/>
              <a:t>InterContinental</a:t>
            </a:r>
            <a:r>
              <a:rPr lang="sk-SK" sz="1400" b="1" dirty="0"/>
              <a:t> Praha</a:t>
            </a:r>
            <a:r>
              <a:rPr lang="sk-SK" sz="1400" dirty="0"/>
              <a:t>. </a:t>
            </a:r>
            <a:endParaRPr lang="sk-SK" sz="1400" dirty="0" smtClean="0"/>
          </a:p>
          <a:p>
            <a:r>
              <a:rPr lang="sk-SK" sz="1400" b="1" dirty="0" smtClean="0"/>
              <a:t>SLOVENSKO: </a:t>
            </a:r>
            <a:endParaRPr lang="sk-SK" sz="1400" dirty="0"/>
          </a:p>
          <a:p>
            <a:r>
              <a:rPr lang="sk-SK" sz="1400" b="1" dirty="0" smtClean="0"/>
              <a:t>5</a:t>
            </a:r>
            <a:r>
              <a:rPr lang="sk-SK" sz="1400" b="1" dirty="0"/>
              <a:t>* Kempinski Hotel </a:t>
            </a:r>
            <a:r>
              <a:rPr lang="sk-SK" sz="1400" b="1" dirty="0" err="1"/>
              <a:t>River</a:t>
            </a:r>
            <a:r>
              <a:rPr lang="sk-SK" sz="1400" b="1" dirty="0"/>
              <a:t> Park – </a:t>
            </a:r>
            <a:r>
              <a:rPr lang="sk-SK" sz="1400" dirty="0"/>
              <a:t>jednoznačný líder </a:t>
            </a:r>
            <a:r>
              <a:rPr lang="sk-SK" sz="1400" dirty="0" smtClean="0"/>
              <a:t>na trhu </a:t>
            </a:r>
            <a:endParaRPr lang="sk-SK" sz="1400" dirty="0"/>
          </a:p>
          <a:p>
            <a:r>
              <a:rPr lang="sk-SK" sz="1400" b="1" dirty="0" smtClean="0"/>
              <a:t>4</a:t>
            </a:r>
            <a:r>
              <a:rPr lang="sk-SK" sz="1400" b="1" dirty="0"/>
              <a:t>* Hotel </a:t>
            </a:r>
            <a:r>
              <a:rPr lang="sk-SK" sz="1400" b="1" dirty="0" err="1"/>
              <a:t>Crowne</a:t>
            </a:r>
            <a:r>
              <a:rPr lang="sk-SK" sz="1400" b="1" dirty="0"/>
              <a:t> Plaza Bratislava – </a:t>
            </a:r>
            <a:r>
              <a:rPr lang="sk-SK" sz="1400" dirty="0"/>
              <a:t>jednotka trhu v obsadenosti </a:t>
            </a:r>
          </a:p>
          <a:p>
            <a:r>
              <a:rPr lang="sk-SK" sz="1400" b="1" dirty="0" smtClean="0"/>
              <a:t>5</a:t>
            </a:r>
            <a:r>
              <a:rPr lang="sk-SK" sz="1400" b="1" dirty="0"/>
              <a:t>* Grand Hotel Kempinski </a:t>
            </a:r>
            <a:r>
              <a:rPr lang="sk-SK" sz="1400" b="1" dirty="0" err="1"/>
              <a:t>High</a:t>
            </a:r>
            <a:r>
              <a:rPr lang="sk-SK" sz="1400" b="1" dirty="0"/>
              <a:t> </a:t>
            </a:r>
            <a:r>
              <a:rPr lang="sk-SK" sz="1400" b="1" dirty="0" err="1"/>
              <a:t>Tatras</a:t>
            </a:r>
            <a:r>
              <a:rPr lang="sk-SK" sz="1400" b="1" dirty="0"/>
              <a:t> – </a:t>
            </a:r>
            <a:r>
              <a:rPr lang="sk-SK" sz="1400" dirty="0"/>
              <a:t>jedinečná poloha; jednotka v Tatrách </a:t>
            </a:r>
            <a:endParaRPr lang="sk-SK" sz="1400" dirty="0" smtClean="0"/>
          </a:p>
          <a:p>
            <a:endParaRPr lang="sk-SK" sz="1400" dirty="0"/>
          </a:p>
          <a:p>
            <a:pPr>
              <a:lnSpc>
                <a:spcPct val="100000"/>
              </a:lnSpc>
            </a:pPr>
            <a:r>
              <a:rPr lang="sk-SK" sz="1400" dirty="0" smtClean="0"/>
              <a:t>BHP dostalo Bratislavu na kongresovú mapu Európy, Hotel </a:t>
            </a:r>
            <a:r>
              <a:rPr lang="sk-SK" sz="1400" dirty="0" err="1" smtClean="0"/>
              <a:t>Kempinski</a:t>
            </a:r>
            <a:r>
              <a:rPr lang="sk-SK" sz="1400" dirty="0" smtClean="0"/>
              <a:t> v Bratislave je podľa nezávislých zdrojov hodnotený ako najluxusnejší hotel v Európe </a:t>
            </a:r>
          </a:p>
          <a:p>
            <a:pPr>
              <a:lnSpc>
                <a:spcPts val="2400"/>
              </a:lnSpc>
            </a:pPr>
            <a:r>
              <a:rPr lang="sk-SK" sz="1400" dirty="0" smtClean="0"/>
              <a:t>Akcie BHP sú obchodované na BCPB </a:t>
            </a:r>
          </a:p>
          <a:p>
            <a:pPr>
              <a:lnSpc>
                <a:spcPct val="100000"/>
              </a:lnSpc>
            </a:pPr>
            <a:r>
              <a:rPr lang="sk-SK" sz="1400" dirty="0" smtClean="0"/>
              <a:t>BHP má svoju vlastnú akcionársku štruktúru a ponúkame to ako alternatívu pre investovanie klientom JTB</a:t>
            </a:r>
            <a:endParaRPr lang="sk-SK" sz="1400" dirty="0"/>
          </a:p>
          <a:p>
            <a:pPr>
              <a:lnSpc>
                <a:spcPts val="2300"/>
              </a:lnSpc>
            </a:pPr>
            <a:endParaRPr lang="sk-SK" sz="1200" dirty="0"/>
          </a:p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8" name="BlokTextu 7"/>
          <p:cNvSpPr txBox="1"/>
          <p:nvPr/>
        </p:nvSpPr>
        <p:spPr>
          <a:xfrm>
            <a:off x="996875" y="6889999"/>
            <a:ext cx="81945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Hotel </a:t>
            </a:r>
            <a:r>
              <a:rPr lang="sk-SK" sz="1400" dirty="0" err="1" smtClean="0">
                <a:latin typeface="Times New Roman" pitchFamily="18" charset="0"/>
                <a:cs typeface="Times New Roman" pitchFamily="18" charset="0"/>
              </a:rPr>
              <a:t>Kempinski</a:t>
            </a:r>
            <a:r>
              <a:rPr lang="sk-SK" sz="1400" dirty="0" smtClean="0">
                <a:latin typeface="Times New Roman" pitchFamily="18" charset="0"/>
                <a:cs typeface="Times New Roman" pitchFamily="18" charset="0"/>
              </a:rPr>
              <a:t> Vysoké Tatry dnes                                                                      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Obrázek 29" descr="logo_b_hp_rdax_237x17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6" y="1116335"/>
            <a:ext cx="1120773" cy="776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76" y="4454603"/>
            <a:ext cx="3651075" cy="2430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416" y="4438944"/>
            <a:ext cx="3700661" cy="2445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24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78000" y="504000"/>
            <a:ext cx="6895400" cy="429092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pPr marL="0" indent="0">
              <a:buNone/>
            </a:pPr>
            <a:r>
              <a:rPr lang="sk-SK" sz="2800" dirty="0" smtClean="0"/>
              <a:t>    ???? Čo tkvie za úspechom nápadov ???</a:t>
            </a:r>
          </a:p>
          <a:p>
            <a:pPr marL="0" indent="0">
              <a:buNone/>
            </a:pPr>
            <a:endParaRPr lang="sk-SK" sz="2800" dirty="0" smtClean="0"/>
          </a:p>
          <a:p>
            <a:pPr marL="0" indent="0">
              <a:buNone/>
            </a:pPr>
            <a:endParaRPr lang="sk-SK" sz="2800" dirty="0"/>
          </a:p>
          <a:p>
            <a:pPr marL="0" indent="0">
              <a:buNone/>
            </a:pPr>
            <a:endParaRPr lang="sk-SK" sz="2400" dirty="0" smtClean="0"/>
          </a:p>
          <a:p>
            <a:pPr marL="0" indent="0">
              <a:buNone/>
            </a:pPr>
            <a:r>
              <a:rPr lang="sk-SK" sz="2400" dirty="0" smtClean="0"/>
              <a:t>     ?? Prečo vieme zhmotňovať vízie a tvoriť 		</a:t>
            </a:r>
          </a:p>
          <a:p>
            <a:pPr marL="0" indent="0">
              <a:buNone/>
            </a:pPr>
            <a:r>
              <a:rPr lang="sk-SK" sz="2400" dirty="0"/>
              <a:t>	</a:t>
            </a:r>
            <a:r>
              <a:rPr lang="sk-SK" sz="2400" dirty="0" smtClean="0"/>
              <a:t>	</a:t>
            </a:r>
            <a:r>
              <a:rPr lang="sk-SK" sz="2400" dirty="0" smtClean="0"/>
              <a:t>budúcnosť ??</a:t>
            </a:r>
            <a:endParaRPr lang="sk-SK" sz="2400" dirty="0"/>
          </a:p>
          <a:p>
            <a:pPr>
              <a:buFont typeface="Arial" pitchFamily="34" charset="0"/>
              <a:buChar char="•"/>
            </a:pPr>
            <a:endParaRPr lang="sk-SK" dirty="0" smtClean="0"/>
          </a:p>
          <a:p>
            <a:pPr>
              <a:buFont typeface="Arial" pitchFamily="34" charset="0"/>
              <a:buChar char="•"/>
            </a:pP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6F50-380A-433A-971D-71182E990995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79565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16346</TotalTime>
  <Words>816</Words>
  <Application>Microsoft Office PowerPoint</Application>
  <PresentationFormat>Vlastná</PresentationFormat>
  <Paragraphs>190</Paragraphs>
  <Slides>15</Slides>
  <Notes>1</Notes>
  <HiddenSlides>0</HiddenSlides>
  <MMClips>0</MMClips>
  <ScaleCrop>false</ScaleCrop>
  <HeadingPairs>
    <vt:vector size="4" baseType="variant">
      <vt:variant>
        <vt:lpstr>Motív</vt:lpstr>
      </vt:variant>
      <vt:variant>
        <vt:i4>4</vt:i4>
      </vt:variant>
      <vt:variant>
        <vt:lpstr>Nadpisy snímok</vt:lpstr>
      </vt:variant>
      <vt:variant>
        <vt:i4>15</vt:i4>
      </vt:variant>
    </vt:vector>
  </HeadingPairs>
  <TitlesOfParts>
    <vt:vector size="19" baseType="lpstr">
      <vt:lpstr>Motiv systému Office</vt:lpstr>
      <vt:lpstr>1_Vlastní návrh</vt:lpstr>
      <vt:lpstr>1_Motiv systému Office</vt:lpstr>
      <vt:lpstr>Vlastní návrh</vt:lpstr>
      <vt:lpstr>Prezentácia programu PowerPoint</vt:lpstr>
      <vt:lpstr>„Good is enemy of great“</vt:lpstr>
      <vt:lpstr>PRISPELI SME K BUDOVANIU</vt:lpstr>
      <vt:lpstr>Tatry Mountain Resorts</vt:lpstr>
      <vt:lpstr>Tatry Mountain Resorts </vt:lpstr>
      <vt:lpstr>Tatry Mountain Resorts </vt:lpstr>
      <vt:lpstr>Best Hotel Properties</vt:lpstr>
      <vt:lpstr>Best Hotel Properties - dnes</vt:lpstr>
      <vt:lpstr>Prezentácia programu PowerPoint</vt:lpstr>
      <vt:lpstr>ALFA A OMEGA ÚSPECHU J&amp;T</vt:lpstr>
      <vt:lpstr>Prezentácia programu PowerPoint</vt:lpstr>
      <vt:lpstr>PODPORUJEME SLOVENSKÚ EKONOMIKU</vt:lpstr>
      <vt:lpstr>  </vt:lpstr>
      <vt:lpstr>VYTVÁRAME PRACOVNÉ MIESTA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Mužíková Lucie</dc:creator>
  <cp:lastModifiedBy>Denisa Lacková</cp:lastModifiedBy>
  <cp:revision>520</cp:revision>
  <cp:lastPrinted>2014-03-26T11:23:45Z</cp:lastPrinted>
  <dcterms:created xsi:type="dcterms:W3CDTF">2012-11-28T08:38:50Z</dcterms:created>
  <dcterms:modified xsi:type="dcterms:W3CDTF">2014-03-27T09:55:40Z</dcterms:modified>
</cp:coreProperties>
</file>