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8" r:id="rId3"/>
    <p:sldId id="257" r:id="rId4"/>
    <p:sldId id="280" r:id="rId5"/>
    <p:sldId id="259" r:id="rId6"/>
    <p:sldId id="260" r:id="rId7"/>
    <p:sldId id="261" r:id="rId8"/>
    <p:sldId id="262" r:id="rId9"/>
    <p:sldId id="263" r:id="rId10"/>
    <p:sldId id="286" r:id="rId11"/>
    <p:sldId id="287" r:id="rId12"/>
    <p:sldId id="264" r:id="rId13"/>
    <p:sldId id="282" r:id="rId14"/>
    <p:sldId id="284" r:id="rId15"/>
    <p:sldId id="285" r:id="rId16"/>
    <p:sldId id="269" r:id="rId17"/>
    <p:sldId id="270" r:id="rId18"/>
    <p:sldId id="271" r:id="rId19"/>
    <p:sldId id="290" r:id="rId20"/>
    <p:sldId id="272" r:id="rId21"/>
    <p:sldId id="273" r:id="rId22"/>
    <p:sldId id="274" r:id="rId23"/>
    <p:sldId id="275" r:id="rId24"/>
    <p:sldId id="276" r:id="rId25"/>
    <p:sldId id="277" r:id="rId26"/>
    <p:sldId id="278" r:id="rId27"/>
    <p:sldId id="288" r:id="rId28"/>
    <p:sldId id="279" r:id="rId29"/>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1" autoAdjust="0"/>
    <p:restoredTop sz="94693" autoAdjust="0"/>
  </p:normalViewPr>
  <p:slideViewPr>
    <p:cSldViewPr>
      <p:cViewPr varScale="1">
        <p:scale>
          <a:sx n="53" d="100"/>
          <a:sy n="53" d="100"/>
        </p:scale>
        <p:origin x="-1616" y="-64"/>
      </p:cViewPr>
      <p:guideLst>
        <p:guide orient="horz" pos="2160"/>
        <p:guide pos="2880"/>
      </p:guideLst>
    </p:cSldViewPr>
  </p:slideViewPr>
  <p:notesTextViewPr>
    <p:cViewPr>
      <p:scale>
        <a:sx n="1" d="1"/>
        <a:sy n="1" d="1"/>
      </p:scale>
      <p:origin x="0" y="0"/>
    </p:cViewPr>
  </p:notesTextViewPr>
  <p:sorterViewPr>
    <p:cViewPr>
      <p:scale>
        <a:sx n="100" d="100"/>
        <a:sy n="100" d="100"/>
      </p:scale>
      <p:origin x="0" y="4104"/>
    </p:cViewPr>
  </p:sorterViewPr>
  <p:notesViewPr>
    <p:cSldViewPr>
      <p:cViewPr varScale="1">
        <p:scale>
          <a:sx n="40" d="100"/>
          <a:sy n="40" d="100"/>
        </p:scale>
        <p:origin x="-2280"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C37319-7D96-41E6-945E-BFFDF28305E0}" type="datetimeFigureOut">
              <a:rPr lang="sk-SK" smtClean="0"/>
              <a:t>10. 12. 2015</a:t>
            </a:fld>
            <a:endParaRPr lang="sk-S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452065-9003-464F-96F0-BB33E35F3159}" type="slidenum">
              <a:rPr lang="sk-SK" smtClean="0"/>
              <a:t>‹#›</a:t>
            </a:fld>
            <a:endParaRPr lang="sk-SK"/>
          </a:p>
        </p:txBody>
      </p:sp>
    </p:spTree>
    <p:extLst>
      <p:ext uri="{BB962C8B-B14F-4D97-AF65-F5344CB8AC3E}">
        <p14:creationId xmlns:p14="http://schemas.microsoft.com/office/powerpoint/2010/main" val="2588531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k-S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k-SK"/>
          </a:p>
        </p:txBody>
      </p:sp>
      <p:sp>
        <p:nvSpPr>
          <p:cNvPr id="4" name="Date Placeholder 3"/>
          <p:cNvSpPr>
            <a:spLocks noGrp="1"/>
          </p:cNvSpPr>
          <p:nvPr>
            <p:ph type="dt" sz="half" idx="10"/>
          </p:nvPr>
        </p:nvSpPr>
        <p:spPr/>
        <p:txBody>
          <a:bodyPr/>
          <a:lstStyle/>
          <a:p>
            <a:fld id="{73010BF3-EDC1-4A63-B14A-68DDE2A3488E}" type="datetimeFigureOut">
              <a:rPr lang="sk-SK" smtClean="0"/>
              <a:t>10. 12. 2015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886090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73010BF3-EDC1-4A63-B14A-68DDE2A3488E}" type="datetimeFigureOut">
              <a:rPr lang="sk-SK" smtClean="0"/>
              <a:t>10. 12. 2015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1472176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k-S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73010BF3-EDC1-4A63-B14A-68DDE2A3488E}" type="datetimeFigureOut">
              <a:rPr lang="sk-SK" smtClean="0"/>
              <a:t>10. 12. 2015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328674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73010BF3-EDC1-4A63-B14A-68DDE2A3488E}" type="datetimeFigureOut">
              <a:rPr lang="sk-SK" smtClean="0"/>
              <a:t>10. 12. 2015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352902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k-S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010BF3-EDC1-4A63-B14A-68DDE2A3488E}" type="datetimeFigureOut">
              <a:rPr lang="sk-SK" smtClean="0"/>
              <a:t>10. 12. 2015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472023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Date Placeholder 4"/>
          <p:cNvSpPr>
            <a:spLocks noGrp="1"/>
          </p:cNvSpPr>
          <p:nvPr>
            <p:ph type="dt" sz="half" idx="10"/>
          </p:nvPr>
        </p:nvSpPr>
        <p:spPr/>
        <p:txBody>
          <a:bodyPr/>
          <a:lstStyle/>
          <a:p>
            <a:fld id="{73010BF3-EDC1-4A63-B14A-68DDE2A3488E}" type="datetimeFigureOut">
              <a:rPr lang="sk-SK" smtClean="0"/>
              <a:t>10. 12. 2015</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1836380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k-S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7" name="Date Placeholder 6"/>
          <p:cNvSpPr>
            <a:spLocks noGrp="1"/>
          </p:cNvSpPr>
          <p:nvPr>
            <p:ph type="dt" sz="half" idx="10"/>
          </p:nvPr>
        </p:nvSpPr>
        <p:spPr/>
        <p:txBody>
          <a:bodyPr/>
          <a:lstStyle/>
          <a:p>
            <a:fld id="{73010BF3-EDC1-4A63-B14A-68DDE2A3488E}" type="datetimeFigureOut">
              <a:rPr lang="sk-SK" smtClean="0"/>
              <a:t>10. 12. 2015</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256014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Date Placeholder 2"/>
          <p:cNvSpPr>
            <a:spLocks noGrp="1"/>
          </p:cNvSpPr>
          <p:nvPr>
            <p:ph type="dt" sz="half" idx="10"/>
          </p:nvPr>
        </p:nvSpPr>
        <p:spPr/>
        <p:txBody>
          <a:bodyPr/>
          <a:lstStyle/>
          <a:p>
            <a:fld id="{73010BF3-EDC1-4A63-B14A-68DDE2A3488E}" type="datetimeFigureOut">
              <a:rPr lang="sk-SK" smtClean="0"/>
              <a:t>10. 12. 2015</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343197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010BF3-EDC1-4A63-B14A-68DDE2A3488E}" type="datetimeFigureOut">
              <a:rPr lang="sk-SK" smtClean="0"/>
              <a:t>10. 12. 2015</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1918086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k-S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010BF3-EDC1-4A63-B14A-68DDE2A3488E}" type="datetimeFigureOut">
              <a:rPr lang="sk-SK" smtClean="0"/>
              <a:t>10. 12. 2015</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2187930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k-S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010BF3-EDC1-4A63-B14A-68DDE2A3488E}" type="datetimeFigureOut">
              <a:rPr lang="sk-SK" smtClean="0"/>
              <a:t>10. 12. 2015</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CF1B434-8EAC-4EF1-8BF4-EB2BB27E1114}" type="slidenum">
              <a:rPr lang="sk-SK" smtClean="0"/>
              <a:t>‹#›</a:t>
            </a:fld>
            <a:endParaRPr lang="sk-SK"/>
          </a:p>
        </p:txBody>
      </p:sp>
    </p:spTree>
    <p:extLst>
      <p:ext uri="{BB962C8B-B14F-4D97-AF65-F5344CB8AC3E}">
        <p14:creationId xmlns:p14="http://schemas.microsoft.com/office/powerpoint/2010/main" val="546833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k-S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10BF3-EDC1-4A63-B14A-68DDE2A3488E}" type="datetimeFigureOut">
              <a:rPr lang="sk-SK" smtClean="0"/>
              <a:t>10. 12. 2015</a:t>
            </a:fld>
            <a:endParaRPr lang="sk-S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1B434-8EAC-4EF1-8BF4-EB2BB27E1114}" type="slidenum">
              <a:rPr lang="sk-SK" smtClean="0"/>
              <a:t>‹#›</a:t>
            </a:fld>
            <a:endParaRPr lang="sk-SK"/>
          </a:p>
        </p:txBody>
      </p:sp>
    </p:spTree>
    <p:extLst>
      <p:ext uri="{BB962C8B-B14F-4D97-AF65-F5344CB8AC3E}">
        <p14:creationId xmlns:p14="http://schemas.microsoft.com/office/powerpoint/2010/main" val="4063427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5"/>
            <a:ext cx="8496944" cy="1470025"/>
          </a:xfrm>
        </p:spPr>
        <p:txBody>
          <a:bodyPr/>
          <a:lstStyle/>
          <a:p>
            <a:r>
              <a:rPr lang="sk-SK" b="1" dirty="0" smtClean="0">
                <a:solidFill>
                  <a:srgbClr val="FF0000"/>
                </a:solidFill>
              </a:rPr>
              <a:t>Bezpečnosť národa a spoločnosti: Vzdelanie</a:t>
            </a:r>
            <a:endParaRPr lang="sk-SK" b="1" dirty="0">
              <a:solidFill>
                <a:srgbClr val="FF0000"/>
              </a:solidFill>
            </a:endParaRPr>
          </a:p>
        </p:txBody>
      </p:sp>
      <p:sp>
        <p:nvSpPr>
          <p:cNvPr id="3" name="Subtitle 2"/>
          <p:cNvSpPr>
            <a:spLocks noGrp="1"/>
          </p:cNvSpPr>
          <p:nvPr>
            <p:ph type="subTitle" idx="1"/>
          </p:nvPr>
        </p:nvSpPr>
        <p:spPr>
          <a:xfrm>
            <a:off x="251520" y="3886200"/>
            <a:ext cx="8352928" cy="1752600"/>
          </a:xfrm>
        </p:spPr>
        <p:txBody>
          <a:bodyPr>
            <a:normAutofit/>
          </a:bodyPr>
          <a:lstStyle/>
          <a:p>
            <a:r>
              <a:rPr lang="sk-SK" sz="2800" dirty="0" smtClean="0">
                <a:solidFill>
                  <a:schemeClr val="tx1"/>
                </a:solidFill>
              </a:rPr>
              <a:t>Hlupák má jednu veľkú výhodu pred človekom vzdelaným – je sám so sebou spokojný</a:t>
            </a:r>
          </a:p>
          <a:p>
            <a:pPr algn="r"/>
            <a:r>
              <a:rPr lang="sk-SK" sz="2800" dirty="0" smtClean="0">
                <a:solidFill>
                  <a:schemeClr val="tx1"/>
                </a:solidFill>
              </a:rPr>
              <a:t>Napoleon Bonaparte</a:t>
            </a:r>
            <a:endParaRPr lang="sk-SK" sz="2800" dirty="0">
              <a:solidFill>
                <a:schemeClr val="tx1"/>
              </a:solidFill>
            </a:endParaRPr>
          </a:p>
        </p:txBody>
      </p:sp>
    </p:spTree>
    <p:extLst>
      <p:ext uri="{BB962C8B-B14F-4D97-AF65-F5344CB8AC3E}">
        <p14:creationId xmlns:p14="http://schemas.microsoft.com/office/powerpoint/2010/main" val="3574712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k-SK" sz="4000" dirty="0">
                <a:solidFill>
                  <a:srgbClr val="C00000"/>
                </a:solidFill>
              </a:rPr>
              <a:t>Čo je nevyhnutné pre zlepšenie školstva </a:t>
            </a:r>
            <a:r>
              <a:rPr lang="sk-SK" sz="4000" dirty="0" smtClean="0">
                <a:solidFill>
                  <a:srgbClr val="C00000"/>
                </a:solidFill>
              </a:rPr>
              <a:t>(3)</a:t>
            </a:r>
            <a:r>
              <a:rPr lang="sk-SK" dirty="0"/>
              <a:t/>
            </a:r>
            <a:br>
              <a:rPr lang="sk-SK" dirty="0"/>
            </a:br>
            <a:endParaRPr lang="sk-SK" dirty="0"/>
          </a:p>
        </p:txBody>
      </p:sp>
      <p:sp>
        <p:nvSpPr>
          <p:cNvPr id="3" name="Content Placeholder 2"/>
          <p:cNvSpPr>
            <a:spLocks noGrp="1"/>
          </p:cNvSpPr>
          <p:nvPr>
            <p:ph idx="1"/>
          </p:nvPr>
        </p:nvSpPr>
        <p:spPr>
          <a:xfrm>
            <a:off x="179512" y="836712"/>
            <a:ext cx="8964488" cy="6021288"/>
          </a:xfrm>
        </p:spPr>
        <p:txBody>
          <a:bodyPr>
            <a:normAutofit fontScale="77500" lnSpcReduction="20000"/>
          </a:bodyPr>
          <a:lstStyle/>
          <a:p>
            <a:pPr lvl="0"/>
            <a:r>
              <a:rPr lang="sk-SK" dirty="0" smtClean="0"/>
              <a:t>Udržateľným </a:t>
            </a:r>
            <a:r>
              <a:rPr lang="sk-SK" dirty="0"/>
              <a:t>spôsobom postupne zvyšovať objem verejných financií pre školstvo.</a:t>
            </a:r>
          </a:p>
          <a:p>
            <a:pPr lvl="0"/>
            <a:r>
              <a:rPr lang="sk-SK" dirty="0"/>
              <a:t>Upraviť systém financovania so zameraním na efektívnosť a kvalitu</a:t>
            </a:r>
          </a:p>
          <a:p>
            <a:pPr lvl="0"/>
            <a:r>
              <a:rPr lang="sk-SK" dirty="0"/>
              <a:t>Optimalizovať sieť škôl a školských zariadení.</a:t>
            </a:r>
          </a:p>
          <a:p>
            <a:pPr lvl="0"/>
            <a:r>
              <a:rPr lang="sk-SK" dirty="0"/>
              <a:t>Upraviť systém riadenia v školstve so zameraním na zvýšenie autonómnosti a zodpovednosti škôl, ako aj jeho efektívnosti a kvality.</a:t>
            </a:r>
          </a:p>
          <a:p>
            <a:pPr lvl="0"/>
            <a:r>
              <a:rPr lang="sk-SK" dirty="0"/>
              <a:t>Systematicky zlepšovať prístup k informáciám pre všetkých zainteresovaných.</a:t>
            </a:r>
          </a:p>
          <a:p>
            <a:pPr lvl="0"/>
            <a:r>
              <a:rPr lang="sk-SK" dirty="0"/>
              <a:t>Znižovať administratívnu záťaž </a:t>
            </a:r>
          </a:p>
          <a:p>
            <a:pPr lvl="0"/>
            <a:r>
              <a:rPr lang="sk-SK" dirty="0"/>
              <a:t>Neočakávať zmenu zhora, ale ju iniciovať</a:t>
            </a:r>
          </a:p>
          <a:p>
            <a:pPr lvl="0"/>
            <a:r>
              <a:rPr lang="sk-SK" dirty="0"/>
              <a:t>Zabezpečiť kvalitný výber a prípravu na učiteľské povolanie</a:t>
            </a:r>
          </a:p>
          <a:p>
            <a:pPr lvl="0"/>
            <a:r>
              <a:rPr lang="sk-SK" dirty="0"/>
              <a:t>Prijať opatrenia na vytvorenie a trvalú udržateľnosť atraktívnosti učiteľského povolania</a:t>
            </a:r>
          </a:p>
          <a:p>
            <a:pPr lvl="0"/>
            <a:r>
              <a:rPr lang="sk-SK" dirty="0"/>
              <a:t>Vytvoriť podmienky na preberanie najlepších postupov, a to tak v národnom, ako aj medzinárodnom kontexte</a:t>
            </a:r>
          </a:p>
          <a:p>
            <a:endParaRPr lang="sk-SK" dirty="0"/>
          </a:p>
        </p:txBody>
      </p:sp>
    </p:spTree>
    <p:extLst>
      <p:ext uri="{BB962C8B-B14F-4D97-AF65-F5344CB8AC3E}">
        <p14:creationId xmlns:p14="http://schemas.microsoft.com/office/powerpoint/2010/main" val="1880483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9288016" cy="634082"/>
          </a:xfrm>
        </p:spPr>
        <p:txBody>
          <a:bodyPr>
            <a:normAutofit fontScale="90000"/>
          </a:bodyPr>
          <a:lstStyle/>
          <a:p>
            <a:r>
              <a:rPr lang="sk-SK" sz="2800" dirty="0">
                <a:solidFill>
                  <a:srgbClr val="C00000"/>
                </a:solidFill>
              </a:rPr>
              <a:t>Čo je nevyhnutné pre zlepšenie školstva </a:t>
            </a:r>
            <a:r>
              <a:rPr lang="sk-SK" sz="2800" dirty="0" smtClean="0">
                <a:solidFill>
                  <a:srgbClr val="C00000"/>
                </a:solidFill>
              </a:rPr>
              <a:t>(4)</a:t>
            </a:r>
            <a:r>
              <a:rPr lang="sk-SK" sz="2800" b="1" u="sng" dirty="0" smtClean="0"/>
              <a:t> </a:t>
            </a:r>
            <a:br>
              <a:rPr lang="sk-SK" sz="2800" b="1" u="sng" dirty="0" smtClean="0"/>
            </a:br>
            <a:r>
              <a:rPr lang="sk-SK" sz="2800" dirty="0" smtClean="0">
                <a:solidFill>
                  <a:srgbClr val="002060"/>
                </a:solidFill>
              </a:rPr>
              <a:t>Základné </a:t>
            </a:r>
            <a:r>
              <a:rPr lang="sk-SK" sz="2800" dirty="0">
                <a:solidFill>
                  <a:srgbClr val="002060"/>
                </a:solidFill>
              </a:rPr>
              <a:t>a stredné školy:</a:t>
            </a:r>
            <a:br>
              <a:rPr lang="sk-SK" sz="2800" dirty="0">
                <a:solidFill>
                  <a:srgbClr val="002060"/>
                </a:solidFill>
              </a:rPr>
            </a:br>
            <a:endParaRPr lang="sk-SK" sz="2800" dirty="0">
              <a:solidFill>
                <a:srgbClr val="002060"/>
              </a:solidFill>
            </a:endParaRPr>
          </a:p>
        </p:txBody>
      </p:sp>
      <p:sp>
        <p:nvSpPr>
          <p:cNvPr id="3" name="Content Placeholder 2"/>
          <p:cNvSpPr>
            <a:spLocks noGrp="1"/>
          </p:cNvSpPr>
          <p:nvPr>
            <p:ph idx="1"/>
          </p:nvPr>
        </p:nvSpPr>
        <p:spPr>
          <a:xfrm>
            <a:off x="179512" y="764704"/>
            <a:ext cx="8784976" cy="5976664"/>
          </a:xfrm>
        </p:spPr>
        <p:txBody>
          <a:bodyPr>
            <a:normAutofit fontScale="70000" lnSpcReduction="20000"/>
          </a:bodyPr>
          <a:lstStyle/>
          <a:p>
            <a:pPr lvl="0"/>
            <a:r>
              <a:rPr lang="sk-SK" dirty="0" smtClean="0"/>
              <a:t>Uskutočniť </a:t>
            </a:r>
            <a:r>
              <a:rPr lang="sk-SK" dirty="0"/>
              <a:t>zmeny v systéme a obsahu vzdelávania tak, aby školstvo pripravovalo žiakov na život v podmienkach rýchlo sa meniaceho sveta.</a:t>
            </a:r>
          </a:p>
          <a:p>
            <a:pPr lvl="0"/>
            <a:r>
              <a:rPr lang="sk-SK" dirty="0"/>
              <a:t>Odpovedať deťom na otázky, využívať prirodzenú detskú zvedavosť, vychovávať deti k spolupráci </a:t>
            </a:r>
          </a:p>
          <a:p>
            <a:pPr lvl="0"/>
            <a:r>
              <a:rPr lang="sk-SK" dirty="0"/>
              <a:t>Nepreceňovať známky, nenútiť ich memorovať, </a:t>
            </a:r>
          </a:p>
          <a:p>
            <a:pPr lvl="0"/>
            <a:r>
              <a:rPr lang="sk-SK" dirty="0"/>
              <a:t>Zlepšiť podmienky v prístupe k vzdelávaciemu obsahu</a:t>
            </a:r>
          </a:p>
          <a:p>
            <a:pPr lvl="0"/>
            <a:r>
              <a:rPr lang="sk-SK" dirty="0" smtClean="0"/>
              <a:t>Zvýšiť </a:t>
            </a:r>
            <a:r>
              <a:rPr lang="sk-SK" dirty="0"/>
              <a:t>kvalitu odborného vzdelávania a prípravy tak, aby jeho absolventi boli schopní bezprostredne po skončení štúdia priamo vstúpiť do pracovného procesu.</a:t>
            </a:r>
          </a:p>
          <a:p>
            <a:pPr lvl="0"/>
            <a:r>
              <a:rPr lang="sk-SK" dirty="0"/>
              <a:t>Posilniť úlohu a zodpovednosť zamestnávateľov v oblasti odborného vzdelávania a prípravy.</a:t>
            </a:r>
          </a:p>
          <a:p>
            <a:pPr lvl="0"/>
            <a:r>
              <a:rPr lang="sk-SK" dirty="0"/>
              <a:t>Podporovať záujem žiakov o odborné vzdelávanie v súlade s potrebami trhu práce</a:t>
            </a:r>
          </a:p>
          <a:p>
            <a:pPr lvl="0"/>
            <a:r>
              <a:rPr lang="sk-SK" dirty="0"/>
              <a:t>Zabezpečiť prístup ku kvalitnej výchove a vzdelávaniu pre znevýhodnené skupiny obyvateľstva</a:t>
            </a:r>
          </a:p>
          <a:p>
            <a:pPr lvl="0"/>
            <a:r>
              <a:rPr lang="sk-SK" dirty="0"/>
              <a:t>Podporovať vytváranie kapacít tam, kde sa prejavuje ich nedostatok.</a:t>
            </a:r>
          </a:p>
          <a:p>
            <a:pPr lvl="0"/>
            <a:r>
              <a:rPr lang="sk-SK" dirty="0"/>
              <a:t>Posilniť výchovu detí a žiakov k zdravému životnému štýlu.</a:t>
            </a:r>
          </a:p>
          <a:p>
            <a:pPr lvl="0"/>
            <a:r>
              <a:rPr lang="sk-SK" dirty="0"/>
              <a:t>Zvýšiť bezpečnosť v školách a školských zariadeniach.</a:t>
            </a:r>
          </a:p>
          <a:p>
            <a:endParaRPr lang="sk-SK" dirty="0"/>
          </a:p>
        </p:txBody>
      </p:sp>
    </p:spTree>
    <p:extLst>
      <p:ext uri="{BB962C8B-B14F-4D97-AF65-F5344CB8AC3E}">
        <p14:creationId xmlns:p14="http://schemas.microsoft.com/office/powerpoint/2010/main" val="3943621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k-SK" sz="2800" dirty="0" err="1" smtClean="0">
                <a:solidFill>
                  <a:srgbClr val="C00000"/>
                </a:solidFill>
              </a:rPr>
              <a:t>Robert</a:t>
            </a:r>
            <a:r>
              <a:rPr lang="sk-SK" sz="2800" dirty="0" smtClean="0">
                <a:solidFill>
                  <a:srgbClr val="C00000"/>
                </a:solidFill>
              </a:rPr>
              <a:t> M </a:t>
            </a:r>
            <a:r>
              <a:rPr lang="sk-SK" sz="2800" dirty="0" err="1" smtClean="0">
                <a:solidFill>
                  <a:srgbClr val="C00000"/>
                </a:solidFill>
              </a:rPr>
              <a:t>Prisig</a:t>
            </a:r>
            <a:r>
              <a:rPr lang="sk-SK" sz="2800" dirty="0" smtClean="0">
                <a:solidFill>
                  <a:srgbClr val="C00000"/>
                </a:solidFill>
              </a:rPr>
              <a:t> , </a:t>
            </a:r>
            <a:r>
              <a:rPr lang="sk-SK" sz="2800" dirty="0" err="1" smtClean="0">
                <a:solidFill>
                  <a:srgbClr val="C00000"/>
                </a:solidFill>
              </a:rPr>
              <a:t>Zen</a:t>
            </a:r>
            <a:r>
              <a:rPr lang="sk-SK" sz="2800" dirty="0" smtClean="0">
                <a:solidFill>
                  <a:srgbClr val="C00000"/>
                </a:solidFill>
              </a:rPr>
              <a:t> and </a:t>
            </a:r>
            <a:r>
              <a:rPr lang="sk-SK" sz="2800" dirty="0" err="1" smtClean="0">
                <a:solidFill>
                  <a:srgbClr val="C00000"/>
                </a:solidFill>
              </a:rPr>
              <a:t>the</a:t>
            </a:r>
            <a:r>
              <a:rPr lang="sk-SK" sz="2800" dirty="0" smtClean="0">
                <a:solidFill>
                  <a:srgbClr val="C00000"/>
                </a:solidFill>
              </a:rPr>
              <a:t> </a:t>
            </a:r>
            <a:r>
              <a:rPr lang="sk-SK" sz="2800" dirty="0" err="1" smtClean="0">
                <a:solidFill>
                  <a:srgbClr val="C00000"/>
                </a:solidFill>
              </a:rPr>
              <a:t>art</a:t>
            </a:r>
            <a:r>
              <a:rPr lang="sk-SK" sz="2800" dirty="0" smtClean="0">
                <a:solidFill>
                  <a:srgbClr val="C00000"/>
                </a:solidFill>
              </a:rPr>
              <a:t> </a:t>
            </a:r>
            <a:r>
              <a:rPr lang="sk-SK" sz="2800" dirty="0" err="1" smtClean="0">
                <a:solidFill>
                  <a:srgbClr val="C00000"/>
                </a:solidFill>
              </a:rPr>
              <a:t>of</a:t>
            </a:r>
            <a:r>
              <a:rPr lang="sk-SK" sz="2800" dirty="0" smtClean="0">
                <a:solidFill>
                  <a:srgbClr val="C00000"/>
                </a:solidFill>
              </a:rPr>
              <a:t> </a:t>
            </a:r>
            <a:r>
              <a:rPr lang="sk-SK" sz="2800" dirty="0" err="1" smtClean="0">
                <a:solidFill>
                  <a:srgbClr val="C00000"/>
                </a:solidFill>
              </a:rPr>
              <a:t>motorcycle</a:t>
            </a:r>
            <a:r>
              <a:rPr lang="sk-SK" sz="2800" dirty="0" smtClean="0">
                <a:solidFill>
                  <a:srgbClr val="C00000"/>
                </a:solidFill>
              </a:rPr>
              <a:t> </a:t>
            </a:r>
            <a:r>
              <a:rPr lang="sk-SK" sz="2800" dirty="0" err="1" smtClean="0">
                <a:solidFill>
                  <a:srgbClr val="C00000"/>
                </a:solidFill>
              </a:rPr>
              <a:t>maitenance</a:t>
            </a:r>
            <a:r>
              <a:rPr lang="sk-SK" sz="2800" dirty="0" smtClean="0">
                <a:solidFill>
                  <a:srgbClr val="C00000"/>
                </a:solidFill>
              </a:rPr>
              <a:t> , </a:t>
            </a:r>
            <a:r>
              <a:rPr lang="sk-SK" sz="2800" dirty="0" err="1" smtClean="0">
                <a:solidFill>
                  <a:srgbClr val="C00000"/>
                </a:solidFill>
              </a:rPr>
              <a:t>An</a:t>
            </a:r>
            <a:r>
              <a:rPr lang="sk-SK" sz="2800" dirty="0" smtClean="0">
                <a:solidFill>
                  <a:srgbClr val="C00000"/>
                </a:solidFill>
              </a:rPr>
              <a:t> </a:t>
            </a:r>
            <a:r>
              <a:rPr lang="sk-SK" sz="2800" dirty="0" err="1" smtClean="0">
                <a:solidFill>
                  <a:srgbClr val="C00000"/>
                </a:solidFill>
              </a:rPr>
              <a:t>inquiry</a:t>
            </a:r>
            <a:r>
              <a:rPr lang="sk-SK" sz="2800" dirty="0" smtClean="0">
                <a:solidFill>
                  <a:srgbClr val="C00000"/>
                </a:solidFill>
              </a:rPr>
              <a:t> </a:t>
            </a:r>
            <a:r>
              <a:rPr lang="sk-SK" sz="2800" dirty="0" err="1" smtClean="0">
                <a:solidFill>
                  <a:srgbClr val="C00000"/>
                </a:solidFill>
              </a:rPr>
              <a:t>into</a:t>
            </a:r>
            <a:r>
              <a:rPr lang="sk-SK" sz="2800" dirty="0" smtClean="0">
                <a:solidFill>
                  <a:srgbClr val="C00000"/>
                </a:solidFill>
              </a:rPr>
              <a:t> </a:t>
            </a:r>
            <a:r>
              <a:rPr lang="sk-SK" sz="2800" dirty="0" err="1" smtClean="0">
                <a:solidFill>
                  <a:srgbClr val="C00000"/>
                </a:solidFill>
              </a:rPr>
              <a:t>values</a:t>
            </a:r>
            <a:r>
              <a:rPr lang="sk-SK" sz="2800" dirty="0" smtClean="0">
                <a:solidFill>
                  <a:srgbClr val="C00000"/>
                </a:solidFill>
              </a:rPr>
              <a:t>.</a:t>
            </a:r>
            <a:endParaRPr lang="sk-SK" sz="2800" dirty="0">
              <a:solidFill>
                <a:srgbClr val="C00000"/>
              </a:solidFill>
            </a:endParaRPr>
          </a:p>
        </p:txBody>
      </p:sp>
      <p:sp>
        <p:nvSpPr>
          <p:cNvPr id="3" name="Content Placeholder 2"/>
          <p:cNvSpPr>
            <a:spLocks noGrp="1"/>
          </p:cNvSpPr>
          <p:nvPr>
            <p:ph idx="1"/>
          </p:nvPr>
        </p:nvSpPr>
        <p:spPr>
          <a:xfrm>
            <a:off x="457200" y="1600200"/>
            <a:ext cx="8435280" cy="5069160"/>
          </a:xfrm>
        </p:spPr>
        <p:txBody>
          <a:bodyPr>
            <a:normAutofit fontScale="85000" lnSpcReduction="10000"/>
          </a:bodyPr>
          <a:lstStyle/>
          <a:p>
            <a:pPr marL="0" indent="0">
              <a:buNone/>
            </a:pPr>
            <a:r>
              <a:rPr lang="sk-SK" dirty="0" smtClean="0"/>
              <a:t>...Jeho </a:t>
            </a:r>
            <a:r>
              <a:rPr lang="sk-SK" dirty="0"/>
              <a:t>školu by sme mohli eufemisticky nazvať „prakticky zameraná univerzita“. Na takej univerzite len učíte, učíte a učíte a nemáte žiadny čas na výskum, na premýšľanie ani na mimoškolské aktivity. V jednom kuse do úmoru učíte, až vám to nakoniec zatemní mozog, vyčerpajú sa vám tvorivé nápady a stane sa z vás automat, ktorý neustále dokola opakuje rovnaké nudné </a:t>
            </a:r>
            <a:r>
              <a:rPr lang="sk-SK" dirty="0" err="1"/>
              <a:t>žvásty</a:t>
            </a:r>
            <a:r>
              <a:rPr lang="sk-SK" dirty="0"/>
              <a:t> pred nekonečnými zástupmi študentov, ktorí nedokážu pochopiť, prečo ste tak strašne nudný, potom si vás prestanú vážiť a šíriť tento postoj medzi ostatnými. Obrovské pracovné úväzky totiž predstavujú veľmi chytrý spôsob, ako za pár dolárov prevádzkovať univerzitu, ktorá navonok budí dojem skutočného vzdelávania</a:t>
            </a:r>
            <a:r>
              <a:rPr lang="sk-SK" dirty="0" smtClean="0"/>
              <a:t>...</a:t>
            </a:r>
            <a:endParaRPr lang="sk-SK" dirty="0"/>
          </a:p>
          <a:p>
            <a:endParaRPr lang="sk-SK" dirty="0"/>
          </a:p>
        </p:txBody>
      </p:sp>
    </p:spTree>
    <p:extLst>
      <p:ext uri="{BB962C8B-B14F-4D97-AF65-F5344CB8AC3E}">
        <p14:creationId xmlns:p14="http://schemas.microsoft.com/office/powerpoint/2010/main" val="2188243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sk-SK" dirty="0" smtClean="0">
                <a:solidFill>
                  <a:srgbClr val="C00000"/>
                </a:solidFill>
              </a:rPr>
              <a:t>Trocha „</a:t>
            </a:r>
            <a:r>
              <a:rPr lang="sk-SK" dirty="0" err="1" smtClean="0">
                <a:solidFill>
                  <a:srgbClr val="C00000"/>
                </a:solidFill>
              </a:rPr>
              <a:t>mýtológie</a:t>
            </a:r>
            <a:r>
              <a:rPr lang="sk-SK" dirty="0" smtClean="0">
                <a:solidFill>
                  <a:srgbClr val="C00000"/>
                </a:solidFill>
              </a:rPr>
              <a:t>“</a:t>
            </a:r>
            <a:endParaRPr lang="sk-SK" dirty="0">
              <a:solidFill>
                <a:srgbClr val="C00000"/>
              </a:solidFill>
            </a:endParaRPr>
          </a:p>
        </p:txBody>
      </p:sp>
      <p:sp>
        <p:nvSpPr>
          <p:cNvPr id="3" name="Content Placeholder 2"/>
          <p:cNvSpPr>
            <a:spLocks noGrp="1"/>
          </p:cNvSpPr>
          <p:nvPr>
            <p:ph idx="1"/>
          </p:nvPr>
        </p:nvSpPr>
        <p:spPr>
          <a:xfrm>
            <a:off x="251520" y="980728"/>
            <a:ext cx="8640960" cy="5688632"/>
          </a:xfrm>
        </p:spPr>
        <p:txBody>
          <a:bodyPr>
            <a:normAutofit fontScale="85000" lnSpcReduction="10000"/>
          </a:bodyPr>
          <a:lstStyle/>
          <a:p>
            <a:pPr marL="0" indent="0">
              <a:buNone/>
            </a:pPr>
            <a:r>
              <a:rPr lang="sk-SK" dirty="0"/>
              <a:t>V súčasnosti sa za najväčší problém slovenského vysokého školstva považuje </a:t>
            </a:r>
            <a:r>
              <a:rPr lang="sk-SK" dirty="0">
                <a:solidFill>
                  <a:srgbClr val="002060"/>
                </a:solidFill>
              </a:rPr>
              <a:t>nedostatočná kvalita vysokoškolského </a:t>
            </a:r>
            <a:r>
              <a:rPr lang="sk-SK" dirty="0" smtClean="0">
                <a:solidFill>
                  <a:srgbClr val="002060"/>
                </a:solidFill>
              </a:rPr>
              <a:t>vzdelávania.</a:t>
            </a:r>
            <a:r>
              <a:rPr lang="sk-SK" dirty="0" smtClean="0"/>
              <a:t> Toto </a:t>
            </a:r>
            <a:r>
              <a:rPr lang="sk-SK" dirty="0"/>
              <a:t>vyhlásenie o nízkej kvalite vysokých škôl je problematické, keďže nikto nedefinoval indikátory kvality vysokej školy. </a:t>
            </a:r>
            <a:endParaRPr lang="sk-SK" dirty="0" smtClean="0"/>
          </a:p>
          <a:p>
            <a:pPr marL="0" indent="0">
              <a:buNone/>
            </a:pPr>
            <a:r>
              <a:rPr lang="sk-SK" dirty="0" smtClean="0"/>
              <a:t>Skúsme </a:t>
            </a:r>
            <a:r>
              <a:rPr lang="sk-SK" dirty="0"/>
              <a:t>si zodpovedať aspoň na dve nasledujúce otázky</a:t>
            </a:r>
            <a:r>
              <a:rPr lang="sk-SK" dirty="0" smtClean="0"/>
              <a:t>.</a:t>
            </a:r>
          </a:p>
          <a:p>
            <a:pPr marL="0" indent="0">
              <a:buNone/>
            </a:pPr>
            <a:r>
              <a:rPr lang="sk-SK" dirty="0" smtClean="0">
                <a:solidFill>
                  <a:srgbClr val="002060"/>
                </a:solidFill>
              </a:rPr>
              <a:t>Q:</a:t>
            </a:r>
            <a:r>
              <a:rPr lang="sk-SK" dirty="0" smtClean="0"/>
              <a:t> Čo </a:t>
            </a:r>
            <a:r>
              <a:rPr lang="sk-SK" dirty="0"/>
              <a:t>je Kvalitná vysoká škola zameraná na vzdelávanie</a:t>
            </a:r>
            <a:r>
              <a:rPr lang="sk-SK" dirty="0" smtClean="0"/>
              <a:t>?</a:t>
            </a:r>
          </a:p>
          <a:p>
            <a:pPr marL="0" indent="0">
              <a:buNone/>
            </a:pPr>
            <a:r>
              <a:rPr lang="sk-SK" dirty="0" smtClean="0">
                <a:solidFill>
                  <a:srgbClr val="002060"/>
                </a:solidFill>
              </a:rPr>
              <a:t>A: </a:t>
            </a:r>
            <a:r>
              <a:rPr lang="sk-SK" dirty="0" smtClean="0"/>
              <a:t>Kvalitné </a:t>
            </a:r>
            <a:r>
              <a:rPr lang="sk-SK" dirty="0"/>
              <a:t>vzdelávanie je v istom zmysle „Stav“, ale ešte vážnejšie je to, že je to „Proces“ – čo robí VŠ pre neustále zvyšovanie  kvality poskytovaného vzdelávania. </a:t>
            </a:r>
            <a:endParaRPr lang="sk-SK" dirty="0" smtClean="0"/>
          </a:p>
          <a:p>
            <a:pPr marL="0" indent="0">
              <a:buNone/>
            </a:pPr>
            <a:r>
              <a:rPr lang="sk-SK" dirty="0" smtClean="0">
                <a:solidFill>
                  <a:srgbClr val="002060"/>
                </a:solidFill>
              </a:rPr>
              <a:t>Q: </a:t>
            </a:r>
            <a:r>
              <a:rPr lang="sk-SK" dirty="0" smtClean="0"/>
              <a:t>Čo </a:t>
            </a:r>
            <a:r>
              <a:rPr lang="sk-SK" dirty="0"/>
              <a:t>je Kvalitná vysoká škola zameraná na vzdelávanie a výskum?</a:t>
            </a:r>
          </a:p>
          <a:p>
            <a:pPr marL="0" indent="0">
              <a:buNone/>
            </a:pPr>
            <a:r>
              <a:rPr lang="sk-SK" dirty="0"/>
              <a:t>Ta</a:t>
            </a:r>
            <a:r>
              <a:rPr lang="sk-SK" b="1" dirty="0"/>
              <a:t> </a:t>
            </a:r>
            <a:r>
              <a:rPr lang="sk-SK" dirty="0"/>
              <a:t>okrem poskytovania kvalitného vzdelávania, robí dobrý výskum a dobrú prípravu doktorandov. </a:t>
            </a:r>
          </a:p>
          <a:p>
            <a:endParaRPr lang="sk-SK" dirty="0"/>
          </a:p>
        </p:txBody>
      </p:sp>
    </p:spTree>
    <p:extLst>
      <p:ext uri="{BB962C8B-B14F-4D97-AF65-F5344CB8AC3E}">
        <p14:creationId xmlns:p14="http://schemas.microsoft.com/office/powerpoint/2010/main" val="2710053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 </a:t>
            </a:r>
            <a:r>
              <a:rPr lang="sk-SK" dirty="0" err="1" smtClean="0">
                <a:solidFill>
                  <a:srgbClr val="C00000"/>
                </a:solidFill>
              </a:rPr>
              <a:t>Protinázor</a:t>
            </a:r>
            <a:endParaRPr lang="sk-SK" dirty="0">
              <a:solidFill>
                <a:srgbClr val="C00000"/>
              </a:solidFill>
            </a:endParaRPr>
          </a:p>
        </p:txBody>
      </p:sp>
      <p:sp>
        <p:nvSpPr>
          <p:cNvPr id="3" name="Content Placeholder 2"/>
          <p:cNvSpPr>
            <a:spLocks noGrp="1"/>
          </p:cNvSpPr>
          <p:nvPr>
            <p:ph idx="1"/>
          </p:nvPr>
        </p:nvSpPr>
        <p:spPr>
          <a:xfrm>
            <a:off x="457200" y="1600200"/>
            <a:ext cx="8507288" cy="4709120"/>
          </a:xfrm>
        </p:spPr>
        <p:txBody>
          <a:bodyPr/>
          <a:lstStyle/>
          <a:p>
            <a:pPr marL="0" indent="0">
              <a:buNone/>
            </a:pPr>
            <a:r>
              <a:rPr lang="sk-SK" dirty="0"/>
              <a:t>Najväčším </a:t>
            </a:r>
            <a:r>
              <a:rPr lang="sk-SK" dirty="0">
                <a:solidFill>
                  <a:srgbClr val="002060"/>
                </a:solidFill>
              </a:rPr>
              <a:t>problémom</a:t>
            </a:r>
            <a:r>
              <a:rPr lang="sk-SK" dirty="0"/>
              <a:t> slovenského vysokoškolského vzdelávania </a:t>
            </a:r>
            <a:r>
              <a:rPr lang="sk-SK" dirty="0">
                <a:solidFill>
                  <a:srgbClr val="002060"/>
                </a:solidFill>
              </a:rPr>
              <a:t>nie je nedostatočná kvalita vzdelávania.</a:t>
            </a:r>
            <a:r>
              <a:rPr lang="sk-SK" dirty="0"/>
              <a:t> Najväčším problémom je </a:t>
            </a:r>
            <a:r>
              <a:rPr lang="sk-SK" dirty="0">
                <a:solidFill>
                  <a:srgbClr val="002060"/>
                </a:solidFill>
              </a:rPr>
              <a:t>rozvrat systému </a:t>
            </a:r>
            <a:r>
              <a:rPr lang="sk-SK" dirty="0"/>
              <a:t>vzdelávania čo je dôsledkom doterajších reforiem a nedostatočného financovania školstva a vedy. Nie je možné dosiahnuť naraz vysoké počty absolventov vysokých škôl a vysokú kvalitu vzdelávania.</a:t>
            </a:r>
          </a:p>
        </p:txBody>
      </p:sp>
    </p:spTree>
    <p:extLst>
      <p:ext uri="{BB962C8B-B14F-4D97-AF65-F5344CB8AC3E}">
        <p14:creationId xmlns:p14="http://schemas.microsoft.com/office/powerpoint/2010/main" val="31670749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solidFill>
                  <a:srgbClr val="C00000"/>
                </a:solidFill>
              </a:rPr>
              <a:t>Trocha štatistiky</a:t>
            </a:r>
            <a:endParaRPr lang="sk-SK" dirty="0">
              <a:solidFill>
                <a:srgbClr val="C00000"/>
              </a:solidFill>
            </a:endParaRPr>
          </a:p>
        </p:txBody>
      </p:sp>
      <p:sp>
        <p:nvSpPr>
          <p:cNvPr id="3" name="Content Placeholder 2"/>
          <p:cNvSpPr>
            <a:spLocks noGrp="1"/>
          </p:cNvSpPr>
          <p:nvPr>
            <p:ph idx="1"/>
          </p:nvPr>
        </p:nvSpPr>
        <p:spPr>
          <a:xfrm>
            <a:off x="457200" y="1600200"/>
            <a:ext cx="8363272" cy="4925144"/>
          </a:xfrm>
        </p:spPr>
        <p:txBody>
          <a:bodyPr>
            <a:normAutofit lnSpcReduction="10000"/>
          </a:bodyPr>
          <a:lstStyle/>
          <a:p>
            <a:pPr marL="0" indent="0">
              <a:buNone/>
            </a:pPr>
            <a:r>
              <a:rPr lang="sk-SK" dirty="0">
                <a:solidFill>
                  <a:srgbClr val="7030A0"/>
                </a:solidFill>
              </a:rPr>
              <a:t>Dnes sa chválime tým, že 60% populačného ročníka študuje na vysokých školách.</a:t>
            </a:r>
            <a:r>
              <a:rPr lang="sk-SK" dirty="0"/>
              <a:t> </a:t>
            </a:r>
            <a:r>
              <a:rPr lang="sk-SK" dirty="0" smtClean="0"/>
              <a:t>Pred </a:t>
            </a:r>
            <a:r>
              <a:rPr lang="sk-SK" dirty="0"/>
              <a:t>50 rokmi študovalo na stredných školách (gymnáziá aj priemyslovky) menej ako 50% populačného ročníka. Reformy, ktoré nútili vysoké školy prijímať čo najviac študentov možno posunuli Slovensko na popredné miesta v štatistikách ale spôsobili výrazný pokles kvality. Nedá sa očakávať kvalitné školstvo a súčasne sedieť na dehonestujúcom poslednom mieste v EÚ vo financovaní školstva a vedy.</a:t>
            </a:r>
          </a:p>
        </p:txBody>
      </p:sp>
    </p:spTree>
    <p:extLst>
      <p:ext uri="{BB962C8B-B14F-4D97-AF65-F5344CB8AC3E}">
        <p14:creationId xmlns:p14="http://schemas.microsoft.com/office/powerpoint/2010/main" val="32053392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sk-SK" dirty="0">
                <a:solidFill>
                  <a:srgbClr val="C00000"/>
                </a:solidFill>
              </a:rPr>
              <a:t>Chceme </a:t>
            </a:r>
            <a:r>
              <a:rPr lang="sk-SK" dirty="0" smtClean="0">
                <a:solidFill>
                  <a:srgbClr val="C00000"/>
                </a:solidFill>
              </a:rPr>
              <a:t>kvalitné </a:t>
            </a:r>
            <a:r>
              <a:rPr lang="sk-SK" dirty="0">
                <a:solidFill>
                  <a:srgbClr val="C00000"/>
                </a:solidFill>
              </a:rPr>
              <a:t>univerzity?</a:t>
            </a:r>
            <a:br>
              <a:rPr lang="sk-SK" dirty="0">
                <a:solidFill>
                  <a:srgbClr val="C00000"/>
                </a:solidFill>
              </a:rPr>
            </a:br>
            <a:r>
              <a:rPr lang="sk-SK" dirty="0" smtClean="0">
                <a:solidFill>
                  <a:srgbClr val="C00000"/>
                </a:solidFill>
              </a:rPr>
              <a:t>Áno?! Ale ako zistíme, že sú kvalitné?</a:t>
            </a:r>
            <a:endParaRPr lang="sk-SK" dirty="0">
              <a:solidFill>
                <a:srgbClr val="C00000"/>
              </a:solidFill>
            </a:endParaRPr>
          </a:p>
        </p:txBody>
      </p:sp>
      <p:sp>
        <p:nvSpPr>
          <p:cNvPr id="3" name="Content Placeholder 2"/>
          <p:cNvSpPr>
            <a:spLocks noGrp="1"/>
          </p:cNvSpPr>
          <p:nvPr>
            <p:ph idx="1"/>
          </p:nvPr>
        </p:nvSpPr>
        <p:spPr>
          <a:xfrm>
            <a:off x="251520" y="1484784"/>
            <a:ext cx="8435280" cy="4925144"/>
          </a:xfrm>
        </p:spPr>
        <p:txBody>
          <a:bodyPr>
            <a:normAutofit fontScale="85000" lnSpcReduction="10000"/>
          </a:bodyPr>
          <a:lstStyle/>
          <a:p>
            <a:pPr marL="0" indent="0">
              <a:buNone/>
            </a:pPr>
            <a:r>
              <a:rPr lang="sk-SK" dirty="0"/>
              <a:t>Modely hodnotenia kvality univerzít:</a:t>
            </a:r>
          </a:p>
          <a:p>
            <a:pPr lvl="0"/>
            <a:endParaRPr lang="sk-SK" dirty="0" smtClean="0"/>
          </a:p>
          <a:p>
            <a:pPr lvl="0"/>
            <a:r>
              <a:rPr lang="sk-SK" dirty="0" smtClean="0"/>
              <a:t>Relatívna </a:t>
            </a:r>
            <a:r>
              <a:rPr lang="sk-SK" dirty="0"/>
              <a:t>výkonnosť v definovanom súbore činností (</a:t>
            </a:r>
            <a:r>
              <a:rPr lang="sk-SK" dirty="0" err="1"/>
              <a:t>ranking</a:t>
            </a:r>
            <a:r>
              <a:rPr lang="sk-SK" dirty="0"/>
              <a:t> a zverejnenie tabuliek najlepších)</a:t>
            </a:r>
          </a:p>
          <a:p>
            <a:pPr lvl="0"/>
            <a:r>
              <a:rPr lang="sk-SK" dirty="0"/>
              <a:t>Pomocou vyhodnotenia nejakých faktorov demonštrujúcich úspešnosť Univerzity </a:t>
            </a:r>
            <a:r>
              <a:rPr lang="sk-SK" dirty="0" smtClean="0"/>
              <a:t>„</a:t>
            </a:r>
            <a:r>
              <a:rPr lang="sk-SK" dirty="0" err="1" smtClean="0"/>
              <a:t>success</a:t>
            </a:r>
            <a:r>
              <a:rPr lang="sk-SK" dirty="0" smtClean="0"/>
              <a:t> </a:t>
            </a:r>
            <a:r>
              <a:rPr lang="sk-SK" dirty="0" err="1" smtClean="0"/>
              <a:t>factors</a:t>
            </a:r>
            <a:r>
              <a:rPr lang="sk-SK" dirty="0" smtClean="0"/>
              <a:t>“ (podiel </a:t>
            </a:r>
            <a:r>
              <a:rPr lang="sk-SK" dirty="0"/>
              <a:t>na inováciách, zamestnanosť doktorandov) </a:t>
            </a:r>
          </a:p>
          <a:p>
            <a:pPr lvl="0"/>
            <a:r>
              <a:rPr lang="sk-SK" dirty="0"/>
              <a:t>Príspevok k uspokojovaniu rôznych spoločenských požiadaviek </a:t>
            </a:r>
            <a:r>
              <a:rPr lang="sk-SK" dirty="0" smtClean="0"/>
              <a:t>spojený s </a:t>
            </a:r>
            <a:r>
              <a:rPr lang="sk-SK" dirty="0"/>
              <a:t> </a:t>
            </a:r>
            <a:r>
              <a:rPr lang="sk-SK" dirty="0" smtClean="0"/>
              <a:t>kreovaním mimoriadnych </a:t>
            </a:r>
            <a:r>
              <a:rPr lang="sk-SK" dirty="0" err="1"/>
              <a:t>benefitov</a:t>
            </a:r>
            <a:r>
              <a:rPr lang="sk-SK" dirty="0" smtClean="0"/>
              <a:t>.</a:t>
            </a:r>
          </a:p>
          <a:p>
            <a:pPr marL="0" lvl="0" indent="0">
              <a:buNone/>
            </a:pPr>
            <a:endParaRPr lang="sk-SK" dirty="0" smtClean="0"/>
          </a:p>
          <a:p>
            <a:pPr marL="0" lvl="0" indent="0" algn="r">
              <a:buNone/>
            </a:pPr>
            <a:r>
              <a:rPr lang="sk-SK" sz="2400" dirty="0" smtClean="0">
                <a:solidFill>
                  <a:srgbClr val="002060"/>
                </a:solidFill>
              </a:rPr>
              <a:t>Pravda </a:t>
            </a:r>
            <a:r>
              <a:rPr lang="sk-SK" sz="2400" dirty="0">
                <a:solidFill>
                  <a:srgbClr val="002060"/>
                </a:solidFill>
              </a:rPr>
              <a:t>nikdy </a:t>
            </a:r>
            <a:r>
              <a:rPr lang="sk-SK" sz="2400" dirty="0" smtClean="0">
                <a:solidFill>
                  <a:srgbClr val="002060"/>
                </a:solidFill>
              </a:rPr>
              <a:t>nezvíťazí</a:t>
            </a:r>
            <a:r>
              <a:rPr lang="sk-SK" sz="2400" dirty="0">
                <a:solidFill>
                  <a:srgbClr val="002060"/>
                </a:solidFill>
              </a:rPr>
              <a:t>. </a:t>
            </a:r>
            <a:r>
              <a:rPr lang="sk-SK" sz="2400" dirty="0" smtClean="0">
                <a:solidFill>
                  <a:srgbClr val="002060"/>
                </a:solidFill>
              </a:rPr>
              <a:t>Len vymrú jej kritici. (Max </a:t>
            </a:r>
            <a:r>
              <a:rPr lang="sk-SK" sz="2400" dirty="0" err="1" smtClean="0">
                <a:solidFill>
                  <a:srgbClr val="002060"/>
                </a:solidFill>
              </a:rPr>
              <a:t>Planck</a:t>
            </a:r>
            <a:r>
              <a:rPr lang="sk-SK" sz="2400" dirty="0" smtClean="0">
                <a:solidFill>
                  <a:srgbClr val="002060"/>
                </a:solidFill>
              </a:rPr>
              <a:t>)</a:t>
            </a:r>
            <a:endParaRPr lang="sk-SK" sz="2400" dirty="0">
              <a:solidFill>
                <a:srgbClr val="002060"/>
              </a:solidFill>
            </a:endParaRPr>
          </a:p>
          <a:p>
            <a:pPr marL="0" indent="0">
              <a:buNone/>
            </a:pPr>
            <a:endParaRPr lang="sk-SK" dirty="0"/>
          </a:p>
        </p:txBody>
      </p:sp>
    </p:spTree>
    <p:extLst>
      <p:ext uri="{BB962C8B-B14F-4D97-AF65-F5344CB8AC3E}">
        <p14:creationId xmlns:p14="http://schemas.microsoft.com/office/powerpoint/2010/main" val="1480335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864096"/>
          </a:xfrm>
        </p:spPr>
        <p:txBody>
          <a:bodyPr/>
          <a:lstStyle/>
          <a:p>
            <a:r>
              <a:rPr lang="sk-SK" dirty="0" smtClean="0">
                <a:solidFill>
                  <a:srgbClr val="C00000"/>
                </a:solidFill>
              </a:rPr>
              <a:t>Pozrime sa do USA</a:t>
            </a:r>
            <a:endParaRPr lang="sk-SK" dirty="0">
              <a:solidFill>
                <a:srgbClr val="C00000"/>
              </a:solidFill>
            </a:endParaRPr>
          </a:p>
        </p:txBody>
      </p:sp>
      <p:sp>
        <p:nvSpPr>
          <p:cNvPr id="3" name="Content Placeholder 2"/>
          <p:cNvSpPr>
            <a:spLocks noGrp="1"/>
          </p:cNvSpPr>
          <p:nvPr>
            <p:ph idx="1"/>
          </p:nvPr>
        </p:nvSpPr>
        <p:spPr>
          <a:xfrm>
            <a:off x="179512" y="980728"/>
            <a:ext cx="8784976" cy="5688632"/>
          </a:xfrm>
        </p:spPr>
        <p:txBody>
          <a:bodyPr>
            <a:normAutofit fontScale="85000" lnSpcReduction="10000"/>
          </a:bodyPr>
          <a:lstStyle/>
          <a:p>
            <a:pPr marL="0" indent="0">
              <a:buNone/>
            </a:pPr>
            <a:r>
              <a:rPr lang="sk-SK" dirty="0" smtClean="0"/>
              <a:t>Text zo správy </a:t>
            </a:r>
            <a:r>
              <a:rPr lang="sk-SK" dirty="0" err="1" smtClean="0"/>
              <a:t>American</a:t>
            </a:r>
            <a:r>
              <a:rPr lang="sk-SK" dirty="0" smtClean="0"/>
              <a:t> </a:t>
            </a:r>
            <a:r>
              <a:rPr lang="sk-SK" dirty="0" err="1" smtClean="0"/>
              <a:t>Association</a:t>
            </a:r>
            <a:r>
              <a:rPr lang="sk-SK" dirty="0" smtClean="0"/>
              <a:t> </a:t>
            </a:r>
            <a:r>
              <a:rPr lang="sk-SK" dirty="0" err="1" smtClean="0"/>
              <a:t>of</a:t>
            </a:r>
            <a:r>
              <a:rPr lang="sk-SK" dirty="0" smtClean="0"/>
              <a:t> </a:t>
            </a:r>
            <a:r>
              <a:rPr lang="sk-SK" dirty="0" err="1" smtClean="0"/>
              <a:t>Universities</a:t>
            </a:r>
            <a:r>
              <a:rPr lang="sk-SK" dirty="0" smtClean="0"/>
              <a:t> AAU (1900) – združenie 63 najvýznamnejších výskumných amerických univerzít</a:t>
            </a:r>
          </a:p>
          <a:p>
            <a:pPr marL="0" indent="0">
              <a:buNone/>
            </a:pPr>
            <a:r>
              <a:rPr lang="sk-SK" dirty="0" smtClean="0">
                <a:solidFill>
                  <a:srgbClr val="002060"/>
                </a:solidFill>
              </a:rPr>
              <a:t>„Od konca 2. Svetovej vojny, federálna vláda rozvíjala partnerstvo s americkými výskumnými univerzitami založené na obojstrannom konsenze že (1) Amerika potrebuje investovať svoje zdroje do zvedavosťou riadeného, špičkového základného výskumu, (2) základný výskum sa najlepšie vykonáva na univerzitách.“</a:t>
            </a:r>
          </a:p>
          <a:p>
            <a:pPr marL="0" indent="0">
              <a:buNone/>
            </a:pPr>
            <a:r>
              <a:rPr lang="sk-SK" dirty="0" smtClean="0"/>
              <a:t>Prvým výsledkom tohto partnerstva je, že štát </a:t>
            </a:r>
            <a:r>
              <a:rPr lang="sk-SK" b="1" u="sng" dirty="0" smtClean="0">
                <a:solidFill>
                  <a:srgbClr val="FF0000"/>
                </a:solidFill>
              </a:rPr>
              <a:t>dôstojne </a:t>
            </a:r>
            <a:r>
              <a:rPr lang="sk-SK" dirty="0" smtClean="0"/>
              <a:t>podporuje 60 %  výskumu na Univerzitách. </a:t>
            </a:r>
          </a:p>
          <a:p>
            <a:pPr marL="0" indent="0">
              <a:buNone/>
            </a:pPr>
            <a:endParaRPr lang="sk-SK" dirty="0" smtClean="0"/>
          </a:p>
          <a:p>
            <a:pPr marL="0" lvl="0" indent="0">
              <a:buNone/>
            </a:pPr>
            <a:r>
              <a:rPr lang="sk-SK" sz="2400" dirty="0" smtClean="0">
                <a:solidFill>
                  <a:srgbClr val="002060"/>
                </a:solidFill>
              </a:rPr>
              <a:t>Pamätaj</a:t>
            </a:r>
            <a:r>
              <a:rPr lang="sk-SK" sz="2400" dirty="0">
                <a:solidFill>
                  <a:srgbClr val="002060"/>
                </a:solidFill>
              </a:rPr>
              <a:t>, že pokým budeme generálom platiť viac ako učiteľom, nebude na svete mier</a:t>
            </a:r>
            <a:r>
              <a:rPr lang="sk-SK" sz="2400" dirty="0" smtClean="0">
                <a:solidFill>
                  <a:srgbClr val="002060"/>
                </a:solidFill>
              </a:rPr>
              <a:t>. (Ján </a:t>
            </a:r>
            <a:r>
              <a:rPr lang="sk-SK" sz="2400" dirty="0" smtClean="0">
                <a:solidFill>
                  <a:srgbClr val="002060"/>
                </a:solidFill>
              </a:rPr>
              <a:t>Masaryk)</a:t>
            </a:r>
            <a:endParaRPr lang="sk-SK" sz="2400" dirty="0">
              <a:solidFill>
                <a:srgbClr val="002060"/>
              </a:solidFill>
            </a:endParaRPr>
          </a:p>
        </p:txBody>
      </p:sp>
    </p:spTree>
    <p:extLst>
      <p:ext uri="{BB962C8B-B14F-4D97-AF65-F5344CB8AC3E}">
        <p14:creationId xmlns:p14="http://schemas.microsoft.com/office/powerpoint/2010/main" val="3217465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53752"/>
            <a:ext cx="8784976" cy="1143000"/>
          </a:xfrm>
          <a:solidFill>
            <a:schemeClr val="bg1">
              <a:lumMod val="85000"/>
            </a:schemeClr>
          </a:solidFill>
        </p:spPr>
        <p:txBody>
          <a:bodyPr>
            <a:normAutofit/>
          </a:bodyPr>
          <a:lstStyle/>
          <a:p>
            <a:r>
              <a:rPr lang="sk-SK" sz="3200" dirty="0">
                <a:solidFill>
                  <a:srgbClr val="C00000"/>
                </a:solidFill>
              </a:rPr>
              <a:t>Druhý výsledok a dôvod  prečo pozeráme do </a:t>
            </a:r>
            <a:r>
              <a:rPr lang="sk-SK" sz="3200" dirty="0" smtClean="0">
                <a:solidFill>
                  <a:srgbClr val="C00000"/>
                </a:solidFill>
              </a:rPr>
              <a:t>USA </a:t>
            </a:r>
            <a:r>
              <a:rPr lang="en-US" sz="3200" dirty="0" smtClean="0"/>
              <a:t>World </a:t>
            </a:r>
            <a:r>
              <a:rPr lang="en-US" sz="3200" dirty="0"/>
              <a:t>University Rankings </a:t>
            </a:r>
            <a:r>
              <a:rPr lang="en-US" sz="3200" dirty="0" smtClean="0"/>
              <a:t>2012-2013</a:t>
            </a:r>
            <a:endParaRPr lang="en-US" sz="3200" dirty="0"/>
          </a:p>
        </p:txBody>
      </p:sp>
      <p:graphicFrame>
        <p:nvGraphicFramePr>
          <p:cNvPr id="10" name="Tabuľka 9"/>
          <p:cNvGraphicFramePr>
            <a:graphicFrameLocks noGrp="1"/>
          </p:cNvGraphicFramePr>
          <p:nvPr>
            <p:extLst>
              <p:ext uri="{D42A27DB-BD31-4B8C-83A1-F6EECF244321}">
                <p14:modId xmlns:p14="http://schemas.microsoft.com/office/powerpoint/2010/main" val="2377145302"/>
              </p:ext>
            </p:extLst>
          </p:nvPr>
        </p:nvGraphicFramePr>
        <p:xfrm>
          <a:off x="0" y="1628800"/>
          <a:ext cx="9143999" cy="5019675"/>
        </p:xfrm>
        <a:graphic>
          <a:graphicData uri="http://schemas.openxmlformats.org/drawingml/2006/table">
            <a:tbl>
              <a:tblPr>
                <a:tableStyleId>{5C22544A-7EE6-4342-B048-85BDC9FD1C3A}</a:tableStyleId>
              </a:tblPr>
              <a:tblGrid>
                <a:gridCol w="677694"/>
                <a:gridCol w="5766648"/>
                <a:gridCol w="1692802"/>
                <a:gridCol w="1006855"/>
              </a:tblGrid>
              <a:tr h="302434">
                <a:tc>
                  <a:txBody>
                    <a:bodyPr/>
                    <a:lstStyle/>
                    <a:p>
                      <a:pPr algn="ctr" fontAlgn="ctr"/>
                      <a:r>
                        <a:rPr lang="sk-SK" sz="2000" u="none" strike="noStrike" dirty="0">
                          <a:effectLst/>
                        </a:rPr>
                        <a:t>1</a:t>
                      </a:r>
                      <a:endParaRPr lang="sk-SK" sz="2000" b="1" i="0" u="none" strike="noStrike" dirty="0">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dirty="0" err="1">
                          <a:solidFill>
                            <a:srgbClr val="C00000"/>
                          </a:solidFill>
                          <a:effectLst/>
                        </a:rPr>
                        <a:t>California</a:t>
                      </a:r>
                      <a:r>
                        <a:rPr lang="sk-SK" sz="2000" u="none" strike="noStrike" dirty="0">
                          <a:solidFill>
                            <a:srgbClr val="C00000"/>
                          </a:solidFill>
                          <a:effectLst/>
                        </a:rPr>
                        <a:t> </a:t>
                      </a:r>
                      <a:r>
                        <a:rPr lang="sk-SK" sz="2000" u="none" strike="noStrike" dirty="0" err="1">
                          <a:solidFill>
                            <a:srgbClr val="C00000"/>
                          </a:solidFill>
                          <a:effectLst/>
                        </a:rPr>
                        <a:t>Institute</a:t>
                      </a:r>
                      <a:r>
                        <a:rPr lang="sk-SK" sz="2000" u="none" strike="noStrike" dirty="0">
                          <a:solidFill>
                            <a:srgbClr val="C00000"/>
                          </a:solidFill>
                          <a:effectLst/>
                        </a:rPr>
                        <a:t> </a:t>
                      </a:r>
                      <a:r>
                        <a:rPr lang="sk-SK" sz="2000" u="none" strike="noStrike" dirty="0" err="1">
                          <a:solidFill>
                            <a:srgbClr val="C00000"/>
                          </a:solidFill>
                          <a:effectLst/>
                        </a:rPr>
                        <a:t>of</a:t>
                      </a:r>
                      <a:r>
                        <a:rPr lang="sk-SK" sz="2000" u="none" strike="noStrike" dirty="0">
                          <a:solidFill>
                            <a:srgbClr val="C00000"/>
                          </a:solidFill>
                          <a:effectLst/>
                        </a:rPr>
                        <a:t> </a:t>
                      </a:r>
                      <a:r>
                        <a:rPr lang="sk-SK" sz="2000" u="none" strike="noStrike" dirty="0" err="1">
                          <a:solidFill>
                            <a:srgbClr val="C00000"/>
                          </a:solidFill>
                          <a:effectLst/>
                        </a:rPr>
                        <a:t>Technology</a:t>
                      </a:r>
                      <a:r>
                        <a:rPr lang="sk-SK" sz="2000" u="none" strike="noStrike" dirty="0">
                          <a:solidFill>
                            <a:srgbClr val="C00000"/>
                          </a:solidFill>
                          <a:effectLst/>
                        </a:rPr>
                        <a:t> (</a:t>
                      </a:r>
                      <a:r>
                        <a:rPr lang="sk-SK" sz="2000" u="none" strike="noStrike" dirty="0" err="1">
                          <a:solidFill>
                            <a:srgbClr val="C00000"/>
                          </a:solidFill>
                          <a:effectLst/>
                        </a:rPr>
                        <a:t>Caltech</a:t>
                      </a:r>
                      <a:r>
                        <a:rPr lang="sk-SK" sz="2000" u="none" strike="noStrike" dirty="0">
                          <a:solidFill>
                            <a:srgbClr val="C00000"/>
                          </a:solidFill>
                          <a:effectLst/>
                        </a:rPr>
                        <a:t>)</a:t>
                      </a:r>
                      <a:endParaRPr lang="sk-SK" sz="2000" b="0" i="0" u="none" strike="noStrike" dirty="0">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States</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solidFill>
                            <a:srgbClr val="FF0000"/>
                          </a:solidFill>
                          <a:effectLst/>
                        </a:rPr>
                        <a:t>95.5</a:t>
                      </a:r>
                      <a:endParaRPr lang="sk-SK" sz="2000" b="0" i="0" u="none" strike="noStrike" dirty="0">
                        <a:solidFill>
                          <a:srgbClr val="FF0000"/>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dirty="0">
                          <a:effectLst/>
                        </a:rPr>
                        <a:t>2</a:t>
                      </a:r>
                      <a:endParaRPr lang="sk-SK" sz="2000" b="1" i="0" u="none" strike="noStrike" dirty="0">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dirty="0" err="1">
                          <a:effectLst/>
                        </a:rPr>
                        <a:t>University</a:t>
                      </a:r>
                      <a:r>
                        <a:rPr lang="sk-SK" sz="2000" u="none" strike="noStrike" dirty="0">
                          <a:effectLst/>
                        </a:rPr>
                        <a:t> </a:t>
                      </a:r>
                      <a:r>
                        <a:rPr lang="sk-SK" sz="2000" u="none" strike="noStrike" dirty="0" err="1">
                          <a:effectLst/>
                        </a:rPr>
                        <a:t>of</a:t>
                      </a:r>
                      <a:r>
                        <a:rPr lang="sk-SK" sz="2000" u="none" strike="noStrike" dirty="0">
                          <a:effectLst/>
                        </a:rPr>
                        <a:t> </a:t>
                      </a:r>
                      <a:r>
                        <a:rPr lang="sk-SK" sz="2000" u="none" strike="noStrike" dirty="0" err="1">
                          <a:effectLst/>
                        </a:rPr>
                        <a:t>Oxford</a:t>
                      </a:r>
                      <a:endParaRPr lang="sk-SK" sz="2000" b="0" i="0" u="none" strike="noStrike" dirty="0">
                        <a:solidFill>
                          <a:srgbClr val="0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Kingdom</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a:effectLst/>
                        </a:rPr>
                        <a:t>93.7</a:t>
                      </a:r>
                      <a:endParaRPr lang="sk-SK" sz="2000" b="0" i="0" u="none" strike="noStrike">
                        <a:solidFill>
                          <a:srgbClr val="FFFFFF"/>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2</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dirty="0" err="1">
                          <a:solidFill>
                            <a:srgbClr val="C00000"/>
                          </a:solidFill>
                          <a:effectLst/>
                        </a:rPr>
                        <a:t>Stanford</a:t>
                      </a:r>
                      <a:r>
                        <a:rPr lang="sk-SK" sz="2000" u="none" strike="noStrike" dirty="0">
                          <a:solidFill>
                            <a:srgbClr val="C00000"/>
                          </a:solidFill>
                          <a:effectLst/>
                        </a:rPr>
                        <a:t> </a:t>
                      </a:r>
                      <a:r>
                        <a:rPr lang="sk-SK" sz="2000" u="none" strike="noStrike" dirty="0" err="1">
                          <a:solidFill>
                            <a:srgbClr val="C00000"/>
                          </a:solidFill>
                          <a:effectLst/>
                        </a:rPr>
                        <a:t>University</a:t>
                      </a:r>
                      <a:endParaRPr lang="sk-SK" sz="2000" b="0" i="0" u="none" strike="noStrike" dirty="0">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States</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solidFill>
                            <a:srgbClr val="FF0000"/>
                          </a:solidFill>
                          <a:effectLst/>
                        </a:rPr>
                        <a:t>93.7</a:t>
                      </a:r>
                      <a:endParaRPr lang="sk-SK" sz="2000" b="0" i="0" u="none" strike="noStrike" dirty="0">
                        <a:solidFill>
                          <a:srgbClr val="FF0000"/>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4</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dirty="0" err="1">
                          <a:solidFill>
                            <a:srgbClr val="C00000"/>
                          </a:solidFill>
                          <a:effectLst/>
                        </a:rPr>
                        <a:t>Harvard</a:t>
                      </a:r>
                      <a:r>
                        <a:rPr lang="sk-SK" sz="2000" u="none" strike="noStrike" dirty="0">
                          <a:solidFill>
                            <a:srgbClr val="C00000"/>
                          </a:solidFill>
                          <a:effectLst/>
                        </a:rPr>
                        <a:t> </a:t>
                      </a:r>
                      <a:r>
                        <a:rPr lang="sk-SK" sz="2000" u="none" strike="noStrike" dirty="0" err="1">
                          <a:solidFill>
                            <a:srgbClr val="C00000"/>
                          </a:solidFill>
                          <a:effectLst/>
                        </a:rPr>
                        <a:t>University</a:t>
                      </a:r>
                      <a:endParaRPr lang="sk-SK" sz="2000" b="0" i="0" u="none" strike="noStrike" dirty="0">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States</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solidFill>
                            <a:srgbClr val="FF0000"/>
                          </a:solidFill>
                          <a:effectLst/>
                        </a:rPr>
                        <a:t>93.6</a:t>
                      </a:r>
                      <a:endParaRPr lang="sk-SK" sz="2000" b="0" i="0" u="none" strike="noStrike" dirty="0">
                        <a:solidFill>
                          <a:srgbClr val="FF0000"/>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5</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dirty="0">
                          <a:solidFill>
                            <a:srgbClr val="C00000"/>
                          </a:solidFill>
                          <a:effectLst/>
                        </a:rPr>
                        <a:t>Massachusetts </a:t>
                      </a:r>
                      <a:r>
                        <a:rPr lang="sk-SK" sz="2000" u="none" strike="noStrike" dirty="0" err="1">
                          <a:solidFill>
                            <a:srgbClr val="C00000"/>
                          </a:solidFill>
                          <a:effectLst/>
                        </a:rPr>
                        <a:t>Institute</a:t>
                      </a:r>
                      <a:r>
                        <a:rPr lang="sk-SK" sz="2000" u="none" strike="noStrike" dirty="0">
                          <a:solidFill>
                            <a:srgbClr val="C00000"/>
                          </a:solidFill>
                          <a:effectLst/>
                        </a:rPr>
                        <a:t> </a:t>
                      </a:r>
                      <a:r>
                        <a:rPr lang="sk-SK" sz="2000" u="none" strike="noStrike" dirty="0" err="1">
                          <a:solidFill>
                            <a:srgbClr val="C00000"/>
                          </a:solidFill>
                          <a:effectLst/>
                        </a:rPr>
                        <a:t>of</a:t>
                      </a:r>
                      <a:r>
                        <a:rPr lang="sk-SK" sz="2000" u="none" strike="noStrike" dirty="0">
                          <a:solidFill>
                            <a:srgbClr val="C00000"/>
                          </a:solidFill>
                          <a:effectLst/>
                        </a:rPr>
                        <a:t> </a:t>
                      </a:r>
                      <a:r>
                        <a:rPr lang="sk-SK" sz="2000" u="none" strike="noStrike" dirty="0" err="1">
                          <a:solidFill>
                            <a:srgbClr val="C00000"/>
                          </a:solidFill>
                          <a:effectLst/>
                        </a:rPr>
                        <a:t>Technology</a:t>
                      </a:r>
                      <a:r>
                        <a:rPr lang="sk-SK" sz="2000" u="none" strike="noStrike" dirty="0">
                          <a:solidFill>
                            <a:srgbClr val="C00000"/>
                          </a:solidFill>
                          <a:effectLst/>
                        </a:rPr>
                        <a:t> (MIT)</a:t>
                      </a:r>
                      <a:endParaRPr lang="sk-SK" sz="2000" b="0" i="0" u="none" strike="noStrike" dirty="0">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States</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solidFill>
                            <a:srgbClr val="FF0000"/>
                          </a:solidFill>
                          <a:effectLst/>
                        </a:rPr>
                        <a:t>93.1</a:t>
                      </a:r>
                      <a:endParaRPr lang="sk-SK" sz="2000" b="0" i="0" u="none" strike="noStrike" dirty="0">
                        <a:solidFill>
                          <a:srgbClr val="FF0000"/>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6</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dirty="0" err="1">
                          <a:solidFill>
                            <a:srgbClr val="C00000"/>
                          </a:solidFill>
                          <a:effectLst/>
                        </a:rPr>
                        <a:t>Princeton</a:t>
                      </a:r>
                      <a:r>
                        <a:rPr lang="sk-SK" sz="2000" u="none" strike="noStrike" dirty="0">
                          <a:solidFill>
                            <a:srgbClr val="C00000"/>
                          </a:solidFill>
                          <a:effectLst/>
                        </a:rPr>
                        <a:t> </a:t>
                      </a:r>
                      <a:r>
                        <a:rPr lang="sk-SK" sz="2000" u="none" strike="noStrike" dirty="0" err="1">
                          <a:solidFill>
                            <a:srgbClr val="C00000"/>
                          </a:solidFill>
                          <a:effectLst/>
                        </a:rPr>
                        <a:t>University</a:t>
                      </a:r>
                      <a:endParaRPr lang="sk-SK" sz="2000" b="0" i="0" u="none" strike="noStrike" dirty="0">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States</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solidFill>
                            <a:srgbClr val="FF0000"/>
                          </a:solidFill>
                          <a:effectLst/>
                        </a:rPr>
                        <a:t>92.7</a:t>
                      </a:r>
                      <a:endParaRPr lang="sk-SK" sz="2000" b="0" i="0" u="none" strike="noStrike" dirty="0">
                        <a:solidFill>
                          <a:srgbClr val="FF0000"/>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7</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a:effectLst/>
                        </a:rPr>
                        <a:t>University of Cambridge</a:t>
                      </a:r>
                      <a:endParaRPr lang="sk-SK" sz="2000" b="0" i="0" u="none" strike="noStrike">
                        <a:solidFill>
                          <a:srgbClr val="0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Kingdom</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a:effectLst/>
                        </a:rPr>
                        <a:t>92.6</a:t>
                      </a:r>
                      <a:endParaRPr lang="sk-SK" sz="2000" b="0" i="0" u="none" strike="noStrike">
                        <a:solidFill>
                          <a:srgbClr val="FFFFFF"/>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8</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a:effectLst/>
                        </a:rPr>
                        <a:t>Imperial College London</a:t>
                      </a:r>
                      <a:endParaRPr lang="sk-SK" sz="2000" b="0" i="0" u="none" strike="noStrike">
                        <a:solidFill>
                          <a:srgbClr val="0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Kingdom</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a:effectLst/>
                        </a:rPr>
                        <a:t>90.6</a:t>
                      </a:r>
                      <a:endParaRPr lang="sk-SK" sz="2000" b="0" i="0" u="none" strike="noStrike">
                        <a:solidFill>
                          <a:srgbClr val="FFFFFF"/>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9</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b="1" u="none" strike="noStrike" dirty="0" err="1">
                          <a:solidFill>
                            <a:srgbClr val="C00000"/>
                          </a:solidFill>
                          <a:effectLst/>
                        </a:rPr>
                        <a:t>University</a:t>
                      </a:r>
                      <a:r>
                        <a:rPr lang="sk-SK" sz="2000" b="1" u="none" strike="noStrike" dirty="0">
                          <a:solidFill>
                            <a:srgbClr val="C00000"/>
                          </a:solidFill>
                          <a:effectLst/>
                        </a:rPr>
                        <a:t> </a:t>
                      </a:r>
                      <a:r>
                        <a:rPr lang="sk-SK" sz="2000" b="1" u="none" strike="noStrike" dirty="0" err="1">
                          <a:solidFill>
                            <a:srgbClr val="C00000"/>
                          </a:solidFill>
                          <a:effectLst/>
                        </a:rPr>
                        <a:t>of</a:t>
                      </a:r>
                      <a:r>
                        <a:rPr lang="sk-SK" sz="2000" b="1" u="none" strike="noStrike" dirty="0">
                          <a:solidFill>
                            <a:srgbClr val="C00000"/>
                          </a:solidFill>
                          <a:effectLst/>
                        </a:rPr>
                        <a:t> </a:t>
                      </a:r>
                      <a:r>
                        <a:rPr lang="sk-SK" sz="2000" b="1" u="none" strike="noStrike" dirty="0" err="1">
                          <a:solidFill>
                            <a:srgbClr val="C00000"/>
                          </a:solidFill>
                          <a:effectLst/>
                        </a:rPr>
                        <a:t>California</a:t>
                      </a:r>
                      <a:r>
                        <a:rPr lang="sk-SK" sz="2000" b="1" u="none" strike="noStrike" dirty="0">
                          <a:solidFill>
                            <a:srgbClr val="C00000"/>
                          </a:solidFill>
                          <a:effectLst/>
                        </a:rPr>
                        <a:t>, </a:t>
                      </a:r>
                      <a:r>
                        <a:rPr lang="sk-SK" sz="2000" b="1" u="none" strike="noStrike" dirty="0" err="1">
                          <a:solidFill>
                            <a:srgbClr val="C00000"/>
                          </a:solidFill>
                          <a:effectLst/>
                        </a:rPr>
                        <a:t>Berkeley</a:t>
                      </a:r>
                      <a:endParaRPr lang="sk-SK" sz="2000" b="1" i="0" u="none" strike="noStrike" dirty="0">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dirty="0" err="1">
                          <a:solidFill>
                            <a:schemeClr val="tx1"/>
                          </a:solidFill>
                          <a:effectLst/>
                        </a:rPr>
                        <a:t>United</a:t>
                      </a:r>
                      <a:r>
                        <a:rPr lang="sk-SK" sz="2000" u="none" strike="noStrike" dirty="0">
                          <a:solidFill>
                            <a:schemeClr val="tx1"/>
                          </a:solidFill>
                          <a:effectLst/>
                        </a:rPr>
                        <a:t> </a:t>
                      </a:r>
                      <a:r>
                        <a:rPr lang="sk-SK" sz="2000" u="none" strike="noStrike" dirty="0" err="1">
                          <a:solidFill>
                            <a:schemeClr val="tx1"/>
                          </a:solidFill>
                          <a:effectLst/>
                        </a:rPr>
                        <a:t>States</a:t>
                      </a:r>
                      <a:endParaRPr lang="sk-SK" sz="2000" b="0" i="0" u="none" strike="noStrike" dirty="0">
                        <a:solidFill>
                          <a:schemeClr val="tx1"/>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a:solidFill>
                            <a:srgbClr val="C00000"/>
                          </a:solidFill>
                          <a:effectLst/>
                        </a:rPr>
                        <a:t>90.5</a:t>
                      </a:r>
                      <a:endParaRPr lang="sk-SK" sz="2000" b="0" i="0" u="none" strike="noStrike">
                        <a:solidFill>
                          <a:srgbClr val="C00000"/>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10</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dirty="0" err="1">
                          <a:solidFill>
                            <a:srgbClr val="C00000"/>
                          </a:solidFill>
                          <a:effectLst/>
                        </a:rPr>
                        <a:t>University</a:t>
                      </a:r>
                      <a:r>
                        <a:rPr lang="sk-SK" sz="2000" u="none" strike="noStrike" dirty="0">
                          <a:solidFill>
                            <a:srgbClr val="C00000"/>
                          </a:solidFill>
                          <a:effectLst/>
                        </a:rPr>
                        <a:t> </a:t>
                      </a:r>
                      <a:r>
                        <a:rPr lang="sk-SK" sz="2000" u="none" strike="noStrike" dirty="0" err="1">
                          <a:solidFill>
                            <a:srgbClr val="C00000"/>
                          </a:solidFill>
                          <a:effectLst/>
                        </a:rPr>
                        <a:t>of</a:t>
                      </a:r>
                      <a:r>
                        <a:rPr lang="sk-SK" sz="2000" u="none" strike="noStrike" dirty="0">
                          <a:solidFill>
                            <a:srgbClr val="C00000"/>
                          </a:solidFill>
                          <a:effectLst/>
                        </a:rPr>
                        <a:t> Chicago</a:t>
                      </a:r>
                      <a:endParaRPr lang="sk-SK" sz="2000" b="0" i="0" u="none" strike="noStrike" dirty="0">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dirty="0" err="1">
                          <a:solidFill>
                            <a:schemeClr val="tx1"/>
                          </a:solidFill>
                          <a:effectLst/>
                        </a:rPr>
                        <a:t>United</a:t>
                      </a:r>
                      <a:r>
                        <a:rPr lang="sk-SK" sz="2000" u="none" strike="noStrike" dirty="0">
                          <a:solidFill>
                            <a:schemeClr val="tx1"/>
                          </a:solidFill>
                          <a:effectLst/>
                        </a:rPr>
                        <a:t> </a:t>
                      </a:r>
                      <a:r>
                        <a:rPr lang="sk-SK" sz="2000" u="none" strike="noStrike" dirty="0" err="1">
                          <a:solidFill>
                            <a:schemeClr val="tx1"/>
                          </a:solidFill>
                          <a:effectLst/>
                        </a:rPr>
                        <a:t>States</a:t>
                      </a:r>
                      <a:endParaRPr lang="sk-SK" sz="2000" b="0" i="0" u="none" strike="noStrike" dirty="0">
                        <a:solidFill>
                          <a:schemeClr val="tx1"/>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solidFill>
                            <a:srgbClr val="C00000"/>
                          </a:solidFill>
                          <a:effectLst/>
                        </a:rPr>
                        <a:t>90.4</a:t>
                      </a:r>
                      <a:endParaRPr lang="sk-SK" sz="2000" b="0" i="0" u="none" strike="noStrike" dirty="0">
                        <a:solidFill>
                          <a:srgbClr val="C00000"/>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11</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a:solidFill>
                            <a:srgbClr val="C00000"/>
                          </a:solidFill>
                          <a:effectLst/>
                        </a:rPr>
                        <a:t>Yale University</a:t>
                      </a:r>
                      <a:endParaRPr lang="sk-SK" sz="2000" b="0" i="0" u="none" strike="noStrike">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dirty="0" err="1">
                          <a:solidFill>
                            <a:schemeClr val="tx1"/>
                          </a:solidFill>
                          <a:effectLst/>
                        </a:rPr>
                        <a:t>United</a:t>
                      </a:r>
                      <a:r>
                        <a:rPr lang="sk-SK" sz="2000" u="none" strike="noStrike" dirty="0">
                          <a:solidFill>
                            <a:schemeClr val="tx1"/>
                          </a:solidFill>
                          <a:effectLst/>
                        </a:rPr>
                        <a:t> </a:t>
                      </a:r>
                      <a:r>
                        <a:rPr lang="sk-SK" sz="2000" u="none" strike="noStrike" dirty="0" err="1">
                          <a:solidFill>
                            <a:schemeClr val="tx1"/>
                          </a:solidFill>
                          <a:effectLst/>
                        </a:rPr>
                        <a:t>States</a:t>
                      </a:r>
                      <a:endParaRPr lang="sk-SK" sz="2000" b="0" i="0" u="none" strike="noStrike" dirty="0">
                        <a:solidFill>
                          <a:schemeClr val="tx1"/>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solidFill>
                            <a:srgbClr val="C00000"/>
                          </a:solidFill>
                          <a:effectLst/>
                        </a:rPr>
                        <a:t>89.2</a:t>
                      </a:r>
                      <a:endParaRPr lang="sk-SK" sz="2000" b="0" i="0" u="none" strike="noStrike" dirty="0">
                        <a:solidFill>
                          <a:srgbClr val="C00000"/>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12</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b="1" u="none" strike="noStrike" dirty="0">
                          <a:effectLst/>
                        </a:rPr>
                        <a:t>ETH Zürich – </a:t>
                      </a:r>
                      <a:r>
                        <a:rPr lang="sk-SK" sz="2000" b="1" u="none" strike="noStrike" dirty="0" err="1">
                          <a:effectLst/>
                        </a:rPr>
                        <a:t>Swiss</a:t>
                      </a:r>
                      <a:r>
                        <a:rPr lang="sk-SK" sz="2000" b="1" u="none" strike="noStrike" dirty="0">
                          <a:effectLst/>
                        </a:rPr>
                        <a:t> </a:t>
                      </a:r>
                      <a:r>
                        <a:rPr lang="sk-SK" sz="2000" b="1" u="none" strike="noStrike" dirty="0" err="1">
                          <a:effectLst/>
                        </a:rPr>
                        <a:t>Federal</a:t>
                      </a:r>
                      <a:r>
                        <a:rPr lang="sk-SK" sz="2000" b="1" u="none" strike="noStrike" dirty="0">
                          <a:effectLst/>
                        </a:rPr>
                        <a:t> </a:t>
                      </a:r>
                      <a:r>
                        <a:rPr lang="sk-SK" sz="2000" b="1" u="none" strike="noStrike" dirty="0" err="1">
                          <a:effectLst/>
                        </a:rPr>
                        <a:t>Institute</a:t>
                      </a:r>
                      <a:r>
                        <a:rPr lang="sk-SK" sz="2000" b="1" u="none" strike="noStrike" dirty="0">
                          <a:effectLst/>
                        </a:rPr>
                        <a:t> </a:t>
                      </a:r>
                      <a:r>
                        <a:rPr lang="sk-SK" sz="2000" b="1" u="none" strike="noStrike" dirty="0" err="1">
                          <a:effectLst/>
                        </a:rPr>
                        <a:t>of</a:t>
                      </a:r>
                      <a:r>
                        <a:rPr lang="sk-SK" sz="2000" b="1" u="none" strike="noStrike" dirty="0">
                          <a:effectLst/>
                        </a:rPr>
                        <a:t> </a:t>
                      </a:r>
                      <a:r>
                        <a:rPr lang="sk-SK" sz="2000" b="1" u="none" strike="noStrike" dirty="0" err="1">
                          <a:effectLst/>
                        </a:rPr>
                        <a:t>Technology</a:t>
                      </a:r>
                      <a:r>
                        <a:rPr lang="sk-SK" sz="2000" b="1" u="none" strike="noStrike" dirty="0">
                          <a:effectLst/>
                        </a:rPr>
                        <a:t> Zürich</a:t>
                      </a:r>
                      <a:endParaRPr lang="sk-SK" sz="2000" b="1" i="0" u="none" strike="noStrike" dirty="0">
                        <a:solidFill>
                          <a:srgbClr val="0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Switzerland</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effectLst/>
                        </a:rPr>
                        <a:t>87.8</a:t>
                      </a:r>
                      <a:endParaRPr lang="sk-SK" sz="2000" b="0" i="0" u="none" strike="noStrike" dirty="0">
                        <a:solidFill>
                          <a:srgbClr val="FFFFFF"/>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sk-SK" sz="2000" u="none" strike="noStrike">
                          <a:effectLst/>
                        </a:rPr>
                        <a:t>13</a:t>
                      </a:r>
                      <a:endParaRPr lang="sk-SK" sz="2000" b="1" i="0" u="none" strike="noStrike">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sk-SK" sz="2000" u="none" strike="noStrike" dirty="0" err="1">
                          <a:solidFill>
                            <a:srgbClr val="C00000"/>
                          </a:solidFill>
                          <a:effectLst/>
                        </a:rPr>
                        <a:t>University</a:t>
                      </a:r>
                      <a:r>
                        <a:rPr lang="sk-SK" sz="2000" u="none" strike="noStrike" dirty="0">
                          <a:solidFill>
                            <a:srgbClr val="C00000"/>
                          </a:solidFill>
                          <a:effectLst/>
                        </a:rPr>
                        <a:t> </a:t>
                      </a:r>
                      <a:r>
                        <a:rPr lang="sk-SK" sz="2000" u="none" strike="noStrike" dirty="0" err="1">
                          <a:solidFill>
                            <a:srgbClr val="C00000"/>
                          </a:solidFill>
                          <a:effectLst/>
                        </a:rPr>
                        <a:t>of</a:t>
                      </a:r>
                      <a:r>
                        <a:rPr lang="sk-SK" sz="2000" u="none" strike="noStrike" dirty="0">
                          <a:solidFill>
                            <a:srgbClr val="C00000"/>
                          </a:solidFill>
                          <a:effectLst/>
                        </a:rPr>
                        <a:t> </a:t>
                      </a:r>
                      <a:r>
                        <a:rPr lang="sk-SK" sz="2000" u="none" strike="noStrike" dirty="0" err="1">
                          <a:solidFill>
                            <a:srgbClr val="C00000"/>
                          </a:solidFill>
                          <a:effectLst/>
                        </a:rPr>
                        <a:t>California</a:t>
                      </a:r>
                      <a:r>
                        <a:rPr lang="sk-SK" sz="2000" u="none" strike="noStrike" dirty="0">
                          <a:solidFill>
                            <a:srgbClr val="C00000"/>
                          </a:solidFill>
                          <a:effectLst/>
                        </a:rPr>
                        <a:t>, Los </a:t>
                      </a:r>
                      <a:r>
                        <a:rPr lang="sk-SK" sz="2000" u="none" strike="noStrike" dirty="0" err="1">
                          <a:solidFill>
                            <a:srgbClr val="C00000"/>
                          </a:solidFill>
                          <a:effectLst/>
                        </a:rPr>
                        <a:t>Angeles</a:t>
                      </a:r>
                      <a:r>
                        <a:rPr lang="sk-SK" sz="2000" u="none" strike="noStrike" dirty="0">
                          <a:solidFill>
                            <a:srgbClr val="C00000"/>
                          </a:solidFill>
                          <a:effectLst/>
                        </a:rPr>
                        <a:t> (UCLA)</a:t>
                      </a:r>
                      <a:endParaRPr lang="sk-SK" sz="2000" b="0" i="0" u="none" strike="noStrike" dirty="0">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States</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solidFill>
                            <a:srgbClr val="FF0000"/>
                          </a:solidFill>
                          <a:effectLst/>
                        </a:rPr>
                        <a:t>87.7</a:t>
                      </a:r>
                      <a:endParaRPr lang="sk-SK" sz="2000" b="0" i="0" u="none" strike="noStrike" dirty="0">
                        <a:solidFill>
                          <a:srgbClr val="FF0000"/>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en-US" sz="2000" u="none" strike="noStrike" noProof="0" dirty="0" smtClean="0">
                          <a:effectLst/>
                        </a:rPr>
                        <a:t>14</a:t>
                      </a:r>
                      <a:endParaRPr lang="en-US" sz="2000" b="1" i="0" u="none" strike="noStrike" noProof="0" dirty="0">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en-US" sz="2000" u="none" strike="noStrike" noProof="0" dirty="0" smtClean="0">
                          <a:solidFill>
                            <a:srgbClr val="C00000"/>
                          </a:solidFill>
                          <a:effectLst/>
                        </a:rPr>
                        <a:t>Columbia University</a:t>
                      </a:r>
                      <a:endParaRPr lang="en-US" sz="2000" b="0" i="0" u="none" strike="noStrike" noProof="0" dirty="0">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States</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solidFill>
                            <a:srgbClr val="FF0000"/>
                          </a:solidFill>
                          <a:effectLst/>
                        </a:rPr>
                        <a:t>87.0</a:t>
                      </a:r>
                      <a:endParaRPr lang="sk-SK" sz="2000" b="0" i="0" u="none" strike="noStrike" dirty="0">
                        <a:solidFill>
                          <a:srgbClr val="FF0000"/>
                        </a:solidFill>
                        <a:effectLst/>
                        <a:latin typeface="Arial"/>
                      </a:endParaRPr>
                    </a:p>
                  </a:txBody>
                  <a:tcPr marL="9525" marR="9525" marT="9525" marB="0" anchor="ctr">
                    <a:solidFill>
                      <a:schemeClr val="accent5">
                        <a:lumMod val="40000"/>
                        <a:lumOff val="60000"/>
                      </a:schemeClr>
                    </a:solidFill>
                  </a:tcPr>
                </a:tc>
              </a:tr>
              <a:tr h="302434">
                <a:tc>
                  <a:txBody>
                    <a:bodyPr/>
                    <a:lstStyle/>
                    <a:p>
                      <a:pPr algn="ctr" fontAlgn="ctr"/>
                      <a:r>
                        <a:rPr lang="en-US" sz="2000" u="none" strike="noStrike" noProof="0" dirty="0" smtClean="0">
                          <a:effectLst/>
                        </a:rPr>
                        <a:t>15</a:t>
                      </a:r>
                      <a:endParaRPr lang="en-US" sz="2000" b="1" i="0" u="none" strike="noStrike" noProof="0" dirty="0">
                        <a:solidFill>
                          <a:srgbClr val="424242"/>
                        </a:solidFill>
                        <a:effectLst/>
                        <a:latin typeface="Arial"/>
                      </a:endParaRPr>
                    </a:p>
                  </a:txBody>
                  <a:tcPr marL="9525" marR="9525" marT="9525" marB="0" anchor="ctr">
                    <a:solidFill>
                      <a:schemeClr val="accent5">
                        <a:lumMod val="40000"/>
                        <a:lumOff val="60000"/>
                      </a:schemeClr>
                    </a:solidFill>
                  </a:tcPr>
                </a:tc>
                <a:tc>
                  <a:txBody>
                    <a:bodyPr/>
                    <a:lstStyle/>
                    <a:p>
                      <a:pPr algn="l" fontAlgn="b"/>
                      <a:r>
                        <a:rPr lang="en-US" sz="2000" u="none" strike="noStrike" noProof="0" dirty="0" smtClean="0">
                          <a:solidFill>
                            <a:srgbClr val="C00000"/>
                          </a:solidFill>
                          <a:effectLst/>
                        </a:rPr>
                        <a:t>University of Pennsylvania</a:t>
                      </a:r>
                      <a:endParaRPr lang="en-US" sz="2000" b="0" i="0" u="none" strike="noStrike" noProof="0" dirty="0">
                        <a:solidFill>
                          <a:srgbClr val="C00000"/>
                        </a:solidFill>
                        <a:effectLst/>
                        <a:latin typeface="Calibri"/>
                      </a:endParaRPr>
                    </a:p>
                  </a:txBody>
                  <a:tcPr marL="9525" marR="9525" marT="9525" marB="0" anchor="b">
                    <a:solidFill>
                      <a:schemeClr val="accent5">
                        <a:lumMod val="40000"/>
                        <a:lumOff val="60000"/>
                      </a:schemeClr>
                    </a:solidFill>
                  </a:tcPr>
                </a:tc>
                <a:tc>
                  <a:txBody>
                    <a:bodyPr/>
                    <a:lstStyle/>
                    <a:p>
                      <a:pPr algn="l" fontAlgn="ctr"/>
                      <a:r>
                        <a:rPr lang="sk-SK" sz="2000" u="none" strike="noStrike">
                          <a:effectLst/>
                        </a:rPr>
                        <a:t>United States</a:t>
                      </a:r>
                      <a:endParaRPr lang="sk-SK" sz="2000" b="0" i="0" u="none" strike="noStrike">
                        <a:solidFill>
                          <a:srgbClr val="857979"/>
                        </a:solidFill>
                        <a:effectLst/>
                        <a:latin typeface="Arial"/>
                      </a:endParaRPr>
                    </a:p>
                  </a:txBody>
                  <a:tcPr marL="9525" marR="9525" marT="9525" marB="0" anchor="ctr">
                    <a:solidFill>
                      <a:schemeClr val="accent5">
                        <a:lumMod val="40000"/>
                        <a:lumOff val="60000"/>
                      </a:schemeClr>
                    </a:solidFill>
                  </a:tcPr>
                </a:tc>
                <a:tc>
                  <a:txBody>
                    <a:bodyPr/>
                    <a:lstStyle/>
                    <a:p>
                      <a:pPr algn="ctr" fontAlgn="ctr"/>
                      <a:r>
                        <a:rPr lang="sk-SK" sz="2000" u="none" strike="noStrike" dirty="0">
                          <a:solidFill>
                            <a:srgbClr val="FF0000"/>
                          </a:solidFill>
                          <a:effectLst/>
                        </a:rPr>
                        <a:t>86.6</a:t>
                      </a:r>
                      <a:endParaRPr lang="sk-SK" sz="2000" b="0" i="0" u="none" strike="noStrike" dirty="0">
                        <a:solidFill>
                          <a:srgbClr val="FF0000"/>
                        </a:solidFill>
                        <a:effectLst/>
                        <a:latin typeface="Arial"/>
                      </a:endParaRPr>
                    </a:p>
                  </a:txBody>
                  <a:tcPr marL="9525" marR="9525" marT="9525" marB="0" anchor="ctr">
                    <a:solidFill>
                      <a:schemeClr val="accent5">
                        <a:lumMod val="40000"/>
                        <a:lumOff val="60000"/>
                      </a:schemeClr>
                    </a:solidFill>
                  </a:tcPr>
                </a:tc>
              </a:tr>
            </a:tbl>
          </a:graphicData>
        </a:graphic>
      </p:graphicFrame>
      <p:sp>
        <p:nvSpPr>
          <p:cNvPr id="5" name="BlokTextu 4"/>
          <p:cNvSpPr txBox="1"/>
          <p:nvPr/>
        </p:nvSpPr>
        <p:spPr>
          <a:xfrm>
            <a:off x="179512" y="1239143"/>
            <a:ext cx="9036496" cy="461665"/>
          </a:xfrm>
          <a:prstGeom prst="rect">
            <a:avLst/>
          </a:prstGeom>
          <a:noFill/>
        </p:spPr>
        <p:txBody>
          <a:bodyPr wrap="square" rtlCol="0">
            <a:spAutoFit/>
          </a:bodyPr>
          <a:lstStyle/>
          <a:p>
            <a:pPr algn="ctr"/>
            <a:r>
              <a:rPr lang="en-US" sz="1200" dirty="0"/>
              <a:t>http://www.timeshighereducation.co.uk/world-university-rankings/2012-13/world-ranking</a:t>
            </a:r>
          </a:p>
          <a:p>
            <a:pPr algn="ctr"/>
            <a:endParaRPr lang="en-US" sz="1200" dirty="0"/>
          </a:p>
        </p:txBody>
      </p:sp>
    </p:spTree>
    <p:extLst>
      <p:ext uri="{BB962C8B-B14F-4D97-AF65-F5344CB8AC3E}">
        <p14:creationId xmlns:p14="http://schemas.microsoft.com/office/powerpoint/2010/main" val="19209724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a:xfrm>
            <a:off x="179388" y="260350"/>
            <a:ext cx="8656637" cy="360363"/>
          </a:xfrm>
        </p:spPr>
        <p:txBody>
          <a:bodyPr>
            <a:normAutofit fontScale="90000"/>
          </a:bodyPr>
          <a:lstStyle/>
          <a:p>
            <a:pPr algn="ctr" eaLnBrk="1" hangingPunct="1"/>
            <a:r>
              <a:rPr lang="sk-SK" altLang="sk-SK" sz="2000" smtClean="0"/>
              <a:t>Porovnanie hodnotenia v rámci prvej komplexnej akreditácie a v rámci RAE</a:t>
            </a:r>
          </a:p>
        </p:txBody>
      </p:sp>
      <p:sp>
        <p:nvSpPr>
          <p:cNvPr id="31747" name="Zástupný symbol päty 3"/>
          <p:cNvSpPr>
            <a:spLocks noGrp="1"/>
          </p:cNvSpPr>
          <p:nvPr>
            <p:ph type="ftr" sz="quarter" idx="11"/>
          </p:nvPr>
        </p:nvSpPr>
        <p:spPr>
          <a:noFill/>
        </p:spPr>
        <p:txBody>
          <a:bodyPr/>
          <a:lstStyle>
            <a:lvl1pPr>
              <a:spcBef>
                <a:spcPct val="20000"/>
              </a:spcBef>
              <a:buClr>
                <a:schemeClr val="fo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hlink"/>
              </a:buClr>
              <a:buSzPct val="55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imes New Roman" pitchFamily="18" charset="0"/>
              </a:defRPr>
            </a:lvl9pPr>
          </a:lstStyle>
          <a:p>
            <a:pPr>
              <a:spcBef>
                <a:spcPct val="0"/>
              </a:spcBef>
              <a:buClrTx/>
              <a:buSzTx/>
              <a:buFontTx/>
              <a:buNone/>
            </a:pPr>
            <a:r>
              <a:rPr lang="sk-SK" altLang="sk-SK" sz="1400" dirty="0" smtClean="0"/>
              <a:t>Seminár ARRA, máj 2011</a:t>
            </a:r>
          </a:p>
        </p:txBody>
      </p:sp>
      <p:sp>
        <p:nvSpPr>
          <p:cNvPr id="31748" name="Zástupný symbol čísla snímky 4"/>
          <p:cNvSpPr>
            <a:spLocks noGrp="1"/>
          </p:cNvSpPr>
          <p:nvPr>
            <p:ph type="sldNum" sz="quarter" idx="12"/>
          </p:nvPr>
        </p:nvSpPr>
        <p:spPr>
          <a:noFill/>
        </p:spPr>
        <p:txBody>
          <a:bodyPr/>
          <a:lstStyle>
            <a:lvl1pPr>
              <a:spcBef>
                <a:spcPct val="20000"/>
              </a:spcBef>
              <a:buClr>
                <a:schemeClr val="fo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hlink"/>
              </a:buClr>
              <a:buSzPct val="55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imes New Roman" pitchFamily="18" charset="0"/>
              </a:defRPr>
            </a:lvl9pPr>
          </a:lstStyle>
          <a:p>
            <a:pPr>
              <a:spcBef>
                <a:spcPct val="0"/>
              </a:spcBef>
              <a:buClrTx/>
              <a:buSzTx/>
              <a:buFontTx/>
              <a:buNone/>
            </a:pPr>
            <a:fld id="{AD0015EC-A67E-449F-BD5D-2CDC1BB4628E}" type="slidenum">
              <a:rPr lang="sk-SK" altLang="sk-SK" sz="2000"/>
              <a:pPr>
                <a:spcBef>
                  <a:spcPct val="0"/>
                </a:spcBef>
                <a:buClrTx/>
                <a:buSzTx/>
                <a:buFontTx/>
                <a:buNone/>
              </a:pPr>
              <a:t>19</a:t>
            </a:fld>
            <a:endParaRPr lang="sk-SK" altLang="sk-SK" sz="2000" dirty="0"/>
          </a:p>
        </p:txBody>
      </p:sp>
      <p:pic>
        <p:nvPicPr>
          <p:cNvPr id="31749" name="Picture 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7950" y="836613"/>
            <a:ext cx="8755063" cy="5113337"/>
          </a:xfrm>
          <a:noFill/>
          <a:extLst>
            <a:ext uri="{91240B29-F687-4F45-9708-019B960494DF}">
              <a14:hiddenLine xmlns:a14="http://schemas.microsoft.com/office/drawing/2010/main" w="9525" cap="flat" cmpd="sng">
                <a:solidFill>
                  <a:schemeClr val="tx1"/>
                </a:solidFill>
                <a:prstDash val="solid"/>
                <a:miter lim="800000"/>
                <a:headEnd/>
                <a:tailEnd/>
              </a14:hiddenLine>
            </a:ext>
          </a:extLst>
        </p:spPr>
      </p:pic>
    </p:spTree>
    <p:extLst>
      <p:ext uri="{BB962C8B-B14F-4D97-AF65-F5344CB8AC3E}">
        <p14:creationId xmlns:p14="http://schemas.microsoft.com/office/powerpoint/2010/main" val="38989408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sk-SK" dirty="0" smtClean="0"/>
              <a:t/>
            </a:r>
            <a:br>
              <a:rPr lang="sk-SK" dirty="0" smtClean="0"/>
            </a:br>
            <a:r>
              <a:rPr lang="sk-SK" dirty="0" smtClean="0"/>
              <a:t>Čo potrebuje spoločnosť?</a:t>
            </a:r>
            <a:br>
              <a:rPr lang="sk-SK" dirty="0" smtClean="0"/>
            </a:br>
            <a:endParaRPr lang="sk-SK" dirty="0"/>
          </a:p>
        </p:txBody>
      </p:sp>
      <p:sp>
        <p:nvSpPr>
          <p:cNvPr id="3" name="Content Placeholder 2"/>
          <p:cNvSpPr>
            <a:spLocks noGrp="1"/>
          </p:cNvSpPr>
          <p:nvPr>
            <p:ph idx="1"/>
          </p:nvPr>
        </p:nvSpPr>
        <p:spPr>
          <a:xfrm>
            <a:off x="457200" y="1600200"/>
            <a:ext cx="8363272" cy="5069160"/>
          </a:xfrm>
        </p:spPr>
        <p:txBody>
          <a:bodyPr>
            <a:normAutofit fontScale="85000" lnSpcReduction="10000"/>
          </a:bodyPr>
          <a:lstStyle/>
          <a:p>
            <a:pPr marL="0" indent="0">
              <a:buNone/>
            </a:pPr>
            <a:r>
              <a:rPr lang="sk-SK" sz="3600" dirty="0" smtClean="0">
                <a:solidFill>
                  <a:srgbClr val="C00000"/>
                </a:solidFill>
              </a:rPr>
              <a:t>Tri </a:t>
            </a:r>
            <a:r>
              <a:rPr lang="sk-SK" sz="3600" dirty="0">
                <a:solidFill>
                  <a:srgbClr val="C00000"/>
                </a:solidFill>
              </a:rPr>
              <a:t>veci:</a:t>
            </a:r>
          </a:p>
          <a:p>
            <a:pPr lvl="0"/>
            <a:r>
              <a:rPr lang="sk-SK" b="1" dirty="0"/>
              <a:t>Bezpečnosť  - proti vnútorným aj vonkajším hrozbám pre jednotlivcov a celú spoločnosť, aby ľudia boli slobodní a mohli sa venovať dosiahnutiu svojich </a:t>
            </a:r>
            <a:r>
              <a:rPr lang="sk-SK" b="1" dirty="0" smtClean="0"/>
              <a:t>cieľov.</a:t>
            </a:r>
            <a:endParaRPr lang="sk-SK" dirty="0"/>
          </a:p>
          <a:p>
            <a:pPr lvl="0"/>
            <a:r>
              <a:rPr lang="sk-SK" b="1" dirty="0"/>
              <a:t>Ekonomiku, ktorá produkuje veci na </a:t>
            </a:r>
            <a:r>
              <a:rPr lang="sk-SK" b="1" u="sng" dirty="0" smtClean="0"/>
              <a:t>rozumnú</a:t>
            </a:r>
            <a:r>
              <a:rPr lang="sk-SK" b="1" dirty="0" smtClean="0"/>
              <a:t> konzumáciu</a:t>
            </a:r>
            <a:r>
              <a:rPr lang="sk-SK" b="1" dirty="0"/>
              <a:t>, poskytuje služby, a všeobecne zlepšuje kvalitu života jej občanov.</a:t>
            </a:r>
            <a:endParaRPr lang="sk-SK" dirty="0"/>
          </a:p>
          <a:p>
            <a:r>
              <a:rPr lang="sk-SK" b="1" dirty="0"/>
              <a:t>Vzdelanie, ktoré pripraví občanov tak aby mohli profitovať z toho čo je už známe a poprípade aj prispieť niečím novým k tomu čo už je vo svete známe.   </a:t>
            </a:r>
            <a:br>
              <a:rPr lang="sk-SK" b="1" dirty="0"/>
            </a:br>
            <a:endParaRPr lang="sk-SK" dirty="0"/>
          </a:p>
        </p:txBody>
      </p:sp>
    </p:spTree>
    <p:extLst>
      <p:ext uri="{BB962C8B-B14F-4D97-AF65-F5344CB8AC3E}">
        <p14:creationId xmlns:p14="http://schemas.microsoft.com/office/powerpoint/2010/main" val="171644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985"/>
            <a:ext cx="8229600" cy="828727"/>
          </a:xfrm>
        </p:spPr>
        <p:txBody>
          <a:bodyPr>
            <a:normAutofit/>
          </a:bodyPr>
          <a:lstStyle/>
          <a:p>
            <a:r>
              <a:rPr lang="sk-SK" sz="4000" dirty="0" smtClean="0">
                <a:solidFill>
                  <a:srgbClr val="C00000"/>
                </a:solidFill>
              </a:rPr>
              <a:t>Čo je za umiestnením.</a:t>
            </a:r>
            <a:endParaRPr lang="sk-SK" sz="4000" dirty="0">
              <a:solidFill>
                <a:srgbClr val="C00000"/>
              </a:solidFill>
            </a:endParaRPr>
          </a:p>
        </p:txBody>
      </p:sp>
      <p:sp>
        <p:nvSpPr>
          <p:cNvPr id="3" name="Content Placeholder 2"/>
          <p:cNvSpPr>
            <a:spLocks noGrp="1"/>
          </p:cNvSpPr>
          <p:nvPr>
            <p:ph idx="1"/>
          </p:nvPr>
        </p:nvSpPr>
        <p:spPr>
          <a:xfrm>
            <a:off x="107504" y="980728"/>
            <a:ext cx="8939336" cy="5789240"/>
          </a:xfrm>
        </p:spPr>
        <p:txBody>
          <a:bodyPr>
            <a:normAutofit fontScale="85000" lnSpcReduction="10000"/>
          </a:bodyPr>
          <a:lstStyle/>
          <a:p>
            <a:pPr marL="0" indent="0">
              <a:buNone/>
            </a:pPr>
            <a:r>
              <a:rPr lang="sk-SK" dirty="0"/>
              <a:t>Univerzity v USA produkujú </a:t>
            </a:r>
            <a:r>
              <a:rPr lang="sk-SK" dirty="0">
                <a:solidFill>
                  <a:srgbClr val="002060"/>
                </a:solidFill>
              </a:rPr>
              <a:t>13 %</a:t>
            </a:r>
            <a:r>
              <a:rPr lang="sk-SK" dirty="0"/>
              <a:t> celkového výskumu a vývoja (R&amp;D) financovaného  štátom a súkromným sektorom, avšak až </a:t>
            </a:r>
            <a:r>
              <a:rPr lang="sk-SK" dirty="0">
                <a:solidFill>
                  <a:srgbClr val="002060"/>
                </a:solidFill>
              </a:rPr>
              <a:t>56 %</a:t>
            </a:r>
            <a:r>
              <a:rPr lang="sk-SK" dirty="0"/>
              <a:t> amerického základného výskumu, </a:t>
            </a:r>
            <a:r>
              <a:rPr lang="sk-SK" b="1" dirty="0">
                <a:solidFill>
                  <a:srgbClr val="FF0000"/>
                </a:solidFill>
              </a:rPr>
              <a:t>podstatného pre konkurencieschopnosť americkej ekonomiky. </a:t>
            </a:r>
            <a:r>
              <a:rPr lang="sk-SK" dirty="0">
                <a:solidFill>
                  <a:srgbClr val="C00000"/>
                </a:solidFill>
              </a:rPr>
              <a:t> </a:t>
            </a:r>
          </a:p>
          <a:p>
            <a:pPr marL="0" indent="0">
              <a:buNone/>
            </a:pPr>
            <a:r>
              <a:rPr lang="sk-SK" dirty="0">
                <a:solidFill>
                  <a:srgbClr val="C00000"/>
                </a:solidFill>
              </a:rPr>
              <a:t>Základný výskum kreuje podstatný príspevok k budúcim výrobkom a technologickým procesom.</a:t>
            </a:r>
            <a:r>
              <a:rPr lang="sk-SK" dirty="0"/>
              <a:t> Niektoré z nich môžu byť vyvinuté rýchlo, vývoj iných môže trvať desaťročia. </a:t>
            </a:r>
            <a:r>
              <a:rPr lang="sk-SK" b="1" dirty="0">
                <a:solidFill>
                  <a:srgbClr val="C00000"/>
                </a:solidFill>
              </a:rPr>
              <a:t>Súčasne s produkciou nových poznatkov, univerzity využívajú ich výskum na výchovu študentov, </a:t>
            </a:r>
            <a:r>
              <a:rPr lang="sk-SK" dirty="0"/>
              <a:t>ktorí sa stanú ďalšou generáciou vedcov, inžinierov, učiteľov a lídrov v štátnom, verejnom a súkromnom sektore. </a:t>
            </a:r>
            <a:endParaRPr lang="sk-SK" dirty="0" smtClean="0"/>
          </a:p>
          <a:p>
            <a:pPr marL="0" indent="0">
              <a:buNone/>
            </a:pPr>
            <a:endParaRPr lang="sk-SK" dirty="0" smtClean="0"/>
          </a:p>
          <a:p>
            <a:pPr marL="0" indent="0">
              <a:buNone/>
            </a:pPr>
            <a:r>
              <a:rPr lang="sk-SK" sz="2400" dirty="0" smtClean="0">
                <a:solidFill>
                  <a:srgbClr val="002060"/>
                </a:solidFill>
              </a:rPr>
              <a:t>Najsmutnejší </a:t>
            </a:r>
            <a:r>
              <a:rPr lang="sk-SK" sz="2400" dirty="0">
                <a:solidFill>
                  <a:srgbClr val="002060"/>
                </a:solidFill>
              </a:rPr>
              <a:t>aspekt dnešného života je, že veda získava poznatky oveľa rýchlejšie, ako spoločnosť nadobúda múdrosť</a:t>
            </a:r>
            <a:r>
              <a:rPr lang="sk-SK" sz="2400" dirty="0" smtClean="0">
                <a:solidFill>
                  <a:srgbClr val="002060"/>
                </a:solidFill>
              </a:rPr>
              <a:t>. (</a:t>
            </a:r>
            <a:r>
              <a:rPr lang="sk-SK" sz="2400" dirty="0" err="1" smtClean="0">
                <a:solidFill>
                  <a:srgbClr val="002060"/>
                </a:solidFill>
              </a:rPr>
              <a:t>Isac</a:t>
            </a:r>
            <a:r>
              <a:rPr lang="sk-SK" sz="2400" dirty="0" smtClean="0">
                <a:solidFill>
                  <a:srgbClr val="002060"/>
                </a:solidFill>
              </a:rPr>
              <a:t> </a:t>
            </a:r>
            <a:r>
              <a:rPr lang="sk-SK" sz="2400" dirty="0" err="1" smtClean="0">
                <a:solidFill>
                  <a:srgbClr val="002060"/>
                </a:solidFill>
              </a:rPr>
              <a:t>Asimov</a:t>
            </a:r>
            <a:r>
              <a:rPr lang="sk-SK" sz="2400" dirty="0" smtClean="0">
                <a:solidFill>
                  <a:srgbClr val="002060"/>
                </a:solidFill>
              </a:rPr>
              <a:t>)</a:t>
            </a:r>
            <a:endParaRPr lang="sk-SK" sz="2400" dirty="0">
              <a:solidFill>
                <a:srgbClr val="002060"/>
              </a:solidFill>
            </a:endParaRPr>
          </a:p>
          <a:p>
            <a:pPr marL="0" indent="0">
              <a:buNone/>
            </a:pPr>
            <a:endParaRPr lang="sk-SK" sz="2600" dirty="0"/>
          </a:p>
          <a:p>
            <a:pPr marL="0" indent="0">
              <a:buNone/>
            </a:pPr>
            <a:endParaRPr lang="sk-SK" dirty="0"/>
          </a:p>
        </p:txBody>
      </p:sp>
    </p:spTree>
    <p:extLst>
      <p:ext uri="{BB962C8B-B14F-4D97-AF65-F5344CB8AC3E}">
        <p14:creationId xmlns:p14="http://schemas.microsoft.com/office/powerpoint/2010/main" val="41203205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12968" cy="6264696"/>
          </a:xfrm>
        </p:spPr>
        <p:txBody>
          <a:bodyPr>
            <a:normAutofit fontScale="92500" lnSpcReduction="20000"/>
          </a:bodyPr>
          <a:lstStyle/>
          <a:p>
            <a:pPr marL="0" indent="0">
              <a:buNone/>
            </a:pPr>
            <a:r>
              <a:rPr lang="sk-SK" dirty="0"/>
              <a:t>F</a:t>
            </a:r>
            <a:r>
              <a:rPr lang="sk-SK" dirty="0" smtClean="0"/>
              <a:t>úzia </a:t>
            </a:r>
            <a:r>
              <a:rPr lang="sk-SK" dirty="0"/>
              <a:t>vzdelávania a špičkového výskumu je osobitá charakteristika amerických univerzít.</a:t>
            </a:r>
          </a:p>
          <a:p>
            <a:pPr marL="0" indent="0">
              <a:buNone/>
            </a:pPr>
            <a:r>
              <a:rPr lang="sk-SK" strike="sngStrike" dirty="0" smtClean="0">
                <a:solidFill>
                  <a:srgbClr val="002060"/>
                </a:solidFill>
              </a:rPr>
              <a:t>Tradičný </a:t>
            </a:r>
            <a:r>
              <a:rPr lang="sk-SK" strike="sngStrike" dirty="0">
                <a:solidFill>
                  <a:srgbClr val="002060"/>
                </a:solidFill>
              </a:rPr>
              <a:t>európsky model R&amp;D </a:t>
            </a:r>
            <a:r>
              <a:rPr lang="sk-SK" strike="sngStrike" dirty="0" err="1">
                <a:solidFill>
                  <a:srgbClr val="002060"/>
                </a:solidFill>
              </a:rPr>
              <a:t>fokusuje</a:t>
            </a:r>
            <a:r>
              <a:rPr lang="sk-SK" strike="sngStrike" dirty="0">
                <a:solidFill>
                  <a:srgbClr val="002060"/>
                </a:solidFill>
              </a:rPr>
              <a:t> výskum do špeciálnych výskumných inštitúcií, ktoré nie sú súčasťou univerzít.  </a:t>
            </a:r>
          </a:p>
          <a:p>
            <a:pPr marL="0" indent="0">
              <a:buNone/>
            </a:pPr>
            <a:r>
              <a:rPr lang="sk-SK" dirty="0"/>
              <a:t>Vďaka úspechu amerického modelu výskumných univerzít sa o jeho kopírovanie snažia v temer všetkých krajinách, v ktorých si uvedomili význam R&amp;D pre ich rozvoj. Dôsledkom úspechu amerického modelu je aj fakt, že </a:t>
            </a:r>
            <a:r>
              <a:rPr lang="sk-SK" dirty="0">
                <a:solidFill>
                  <a:srgbClr val="C00000"/>
                </a:solidFill>
              </a:rPr>
              <a:t>americké univerzity priťahujú podstatné percento najtalentovanejších študentov z celého sveta </a:t>
            </a:r>
            <a:r>
              <a:rPr lang="sk-SK" dirty="0"/>
              <a:t>pre špičkové vzdelanie a tréning v mimoriadne priaznivom výskumnom prostredí. </a:t>
            </a:r>
            <a:endParaRPr lang="sk-SK" dirty="0" smtClean="0"/>
          </a:p>
          <a:p>
            <a:pPr marL="0" indent="0">
              <a:buNone/>
            </a:pPr>
            <a:endParaRPr lang="sk-SK" dirty="0"/>
          </a:p>
          <a:p>
            <a:pPr marL="0" indent="0">
              <a:buNone/>
            </a:pPr>
            <a:r>
              <a:rPr lang="sk-SK" sz="2200" i="1" dirty="0">
                <a:solidFill>
                  <a:srgbClr val="002060"/>
                </a:solidFill>
              </a:rPr>
              <a:t>„Veľa učenia nenaučí človeka byť inteligentným“(</a:t>
            </a:r>
            <a:r>
              <a:rPr lang="sk-SK" sz="2200" i="1" dirty="0" err="1">
                <a:solidFill>
                  <a:srgbClr val="002060"/>
                </a:solidFill>
              </a:rPr>
              <a:t>Herakleitos</a:t>
            </a:r>
            <a:r>
              <a:rPr lang="sk-SK" sz="2200" i="1" dirty="0">
                <a:solidFill>
                  <a:srgbClr val="002060"/>
                </a:solidFill>
              </a:rPr>
              <a:t>)</a:t>
            </a:r>
            <a:endParaRPr lang="sk-SK" sz="2200" dirty="0">
              <a:solidFill>
                <a:srgbClr val="002060"/>
              </a:solidFill>
            </a:endParaRPr>
          </a:p>
          <a:p>
            <a:pPr marL="0" indent="0">
              <a:buNone/>
            </a:pPr>
            <a:endParaRPr lang="sk-SK" dirty="0"/>
          </a:p>
        </p:txBody>
      </p:sp>
    </p:spTree>
    <p:extLst>
      <p:ext uri="{BB962C8B-B14F-4D97-AF65-F5344CB8AC3E}">
        <p14:creationId xmlns:p14="http://schemas.microsoft.com/office/powerpoint/2010/main" val="345369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k-SK" sz="4000" dirty="0">
                <a:solidFill>
                  <a:srgbClr val="C00000"/>
                </a:solidFill>
              </a:rPr>
              <a:t>Najčastejšie používané faktory </a:t>
            </a:r>
            <a:r>
              <a:rPr lang="sk-SK" sz="4000" dirty="0" smtClean="0">
                <a:solidFill>
                  <a:srgbClr val="C00000"/>
                </a:solidFill>
              </a:rPr>
              <a:t>úspešnosti</a:t>
            </a:r>
            <a:endParaRPr lang="sk-SK" dirty="0"/>
          </a:p>
        </p:txBody>
      </p:sp>
      <p:sp>
        <p:nvSpPr>
          <p:cNvPr id="3" name="Content Placeholder 2"/>
          <p:cNvSpPr>
            <a:spLocks noGrp="1"/>
          </p:cNvSpPr>
          <p:nvPr>
            <p:ph idx="1"/>
          </p:nvPr>
        </p:nvSpPr>
        <p:spPr>
          <a:xfrm>
            <a:off x="457200" y="1600200"/>
            <a:ext cx="8363272" cy="4997152"/>
          </a:xfrm>
        </p:spPr>
        <p:txBody>
          <a:bodyPr>
            <a:normAutofit fontScale="92500" lnSpcReduction="10000"/>
          </a:bodyPr>
          <a:lstStyle/>
          <a:p>
            <a:pPr lvl="0"/>
            <a:r>
              <a:rPr lang="sk-SK" dirty="0" smtClean="0"/>
              <a:t>Vysoká</a:t>
            </a:r>
            <a:r>
              <a:rPr lang="sk-SK" dirty="0"/>
              <a:t>, nadkritická </a:t>
            </a:r>
            <a:r>
              <a:rPr lang="sk-SK" dirty="0">
                <a:solidFill>
                  <a:srgbClr val="7030A0"/>
                </a:solidFill>
              </a:rPr>
              <a:t>koncentrácia talentovaných </a:t>
            </a:r>
            <a:r>
              <a:rPr lang="sk-SK" dirty="0"/>
              <a:t>zamestnancov aj študentov</a:t>
            </a:r>
          </a:p>
          <a:p>
            <a:pPr lvl="0"/>
            <a:r>
              <a:rPr lang="sk-SK" dirty="0">
                <a:solidFill>
                  <a:srgbClr val="7030A0"/>
                </a:solidFill>
              </a:rPr>
              <a:t>Dostatočné zdroje </a:t>
            </a:r>
            <a:r>
              <a:rPr lang="sk-SK" dirty="0"/>
              <a:t>na poskytovanie extenzívneho, všeobecne dostupného vzdelávania a vytvorenie prostredia pre kvalitný výskum</a:t>
            </a:r>
          </a:p>
          <a:p>
            <a:pPr lvl="0"/>
            <a:r>
              <a:rPr lang="sk-SK" dirty="0">
                <a:solidFill>
                  <a:srgbClr val="7030A0"/>
                </a:solidFill>
              </a:rPr>
              <a:t>Priaznivá legislatíva umožňujúca a podnecujúca autonómiu, strategickú víziu, inovácie, efektívny manažment zdrojov a flexibilitu.</a:t>
            </a:r>
          </a:p>
          <a:p>
            <a:pPr marL="0" indent="0">
              <a:buNone/>
            </a:pPr>
            <a:endParaRPr lang="sk-SK" dirty="0" smtClean="0"/>
          </a:p>
          <a:p>
            <a:pPr marL="0" indent="0">
              <a:buNone/>
            </a:pPr>
            <a:r>
              <a:rPr lang="sk-SK" sz="2200" dirty="0" smtClean="0">
                <a:solidFill>
                  <a:srgbClr val="002060"/>
                </a:solidFill>
              </a:rPr>
              <a:t>Vo </a:t>
            </a:r>
            <a:r>
              <a:rPr lang="sk-SK" sz="2200" dirty="0">
                <a:solidFill>
                  <a:srgbClr val="002060"/>
                </a:solidFill>
              </a:rPr>
              <a:t>vede nie je až tak dôležité získať nové fakty, dôležitejšie je objaviť nové spôsoby premýšľania o nich</a:t>
            </a:r>
            <a:r>
              <a:rPr lang="sk-SK" sz="2200" dirty="0" smtClean="0">
                <a:solidFill>
                  <a:srgbClr val="002060"/>
                </a:solidFill>
              </a:rPr>
              <a:t>. (</a:t>
            </a:r>
            <a:r>
              <a:rPr lang="sk-SK" sz="2200" dirty="0" err="1" smtClean="0">
                <a:solidFill>
                  <a:srgbClr val="002060"/>
                </a:solidFill>
              </a:rPr>
              <a:t>William</a:t>
            </a:r>
            <a:r>
              <a:rPr lang="sk-SK" sz="2200" dirty="0" smtClean="0">
                <a:solidFill>
                  <a:srgbClr val="002060"/>
                </a:solidFill>
              </a:rPr>
              <a:t> Henry </a:t>
            </a:r>
            <a:r>
              <a:rPr lang="sk-SK" sz="2200" dirty="0" err="1" smtClean="0">
                <a:solidFill>
                  <a:srgbClr val="002060"/>
                </a:solidFill>
              </a:rPr>
              <a:t>Bragg</a:t>
            </a:r>
            <a:r>
              <a:rPr lang="sk-SK" sz="2200" dirty="0" smtClean="0">
                <a:solidFill>
                  <a:srgbClr val="002060"/>
                </a:solidFill>
              </a:rPr>
              <a:t>)</a:t>
            </a:r>
            <a:endParaRPr lang="sk-SK" sz="2200" dirty="0">
              <a:solidFill>
                <a:srgbClr val="002060"/>
              </a:solidFill>
            </a:endParaRPr>
          </a:p>
          <a:p>
            <a:pPr marL="0" indent="0">
              <a:buNone/>
            </a:pPr>
            <a:endParaRPr lang="sk-SK" dirty="0"/>
          </a:p>
        </p:txBody>
      </p:sp>
    </p:spTree>
    <p:extLst>
      <p:ext uri="{BB962C8B-B14F-4D97-AF65-F5344CB8AC3E}">
        <p14:creationId xmlns:p14="http://schemas.microsoft.com/office/powerpoint/2010/main" val="820163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k-SK" sz="3600" dirty="0" smtClean="0">
                <a:solidFill>
                  <a:srgbClr val="C00000"/>
                </a:solidFill>
              </a:rPr>
              <a:t>Charakteristika kvalitnej univerzity na základe faktorov úspešnosti </a:t>
            </a:r>
            <a:endParaRPr lang="sk-SK" sz="3600"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marL="0" indent="0">
              <a:buNone/>
            </a:pPr>
            <a:endParaRPr lang="sk-SK" dirty="0" smtClean="0"/>
          </a:p>
          <a:p>
            <a:pPr marL="0" indent="0">
              <a:buNone/>
            </a:pPr>
            <a:r>
              <a:rPr lang="sk-SK" dirty="0" smtClean="0"/>
              <a:t>Kvalitná </a:t>
            </a:r>
            <a:r>
              <a:rPr lang="sk-SK" dirty="0"/>
              <a:t>univerzita je inštitúcia, ktorá má vysokú koncentráciu excelencie, talentu a modernej infraštruktúry </a:t>
            </a:r>
            <a:r>
              <a:rPr lang="sk-SK" dirty="0" smtClean="0"/>
              <a:t>využívanej </a:t>
            </a:r>
            <a:r>
              <a:rPr lang="sk-SK" dirty="0"/>
              <a:t>s víziou a kreativitou s cieľom poskytovať excelentné vzdelanie a výskum, </a:t>
            </a:r>
            <a:r>
              <a:rPr lang="sk-SK" dirty="0" smtClean="0"/>
              <a:t>prinášať podstatný </a:t>
            </a:r>
            <a:r>
              <a:rPr lang="sk-SK" dirty="0"/>
              <a:t>príspevok k svetovému poznaniu, </a:t>
            </a:r>
            <a:r>
              <a:rPr lang="sk-SK" dirty="0" smtClean="0"/>
              <a:t>a prispievať k zdraviu </a:t>
            </a:r>
            <a:r>
              <a:rPr lang="sk-SK" dirty="0"/>
              <a:t>a </a:t>
            </a:r>
            <a:r>
              <a:rPr lang="sk-SK" dirty="0" smtClean="0"/>
              <a:t>bohatstvu národa. </a:t>
            </a:r>
          </a:p>
          <a:p>
            <a:pPr marL="0" indent="0">
              <a:buNone/>
            </a:pPr>
            <a:endParaRPr lang="sk-SK" dirty="0"/>
          </a:p>
          <a:p>
            <a:pPr marL="0" lvl="0" indent="0" algn="r">
              <a:buNone/>
            </a:pPr>
            <a:r>
              <a:rPr lang="sk-SK" sz="2000" dirty="0">
                <a:solidFill>
                  <a:srgbClr val="002060"/>
                </a:solidFill>
              </a:rPr>
              <a:t>Keď si sám naštiepeš drevo, zahreješ sa dvakrát</a:t>
            </a:r>
            <a:r>
              <a:rPr lang="sk-SK" sz="2000" dirty="0" smtClean="0">
                <a:solidFill>
                  <a:srgbClr val="002060"/>
                </a:solidFill>
              </a:rPr>
              <a:t>. (Henry </a:t>
            </a:r>
            <a:r>
              <a:rPr lang="sk-SK" sz="2000" dirty="0" err="1" smtClean="0">
                <a:solidFill>
                  <a:srgbClr val="002060"/>
                </a:solidFill>
              </a:rPr>
              <a:t>Ford</a:t>
            </a:r>
            <a:r>
              <a:rPr lang="sk-SK" sz="2000" dirty="0" smtClean="0">
                <a:solidFill>
                  <a:srgbClr val="002060"/>
                </a:solidFill>
              </a:rPr>
              <a:t>)</a:t>
            </a:r>
            <a:endParaRPr lang="sk-SK" sz="2000" dirty="0">
              <a:solidFill>
                <a:srgbClr val="002060"/>
              </a:solidFill>
            </a:endParaRPr>
          </a:p>
          <a:p>
            <a:pPr marL="0" indent="0">
              <a:buNone/>
            </a:pPr>
            <a:endParaRPr lang="sk-SK" dirty="0"/>
          </a:p>
          <a:p>
            <a:pPr marL="0" indent="0">
              <a:buNone/>
            </a:pPr>
            <a:endParaRPr lang="sk-SK" dirty="0"/>
          </a:p>
        </p:txBody>
      </p:sp>
    </p:spTree>
    <p:extLst>
      <p:ext uri="{BB962C8B-B14F-4D97-AF65-F5344CB8AC3E}">
        <p14:creationId xmlns:p14="http://schemas.microsoft.com/office/powerpoint/2010/main" val="34221297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noAutofit/>
          </a:bodyPr>
          <a:lstStyle/>
          <a:p>
            <a:r>
              <a:rPr lang="sk-SK" sz="3600" dirty="0" smtClean="0">
                <a:solidFill>
                  <a:srgbClr val="C00000"/>
                </a:solidFill>
              </a:rPr>
              <a:t>Hlavné príspevky kvalitnej univerzity pre </a:t>
            </a:r>
            <a:r>
              <a:rPr lang="sk-SK" sz="3600" dirty="0" smtClean="0">
                <a:solidFill>
                  <a:srgbClr val="C00000"/>
                </a:solidFill>
              </a:rPr>
              <a:t>spoločnosť (1)</a:t>
            </a:r>
            <a:endParaRPr lang="sk-SK" sz="3600" dirty="0">
              <a:solidFill>
                <a:srgbClr val="C00000"/>
              </a:solidFill>
            </a:endParaRPr>
          </a:p>
        </p:txBody>
      </p:sp>
      <p:sp>
        <p:nvSpPr>
          <p:cNvPr id="3" name="Content Placeholder 2"/>
          <p:cNvSpPr>
            <a:spLocks noGrp="1"/>
          </p:cNvSpPr>
          <p:nvPr>
            <p:ph idx="1"/>
          </p:nvPr>
        </p:nvSpPr>
        <p:spPr>
          <a:xfrm>
            <a:off x="107504" y="1412776"/>
            <a:ext cx="8856984" cy="5184576"/>
          </a:xfrm>
        </p:spPr>
        <p:txBody>
          <a:bodyPr>
            <a:normAutofit fontScale="92500" lnSpcReduction="10000"/>
          </a:bodyPr>
          <a:lstStyle/>
          <a:p>
            <a:pPr marL="0" indent="0">
              <a:buNone/>
            </a:pPr>
            <a:r>
              <a:rPr lang="sk-SK" dirty="0" smtClean="0"/>
              <a:t>Vo výskume:</a:t>
            </a:r>
          </a:p>
          <a:p>
            <a:pPr lvl="0"/>
            <a:r>
              <a:rPr lang="sk-SK" dirty="0" smtClean="0"/>
              <a:t>Generovaním </a:t>
            </a:r>
            <a:r>
              <a:rPr lang="sk-SK" dirty="0"/>
              <a:t>ekonomických a sociálnych dopadov prostredníctvom excelentného výskumu</a:t>
            </a:r>
          </a:p>
          <a:p>
            <a:pPr lvl="0"/>
            <a:r>
              <a:rPr lang="sk-SK" dirty="0" smtClean="0"/>
              <a:t>Riešením </a:t>
            </a:r>
            <a:r>
              <a:rPr lang="sk-SK" dirty="0"/>
              <a:t>globálnych problémov prostredníctvom podpory a rozvoja multidisciplinárneho výskumu </a:t>
            </a:r>
          </a:p>
          <a:p>
            <a:pPr lvl="0"/>
            <a:r>
              <a:rPr lang="sk-SK" dirty="0" smtClean="0"/>
              <a:t>Vedením </a:t>
            </a:r>
            <a:r>
              <a:rPr lang="sk-SK" dirty="0"/>
              <a:t>medzinárodných projektov, </a:t>
            </a:r>
            <a:r>
              <a:rPr lang="sk-SK" dirty="0" smtClean="0"/>
              <a:t>poskytovaním </a:t>
            </a:r>
            <a:r>
              <a:rPr lang="sk-SK" dirty="0"/>
              <a:t>poradenstva vládnym, priemyselným a mediálnym inštitúciám na základe najnovších vedeckých poznatkov. </a:t>
            </a:r>
            <a:endParaRPr lang="sk-SK" dirty="0" smtClean="0"/>
          </a:p>
          <a:p>
            <a:pPr lvl="0"/>
            <a:endParaRPr lang="sk-SK" dirty="0"/>
          </a:p>
          <a:p>
            <a:pPr marL="0" indent="0">
              <a:buNone/>
            </a:pPr>
            <a:r>
              <a:rPr lang="sk-SK" sz="2200" dirty="0">
                <a:solidFill>
                  <a:srgbClr val="002060"/>
                </a:solidFill>
              </a:rPr>
              <a:t>Nič ma nedokáže šokovať. Som vedec. </a:t>
            </a:r>
            <a:r>
              <a:rPr lang="sk-SK" sz="2200" dirty="0" smtClean="0">
                <a:solidFill>
                  <a:srgbClr val="002060"/>
                </a:solidFill>
              </a:rPr>
              <a:t>(</a:t>
            </a:r>
            <a:r>
              <a:rPr lang="sk-SK" sz="2200" dirty="0" err="1" smtClean="0">
                <a:solidFill>
                  <a:srgbClr val="002060"/>
                </a:solidFill>
              </a:rPr>
              <a:t>Harrison</a:t>
            </a:r>
            <a:r>
              <a:rPr lang="sk-SK" sz="2200" dirty="0" smtClean="0">
                <a:solidFill>
                  <a:srgbClr val="002060"/>
                </a:solidFill>
              </a:rPr>
              <a:t> </a:t>
            </a:r>
            <a:r>
              <a:rPr lang="sk-SK" sz="2200" dirty="0" err="1" smtClean="0">
                <a:solidFill>
                  <a:srgbClr val="002060"/>
                </a:solidFill>
              </a:rPr>
              <a:t>Ford</a:t>
            </a:r>
            <a:r>
              <a:rPr lang="sk-SK" sz="2200" dirty="0" smtClean="0">
                <a:solidFill>
                  <a:srgbClr val="002060"/>
                </a:solidFill>
              </a:rPr>
              <a:t> vo </a:t>
            </a:r>
            <a:r>
              <a:rPr lang="sk-SK" sz="2200" dirty="0">
                <a:solidFill>
                  <a:srgbClr val="002060"/>
                </a:solidFill>
              </a:rPr>
              <a:t>filme ako Indiana </a:t>
            </a:r>
            <a:r>
              <a:rPr lang="sk-SK" sz="2200" dirty="0" err="1">
                <a:solidFill>
                  <a:srgbClr val="002060"/>
                </a:solidFill>
              </a:rPr>
              <a:t>Jones</a:t>
            </a:r>
            <a:r>
              <a:rPr lang="sk-SK" sz="2200" dirty="0">
                <a:solidFill>
                  <a:srgbClr val="002060"/>
                </a:solidFill>
              </a:rPr>
              <a:t>)</a:t>
            </a:r>
          </a:p>
          <a:p>
            <a:pPr marL="0" indent="0">
              <a:buNone/>
            </a:pPr>
            <a:endParaRPr lang="sk-SK" dirty="0"/>
          </a:p>
        </p:txBody>
      </p:sp>
    </p:spTree>
    <p:extLst>
      <p:ext uri="{BB962C8B-B14F-4D97-AF65-F5344CB8AC3E}">
        <p14:creationId xmlns:p14="http://schemas.microsoft.com/office/powerpoint/2010/main" val="24743906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k-SK" dirty="0">
                <a:solidFill>
                  <a:srgbClr val="C00000"/>
                </a:solidFill>
              </a:rPr>
              <a:t>Hlavné príspevky kvalitnej univerzity pre </a:t>
            </a:r>
            <a:r>
              <a:rPr lang="sk-SK" dirty="0" smtClean="0">
                <a:solidFill>
                  <a:srgbClr val="C00000"/>
                </a:solidFill>
              </a:rPr>
              <a:t>spoločnosť (2)</a:t>
            </a:r>
            <a:endParaRPr lang="sk-SK" dirty="0"/>
          </a:p>
        </p:txBody>
      </p:sp>
      <p:sp>
        <p:nvSpPr>
          <p:cNvPr id="3" name="Content Placeholder 2"/>
          <p:cNvSpPr>
            <a:spLocks noGrp="1"/>
          </p:cNvSpPr>
          <p:nvPr>
            <p:ph idx="1"/>
          </p:nvPr>
        </p:nvSpPr>
        <p:spPr>
          <a:xfrm>
            <a:off x="457200" y="1600200"/>
            <a:ext cx="8579296" cy="5069160"/>
          </a:xfrm>
        </p:spPr>
        <p:txBody>
          <a:bodyPr>
            <a:normAutofit fontScale="92500" lnSpcReduction="10000"/>
          </a:bodyPr>
          <a:lstStyle/>
          <a:p>
            <a:pPr marL="0" indent="0">
              <a:buNone/>
            </a:pPr>
            <a:r>
              <a:rPr lang="sk-SK" dirty="0" smtClean="0"/>
              <a:t>Vo výmene poznatkov:</a:t>
            </a:r>
          </a:p>
          <a:p>
            <a:pPr lvl="0"/>
            <a:r>
              <a:rPr lang="sk-SK" dirty="0"/>
              <a:t>Formovaním </a:t>
            </a:r>
            <a:r>
              <a:rPr lang="sk-SK" dirty="0" err="1" smtClean="0"/>
              <a:t>high</a:t>
            </a:r>
            <a:r>
              <a:rPr lang="sk-SK" dirty="0" smtClean="0"/>
              <a:t> - </a:t>
            </a:r>
            <a:r>
              <a:rPr lang="sk-SK" dirty="0" err="1" smtClean="0"/>
              <a:t>tech</a:t>
            </a:r>
            <a:r>
              <a:rPr lang="sk-SK" dirty="0" smtClean="0"/>
              <a:t> </a:t>
            </a:r>
            <a:r>
              <a:rPr lang="sk-SK" dirty="0"/>
              <a:t>inovatívnych </a:t>
            </a:r>
            <a:r>
              <a:rPr lang="sk-SK" dirty="0" err="1" smtClean="0"/>
              <a:t>klastrov</a:t>
            </a:r>
            <a:r>
              <a:rPr lang="sk-SK" dirty="0" smtClean="0"/>
              <a:t> </a:t>
            </a:r>
            <a:r>
              <a:rPr lang="sk-SK" dirty="0"/>
              <a:t>založených na najnovších vedeckých poznatkoch </a:t>
            </a:r>
          </a:p>
          <a:p>
            <a:pPr lvl="0"/>
            <a:r>
              <a:rPr lang="sk-SK" dirty="0"/>
              <a:t>Získavaním investícií z biznisu a medzinárodných zdrojov</a:t>
            </a:r>
          </a:p>
          <a:p>
            <a:pPr lvl="0"/>
            <a:r>
              <a:rPr lang="sk-SK" dirty="0"/>
              <a:t>Využívaním poznatkov z výskumu a prelomových </a:t>
            </a:r>
            <a:r>
              <a:rPr lang="sk-SK" dirty="0" smtClean="0"/>
              <a:t>technológií</a:t>
            </a:r>
          </a:p>
          <a:p>
            <a:pPr marL="0" lvl="0" indent="0">
              <a:buNone/>
            </a:pPr>
            <a:endParaRPr lang="sk-SK" dirty="0" smtClean="0"/>
          </a:p>
          <a:p>
            <a:pPr marL="0" lvl="0" indent="0">
              <a:buNone/>
            </a:pPr>
            <a:endParaRPr lang="sk-SK" dirty="0"/>
          </a:p>
          <a:p>
            <a:pPr marL="0" indent="0">
              <a:buNone/>
            </a:pPr>
            <a:r>
              <a:rPr lang="sk-SK" sz="2400" dirty="0" smtClean="0">
                <a:solidFill>
                  <a:srgbClr val="002060"/>
                </a:solidFill>
              </a:rPr>
              <a:t>Učte </a:t>
            </a:r>
            <a:r>
              <a:rPr lang="sk-SK" sz="2400" dirty="0">
                <a:solidFill>
                  <a:srgbClr val="002060"/>
                </a:solidFill>
              </a:rPr>
              <a:t>sa, ako keby ste sa hnali za niekým, koho nemôžete dohoniť, a ako keby to bol niekto, koho nechcete stratiť</a:t>
            </a:r>
            <a:r>
              <a:rPr lang="sk-SK" sz="2400" b="1" dirty="0" smtClean="0">
                <a:solidFill>
                  <a:srgbClr val="002060"/>
                </a:solidFill>
              </a:rPr>
              <a:t>! </a:t>
            </a:r>
            <a:r>
              <a:rPr lang="sk-SK" sz="2400" dirty="0" smtClean="0">
                <a:solidFill>
                  <a:srgbClr val="002060"/>
                </a:solidFill>
              </a:rPr>
              <a:t>(</a:t>
            </a:r>
            <a:r>
              <a:rPr lang="sk-SK" sz="2400" dirty="0" err="1" smtClean="0">
                <a:solidFill>
                  <a:srgbClr val="002060"/>
                </a:solidFill>
              </a:rPr>
              <a:t>Konfucius</a:t>
            </a:r>
            <a:r>
              <a:rPr lang="sk-SK" sz="2400" dirty="0" smtClean="0">
                <a:solidFill>
                  <a:srgbClr val="002060"/>
                </a:solidFill>
              </a:rPr>
              <a:t>)</a:t>
            </a:r>
            <a:endParaRPr lang="sk-SK" sz="2400" dirty="0">
              <a:solidFill>
                <a:srgbClr val="002060"/>
              </a:solidFill>
            </a:endParaRPr>
          </a:p>
          <a:p>
            <a:pPr marL="0" indent="0">
              <a:buNone/>
            </a:pPr>
            <a:endParaRPr lang="sk-SK" sz="2400" dirty="0"/>
          </a:p>
          <a:p>
            <a:pPr marL="0" indent="0">
              <a:buNone/>
            </a:pPr>
            <a:endParaRPr lang="sk-SK" dirty="0"/>
          </a:p>
        </p:txBody>
      </p:sp>
    </p:spTree>
    <p:extLst>
      <p:ext uri="{BB962C8B-B14F-4D97-AF65-F5344CB8AC3E}">
        <p14:creationId xmlns:p14="http://schemas.microsoft.com/office/powerpoint/2010/main" val="4159510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k-SK" dirty="0">
                <a:solidFill>
                  <a:srgbClr val="C00000"/>
                </a:solidFill>
              </a:rPr>
              <a:t>Hlavné príspevky kvalitnej univerzity pre spoločnosť</a:t>
            </a:r>
            <a:endParaRPr lang="sk-SK" dirty="0"/>
          </a:p>
        </p:txBody>
      </p:sp>
      <p:sp>
        <p:nvSpPr>
          <p:cNvPr id="3" name="Content Placeholder 2"/>
          <p:cNvSpPr>
            <a:spLocks noGrp="1"/>
          </p:cNvSpPr>
          <p:nvPr>
            <p:ph idx="1"/>
          </p:nvPr>
        </p:nvSpPr>
        <p:spPr>
          <a:xfrm>
            <a:off x="457200" y="1600200"/>
            <a:ext cx="8507288" cy="5069160"/>
          </a:xfrm>
        </p:spPr>
        <p:txBody>
          <a:bodyPr>
            <a:normAutofit fontScale="92500" lnSpcReduction="20000"/>
          </a:bodyPr>
          <a:lstStyle/>
          <a:p>
            <a:pPr marL="0" indent="0">
              <a:buNone/>
            </a:pPr>
            <a:r>
              <a:rPr lang="sk-SK" dirty="0" smtClean="0"/>
              <a:t>Vo vzdelávaní a výchove:</a:t>
            </a:r>
          </a:p>
          <a:p>
            <a:pPr lvl="0">
              <a:buFontTx/>
              <a:buChar char="-"/>
            </a:pPr>
            <a:r>
              <a:rPr lang="sk-SK" dirty="0" smtClean="0"/>
              <a:t>Produkciou </a:t>
            </a:r>
            <a:r>
              <a:rPr lang="sk-SK" dirty="0"/>
              <a:t>vysokokvalifikovaných, zručných a </a:t>
            </a:r>
            <a:r>
              <a:rPr lang="sk-SK" dirty="0" err="1" smtClean="0"/>
              <a:t>zamestnateľných</a:t>
            </a:r>
            <a:r>
              <a:rPr lang="sk-SK" dirty="0" smtClean="0"/>
              <a:t> </a:t>
            </a:r>
            <a:r>
              <a:rPr lang="sk-SK" dirty="0"/>
              <a:t>absolventov a doktorandov pripravených prostredníctvom kvalitného výskumom motivovaného vzdelávania. </a:t>
            </a:r>
            <a:endParaRPr lang="sk-SK" dirty="0" smtClean="0"/>
          </a:p>
          <a:p>
            <a:pPr marL="0" lvl="0" indent="0">
              <a:buNone/>
            </a:pPr>
            <a:endParaRPr lang="sk-SK" dirty="0"/>
          </a:p>
          <a:p>
            <a:pPr marL="0" lvl="0" indent="0">
              <a:buNone/>
            </a:pPr>
            <a:r>
              <a:rPr lang="sk-SK" dirty="0" smtClean="0"/>
              <a:t>V dôsledku spomínaných kritických faktorov úspechu majú kvalitné univerzity najlepšie predpoklady pre plnenie tejto úlohy.</a:t>
            </a:r>
          </a:p>
          <a:p>
            <a:pPr marL="0" lvl="0" indent="0">
              <a:buNone/>
            </a:pPr>
            <a:endParaRPr lang="sk-SK" dirty="0"/>
          </a:p>
          <a:p>
            <a:pPr marL="0" lvl="0" indent="0">
              <a:buNone/>
            </a:pPr>
            <a:r>
              <a:rPr lang="sk-SK" sz="2200" dirty="0">
                <a:solidFill>
                  <a:srgbClr val="002060"/>
                </a:solidFill>
              </a:rPr>
              <a:t>Myslenie je najťažšia práca, aká existuje. To je pravdepodobne dôvod, prečo tak málo ľudí myslí</a:t>
            </a:r>
            <a:r>
              <a:rPr lang="sk-SK" sz="2200" dirty="0" smtClean="0">
                <a:solidFill>
                  <a:srgbClr val="002060"/>
                </a:solidFill>
              </a:rPr>
              <a:t>. (Henry </a:t>
            </a:r>
            <a:r>
              <a:rPr lang="sk-SK" sz="2200" dirty="0" err="1" smtClean="0">
                <a:solidFill>
                  <a:srgbClr val="002060"/>
                </a:solidFill>
              </a:rPr>
              <a:t>Ford</a:t>
            </a:r>
            <a:r>
              <a:rPr lang="sk-SK" sz="2200" dirty="0" smtClean="0">
                <a:solidFill>
                  <a:srgbClr val="002060"/>
                </a:solidFill>
              </a:rPr>
              <a:t>)</a:t>
            </a:r>
            <a:endParaRPr lang="sk-SK" sz="2200" dirty="0">
              <a:solidFill>
                <a:srgbClr val="002060"/>
              </a:solidFill>
            </a:endParaRPr>
          </a:p>
          <a:p>
            <a:pPr marL="0" indent="0">
              <a:buNone/>
            </a:pPr>
            <a:endParaRPr lang="sk-SK" dirty="0"/>
          </a:p>
        </p:txBody>
      </p:sp>
    </p:spTree>
    <p:extLst>
      <p:ext uri="{BB962C8B-B14F-4D97-AF65-F5344CB8AC3E}">
        <p14:creationId xmlns:p14="http://schemas.microsoft.com/office/powerpoint/2010/main" val="30519144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sk-SK" sz="2800" dirty="0">
                <a:solidFill>
                  <a:srgbClr val="C00000"/>
                </a:solidFill>
              </a:rPr>
              <a:t>Čo je nevyhnutné </a:t>
            </a:r>
            <a:r>
              <a:rPr lang="sk-SK" sz="2800" dirty="0" smtClean="0">
                <a:solidFill>
                  <a:srgbClr val="C00000"/>
                </a:solidFill>
              </a:rPr>
              <a:t>pre </a:t>
            </a:r>
            <a:r>
              <a:rPr lang="sk-SK" sz="2800" dirty="0">
                <a:solidFill>
                  <a:srgbClr val="C00000"/>
                </a:solidFill>
              </a:rPr>
              <a:t>zlepšenie školstva </a:t>
            </a:r>
            <a:r>
              <a:rPr lang="sk-SK" sz="2800" dirty="0" smtClean="0">
                <a:solidFill>
                  <a:srgbClr val="C00000"/>
                </a:solidFill>
              </a:rPr>
              <a:t>(5)</a:t>
            </a:r>
            <a:br>
              <a:rPr lang="sk-SK" sz="2800" dirty="0" smtClean="0">
                <a:solidFill>
                  <a:srgbClr val="C00000"/>
                </a:solidFill>
              </a:rPr>
            </a:br>
            <a:r>
              <a:rPr lang="sk-SK" sz="2800" dirty="0"/>
              <a:t>Vysoké školstvo</a:t>
            </a:r>
            <a:br>
              <a:rPr lang="sk-SK" sz="2800" dirty="0"/>
            </a:br>
            <a:endParaRPr lang="sk-SK" sz="2800" dirty="0"/>
          </a:p>
        </p:txBody>
      </p:sp>
      <p:sp>
        <p:nvSpPr>
          <p:cNvPr id="3" name="Content Placeholder 2"/>
          <p:cNvSpPr>
            <a:spLocks noGrp="1"/>
          </p:cNvSpPr>
          <p:nvPr>
            <p:ph idx="1"/>
          </p:nvPr>
        </p:nvSpPr>
        <p:spPr>
          <a:xfrm>
            <a:off x="107504" y="836712"/>
            <a:ext cx="8928992" cy="5904656"/>
          </a:xfrm>
        </p:spPr>
        <p:txBody>
          <a:bodyPr>
            <a:normAutofit fontScale="62500" lnSpcReduction="20000"/>
          </a:bodyPr>
          <a:lstStyle/>
          <a:p>
            <a:pPr lvl="0"/>
            <a:r>
              <a:rPr lang="sk-SK" dirty="0" smtClean="0"/>
              <a:t>Upraviť </a:t>
            </a:r>
            <a:r>
              <a:rPr lang="sk-SK" dirty="0"/>
              <a:t>a stabilizovať systém rozpisu dotácií zo štátneho rozpočtu vysokým školám </a:t>
            </a:r>
          </a:p>
          <a:p>
            <a:pPr lvl="0"/>
            <a:r>
              <a:rPr lang="sk-SK" dirty="0"/>
              <a:t>Zjednodušiť zákon o vysokých školách a ostatnú vysokoškolskú legislatívu.</a:t>
            </a:r>
          </a:p>
          <a:p>
            <a:pPr lvl="0"/>
            <a:r>
              <a:rPr lang="sk-SK" dirty="0"/>
              <a:t>Posilňovať medzinárodný rozmer pri obsadzovaní miest vysokoškolských učiteľov a výskumných pracovníkov</a:t>
            </a:r>
          </a:p>
          <a:p>
            <a:pPr lvl="0"/>
            <a:r>
              <a:rPr lang="sk-SK" dirty="0"/>
              <a:t>Podporovať internacionalizáciu v oblasti vysokoškolského vzdelávania.</a:t>
            </a:r>
          </a:p>
          <a:p>
            <a:pPr lvl="0"/>
            <a:r>
              <a:rPr lang="sk-SK" dirty="0"/>
              <a:t>Cielene podporovať rozvoj doktorandského štúdia ako najvyššieho nástroja na rozvoj ľudských zdrojov</a:t>
            </a:r>
          </a:p>
          <a:p>
            <a:pPr lvl="0"/>
            <a:r>
              <a:rPr lang="sk-SK" dirty="0"/>
              <a:t>Rozvíjať systém pre komplexné hodnotenie výskumu na vysokých školách založený na prevzatí postupov dobrej praxe v medzinárodnom meradle</a:t>
            </a:r>
          </a:p>
          <a:p>
            <a:pPr lvl="0"/>
            <a:r>
              <a:rPr lang="sk-SK" dirty="0"/>
              <a:t>V rámci dotácií zo štátneho rozpočtu na vysoké školstvo posilňovať motivačné finančné nástroje na podporu vysokých škôl dosahujúcich výborné výsledky vo výskume a </a:t>
            </a:r>
            <a:r>
              <a:rPr lang="sk-SK" dirty="0" smtClean="0"/>
              <a:t>vývoji</a:t>
            </a:r>
            <a:endParaRPr lang="sk-SK" dirty="0"/>
          </a:p>
          <a:p>
            <a:pPr lvl="0"/>
            <a:r>
              <a:rPr lang="sk-SK" dirty="0"/>
              <a:t>Podporovať internacionalizáciu v oblasti vysokoškolského výskumu a vývoja.</a:t>
            </a:r>
          </a:p>
          <a:p>
            <a:pPr lvl="0"/>
            <a:r>
              <a:rPr lang="sk-SK" dirty="0"/>
              <a:t>Vytvorenie nástrojov na podporu výskumných aktivít v oblastiach dôležitých z hľadiska spoločnosti, ktoré v súčasnosti nedosahujú medzinárodne akceptovateľnú úroveň.</a:t>
            </a:r>
          </a:p>
          <a:p>
            <a:pPr lvl="0"/>
            <a:r>
              <a:rPr lang="sk-SK" dirty="0"/>
              <a:t>Podporovať aktivity vysokých škôl reagujúce na aktuálne a očakávané potreby spoločenskej a hospodárskej praxe</a:t>
            </a:r>
          </a:p>
          <a:p>
            <a:pPr lvl="0"/>
            <a:r>
              <a:rPr lang="sk-SK" dirty="0"/>
              <a:t>Podporovať aktivity vysokých škôl pri rozvoji regiónu</a:t>
            </a:r>
          </a:p>
          <a:p>
            <a:pPr lvl="0"/>
            <a:r>
              <a:rPr lang="sk-SK" dirty="0"/>
              <a:t>Podporovať spoluprácu vysokých škôl so súkromným sektorom</a:t>
            </a:r>
          </a:p>
          <a:p>
            <a:endParaRPr lang="sk-SK" dirty="0"/>
          </a:p>
        </p:txBody>
      </p:sp>
    </p:spTree>
    <p:extLst>
      <p:ext uri="{BB962C8B-B14F-4D97-AF65-F5344CB8AC3E}">
        <p14:creationId xmlns:p14="http://schemas.microsoft.com/office/powerpoint/2010/main" val="720461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err="1" smtClean="0">
                <a:solidFill>
                  <a:srgbClr val="FF0000"/>
                </a:solidFill>
              </a:rPr>
              <a:t>Nameisto</a:t>
            </a:r>
            <a:r>
              <a:rPr lang="sk-SK" dirty="0" smtClean="0">
                <a:solidFill>
                  <a:srgbClr val="FF0000"/>
                </a:solidFill>
              </a:rPr>
              <a:t> záveru</a:t>
            </a:r>
            <a:endParaRPr lang="sk-SK" dirty="0">
              <a:solidFill>
                <a:srgbClr val="FF0000"/>
              </a:solidFill>
            </a:endParaRPr>
          </a:p>
        </p:txBody>
      </p:sp>
      <p:sp>
        <p:nvSpPr>
          <p:cNvPr id="3" name="Content Placeholder 2"/>
          <p:cNvSpPr>
            <a:spLocks noGrp="1"/>
          </p:cNvSpPr>
          <p:nvPr>
            <p:ph idx="1"/>
          </p:nvPr>
        </p:nvSpPr>
        <p:spPr/>
        <p:txBody>
          <a:bodyPr>
            <a:normAutofit lnSpcReduction="10000"/>
          </a:bodyPr>
          <a:lstStyle/>
          <a:p>
            <a:pPr marL="0" lvl="0" indent="0">
              <a:buNone/>
            </a:pPr>
            <a:r>
              <a:rPr lang="sk-SK" dirty="0"/>
              <a:t>Prekážky sú tie obávané veci, ktoré zbadáte, keď odvrátite zrak od svojho cieľa. (Henry </a:t>
            </a:r>
            <a:r>
              <a:rPr lang="sk-SK" dirty="0" err="1"/>
              <a:t>Ford</a:t>
            </a:r>
            <a:r>
              <a:rPr lang="sk-SK" dirty="0"/>
              <a:t>)</a:t>
            </a:r>
          </a:p>
          <a:p>
            <a:pPr marL="0" lvl="0" indent="0">
              <a:buNone/>
            </a:pPr>
            <a:endParaRPr lang="sk-SK" dirty="0"/>
          </a:p>
          <a:p>
            <a:pPr marL="0" indent="0">
              <a:buNone/>
            </a:pPr>
            <a:r>
              <a:rPr lang="sk-SK" dirty="0"/>
              <a:t>Dôležitá vec je neprestať sa pýtať. (Albert Einstein)</a:t>
            </a:r>
          </a:p>
          <a:p>
            <a:pPr marL="0" lvl="0" indent="0">
              <a:buNone/>
            </a:pPr>
            <a:endParaRPr lang="sk-SK" dirty="0"/>
          </a:p>
          <a:p>
            <a:pPr marL="0" indent="0">
              <a:buNone/>
            </a:pPr>
            <a:r>
              <a:rPr lang="sk-SK" dirty="0"/>
              <a:t>Väčšina ľudí si myslí, že intelekt robí veľkého vedca. Nemajú pravdu. Robí to charakter. (Albert Einstein)</a:t>
            </a:r>
          </a:p>
          <a:p>
            <a:pPr marL="0" indent="0">
              <a:buNone/>
            </a:pPr>
            <a:endParaRPr lang="sk-SK" dirty="0"/>
          </a:p>
        </p:txBody>
      </p:sp>
    </p:spTree>
    <p:extLst>
      <p:ext uri="{BB962C8B-B14F-4D97-AF65-F5344CB8AC3E}">
        <p14:creationId xmlns:p14="http://schemas.microsoft.com/office/powerpoint/2010/main" val="330132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sk-SK" dirty="0" smtClean="0"/>
          </a:p>
          <a:p>
            <a:pPr marL="0" indent="0">
              <a:buNone/>
            </a:pPr>
            <a:r>
              <a:rPr lang="sk-SK" dirty="0" smtClean="0"/>
              <a:t>„</a:t>
            </a:r>
            <a:r>
              <a:rPr lang="sk-SK" dirty="0"/>
              <a:t>Keď som mal 5 rokov, mamička mi povedala, že kľúčom života je šťastie. Keď som prišiel do školy, učiteľka sa ma spýtala, čo chcem byť, keď vyrastiem. Povedal som "šťastný". Povedala mi, že som nerozumel otázke. Ja som povedal, že ona nerozumie životu.“</a:t>
            </a:r>
          </a:p>
          <a:p>
            <a:pPr marL="0" indent="0">
              <a:buNone/>
            </a:pPr>
            <a:endParaRPr lang="sk-SK" dirty="0"/>
          </a:p>
        </p:txBody>
      </p:sp>
    </p:spTree>
    <p:extLst>
      <p:ext uri="{BB962C8B-B14F-4D97-AF65-F5344CB8AC3E}">
        <p14:creationId xmlns:p14="http://schemas.microsoft.com/office/powerpoint/2010/main" val="2570033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solidFill>
                  <a:srgbClr val="C00000"/>
                </a:solidFill>
              </a:rPr>
              <a:t>Čo poskytujú </a:t>
            </a:r>
            <a:r>
              <a:rPr lang="sk-SK" dirty="0" smtClean="0">
                <a:solidFill>
                  <a:srgbClr val="C00000"/>
                </a:solidFill>
              </a:rPr>
              <a:t>školy</a:t>
            </a:r>
            <a:endParaRPr lang="sk-SK" dirty="0">
              <a:solidFill>
                <a:srgbClr val="C00000"/>
              </a:solidFill>
            </a:endParaRPr>
          </a:p>
        </p:txBody>
      </p:sp>
      <p:sp>
        <p:nvSpPr>
          <p:cNvPr id="3" name="Content Placeholder 2"/>
          <p:cNvSpPr>
            <a:spLocks noGrp="1"/>
          </p:cNvSpPr>
          <p:nvPr>
            <p:ph idx="1"/>
          </p:nvPr>
        </p:nvSpPr>
        <p:spPr/>
        <p:txBody>
          <a:bodyPr/>
          <a:lstStyle/>
          <a:p>
            <a:pPr marL="0" indent="0">
              <a:buNone/>
            </a:pPr>
            <a:endParaRPr lang="sk-SK" sz="3600" dirty="0" smtClean="0"/>
          </a:p>
          <a:p>
            <a:pPr marL="0" indent="0" algn="ctr">
              <a:buNone/>
            </a:pPr>
            <a:r>
              <a:rPr lang="sk-SK" sz="3600" dirty="0" smtClean="0"/>
              <a:t>Prostý </a:t>
            </a:r>
            <a:r>
              <a:rPr lang="sk-SK" sz="3600" dirty="0"/>
              <a:t>absolvent školy má tri druhy znalostí: cenné, cenné pred tridsiatimi rokmi a bezcenné.</a:t>
            </a:r>
          </a:p>
          <a:p>
            <a:endParaRPr lang="sk-SK" dirty="0"/>
          </a:p>
        </p:txBody>
      </p:sp>
    </p:spTree>
    <p:extLst>
      <p:ext uri="{BB962C8B-B14F-4D97-AF65-F5344CB8AC3E}">
        <p14:creationId xmlns:p14="http://schemas.microsoft.com/office/powerpoint/2010/main" val="1593606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634082"/>
          </a:xfrm>
        </p:spPr>
        <p:txBody>
          <a:bodyPr>
            <a:normAutofit fontScale="90000"/>
          </a:bodyPr>
          <a:lstStyle/>
          <a:p>
            <a:r>
              <a:rPr lang="sk-SK" dirty="0" smtClean="0">
                <a:solidFill>
                  <a:srgbClr val="C00000"/>
                </a:solidFill>
              </a:rPr>
              <a:t>Slovenské školstvo v skratke</a:t>
            </a:r>
            <a:endParaRPr lang="sk-SK" dirty="0">
              <a:solidFill>
                <a:srgbClr val="C00000"/>
              </a:solidFill>
            </a:endParaRPr>
          </a:p>
        </p:txBody>
      </p:sp>
      <p:sp>
        <p:nvSpPr>
          <p:cNvPr id="3" name="Content Placeholder 2"/>
          <p:cNvSpPr>
            <a:spLocks noGrp="1"/>
          </p:cNvSpPr>
          <p:nvPr>
            <p:ph idx="1"/>
          </p:nvPr>
        </p:nvSpPr>
        <p:spPr>
          <a:xfrm>
            <a:off x="179512" y="908720"/>
            <a:ext cx="8784976" cy="5760640"/>
          </a:xfrm>
        </p:spPr>
        <p:txBody>
          <a:bodyPr>
            <a:normAutofit fontScale="70000" lnSpcReduction="20000"/>
          </a:bodyPr>
          <a:lstStyle/>
          <a:p>
            <a:pPr fontAlgn="base"/>
            <a:r>
              <a:rPr lang="sk-SK" dirty="0"/>
              <a:t>V kvalite vedomostí detí sme jedným z najhorších štátov v EÚ a na chvoste vyspelých štátov.</a:t>
            </a:r>
          </a:p>
          <a:p>
            <a:pPr fontAlgn="base"/>
            <a:r>
              <a:rPr lang="sk-SK" dirty="0">
                <a:solidFill>
                  <a:srgbClr val="002060"/>
                </a:solidFill>
              </a:rPr>
              <a:t>Naše deti nie sú v školách šťastné.</a:t>
            </a:r>
            <a:r>
              <a:rPr lang="sk-SK" dirty="0">
                <a:solidFill>
                  <a:srgbClr val="C00000"/>
                </a:solidFill>
              </a:rPr>
              <a:t> </a:t>
            </a:r>
            <a:r>
              <a:rPr lang="sk-SK" dirty="0"/>
              <a:t>V celosvetovom hodnotení patria slovenské školy do trojice najmenej obľúbených.</a:t>
            </a:r>
          </a:p>
          <a:p>
            <a:pPr fontAlgn="base"/>
            <a:r>
              <a:rPr lang="sk-SK" dirty="0"/>
              <a:t>Dlhodobo </a:t>
            </a:r>
            <a:r>
              <a:rPr lang="sk-SK" dirty="0">
                <a:solidFill>
                  <a:srgbClr val="002060"/>
                </a:solidFill>
              </a:rPr>
              <a:t>investujeme do vzdelávania a budúcnosti našich detí najmenej financií</a:t>
            </a:r>
            <a:r>
              <a:rPr lang="sk-SK" dirty="0">
                <a:solidFill>
                  <a:srgbClr val="C00000"/>
                </a:solidFill>
              </a:rPr>
              <a:t> </a:t>
            </a:r>
            <a:r>
              <a:rPr lang="sk-SK" dirty="0"/>
              <a:t>spomedzi vyspelých krajín.</a:t>
            </a:r>
          </a:p>
          <a:p>
            <a:pPr fontAlgn="base"/>
            <a:r>
              <a:rPr lang="sk-SK" dirty="0"/>
              <a:t>V porovnaní s inými krajinami dáva náš vzdelávací systém deťom </a:t>
            </a:r>
            <a:r>
              <a:rPr lang="sk-SK" dirty="0">
                <a:solidFill>
                  <a:srgbClr val="002060"/>
                </a:solidFill>
              </a:rPr>
              <a:t>najmenšie šance prekonať sociálne nerovnosti </a:t>
            </a:r>
            <a:r>
              <a:rPr lang="sk-SK" dirty="0"/>
              <a:t>a tento stav sa ďalej zhoršuje.</a:t>
            </a:r>
          </a:p>
          <a:p>
            <a:pPr fontAlgn="base"/>
            <a:r>
              <a:rPr lang="sk-SK" dirty="0">
                <a:solidFill>
                  <a:srgbClr val="002060"/>
                </a:solidFill>
              </a:rPr>
              <a:t>Najmenej si ceníme prácu učiteľov. </a:t>
            </a:r>
            <a:r>
              <a:rPr lang="sk-SK" dirty="0"/>
              <a:t>Ich platy v porovnaní s inými absolventmi vysokých škôl sú len polovičné, čo je najmenej spomedzi krajín vyspelého sveta.</a:t>
            </a:r>
          </a:p>
          <a:p>
            <a:pPr fontAlgn="base"/>
            <a:r>
              <a:rPr lang="sk-SK" dirty="0"/>
              <a:t>Dramaticky sa zvyšuje počet žiakov, ktorých náš </a:t>
            </a:r>
            <a:r>
              <a:rPr lang="sk-SK" dirty="0">
                <a:solidFill>
                  <a:srgbClr val="002060"/>
                </a:solidFill>
              </a:rPr>
              <a:t>vzdelávací systém nevie pripraviť na život a dať im šancu na úspech</a:t>
            </a:r>
            <a:r>
              <a:rPr lang="sk-SK" dirty="0">
                <a:solidFill>
                  <a:srgbClr val="C00000"/>
                </a:solidFill>
              </a:rPr>
              <a:t> </a:t>
            </a:r>
            <a:r>
              <a:rPr lang="sk-SK" dirty="0"/>
              <a:t>v zamestnaní.</a:t>
            </a:r>
          </a:p>
          <a:p>
            <a:pPr fontAlgn="base"/>
            <a:r>
              <a:rPr lang="sk-SK" b="1" dirty="0">
                <a:solidFill>
                  <a:srgbClr val="C00000"/>
                </a:solidFill>
              </a:rPr>
              <a:t>Naše univerzity patria k najslabším. Do zahraničia odchádza študovať päťkrát viac maturantov a vysokoškolákov ako z okolitých krajín.</a:t>
            </a:r>
          </a:p>
          <a:p>
            <a:pPr fontAlgn="base"/>
            <a:r>
              <a:rPr lang="sk-SK" dirty="0">
                <a:solidFill>
                  <a:srgbClr val="002060"/>
                </a:solidFill>
              </a:rPr>
              <a:t>Výdavky na výskum a vývoj sú dlhodobo zahanbujúce </a:t>
            </a:r>
            <a:r>
              <a:rPr lang="sk-SK" dirty="0"/>
              <a:t>a predstavujú len jednu tretinu priemeru krajín OECD.</a:t>
            </a:r>
          </a:p>
          <a:p>
            <a:pPr fontAlgn="base"/>
            <a:r>
              <a:rPr lang="sk-SK" dirty="0">
                <a:solidFill>
                  <a:srgbClr val="002060"/>
                </a:solidFill>
              </a:rPr>
              <a:t>Vzdelávanie je na Slovensku dlhodobo na okraji politického záujmu.</a:t>
            </a:r>
          </a:p>
          <a:p>
            <a:endParaRPr lang="sk-SK" dirty="0"/>
          </a:p>
        </p:txBody>
      </p:sp>
    </p:spTree>
    <p:extLst>
      <p:ext uri="{BB962C8B-B14F-4D97-AF65-F5344CB8AC3E}">
        <p14:creationId xmlns:p14="http://schemas.microsoft.com/office/powerpoint/2010/main" val="3089597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48072"/>
          </a:xfrm>
        </p:spPr>
        <p:txBody>
          <a:bodyPr>
            <a:normAutofit fontScale="90000"/>
          </a:bodyPr>
          <a:lstStyle/>
          <a:p>
            <a:r>
              <a:rPr lang="sk-SK" dirty="0" smtClean="0">
                <a:solidFill>
                  <a:srgbClr val="C00000"/>
                </a:solidFill>
              </a:rPr>
              <a:t>Základné </a:t>
            </a:r>
            <a:r>
              <a:rPr lang="sk-SK" dirty="0" smtClean="0">
                <a:solidFill>
                  <a:srgbClr val="C00000"/>
                </a:solidFill>
              </a:rPr>
              <a:t>školy v skratke</a:t>
            </a:r>
            <a:endParaRPr lang="sk-SK" dirty="0">
              <a:solidFill>
                <a:srgbClr val="C00000"/>
              </a:solidFill>
            </a:endParaRPr>
          </a:p>
        </p:txBody>
      </p:sp>
      <p:sp>
        <p:nvSpPr>
          <p:cNvPr id="3" name="Content Placeholder 2"/>
          <p:cNvSpPr>
            <a:spLocks noGrp="1"/>
          </p:cNvSpPr>
          <p:nvPr>
            <p:ph idx="1"/>
          </p:nvPr>
        </p:nvSpPr>
        <p:spPr>
          <a:xfrm>
            <a:off x="179512" y="836712"/>
            <a:ext cx="9073008" cy="6021288"/>
          </a:xfrm>
        </p:spPr>
        <p:txBody>
          <a:bodyPr>
            <a:normAutofit fontScale="85000" lnSpcReduction="20000"/>
          </a:bodyPr>
          <a:lstStyle/>
          <a:p>
            <a:pPr>
              <a:buFont typeface="Wingdings" panose="05000000000000000000" pitchFamily="2" charset="2"/>
              <a:buChar char="§"/>
            </a:pPr>
            <a:r>
              <a:rPr lang="sk-SK" dirty="0" smtClean="0"/>
              <a:t>Žiaci </a:t>
            </a:r>
            <a:r>
              <a:rPr lang="sk-SK" dirty="0"/>
              <a:t>sú hodnotení prevažne podľa toho, čo sa naučili </a:t>
            </a:r>
            <a:r>
              <a:rPr lang="sk-SK" dirty="0" smtClean="0">
                <a:solidFill>
                  <a:srgbClr val="002060"/>
                </a:solidFill>
              </a:rPr>
              <a:t>naspamäť</a:t>
            </a:r>
          </a:p>
          <a:p>
            <a:pPr>
              <a:buFont typeface="Wingdings" panose="05000000000000000000" pitchFamily="2" charset="2"/>
              <a:buChar char="§"/>
            </a:pPr>
            <a:r>
              <a:rPr lang="sk-SK" dirty="0" smtClean="0"/>
              <a:t>Deti nie sú vychovávané </a:t>
            </a:r>
            <a:r>
              <a:rPr lang="sk-SK" dirty="0" smtClean="0">
                <a:solidFill>
                  <a:srgbClr val="002060"/>
                </a:solidFill>
              </a:rPr>
              <a:t>k </a:t>
            </a:r>
            <a:r>
              <a:rPr lang="sk-SK" dirty="0">
                <a:solidFill>
                  <a:srgbClr val="002060"/>
                </a:solidFill>
              </a:rPr>
              <a:t>spolupráci</a:t>
            </a:r>
          </a:p>
          <a:p>
            <a:pPr>
              <a:buFont typeface="Wingdings" panose="05000000000000000000" pitchFamily="2" charset="2"/>
              <a:buChar char="§"/>
            </a:pPr>
            <a:r>
              <a:rPr lang="sk-SK" dirty="0" smtClean="0"/>
              <a:t>Pri </a:t>
            </a:r>
            <a:r>
              <a:rPr lang="sk-SK" dirty="0"/>
              <a:t>učení </a:t>
            </a:r>
            <a:r>
              <a:rPr lang="sk-SK" dirty="0" smtClean="0"/>
              <a:t>nie je využívaná </a:t>
            </a:r>
            <a:r>
              <a:rPr lang="sk-SK" dirty="0" smtClean="0">
                <a:solidFill>
                  <a:srgbClr val="002060"/>
                </a:solidFill>
              </a:rPr>
              <a:t>detská </a:t>
            </a:r>
            <a:r>
              <a:rPr lang="sk-SK" dirty="0">
                <a:solidFill>
                  <a:srgbClr val="002060"/>
                </a:solidFill>
              </a:rPr>
              <a:t>zvedavosť</a:t>
            </a:r>
          </a:p>
          <a:p>
            <a:pPr>
              <a:buFont typeface="Wingdings" panose="05000000000000000000" pitchFamily="2" charset="2"/>
              <a:buChar char="§"/>
            </a:pPr>
            <a:r>
              <a:rPr lang="sk-SK" dirty="0" smtClean="0"/>
              <a:t>Učitelia nevedia  </a:t>
            </a:r>
            <a:r>
              <a:rPr lang="sk-SK" dirty="0"/>
              <a:t>žiakom odpovedať na otázku </a:t>
            </a:r>
            <a:r>
              <a:rPr lang="sk-SK" dirty="0">
                <a:solidFill>
                  <a:srgbClr val="002060"/>
                </a:solidFill>
              </a:rPr>
              <a:t>PREČO?</a:t>
            </a:r>
          </a:p>
          <a:p>
            <a:pPr>
              <a:buFont typeface="Wingdings" panose="05000000000000000000" pitchFamily="2" charset="2"/>
              <a:buChar char="§"/>
            </a:pPr>
            <a:r>
              <a:rPr lang="sk-SK" dirty="0" smtClean="0"/>
              <a:t>Stále prikladaná </a:t>
            </a:r>
            <a:r>
              <a:rPr lang="sk-SK" dirty="0" smtClean="0">
                <a:solidFill>
                  <a:srgbClr val="002060"/>
                </a:solidFill>
              </a:rPr>
              <a:t>veľká váha </a:t>
            </a:r>
            <a:r>
              <a:rPr lang="sk-SK" dirty="0">
                <a:solidFill>
                  <a:srgbClr val="002060"/>
                </a:solidFill>
              </a:rPr>
              <a:t>známkam</a:t>
            </a:r>
          </a:p>
          <a:p>
            <a:pPr>
              <a:buFont typeface="Wingdings" panose="05000000000000000000" pitchFamily="2" charset="2"/>
              <a:buChar char="§"/>
            </a:pPr>
            <a:r>
              <a:rPr lang="sk-SK" dirty="0" smtClean="0"/>
              <a:t>Školy sa </a:t>
            </a:r>
            <a:r>
              <a:rPr lang="sk-SK" dirty="0" smtClean="0">
                <a:solidFill>
                  <a:srgbClr val="002060"/>
                </a:solidFill>
              </a:rPr>
              <a:t>boja inšpekcie</a:t>
            </a:r>
            <a:endParaRPr lang="sk-SK" dirty="0">
              <a:solidFill>
                <a:srgbClr val="002060"/>
              </a:solidFill>
            </a:endParaRPr>
          </a:p>
          <a:p>
            <a:pPr>
              <a:buFont typeface="Wingdings" panose="05000000000000000000" pitchFamily="2" charset="2"/>
              <a:buChar char="§"/>
            </a:pPr>
            <a:r>
              <a:rPr lang="sk-SK" dirty="0" smtClean="0"/>
              <a:t>Neučíme </a:t>
            </a:r>
            <a:r>
              <a:rPr lang="sk-SK" dirty="0"/>
              <a:t>deti </a:t>
            </a:r>
            <a:r>
              <a:rPr lang="sk-SK" dirty="0">
                <a:solidFill>
                  <a:srgbClr val="002060"/>
                </a:solidFill>
              </a:rPr>
              <a:t>pre život</a:t>
            </a:r>
          </a:p>
          <a:p>
            <a:pPr>
              <a:buFont typeface="Wingdings" panose="05000000000000000000" pitchFamily="2" charset="2"/>
              <a:buChar char="§"/>
            </a:pPr>
            <a:r>
              <a:rPr lang="sk-SK" dirty="0" smtClean="0"/>
              <a:t>Ignorované sú </a:t>
            </a:r>
            <a:r>
              <a:rPr lang="sk-SK" dirty="0">
                <a:solidFill>
                  <a:srgbClr val="002060"/>
                </a:solidFill>
              </a:rPr>
              <a:t>prirodzené talenty a záujmy </a:t>
            </a:r>
            <a:r>
              <a:rPr lang="sk-SK" dirty="0"/>
              <a:t>našich </a:t>
            </a:r>
            <a:r>
              <a:rPr lang="sk-SK" dirty="0" smtClean="0"/>
              <a:t>detí</a:t>
            </a:r>
          </a:p>
          <a:p>
            <a:pPr>
              <a:buFont typeface="Wingdings" panose="05000000000000000000" pitchFamily="2" charset="2"/>
              <a:buChar char="§"/>
            </a:pPr>
            <a:r>
              <a:rPr lang="sk-SK" dirty="0" smtClean="0"/>
              <a:t>Myslíme </a:t>
            </a:r>
            <a:r>
              <a:rPr lang="sk-SK" dirty="0"/>
              <a:t>si, že </a:t>
            </a:r>
            <a:r>
              <a:rPr lang="sk-SK" dirty="0">
                <a:solidFill>
                  <a:srgbClr val="002060"/>
                </a:solidFill>
              </a:rPr>
              <a:t>vedomosti sú všetko</a:t>
            </a:r>
          </a:p>
          <a:p>
            <a:pPr>
              <a:buFont typeface="Wingdings" panose="05000000000000000000" pitchFamily="2" charset="2"/>
              <a:buChar char="§"/>
            </a:pPr>
            <a:r>
              <a:rPr lang="sk-SK" dirty="0" smtClean="0">
                <a:solidFill>
                  <a:srgbClr val="002060"/>
                </a:solidFill>
              </a:rPr>
              <a:t>Zmena</a:t>
            </a:r>
            <a:r>
              <a:rPr lang="sk-SK" dirty="0" smtClean="0"/>
              <a:t> je očakávaná </a:t>
            </a:r>
            <a:r>
              <a:rPr lang="sk-SK" dirty="0">
                <a:solidFill>
                  <a:srgbClr val="002060"/>
                </a:solidFill>
              </a:rPr>
              <a:t>„zhora“</a:t>
            </a:r>
          </a:p>
          <a:p>
            <a:pPr>
              <a:buFont typeface="Wingdings" panose="05000000000000000000" pitchFamily="2" charset="2"/>
              <a:buChar char="§"/>
            </a:pPr>
            <a:r>
              <a:rPr lang="sk-SK" dirty="0" smtClean="0"/>
              <a:t>Naši </a:t>
            </a:r>
            <a:r>
              <a:rPr lang="sk-SK" dirty="0"/>
              <a:t>učitelia nemajú </a:t>
            </a:r>
            <a:r>
              <a:rPr lang="sk-SK" dirty="0">
                <a:solidFill>
                  <a:srgbClr val="002060"/>
                </a:solidFill>
              </a:rPr>
              <a:t>kvalitné </a:t>
            </a:r>
            <a:r>
              <a:rPr lang="sk-SK" dirty="0" smtClean="0">
                <a:solidFill>
                  <a:srgbClr val="002060"/>
                </a:solidFill>
              </a:rPr>
              <a:t>vzdelanie</a:t>
            </a:r>
          </a:p>
          <a:p>
            <a:pPr marL="0" indent="0">
              <a:buNone/>
            </a:pPr>
            <a:endParaRPr lang="sk-SK" dirty="0" smtClean="0"/>
          </a:p>
          <a:p>
            <a:pPr marL="0" indent="0">
              <a:buNone/>
            </a:pPr>
            <a:r>
              <a:rPr lang="sk-SK" sz="2400" dirty="0" smtClean="0">
                <a:solidFill>
                  <a:srgbClr val="002060"/>
                </a:solidFill>
              </a:rPr>
              <a:t>Každý </a:t>
            </a:r>
            <a:r>
              <a:rPr lang="sk-SK" sz="2400" dirty="0">
                <a:solidFill>
                  <a:srgbClr val="002060"/>
                </a:solidFill>
              </a:rPr>
              <a:t>učiteľ, ktorý môže byť nahradený strojom, by mal byť nahradený strojom</a:t>
            </a:r>
            <a:r>
              <a:rPr lang="sk-SK" sz="2400" dirty="0" smtClean="0">
                <a:solidFill>
                  <a:srgbClr val="002060"/>
                </a:solidFill>
              </a:rPr>
              <a:t>! (</a:t>
            </a:r>
            <a:r>
              <a:rPr lang="sk-SK" sz="2400" dirty="0" err="1" smtClean="0">
                <a:solidFill>
                  <a:srgbClr val="002060"/>
                </a:solidFill>
              </a:rPr>
              <a:t>Arthur</a:t>
            </a:r>
            <a:r>
              <a:rPr lang="sk-SK" sz="2400" dirty="0" smtClean="0">
                <a:solidFill>
                  <a:srgbClr val="002060"/>
                </a:solidFill>
              </a:rPr>
              <a:t> </a:t>
            </a:r>
            <a:r>
              <a:rPr lang="sk-SK" sz="2400" dirty="0">
                <a:solidFill>
                  <a:srgbClr val="002060"/>
                </a:solidFill>
              </a:rPr>
              <a:t>C. </a:t>
            </a:r>
            <a:r>
              <a:rPr lang="sk-SK" sz="2400" dirty="0" err="1" smtClean="0">
                <a:solidFill>
                  <a:srgbClr val="002060"/>
                </a:solidFill>
              </a:rPr>
              <a:t>Clarke</a:t>
            </a:r>
            <a:r>
              <a:rPr lang="sk-SK" sz="2400" dirty="0" smtClean="0">
                <a:solidFill>
                  <a:srgbClr val="002060"/>
                </a:solidFill>
              </a:rPr>
              <a:t>)</a:t>
            </a:r>
            <a:endParaRPr lang="sk-SK" sz="2400" dirty="0">
              <a:solidFill>
                <a:srgbClr val="002060"/>
              </a:solidFill>
            </a:endParaRPr>
          </a:p>
          <a:p>
            <a:pPr marL="0" indent="0">
              <a:buNone/>
            </a:pPr>
            <a:endParaRPr lang="sk-SK" dirty="0"/>
          </a:p>
          <a:p>
            <a:pPr>
              <a:buFont typeface="Wingdings" panose="05000000000000000000" pitchFamily="2" charset="2"/>
              <a:buChar char="§"/>
            </a:pPr>
            <a:endParaRPr lang="sk-SK" dirty="0">
              <a:solidFill>
                <a:srgbClr val="002060"/>
              </a:solidFill>
            </a:endParaRPr>
          </a:p>
          <a:p>
            <a:endParaRPr lang="sk-SK" dirty="0"/>
          </a:p>
        </p:txBody>
      </p:sp>
    </p:spTree>
    <p:extLst>
      <p:ext uri="{BB962C8B-B14F-4D97-AF65-F5344CB8AC3E}">
        <p14:creationId xmlns:p14="http://schemas.microsoft.com/office/powerpoint/2010/main" val="2578747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k-SK" dirty="0" smtClean="0">
                <a:solidFill>
                  <a:srgbClr val="C00000"/>
                </a:solidFill>
              </a:rPr>
              <a:t>Skôr ako začnem navrhovať riešenia...</a:t>
            </a:r>
            <a:endParaRPr lang="sk-SK" dirty="0">
              <a:solidFill>
                <a:srgbClr val="C00000"/>
              </a:solidFill>
            </a:endParaRPr>
          </a:p>
        </p:txBody>
      </p:sp>
      <p:sp>
        <p:nvSpPr>
          <p:cNvPr id="3" name="Content Placeholder 2"/>
          <p:cNvSpPr>
            <a:spLocks noGrp="1"/>
          </p:cNvSpPr>
          <p:nvPr>
            <p:ph idx="1"/>
          </p:nvPr>
        </p:nvSpPr>
        <p:spPr/>
        <p:txBody>
          <a:bodyPr/>
          <a:lstStyle/>
          <a:p>
            <a:pPr marL="0" indent="0" algn="ctr">
              <a:buNone/>
            </a:pPr>
            <a:r>
              <a:rPr lang="sk-SK" b="1" dirty="0" smtClean="0"/>
              <a:t>Peniaze nevyriešia všetko</a:t>
            </a:r>
          </a:p>
          <a:p>
            <a:pPr marL="0" indent="0" algn="ctr">
              <a:buNone/>
            </a:pPr>
            <a:r>
              <a:rPr lang="sk-SK" b="1" dirty="0" smtClean="0">
                <a:solidFill>
                  <a:srgbClr val="C00000"/>
                </a:solidFill>
              </a:rPr>
              <a:t>(ale vyriešia podstatnú časť)</a:t>
            </a:r>
          </a:p>
          <a:p>
            <a:pPr marL="0" indent="0" algn="ctr">
              <a:buNone/>
            </a:pPr>
            <a:endParaRPr lang="sk-SK" b="1" dirty="0" smtClean="0"/>
          </a:p>
          <a:p>
            <a:pPr marL="0" indent="0" algn="ctr">
              <a:buNone/>
            </a:pPr>
            <a:r>
              <a:rPr lang="sk-SK" b="1" dirty="0" smtClean="0"/>
              <a:t>Nebojme sa porovnávania</a:t>
            </a:r>
          </a:p>
          <a:p>
            <a:pPr marL="0" indent="0" algn="ctr">
              <a:buNone/>
            </a:pPr>
            <a:endParaRPr lang="sk-SK" b="1" dirty="0" smtClean="0"/>
          </a:p>
          <a:p>
            <a:pPr marL="0" indent="0" algn="ctr">
              <a:buNone/>
            </a:pPr>
            <a:r>
              <a:rPr lang="sk-SK" b="1" dirty="0" smtClean="0"/>
              <a:t>Učme sa od úspešných </a:t>
            </a:r>
            <a:endParaRPr lang="sk-SK" b="1" dirty="0"/>
          </a:p>
        </p:txBody>
      </p:sp>
    </p:spTree>
    <p:extLst>
      <p:ext uri="{BB962C8B-B14F-4D97-AF65-F5344CB8AC3E}">
        <p14:creationId xmlns:p14="http://schemas.microsoft.com/office/powerpoint/2010/main" val="2225582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92088"/>
          </a:xfrm>
        </p:spPr>
        <p:txBody>
          <a:bodyPr>
            <a:normAutofit/>
          </a:bodyPr>
          <a:lstStyle/>
          <a:p>
            <a:r>
              <a:rPr lang="sk-SK" sz="3600" dirty="0" smtClean="0">
                <a:solidFill>
                  <a:srgbClr val="C00000"/>
                </a:solidFill>
              </a:rPr>
              <a:t>Čo je nevyhnutné pre zlepšenie školstva (1)</a:t>
            </a:r>
            <a:endParaRPr lang="sk-SK" sz="3600" dirty="0">
              <a:solidFill>
                <a:srgbClr val="C00000"/>
              </a:solidFill>
            </a:endParaRPr>
          </a:p>
        </p:txBody>
      </p:sp>
      <p:sp>
        <p:nvSpPr>
          <p:cNvPr id="3" name="Content Placeholder 2"/>
          <p:cNvSpPr>
            <a:spLocks noGrp="1"/>
          </p:cNvSpPr>
          <p:nvPr>
            <p:ph idx="1"/>
          </p:nvPr>
        </p:nvSpPr>
        <p:spPr>
          <a:xfrm>
            <a:off x="395536" y="908720"/>
            <a:ext cx="8640960" cy="5832648"/>
          </a:xfrm>
        </p:spPr>
        <p:txBody>
          <a:bodyPr>
            <a:normAutofit fontScale="92500" lnSpcReduction="20000"/>
          </a:bodyPr>
          <a:lstStyle/>
          <a:p>
            <a:pPr lvl="0"/>
            <a:r>
              <a:rPr lang="sk-SK" dirty="0"/>
              <a:t>Školstvo musí konečne prejsť </a:t>
            </a:r>
            <a:r>
              <a:rPr lang="sk-SK" dirty="0">
                <a:solidFill>
                  <a:srgbClr val="002060"/>
                </a:solidFill>
              </a:rPr>
              <a:t>od deformácie k reformácii.</a:t>
            </a:r>
            <a:endParaRPr lang="sk-SK" dirty="0" smtClean="0">
              <a:solidFill>
                <a:srgbClr val="002060"/>
              </a:solidFill>
            </a:endParaRPr>
          </a:p>
          <a:p>
            <a:pPr lvl="0"/>
            <a:r>
              <a:rPr lang="sk-SK" dirty="0" smtClean="0"/>
              <a:t>Školstvo sa musí stať </a:t>
            </a:r>
            <a:r>
              <a:rPr lang="sk-SK" dirty="0" smtClean="0">
                <a:solidFill>
                  <a:srgbClr val="002060"/>
                </a:solidFill>
              </a:rPr>
              <a:t>predmetom </a:t>
            </a:r>
            <a:r>
              <a:rPr lang="sk-SK" dirty="0">
                <a:solidFill>
                  <a:srgbClr val="002060"/>
                </a:solidFill>
              </a:rPr>
              <a:t>konsenzu všetkých politických strán. </a:t>
            </a:r>
            <a:r>
              <a:rPr lang="sk-SK" dirty="0"/>
              <a:t>Nie je možné, aby každá nová vláda prišla s novou verziou reformy a tie predchádzajúce jednoducho odložila ad acta, ako to bolo napr. v prípade </a:t>
            </a:r>
            <a:r>
              <a:rPr lang="sk-SK" dirty="0" smtClean="0"/>
              <a:t>projektu Konštantín, </a:t>
            </a:r>
            <a:r>
              <a:rPr lang="sk-SK" dirty="0" err="1" smtClean="0"/>
              <a:t>Millenium</a:t>
            </a:r>
            <a:r>
              <a:rPr lang="sk-SK" dirty="0" smtClean="0"/>
              <a:t>, </a:t>
            </a:r>
            <a:r>
              <a:rPr lang="sk-SK" dirty="0" err="1" smtClean="0"/>
              <a:t>Minerva</a:t>
            </a:r>
            <a:r>
              <a:rPr lang="sk-SK" dirty="0" smtClean="0"/>
              <a:t> atď. </a:t>
            </a:r>
          </a:p>
          <a:p>
            <a:pPr lvl="0"/>
            <a:r>
              <a:rPr lang="sk-SK" dirty="0"/>
              <a:t>M</a:t>
            </a:r>
            <a:r>
              <a:rPr lang="sk-SK" dirty="0" smtClean="0"/>
              <a:t>usí </a:t>
            </a:r>
            <a:r>
              <a:rPr lang="sk-SK" dirty="0"/>
              <a:t>byť </a:t>
            </a:r>
            <a:r>
              <a:rPr lang="sk-SK" dirty="0" smtClean="0"/>
              <a:t>jasne </a:t>
            </a:r>
            <a:r>
              <a:rPr lang="sk-SK" dirty="0"/>
              <a:t>definované, </a:t>
            </a:r>
            <a:r>
              <a:rPr lang="sk-SK" dirty="0" smtClean="0">
                <a:solidFill>
                  <a:srgbClr val="C00000"/>
                </a:solidFill>
              </a:rPr>
              <a:t>prečo</a:t>
            </a:r>
            <a:r>
              <a:rPr lang="sk-SK" dirty="0" smtClean="0"/>
              <a:t> </a:t>
            </a:r>
            <a:r>
              <a:rPr lang="sk-SK" dirty="0"/>
              <a:t>sa má reforma uskutočniť, </a:t>
            </a:r>
            <a:r>
              <a:rPr lang="sk-SK" dirty="0">
                <a:solidFill>
                  <a:srgbClr val="C00000"/>
                </a:solidFill>
              </a:rPr>
              <a:t>čo</a:t>
            </a:r>
            <a:r>
              <a:rPr lang="sk-SK" dirty="0"/>
              <a:t> bude predmetom reformy, </a:t>
            </a:r>
            <a:r>
              <a:rPr lang="sk-SK" dirty="0">
                <a:solidFill>
                  <a:srgbClr val="C00000"/>
                </a:solidFill>
              </a:rPr>
              <a:t>kto</a:t>
            </a:r>
            <a:r>
              <a:rPr lang="sk-SK" dirty="0"/>
              <a:t> sa bude na nej </a:t>
            </a:r>
            <a:r>
              <a:rPr lang="sk-SK" dirty="0" smtClean="0"/>
              <a:t>podieľať</a:t>
            </a:r>
            <a:r>
              <a:rPr lang="sk-SK" dirty="0"/>
              <a:t>, </a:t>
            </a:r>
            <a:r>
              <a:rPr lang="sk-SK" dirty="0">
                <a:solidFill>
                  <a:srgbClr val="C00000"/>
                </a:solidFill>
              </a:rPr>
              <a:t>ako</a:t>
            </a:r>
            <a:r>
              <a:rPr lang="sk-SK" dirty="0"/>
              <a:t> sa uskutoční, v </a:t>
            </a:r>
            <a:r>
              <a:rPr lang="sk-SK" dirty="0">
                <a:solidFill>
                  <a:srgbClr val="C00000"/>
                </a:solidFill>
              </a:rPr>
              <a:t>akom</a:t>
            </a:r>
            <a:r>
              <a:rPr lang="sk-SK" dirty="0"/>
              <a:t> časovom horizonte a </a:t>
            </a:r>
            <a:r>
              <a:rPr lang="sk-SK" dirty="0">
                <a:solidFill>
                  <a:srgbClr val="C00000"/>
                </a:solidFill>
              </a:rPr>
              <a:t>aké</a:t>
            </a:r>
            <a:r>
              <a:rPr lang="sk-SK" dirty="0"/>
              <a:t> zdroje sa pri jej realizácii </a:t>
            </a:r>
            <a:r>
              <a:rPr lang="sk-SK" dirty="0" smtClean="0"/>
              <a:t>použijú. Toto </a:t>
            </a:r>
            <a:r>
              <a:rPr lang="sk-SK" dirty="0"/>
              <a:t>nejde bez analýzy toho prečo predchádzajúce reformy neboli </a:t>
            </a:r>
            <a:r>
              <a:rPr lang="sk-SK" dirty="0" smtClean="0"/>
              <a:t>úspešné.</a:t>
            </a:r>
            <a:endParaRPr lang="sk-SK" dirty="0"/>
          </a:p>
          <a:p>
            <a:endParaRPr lang="sk-SK" dirty="0"/>
          </a:p>
        </p:txBody>
      </p:sp>
    </p:spTree>
    <p:extLst>
      <p:ext uri="{BB962C8B-B14F-4D97-AF65-F5344CB8AC3E}">
        <p14:creationId xmlns:p14="http://schemas.microsoft.com/office/powerpoint/2010/main" val="1094272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836712"/>
          </a:xfrm>
        </p:spPr>
        <p:txBody>
          <a:bodyPr>
            <a:normAutofit/>
          </a:bodyPr>
          <a:lstStyle/>
          <a:p>
            <a:r>
              <a:rPr lang="sk-SK" sz="3600" dirty="0">
                <a:solidFill>
                  <a:srgbClr val="C00000"/>
                </a:solidFill>
              </a:rPr>
              <a:t>Čo je nevyhnutné pre zlepšenie </a:t>
            </a:r>
            <a:r>
              <a:rPr lang="sk-SK" sz="3600" dirty="0" smtClean="0">
                <a:solidFill>
                  <a:srgbClr val="C00000"/>
                </a:solidFill>
              </a:rPr>
              <a:t>školstva (2)</a:t>
            </a:r>
            <a:endParaRPr lang="sk-SK" sz="3600" dirty="0">
              <a:solidFill>
                <a:srgbClr val="C00000"/>
              </a:solidFill>
            </a:endParaRPr>
          </a:p>
        </p:txBody>
      </p:sp>
      <p:sp>
        <p:nvSpPr>
          <p:cNvPr id="3" name="Content Placeholder 2"/>
          <p:cNvSpPr>
            <a:spLocks noGrp="1"/>
          </p:cNvSpPr>
          <p:nvPr>
            <p:ph idx="1"/>
          </p:nvPr>
        </p:nvSpPr>
        <p:spPr>
          <a:xfrm>
            <a:off x="323528" y="908720"/>
            <a:ext cx="8712968" cy="5760640"/>
          </a:xfrm>
        </p:spPr>
        <p:txBody>
          <a:bodyPr>
            <a:normAutofit fontScale="77500" lnSpcReduction="20000"/>
          </a:bodyPr>
          <a:lstStyle/>
          <a:p>
            <a:pPr lvl="0"/>
            <a:r>
              <a:rPr lang="sk-SK" dirty="0"/>
              <a:t>školy musia prejsť svojou </a:t>
            </a:r>
            <a:r>
              <a:rPr lang="sk-SK" dirty="0">
                <a:solidFill>
                  <a:srgbClr val="002060"/>
                </a:solidFill>
              </a:rPr>
              <a:t>vnútornou transformáciou</a:t>
            </a:r>
            <a:r>
              <a:rPr lang="sk-SK" dirty="0"/>
              <a:t>, čo sa odrazí v tom, že budú </a:t>
            </a:r>
            <a:r>
              <a:rPr lang="sk-SK" dirty="0">
                <a:solidFill>
                  <a:srgbClr val="002060"/>
                </a:solidFill>
              </a:rPr>
              <a:t>autonómne</a:t>
            </a:r>
            <a:r>
              <a:rPr lang="sk-SK" dirty="0"/>
              <a:t>, stanovia si svoje rozvojové programy, ktoré budú napĺňať. </a:t>
            </a:r>
            <a:endParaRPr lang="sk-SK" dirty="0" smtClean="0"/>
          </a:p>
          <a:p>
            <a:pPr lvl="0"/>
            <a:r>
              <a:rPr lang="sk-SK" dirty="0" smtClean="0"/>
              <a:t>Pedagogický </a:t>
            </a:r>
            <a:r>
              <a:rPr lang="sk-SK" dirty="0"/>
              <a:t>kolektív každej školy musí byť za tieto zmeny </a:t>
            </a:r>
            <a:r>
              <a:rPr lang="sk-SK" dirty="0">
                <a:solidFill>
                  <a:srgbClr val="002060"/>
                </a:solidFill>
              </a:rPr>
              <a:t>zodpovedný</a:t>
            </a:r>
            <a:r>
              <a:rPr lang="sk-SK" dirty="0"/>
              <a:t>. Vzhľadom na poslanie </a:t>
            </a:r>
            <a:r>
              <a:rPr lang="sk-SK" dirty="0" smtClean="0"/>
              <a:t>učiteľov a  ich úlohu </a:t>
            </a:r>
            <a:r>
              <a:rPr lang="sk-SK" dirty="0"/>
              <a:t>pri vzdelávaní žiakov a </a:t>
            </a:r>
            <a:r>
              <a:rPr lang="sk-SK" dirty="0" smtClean="0"/>
              <a:t>študentov </a:t>
            </a:r>
            <a:r>
              <a:rPr lang="sk-SK" dirty="0"/>
              <a:t>sa musí posilniť ich </a:t>
            </a:r>
            <a:r>
              <a:rPr lang="sk-SK" dirty="0">
                <a:solidFill>
                  <a:srgbClr val="002060"/>
                </a:solidFill>
              </a:rPr>
              <a:t>postavenie</a:t>
            </a:r>
            <a:r>
              <a:rPr lang="sk-SK" dirty="0"/>
              <a:t> a musí sa zlepšiť ich príprava.  </a:t>
            </a:r>
            <a:endParaRPr lang="sk-SK" dirty="0" smtClean="0"/>
          </a:p>
          <a:p>
            <a:pPr lvl="0"/>
            <a:r>
              <a:rPr lang="sk-SK" dirty="0" smtClean="0"/>
              <a:t>Pedagógovia </a:t>
            </a:r>
            <a:r>
              <a:rPr lang="sk-SK" dirty="0"/>
              <a:t>musia mať väčšie </a:t>
            </a:r>
            <a:r>
              <a:rPr lang="sk-SK" dirty="0">
                <a:solidFill>
                  <a:srgbClr val="002060"/>
                </a:solidFill>
              </a:rPr>
              <a:t>možnosti </a:t>
            </a:r>
            <a:r>
              <a:rPr lang="sk-SK" dirty="0"/>
              <a:t>kariérneho rastu a tým pádom aj finančného ohodnotenia. </a:t>
            </a:r>
            <a:r>
              <a:rPr lang="sk-SK" dirty="0">
                <a:solidFill>
                  <a:srgbClr val="002060"/>
                </a:solidFill>
              </a:rPr>
              <a:t>Rozvoj</a:t>
            </a:r>
            <a:r>
              <a:rPr lang="sk-SK" dirty="0"/>
              <a:t> a využívanie ľudských zdrojov v školstve musí byť cieľavedomé a systematické. Je dôležité, aby učitelia, ktorí pracujú na svojom ďalšom vzdelávaní, venujú sa individuálnemu štúdiu, pracujú na výskume, domácich či zahraničných projektoch mali znížený pracovný úväzok a </a:t>
            </a:r>
            <a:r>
              <a:rPr lang="sk-SK" dirty="0">
                <a:solidFill>
                  <a:srgbClr val="002060"/>
                </a:solidFill>
              </a:rPr>
              <a:t>vyššie finančné ohodnotenie</a:t>
            </a:r>
            <a:r>
              <a:rPr lang="sk-SK" dirty="0"/>
              <a:t>.</a:t>
            </a:r>
          </a:p>
          <a:p>
            <a:pPr marL="0" indent="0">
              <a:buNone/>
            </a:pPr>
            <a:endParaRPr lang="sk-SK" sz="2000" dirty="0" smtClean="0"/>
          </a:p>
          <a:p>
            <a:pPr marL="0" indent="0">
              <a:buNone/>
            </a:pPr>
            <a:endParaRPr lang="sk-SK" sz="2000" dirty="0"/>
          </a:p>
          <a:p>
            <a:pPr marL="0" indent="0">
              <a:buNone/>
            </a:pPr>
            <a:r>
              <a:rPr lang="sk-SK" sz="2600" dirty="0" smtClean="0">
                <a:solidFill>
                  <a:srgbClr val="002060"/>
                </a:solidFill>
              </a:rPr>
              <a:t>Priemerný </a:t>
            </a:r>
            <a:r>
              <a:rPr lang="sk-SK" sz="2600" dirty="0">
                <a:solidFill>
                  <a:srgbClr val="002060"/>
                </a:solidFill>
              </a:rPr>
              <a:t>učiteľ rozpráva. Dobrý učiteľ </a:t>
            </a:r>
            <a:r>
              <a:rPr lang="sk-SK" sz="2600" dirty="0" smtClean="0">
                <a:solidFill>
                  <a:srgbClr val="002060"/>
                </a:solidFill>
              </a:rPr>
              <a:t>vysvetľuje</a:t>
            </a:r>
            <a:r>
              <a:rPr lang="sk-SK" sz="2600" dirty="0">
                <a:solidFill>
                  <a:srgbClr val="002060"/>
                </a:solidFill>
              </a:rPr>
              <a:t>. Výborný učiteľ </a:t>
            </a:r>
            <a:r>
              <a:rPr lang="sk-SK" sz="2600" dirty="0" smtClean="0">
                <a:solidFill>
                  <a:srgbClr val="002060"/>
                </a:solidFill>
              </a:rPr>
              <a:t>ukazuje. Najlepší </a:t>
            </a:r>
            <a:r>
              <a:rPr lang="sk-SK" sz="2600" dirty="0">
                <a:solidFill>
                  <a:srgbClr val="002060"/>
                </a:solidFill>
              </a:rPr>
              <a:t>učiteľ inšpiruje</a:t>
            </a:r>
            <a:r>
              <a:rPr lang="sk-SK" sz="2600" dirty="0" smtClean="0">
                <a:solidFill>
                  <a:srgbClr val="002060"/>
                </a:solidFill>
              </a:rPr>
              <a:t>. (</a:t>
            </a:r>
            <a:r>
              <a:rPr lang="sk-SK" sz="2600" dirty="0" err="1" smtClean="0">
                <a:solidFill>
                  <a:srgbClr val="002060"/>
                </a:solidFill>
              </a:rPr>
              <a:t>Artemus</a:t>
            </a:r>
            <a:r>
              <a:rPr lang="sk-SK" sz="2600" dirty="0" smtClean="0">
                <a:solidFill>
                  <a:srgbClr val="002060"/>
                </a:solidFill>
              </a:rPr>
              <a:t> </a:t>
            </a:r>
            <a:r>
              <a:rPr lang="sk-SK" sz="2600" dirty="0" err="1" smtClean="0">
                <a:solidFill>
                  <a:srgbClr val="002060"/>
                </a:solidFill>
              </a:rPr>
              <a:t>Ward</a:t>
            </a:r>
            <a:r>
              <a:rPr lang="sk-SK" sz="2600" dirty="0" smtClean="0">
                <a:solidFill>
                  <a:srgbClr val="002060"/>
                </a:solidFill>
              </a:rPr>
              <a:t>)</a:t>
            </a:r>
            <a:endParaRPr lang="sk-SK" sz="2600" dirty="0">
              <a:solidFill>
                <a:srgbClr val="002060"/>
              </a:solidFill>
            </a:endParaRPr>
          </a:p>
          <a:p>
            <a:endParaRPr lang="sk-SK" sz="2600" dirty="0"/>
          </a:p>
        </p:txBody>
      </p:sp>
    </p:spTree>
    <p:extLst>
      <p:ext uri="{BB962C8B-B14F-4D97-AF65-F5344CB8AC3E}">
        <p14:creationId xmlns:p14="http://schemas.microsoft.com/office/powerpoint/2010/main" val="1017668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TotalTime>
  <Words>1319</Words>
  <Application>Microsoft Office PowerPoint</Application>
  <PresentationFormat>On-screen Show (4:3)</PresentationFormat>
  <Paragraphs>233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Bezpečnosť národa a spoločnosti: Vzdelanie</vt:lpstr>
      <vt:lpstr> Čo potrebuje spoločnosť? </vt:lpstr>
      <vt:lpstr>PowerPoint Presentation</vt:lpstr>
      <vt:lpstr>Čo poskytujú školy</vt:lpstr>
      <vt:lpstr>Slovenské školstvo v skratke</vt:lpstr>
      <vt:lpstr>Základné školy v skratke</vt:lpstr>
      <vt:lpstr>Skôr ako začnem navrhovať riešenia...</vt:lpstr>
      <vt:lpstr>Čo je nevyhnutné pre zlepšenie školstva (1)</vt:lpstr>
      <vt:lpstr>Čo je nevyhnutné pre zlepšenie školstva (2)</vt:lpstr>
      <vt:lpstr>Čo je nevyhnutné pre zlepšenie školstva (3) </vt:lpstr>
      <vt:lpstr>Čo je nevyhnutné pre zlepšenie školstva (4)  Základné a stredné školy: </vt:lpstr>
      <vt:lpstr>Robert M Prisig , Zen and the art of motorcycle maitenance , An inquiry into values.</vt:lpstr>
      <vt:lpstr>Trocha „mýtológie“</vt:lpstr>
      <vt:lpstr> Protinázor</vt:lpstr>
      <vt:lpstr>Trocha štatistiky</vt:lpstr>
      <vt:lpstr>Chceme kvalitné univerzity? Áno?! Ale ako zistíme, že sú kvalitné?</vt:lpstr>
      <vt:lpstr>Pozrime sa do USA</vt:lpstr>
      <vt:lpstr>Druhý výsledok a dôvod  prečo pozeráme do USA World University Rankings 2012-2013</vt:lpstr>
      <vt:lpstr>Porovnanie hodnotenia v rámci prvej komplexnej akreditácie a v rámci RAE</vt:lpstr>
      <vt:lpstr>Čo je za umiestnením.</vt:lpstr>
      <vt:lpstr>PowerPoint Presentation</vt:lpstr>
      <vt:lpstr>Najčastejšie používané faktory úspešnosti</vt:lpstr>
      <vt:lpstr>Charakteristika kvalitnej univerzity na základe faktorov úspešnosti </vt:lpstr>
      <vt:lpstr>Hlavné príspevky kvalitnej univerzity pre spoločnosť (1)</vt:lpstr>
      <vt:lpstr>Hlavné príspevky kvalitnej univerzity pre spoločnosť (2)</vt:lpstr>
      <vt:lpstr>Hlavné príspevky kvalitnej univerzity pre spoločnosť</vt:lpstr>
      <vt:lpstr>Čo je nevyhnutné pre zlepšenie školstva (5) Vysoké školstvo </vt:lpstr>
      <vt:lpstr>Nameisto záveru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Bezpečnosť národa a spoločnosti: Vzdelanie</dc:title>
  <dc:creator>jozo</dc:creator>
  <cp:lastModifiedBy>jozo</cp:lastModifiedBy>
  <cp:revision>22</cp:revision>
  <dcterms:created xsi:type="dcterms:W3CDTF">2015-12-02T09:54:16Z</dcterms:created>
  <dcterms:modified xsi:type="dcterms:W3CDTF">2015-12-10T09:42:51Z</dcterms:modified>
</cp:coreProperties>
</file>