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3" r:id="rId3"/>
    <p:sldId id="274" r:id="rId4"/>
    <p:sldId id="281" r:id="rId5"/>
    <p:sldId id="279" r:id="rId6"/>
    <p:sldId id="282" r:id="rId7"/>
    <p:sldId id="283" r:id="rId8"/>
    <p:sldId id="287" r:id="rId9"/>
    <p:sldId id="285" r:id="rId10"/>
    <p:sldId id="292" r:id="rId11"/>
    <p:sldId id="284" r:id="rId12"/>
    <p:sldId id="272" r:id="rId13"/>
    <p:sldId id="265" r:id="rId1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41" d="100"/>
          <a:sy n="41" d="100"/>
        </p:scale>
        <p:origin x="557" y="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dl1311647\Desktop\Prezentacia%20prezidenta%20podklady\K&#243;pia%20-%20K&#243;pia%20-%20&#352;tatistika%202004-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dl1311647\Desktop\Prezentacia%20prezidenta%20podklady\K&#243;pia%20-%20K&#243;pia%20-%20&#352;tatistika%202004-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waldl1311647\Desktop\Prezentacia%20prezidenta%20podklady\K&#243;pia%20-%20K&#243;pia%20-%20&#352;tatistika%202004-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Korupcia!$A$6</c:f>
              <c:strCache>
                <c:ptCount val="1"/>
                <c:pt idx="0">
                  <c:v>Počet obvinených osôb</c:v>
                </c:pt>
              </c:strCache>
            </c:strRef>
          </c:tx>
          <c:spPr>
            <a:solidFill>
              <a:srgbClr val="80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Korupcia!$B$5:$L$5</c:f>
              <c:strCache>
                <c:ptCount val="11"/>
                <c:pt idx="0">
                  <c:v>2004</c:v>
                </c:pt>
                <c:pt idx="1">
                  <c:v>2005</c:v>
                </c:pt>
                <c:pt idx="2">
                  <c:v>2006</c:v>
                </c:pt>
                <c:pt idx="3">
                  <c:v>2007</c:v>
                </c:pt>
                <c:pt idx="4">
                  <c:v>2008</c:v>
                </c:pt>
                <c:pt idx="5">
                  <c:v>2009</c:v>
                </c:pt>
                <c:pt idx="6">
                  <c:v>2010</c:v>
                </c:pt>
                <c:pt idx="7">
                  <c:v>2011</c:v>
                </c:pt>
                <c:pt idx="8">
                  <c:v>2012</c:v>
                </c:pt>
                <c:pt idx="9">
                  <c:v>2013</c:v>
                </c:pt>
                <c:pt idx="10">
                  <c:v>2014*</c:v>
                </c:pt>
              </c:strCache>
            </c:strRef>
          </c:cat>
          <c:val>
            <c:numRef>
              <c:f>Korupcia!$B$6:$L$6</c:f>
              <c:numCache>
                <c:formatCode>General</c:formatCode>
                <c:ptCount val="11"/>
                <c:pt idx="0">
                  <c:v>64</c:v>
                </c:pt>
                <c:pt idx="1">
                  <c:v>81</c:v>
                </c:pt>
                <c:pt idx="2">
                  <c:v>167</c:v>
                </c:pt>
                <c:pt idx="3">
                  <c:v>134</c:v>
                </c:pt>
                <c:pt idx="4">
                  <c:v>203</c:v>
                </c:pt>
                <c:pt idx="5">
                  <c:v>258</c:v>
                </c:pt>
                <c:pt idx="6">
                  <c:v>133</c:v>
                </c:pt>
                <c:pt idx="7">
                  <c:v>137</c:v>
                </c:pt>
                <c:pt idx="8">
                  <c:v>103</c:v>
                </c:pt>
                <c:pt idx="9">
                  <c:v>104</c:v>
                </c:pt>
                <c:pt idx="10">
                  <c:v>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464339648"/>
        <c:axId val="-1464344544"/>
      </c:barChart>
      <c:catAx>
        <c:axId val="-14643396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464344544"/>
        <c:crosses val="autoZero"/>
        <c:auto val="1"/>
        <c:lblAlgn val="ctr"/>
        <c:lblOffset val="100"/>
        <c:noMultiLvlLbl val="0"/>
      </c:catAx>
      <c:valAx>
        <c:axId val="-14643445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464339648"/>
        <c:crosses val="autoZero"/>
        <c:crossBetween val="between"/>
      </c:valAx>
      <c:spPr>
        <a:gradFill rotWithShape="0">
          <a:gsLst>
            <a:gs pos="0">
              <a:srgbClr val="FFFFFF">
                <a:gamma/>
                <a:shade val="46275"/>
                <a:invGamma/>
              </a:srgbClr>
            </a:gs>
            <a:gs pos="100000">
              <a:srgbClr val="FFFFFF"/>
            </a:gs>
          </a:gsLst>
          <a:lin ang="2700000" scaled="1"/>
        </a:gradFill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'§261 TZ'!$A$6</c:f>
              <c:strCache>
                <c:ptCount val="1"/>
                <c:pt idx="0">
                  <c:v>Počet obvinených osôb</c:v>
                </c:pt>
              </c:strCache>
            </c:strRef>
          </c:tx>
          <c:spPr>
            <a:solidFill>
              <a:srgbClr val="800000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sk-SK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'§261 TZ'!$B$5:$G$5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2014*</c:v>
                </c:pt>
              </c:strCache>
            </c:strRef>
          </c:cat>
          <c:val>
            <c:numRef>
              <c:f>'§261 TZ'!$B$6:$G$6</c:f>
              <c:numCache>
                <c:formatCode>General</c:formatCode>
                <c:ptCount val="6"/>
                <c:pt idx="0">
                  <c:v>36</c:v>
                </c:pt>
                <c:pt idx="1">
                  <c:v>60</c:v>
                </c:pt>
                <c:pt idx="2">
                  <c:v>56</c:v>
                </c:pt>
                <c:pt idx="3">
                  <c:v>65</c:v>
                </c:pt>
                <c:pt idx="4">
                  <c:v>46</c:v>
                </c:pt>
                <c:pt idx="5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464342368"/>
        <c:axId val="-1464341824"/>
      </c:barChart>
      <c:catAx>
        <c:axId val="-1464342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464341824"/>
        <c:crosses val="autoZero"/>
        <c:auto val="1"/>
        <c:lblAlgn val="ctr"/>
        <c:lblOffset val="100"/>
        <c:noMultiLvlLbl val="0"/>
      </c:catAx>
      <c:valAx>
        <c:axId val="-14643418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1464342368"/>
        <c:crosses val="autoZero"/>
        <c:crossBetween val="between"/>
      </c:valAx>
      <c:spPr>
        <a:gradFill rotWithShape="0">
          <a:gsLst>
            <a:gs pos="0">
              <a:srgbClr val="FFFFFF">
                <a:gamma/>
                <a:shade val="46275"/>
                <a:invGamma/>
              </a:srgbClr>
            </a:gs>
            <a:gs pos="100000">
              <a:srgbClr val="FFFFFF"/>
            </a:gs>
          </a:gsLst>
          <a:lin ang="2700000" scaled="1"/>
        </a:gradFill>
        <a:ln w="25400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layout/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'SUMY-§261 TZ'!$A$6</c:f>
              <c:strCache>
                <c:ptCount val="1"/>
                <c:pt idx="0">
                  <c:v>Celková výška škody /Eur/  </c:v>
                </c:pt>
              </c:strCache>
            </c:strRef>
          </c:tx>
          <c:invertIfNegative val="0"/>
          <c:cat>
            <c:strRef>
              <c:f>'SUMY-§261 TZ'!$B$5:$G$5</c:f>
              <c:strCach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2014*</c:v>
                </c:pt>
              </c:strCache>
            </c:strRef>
          </c:cat>
          <c:val>
            <c:numRef>
              <c:f>'SUMY-§261 TZ'!$B$6:$G$6</c:f>
              <c:numCache>
                <c:formatCode>#,##0</c:formatCode>
                <c:ptCount val="6"/>
                <c:pt idx="0">
                  <c:v>8084811</c:v>
                </c:pt>
                <c:pt idx="1">
                  <c:v>856432</c:v>
                </c:pt>
                <c:pt idx="2">
                  <c:v>3317984</c:v>
                </c:pt>
                <c:pt idx="3">
                  <c:v>3962858</c:v>
                </c:pt>
                <c:pt idx="4">
                  <c:v>9372268</c:v>
                </c:pt>
                <c:pt idx="5">
                  <c:v>3375969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-1464352160"/>
        <c:axId val="-1464351616"/>
        <c:axId val="0"/>
      </c:bar3DChart>
      <c:catAx>
        <c:axId val="-1464352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-1464351616"/>
        <c:crosses val="autoZero"/>
        <c:auto val="1"/>
        <c:lblAlgn val="ctr"/>
        <c:lblOffset val="100"/>
        <c:noMultiLvlLbl val="0"/>
      </c:catAx>
      <c:valAx>
        <c:axId val="-1464351616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-1464352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20.10.2014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gif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gi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108504" cy="792088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pic>
        <p:nvPicPr>
          <p:cNvPr id="9" name="Zástupný symbol obsahu 8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500" y="1556792"/>
            <a:ext cx="3629000" cy="3629000"/>
          </a:xfrm>
        </p:spPr>
      </p:pic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latin typeface="+mj-lt"/>
                <a:cs typeface="Times New Roman" panose="02020603050405020304" pitchFamily="18" charset="0"/>
              </a:rPr>
              <a:t>O bezpečnosti občana a ekonomiky v SR</a:t>
            </a:r>
            <a:endParaRPr lang="sk-SK" sz="3200" b="1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0" y="5733256"/>
            <a:ext cx="9144000" cy="432048"/>
          </a:xfrm>
          <a:prstGeom prst="rect">
            <a:avLst/>
          </a:prstGeom>
          <a:gradFill flip="none" rotWithShape="1">
            <a:gsLst>
              <a:gs pos="100000">
                <a:srgbClr val="006A52">
                  <a:lumMod val="59000"/>
                </a:srgbClr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b="1" dirty="0" smtClean="0">
                <a:latin typeface="+mj-lt"/>
                <a:cs typeface="Times New Roman" panose="02020603050405020304" pitchFamily="18" charset="0"/>
              </a:rPr>
              <a:t>23. október 2014                                                                                             gen. PaedDr. Tibor Gašpar</a:t>
            </a:r>
            <a:endParaRPr lang="sk-SK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22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b="1" dirty="0">
                <a:solidFill>
                  <a:prstClr val="black"/>
                </a:solidFill>
              </a:rPr>
              <a:t>Dopravná nehodovosť v SR k 01.09.2014 </a:t>
            </a:r>
            <a:r>
              <a:rPr lang="sk-SK" sz="2700" b="1" dirty="0" smtClean="0">
                <a:solidFill>
                  <a:prstClr val="black"/>
                </a:solidFill>
              </a:rPr>
              <a:t> a </a:t>
            </a:r>
            <a:r>
              <a:rPr lang="sk-SK" sz="2700" b="1" dirty="0">
                <a:solidFill>
                  <a:prstClr val="black"/>
                </a:solidFill>
              </a:rPr>
              <a:t>v porovnaní rokov 2010 - 2013 </a:t>
            </a:r>
            <a:r>
              <a:rPr lang="sk-SK" b="1" dirty="0">
                <a:solidFill>
                  <a:prstClr val="black"/>
                </a:solidFill>
              </a:rPr>
              <a:t/>
            </a:r>
            <a:br>
              <a:rPr lang="sk-SK" b="1" dirty="0">
                <a:solidFill>
                  <a:prstClr val="black"/>
                </a:solidFill>
              </a:rPr>
            </a:b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457200" y="1282750"/>
            <a:ext cx="8229600" cy="5098578"/>
          </a:xfrm>
        </p:spPr>
        <p:txBody>
          <a:bodyPr>
            <a:normAutofit/>
          </a:bodyPr>
          <a:lstStyle/>
          <a:p>
            <a:pPr algn="just"/>
            <a:r>
              <a:rPr lang="sk-SK" sz="2400" b="1" dirty="0"/>
              <a:t>K</a:t>
            </a:r>
            <a:r>
              <a:rPr lang="sk-SK" sz="2400" b="1" dirty="0" smtClean="0"/>
              <a:t>rátenie </a:t>
            </a:r>
            <a:r>
              <a:rPr lang="sk-SK" sz="2400" b="1" dirty="0"/>
              <a:t>príjmov štátneho rozpočtu formou neoprávneného uplatňovania nadmerného odpočtu </a:t>
            </a:r>
            <a:r>
              <a:rPr lang="sk-SK" sz="2400" b="1" dirty="0" smtClean="0"/>
              <a:t>DPH, </a:t>
            </a:r>
          </a:p>
          <a:p>
            <a:pPr algn="just"/>
            <a:r>
              <a:rPr lang="sk-SK" sz="2400" b="1" dirty="0" smtClean="0"/>
              <a:t>Znižovanie </a:t>
            </a:r>
            <a:r>
              <a:rPr lang="sk-SK" sz="2400" b="1" dirty="0"/>
              <a:t>daňového základu podnikateľských subjektov na základe vykonávania fiktívnych obchodov a vystavovania fiktívnych faktúr</a:t>
            </a:r>
            <a:r>
              <a:rPr lang="sk-SK" sz="2400" b="1" dirty="0" smtClean="0"/>
              <a:t>.</a:t>
            </a:r>
            <a:endParaRPr lang="sk-SK" sz="2400" b="1" dirty="0"/>
          </a:p>
          <a:p>
            <a:pPr algn="just"/>
            <a:r>
              <a:rPr lang="sk-SK" sz="2400" b="1" dirty="0"/>
              <a:t>Daňové podvody a daňové úniky obmedzujú schopnosť štátu dosahovať príjmy a realizovať svoju hospodársku politiku</a:t>
            </a:r>
            <a:r>
              <a:rPr lang="sk-SK" sz="2400" b="1" dirty="0" smtClean="0"/>
              <a:t>.</a:t>
            </a:r>
            <a:endParaRPr lang="sk-SK" sz="2400" b="1" dirty="0"/>
          </a:p>
          <a:p>
            <a:pPr algn="just"/>
            <a:r>
              <a:rPr lang="sk-SK" sz="2400" b="1" dirty="0"/>
              <a:t>V roku 2012 vznikol projekt „Daňová kobra“ v súčinnosti s Generálnou prokuratúrou SR a Finančným riaditeľstvom SR</a:t>
            </a:r>
          </a:p>
          <a:p>
            <a:pPr algn="just"/>
            <a:endParaRPr lang="sk-SK" sz="2400" b="1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3600" b="1" dirty="0" smtClean="0">
                <a:latin typeface="+mj-lt"/>
                <a:cs typeface="Arial" panose="020B0604020202020204" pitchFamily="34" charset="0"/>
              </a:rPr>
              <a:t>Daňové úniky</a:t>
            </a:r>
            <a:endParaRPr lang="sk-SK" sz="3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3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4040188" cy="4957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chemeClr val="bg1">
                    <a:lumMod val="85000"/>
                  </a:schemeClr>
                </a:solidFill>
              </a:rPr>
              <a:t>NPKJ NAKA P PZ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rgbClr val="006A52"/>
                </a:solidFill>
              </a:rPr>
              <a:t>ÚBPK P PZ</a:t>
            </a:r>
            <a:endParaRPr lang="sk-SK" sz="1100" dirty="0">
              <a:solidFill>
                <a:srgbClr val="006A52"/>
              </a:solidFill>
            </a:endParaRPr>
          </a:p>
        </p:txBody>
      </p:sp>
      <p:graphicFrame>
        <p:nvGraphicFramePr>
          <p:cNvPr id="11" name="Zástupný symbol obsahu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81157583"/>
              </p:ext>
            </p:extLst>
          </p:nvPr>
        </p:nvGraphicFramePr>
        <p:xfrm>
          <a:off x="827583" y="1556792"/>
          <a:ext cx="7776865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00199"/>
                <a:gridCol w="996111"/>
                <a:gridCol w="996111"/>
                <a:gridCol w="996111"/>
                <a:gridCol w="996111"/>
                <a:gridCol w="996111"/>
                <a:gridCol w="996111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2009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2010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2011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>
                          <a:effectLst/>
                        </a:rPr>
                        <a:t>2012</a:t>
                      </a:r>
                      <a:endParaRPr lang="sk-SK" sz="1400" b="1" i="0" u="none" strike="noStrike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2013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>
                          <a:effectLst/>
                        </a:rPr>
                        <a:t>2014*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400" b="1" u="none" strike="noStrike" dirty="0" smtClean="0">
                          <a:effectLst/>
                        </a:rPr>
                        <a:t>Počet obvinených osôb  </a:t>
                      </a:r>
                      <a:endParaRPr lang="sk-SK" sz="14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26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60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56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65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effectLst/>
                        </a:rPr>
                        <a:t>46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 smtClean="0">
                          <a:effectLst/>
                        </a:rPr>
                        <a:t>43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683568" y="6165304"/>
            <a:ext cx="4032448" cy="523130"/>
          </a:xfrm>
        </p:spPr>
        <p:txBody>
          <a:bodyPr>
            <a:normAutofit fontScale="25000" lnSpcReduction="20000"/>
          </a:bodyPr>
          <a:lstStyle/>
          <a:p>
            <a:r>
              <a:rPr lang="sk-SK" sz="3600" dirty="0" smtClean="0"/>
              <a:t>Poznámka:</a:t>
            </a:r>
          </a:p>
          <a:p>
            <a:r>
              <a:rPr lang="sk-SK" sz="3600" dirty="0" smtClean="0"/>
              <a:t>Samostatná štatistika trestného činu poškodzovania finančných záujmov ES sa vedie od roku 2009</a:t>
            </a:r>
          </a:p>
          <a:p>
            <a:endParaRPr lang="sk-SK" sz="3600" dirty="0"/>
          </a:p>
          <a:p>
            <a:r>
              <a:rPr lang="sk-SK" sz="3600" dirty="0" smtClean="0"/>
              <a:t>*za obdobie január až september 2014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95536" y="188640"/>
            <a:ext cx="8748464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800" b="1" dirty="0" smtClean="0">
                <a:latin typeface="+mj-lt"/>
                <a:cs typeface="Times New Roman" panose="02020603050405020304" pitchFamily="18" charset="0"/>
              </a:rPr>
              <a:t>Poškodzovanie finančných záujmov ES § 261 TZ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graphicFrame>
        <p:nvGraphicFramePr>
          <p:cNvPr id="13" name="Zástupný symbol obsahu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911023073"/>
              </p:ext>
            </p:extLst>
          </p:nvPr>
        </p:nvGraphicFramePr>
        <p:xfrm>
          <a:off x="539552" y="3501008"/>
          <a:ext cx="8208911" cy="2304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7624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4040188" cy="4957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chemeClr val="bg1">
                    <a:lumMod val="85000"/>
                  </a:schemeClr>
                </a:solidFill>
              </a:rPr>
              <a:t>NPKJ NAKA P PZ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rgbClr val="006A52"/>
                </a:solidFill>
              </a:rPr>
              <a:t>ÚBPK P PZ</a:t>
            </a:r>
            <a:endParaRPr lang="sk-SK" sz="1100" dirty="0">
              <a:solidFill>
                <a:srgbClr val="006A52"/>
              </a:solidFill>
            </a:endParaRPr>
          </a:p>
        </p:txBody>
      </p:sp>
      <p:graphicFrame>
        <p:nvGraphicFramePr>
          <p:cNvPr id="11" name="Zástupný symbol obsahu 10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6651187"/>
              </p:ext>
            </p:extLst>
          </p:nvPr>
        </p:nvGraphicFramePr>
        <p:xfrm>
          <a:off x="827583" y="1556792"/>
          <a:ext cx="7848871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16867"/>
                <a:gridCol w="1005334"/>
                <a:gridCol w="1005334"/>
                <a:gridCol w="1005334"/>
                <a:gridCol w="1005334"/>
                <a:gridCol w="1005334"/>
                <a:gridCol w="1005334"/>
              </a:tblGrid>
              <a:tr h="684076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u="none" strike="noStrike" dirty="0">
                          <a:effectLst/>
                        </a:rPr>
                        <a:t>Rok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2009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2010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>
                          <a:effectLst/>
                        </a:rPr>
                        <a:t>2011</a:t>
                      </a:r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>
                          <a:effectLst/>
                        </a:rPr>
                        <a:t>2012</a:t>
                      </a:r>
                      <a:endParaRPr lang="sk-SK" sz="1200" b="1" i="0" u="none" strike="noStrike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2013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2014*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84076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b="1" u="none" strike="noStrike" dirty="0">
                          <a:effectLst/>
                        </a:rPr>
                        <a:t>Celková výška škody /Eur/  </a:t>
                      </a:r>
                      <a:endParaRPr lang="sk-SK" sz="1200" b="1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8 084 811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856 432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3 317 984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solidFill>
                            <a:schemeClr val="bg1"/>
                          </a:solidFill>
                          <a:effectLst/>
                        </a:rPr>
                        <a:t>3 962 858</a:t>
                      </a:r>
                      <a:endParaRPr lang="sk-SK" sz="12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9 372 268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200" u="none" strike="noStrike" dirty="0">
                          <a:effectLst/>
                        </a:rPr>
                        <a:t>3 375 969</a:t>
                      </a:r>
                      <a:endParaRPr lang="sk-SK" sz="1200" b="0" i="0" u="none" strike="noStrike" dirty="0">
                        <a:effectLst/>
                        <a:latin typeface="Arial"/>
                      </a:endParaRPr>
                    </a:p>
                  </a:txBody>
                  <a:tcPr marL="4913" marR="4913" marT="4913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683568" y="6165304"/>
            <a:ext cx="4032448" cy="523130"/>
          </a:xfrm>
        </p:spPr>
        <p:txBody>
          <a:bodyPr>
            <a:normAutofit fontScale="25000" lnSpcReduction="20000"/>
          </a:bodyPr>
          <a:lstStyle/>
          <a:p>
            <a:r>
              <a:rPr lang="sk-SK" sz="3600" dirty="0" smtClean="0"/>
              <a:t>Poznámka:</a:t>
            </a:r>
          </a:p>
          <a:p>
            <a:r>
              <a:rPr lang="sk-SK" sz="3600" dirty="0" smtClean="0"/>
              <a:t>Samostatná štatistika trestného činu poškodzovania finančných záujmov ES sa vedie od roku 2009</a:t>
            </a:r>
          </a:p>
          <a:p>
            <a:endParaRPr lang="sk-SK" sz="3600" dirty="0"/>
          </a:p>
          <a:p>
            <a:r>
              <a:rPr lang="sk-SK" sz="3600" dirty="0" smtClean="0"/>
              <a:t>*za obdobie január až september 2014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latin typeface="+mj-lt"/>
                <a:cs typeface="Times New Roman" panose="02020603050405020304" pitchFamily="18" charset="0"/>
              </a:rPr>
              <a:t>Škoda pri trestných činoch podľa § 261 TZ</a:t>
            </a:r>
            <a:endParaRPr lang="sk-SK" sz="24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graphicFrame>
        <p:nvGraphicFramePr>
          <p:cNvPr id="12" name="Zástupný symbol obsahu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001944381"/>
              </p:ext>
            </p:extLst>
          </p:nvPr>
        </p:nvGraphicFramePr>
        <p:xfrm>
          <a:off x="611560" y="3284984"/>
          <a:ext cx="8064896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564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obsahu 7"/>
          <p:cNvSpPr>
            <a:spLocks noGrp="1"/>
          </p:cNvSpPr>
          <p:nvPr>
            <p:ph idx="1"/>
          </p:nvPr>
        </p:nvSpPr>
        <p:spPr>
          <a:xfrm>
            <a:off x="251520" y="3789040"/>
            <a:ext cx="6480720" cy="15450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400" b="1" dirty="0" smtClean="0">
                <a:solidFill>
                  <a:srgbClr val="006A52"/>
                </a:solidFill>
              </a:rPr>
              <a:t>Ďakujem za pozornosť</a:t>
            </a:r>
            <a:endParaRPr lang="sk-SK" sz="4400" b="1" dirty="0">
              <a:solidFill>
                <a:srgbClr val="006A52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sp>
        <p:nvSpPr>
          <p:cNvPr id="6" name="Obdĺžnik 5"/>
          <p:cNvSpPr/>
          <p:nvPr/>
        </p:nvSpPr>
        <p:spPr>
          <a:xfrm>
            <a:off x="-8546" y="6021288"/>
            <a:ext cx="9144000" cy="432048"/>
          </a:xfrm>
          <a:prstGeom prst="rect">
            <a:avLst/>
          </a:prstGeom>
          <a:gradFill flip="none" rotWithShape="1">
            <a:gsLst>
              <a:gs pos="100000">
                <a:srgbClr val="006A52">
                  <a:lumMod val="59000"/>
                </a:srgbClr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k-SK" sz="1400" dirty="0" err="1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Tibor.gaspar@minv.sk</a:t>
            </a:r>
            <a:r>
              <a:rPr lang="sk-SK" sz="1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sk-SK" b="1" dirty="0" smtClean="0">
                <a:latin typeface="+mj-lt"/>
                <a:cs typeface="Times New Roman" panose="02020603050405020304" pitchFamily="18" charset="0"/>
              </a:rPr>
              <a:t>                                                                                             gen. PaedDr. Tibor Gašpar</a:t>
            </a:r>
            <a:endParaRPr lang="sk-SK" b="1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70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108504" cy="792088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k-SK" sz="2800" b="1" dirty="0"/>
              <a:t>t</a:t>
            </a:r>
            <a:r>
              <a:rPr lang="sk-SK" sz="2800" b="1" dirty="0" smtClean="0"/>
              <a:t>rvalým predpokladom zdravého vývoja každej spoločnosti je zákonnosť a poriadok v štáte, so zameraním na bezpečnosť jeho občanov.</a:t>
            </a:r>
          </a:p>
          <a:p>
            <a:pPr algn="just"/>
            <a:endParaRPr lang="sk-SK" sz="2800" b="1" dirty="0"/>
          </a:p>
          <a:p>
            <a:pPr algn="just"/>
            <a:r>
              <a:rPr lang="sk-SK" sz="2800" b="1" dirty="0"/>
              <a:t>p</a:t>
            </a:r>
            <a:r>
              <a:rPr lang="sk-SK" sz="2800" b="1" dirty="0" smtClean="0"/>
              <a:t>re bezpečnosť občanov, poriadku a zákonnosti sú kľúčové inštitúcie polícia a ďalšie bezpečnostné zložky štátu.</a:t>
            </a:r>
          </a:p>
          <a:p>
            <a:pPr algn="just"/>
            <a:endParaRPr lang="sk-SK" sz="2800" b="1" dirty="0"/>
          </a:p>
          <a:p>
            <a:pPr algn="just"/>
            <a:r>
              <a:rPr lang="sk-SK" sz="2800" b="1" dirty="0"/>
              <a:t>z</a:t>
            </a:r>
            <a:r>
              <a:rPr lang="sk-SK" sz="2800" b="1" dirty="0" smtClean="0"/>
              <a:t>ákladným poslaním týchto zložiek je bojovať so zločinom a chrániť občana.</a:t>
            </a:r>
          </a:p>
          <a:p>
            <a:endParaRPr lang="sk-SK" sz="2400" dirty="0" smtClean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3200" b="1" dirty="0" smtClean="0">
                <a:cs typeface="Times New Roman" panose="02020603050405020304" pitchFamily="18" charset="0"/>
              </a:rPr>
              <a:t>          O </a:t>
            </a:r>
            <a:r>
              <a:rPr lang="sk-SK" sz="3200" b="1" dirty="0">
                <a:cs typeface="Times New Roman" panose="02020603050405020304" pitchFamily="18" charset="0"/>
              </a:rPr>
              <a:t>bezpečnosti občana a ekonomiky v SR</a:t>
            </a: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4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108504" cy="792088"/>
          </a:xfrm>
        </p:spPr>
        <p:txBody>
          <a:bodyPr>
            <a:normAutofit/>
          </a:bodyPr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Vysoká profesionalita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Celoživotné vzdelávanie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Kariérny postup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Otvorenosť polície voči občanom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Dôvera občanov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Nulová tolerancia zlyhania</a:t>
            </a:r>
          </a:p>
          <a:p>
            <a:pPr algn="just">
              <a:buSzPct val="95000"/>
            </a:pPr>
            <a:r>
              <a:rPr lang="sk-SK" b="1" dirty="0" smtClean="0">
                <a:cs typeface="Arial" pitchFamily="34" charset="0"/>
              </a:rPr>
              <a:t>Nezávislosť </a:t>
            </a:r>
            <a:r>
              <a:rPr lang="sk-SK" b="1" dirty="0" smtClean="0">
                <a:cs typeface="Arial" pitchFamily="34" charset="0"/>
              </a:rPr>
              <a:t>pri plnení zákonných úloh</a:t>
            </a:r>
            <a:endParaRPr lang="sk-SK" b="1" dirty="0">
              <a:cs typeface="Arial" pitchFamily="34" charset="0"/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just">
              <a:buNone/>
            </a:pPr>
            <a:endParaRPr lang="sk-SK" b="1" dirty="0">
              <a:solidFill>
                <a:schemeClr val="tx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115616" y="332656"/>
            <a:ext cx="7974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 algn="ctr">
              <a:buNone/>
            </a:pPr>
            <a:r>
              <a:rPr lang="sk-SK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Predpoklady efektívneho plnenia úloh v zmysle zákona</a:t>
            </a:r>
            <a:endParaRPr lang="sk-SK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7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sk-SK" sz="2400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7416824" cy="639762"/>
          </a:xfrm>
        </p:spPr>
        <p:txBody>
          <a:bodyPr>
            <a:noAutofit/>
          </a:bodyPr>
          <a:lstStyle/>
          <a:p>
            <a:r>
              <a:rPr lang="sk-SK" dirty="0"/>
              <a:t>SR nápad trestnej činnosti  </a:t>
            </a:r>
            <a:r>
              <a:rPr lang="sk-SK" dirty="0" smtClean="0"/>
              <a:t> </a:t>
            </a:r>
            <a:r>
              <a:rPr lang="sk-SK" dirty="0" smtClean="0">
                <a:solidFill>
                  <a:srgbClr val="007A37"/>
                </a:solidFill>
              </a:rPr>
              <a:t>57 </a:t>
            </a:r>
            <a:r>
              <a:rPr lang="sk-SK" dirty="0">
                <a:solidFill>
                  <a:srgbClr val="007A37"/>
                </a:solidFill>
              </a:rPr>
              <a:t>207</a:t>
            </a:r>
            <a:r>
              <a:rPr lang="sk-SK" dirty="0"/>
              <a:t>   </a:t>
            </a:r>
            <a:r>
              <a:rPr lang="sk-SK" dirty="0">
                <a:solidFill>
                  <a:srgbClr val="007A37"/>
                </a:solidFill>
              </a:rPr>
              <a:t>(- 3 </a:t>
            </a:r>
            <a:r>
              <a:rPr lang="sk-SK" dirty="0" smtClean="0">
                <a:solidFill>
                  <a:srgbClr val="007A37"/>
                </a:solidFill>
              </a:rPr>
              <a:t>972)</a:t>
            </a:r>
            <a:endParaRPr lang="sk-SK" dirty="0" smtClean="0"/>
          </a:p>
          <a:p>
            <a:endParaRPr lang="sk-SK" sz="2000" dirty="0"/>
          </a:p>
        </p:txBody>
      </p:sp>
      <p:pic>
        <p:nvPicPr>
          <p:cNvPr id="14" name="Zástupný symbol obsahu 1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35708"/>
            <a:ext cx="8229600" cy="1652512"/>
          </a:xfrm>
        </p:spPr>
      </p:pic>
      <p:sp>
        <p:nvSpPr>
          <p:cNvPr id="12" name="Zástupný symbol textu 11"/>
          <p:cNvSpPr>
            <a:spLocks noGrp="1"/>
          </p:cNvSpPr>
          <p:nvPr>
            <p:ph type="body" sz="quarter" idx="3"/>
          </p:nvPr>
        </p:nvSpPr>
        <p:spPr>
          <a:xfrm>
            <a:off x="539552" y="1916832"/>
            <a:ext cx="7056784" cy="639762"/>
          </a:xfrm>
        </p:spPr>
        <p:txBody>
          <a:bodyPr>
            <a:normAutofit/>
          </a:bodyPr>
          <a:lstStyle/>
          <a:p>
            <a:r>
              <a:rPr lang="sk-SK" dirty="0"/>
              <a:t>SR objasnenosť TČ             </a:t>
            </a:r>
            <a:r>
              <a:rPr lang="sk-SK" dirty="0" smtClean="0"/>
              <a:t>    </a:t>
            </a:r>
            <a:r>
              <a:rPr lang="sk-SK" dirty="0" smtClean="0">
                <a:solidFill>
                  <a:srgbClr val="007A37"/>
                </a:solidFill>
              </a:rPr>
              <a:t>55,16 </a:t>
            </a:r>
            <a:r>
              <a:rPr lang="sk-SK" dirty="0">
                <a:solidFill>
                  <a:srgbClr val="007A37"/>
                </a:solidFill>
              </a:rPr>
              <a:t>%</a:t>
            </a:r>
            <a:r>
              <a:rPr lang="sk-SK" dirty="0"/>
              <a:t> </a:t>
            </a:r>
            <a:r>
              <a:rPr lang="sk-SK" dirty="0">
                <a:solidFill>
                  <a:srgbClr val="007A37"/>
                </a:solidFill>
              </a:rPr>
              <a:t>(+1,73%)</a:t>
            </a:r>
            <a:r>
              <a:rPr lang="sk-SK" dirty="0"/>
              <a:t>                            </a:t>
            </a:r>
          </a:p>
          <a:p>
            <a:endParaRPr lang="sk-SK" sz="2000" dirty="0"/>
          </a:p>
        </p:txBody>
      </p:sp>
      <p:pic>
        <p:nvPicPr>
          <p:cNvPr id="15" name="Zástupný symbol obsahu 14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988220"/>
            <a:ext cx="8229599" cy="2646308"/>
          </a:xfrm>
        </p:spPr>
      </p:pic>
      <p:sp>
        <p:nvSpPr>
          <p:cNvPr id="4" name="Obdĺžnik 3"/>
          <p:cNvSpPr/>
          <p:nvPr/>
        </p:nvSpPr>
        <p:spPr>
          <a:xfrm>
            <a:off x="1259632" y="188640"/>
            <a:ext cx="7884368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Odhaľuje trestné </a:t>
            </a:r>
            <a:r>
              <a:rPr lang="sk-SK" sz="28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činy a zisťuje ich </a:t>
            </a:r>
            <a:r>
              <a:rPr lang="sk-SK" sz="28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páchateľov</a:t>
            </a:r>
            <a:endParaRPr lang="sk-SK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68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S</a:t>
            </a:r>
            <a:r>
              <a:rPr lang="sk-SK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polupôsobí </a:t>
            </a:r>
            <a:r>
              <a:rPr lang="sk-SK" sz="2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pri zabezpečovaní verejného </a:t>
            </a:r>
            <a:r>
              <a:rPr lang="sk-SK" sz="2400" b="1" dirty="0" smtClean="0">
                <a:solidFill>
                  <a:schemeClr val="bg1"/>
                </a:solidFill>
                <a:latin typeface="+mj-lt"/>
                <a:cs typeface="Arial" pitchFamily="34" charset="0"/>
              </a:rPr>
              <a:t>poriadku</a:t>
            </a:r>
            <a:endParaRPr lang="sk-SK" sz="24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sp>
        <p:nvSpPr>
          <p:cNvPr id="6" name="Zástupný symbol obsah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k-SK" b="1" dirty="0" smtClean="0">
                <a:latin typeface="+mj-lt"/>
                <a:cs typeface="Arial" pitchFamily="34" charset="0"/>
              </a:rPr>
              <a:t>Verejný poriadok v prostredí kde občan žije (uličná kriminalita, </a:t>
            </a:r>
          </a:p>
          <a:p>
            <a:pPr algn="just"/>
            <a:r>
              <a:rPr lang="sk-SK" b="1" dirty="0" smtClean="0">
                <a:latin typeface="+mj-lt"/>
                <a:cs typeface="Arial" pitchFamily="34" charset="0"/>
              </a:rPr>
              <a:t>Verejný poriadok </a:t>
            </a:r>
            <a:r>
              <a:rPr lang="sk-SK" b="1" dirty="0">
                <a:latin typeface="+mj-lt"/>
                <a:cs typeface="Arial" pitchFamily="34" charset="0"/>
              </a:rPr>
              <a:t>pri organizovaní </a:t>
            </a:r>
            <a:r>
              <a:rPr lang="sk-SK" b="1" dirty="0" smtClean="0">
                <a:latin typeface="+mj-lt"/>
                <a:cs typeface="Arial" pitchFamily="34" charset="0"/>
              </a:rPr>
              <a:t>verejných podujatí (zhromaždení</a:t>
            </a:r>
            <a:r>
              <a:rPr lang="sk-SK" b="1" dirty="0">
                <a:latin typeface="+mj-lt"/>
                <a:cs typeface="Arial" pitchFamily="34" charset="0"/>
              </a:rPr>
              <a:t>, </a:t>
            </a:r>
            <a:r>
              <a:rPr lang="sk-SK" b="1" dirty="0" smtClean="0">
                <a:latin typeface="+mj-lt"/>
                <a:cs typeface="Arial" pitchFamily="34" charset="0"/>
              </a:rPr>
              <a:t>kultúrnych </a:t>
            </a:r>
            <a:r>
              <a:rPr lang="sk-SK" b="1" dirty="0">
                <a:latin typeface="+mj-lt"/>
                <a:cs typeface="Arial" pitchFamily="34" charset="0"/>
              </a:rPr>
              <a:t>a športových </a:t>
            </a:r>
            <a:r>
              <a:rPr lang="sk-SK" b="1" dirty="0" smtClean="0">
                <a:latin typeface="+mj-lt"/>
                <a:cs typeface="Arial" pitchFamily="34" charset="0"/>
              </a:rPr>
              <a:t>podujatí)</a:t>
            </a:r>
          </a:p>
          <a:p>
            <a:pPr algn="just"/>
            <a:r>
              <a:rPr lang="sk-SK" b="1" dirty="0" smtClean="0">
                <a:latin typeface="+mj-lt"/>
                <a:cs typeface="Arial" pitchFamily="34" charset="0"/>
              </a:rPr>
              <a:t>Verejný poriadok v sociálne vylúčených skupinách resp. v interakcii s občanmi dodržiavajúcimi zákony</a:t>
            </a:r>
            <a:endParaRPr lang="sk-SK" dirty="0">
              <a:latin typeface="+mj-lt"/>
              <a:cs typeface="Arial" pitchFamily="34" charset="0"/>
            </a:endParaRPr>
          </a:p>
          <a:p>
            <a:pPr algn="just"/>
            <a:endParaRPr lang="sk-SK" sz="2400" b="1" dirty="0">
              <a:solidFill>
                <a:srgbClr val="3366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k-SK" sz="2400" b="1" dirty="0">
              <a:latin typeface="+mj-lt"/>
              <a:cs typeface="Arial" pitchFamily="34" charset="0"/>
            </a:endParaRPr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267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sk-SK" sz="3100" b="1" dirty="0">
                <a:solidFill>
                  <a:prstClr val="black"/>
                </a:solidFill>
              </a:rPr>
              <a:t>Dopravná nehodovosť v SR k 01.09.2014 </a:t>
            </a:r>
            <a:r>
              <a:rPr lang="sk-SK" b="1" dirty="0">
                <a:solidFill>
                  <a:prstClr val="black"/>
                </a:solidFill>
              </a:rPr>
              <a:t/>
            </a:r>
            <a:br>
              <a:rPr lang="sk-SK" b="1" dirty="0">
                <a:solidFill>
                  <a:prstClr val="black"/>
                </a:solidFill>
              </a:rPr>
            </a:b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936104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2800" b="1" dirty="0" smtClean="0">
                <a:latin typeface="+mj-lt"/>
                <a:cs typeface="Arial" panose="020B0604020202020204" pitchFamily="34" charset="0"/>
              </a:rPr>
              <a:t>Dohliada nad bezpečnosťou </a:t>
            </a:r>
            <a:r>
              <a:rPr lang="sk-SK" sz="2800" b="1" dirty="0">
                <a:latin typeface="+mj-lt"/>
                <a:cs typeface="Arial" panose="020B0604020202020204" pitchFamily="34" charset="0"/>
              </a:rPr>
              <a:t>a </a:t>
            </a:r>
            <a:r>
              <a:rPr lang="sk-SK" sz="2800" b="1" dirty="0" smtClean="0">
                <a:latin typeface="+mj-lt"/>
                <a:cs typeface="Arial" panose="020B0604020202020204" pitchFamily="34" charset="0"/>
              </a:rPr>
              <a:t>plynulosťou</a:t>
            </a:r>
            <a:r>
              <a:rPr lang="sk-SK" sz="2800" b="1" dirty="0">
                <a:latin typeface="+mj-lt"/>
                <a:cs typeface="Arial" panose="020B0604020202020204" pitchFamily="34" charset="0"/>
              </a:rPr>
              <a:t/>
            </a:r>
            <a:br>
              <a:rPr lang="sk-SK" sz="2800" b="1" dirty="0">
                <a:latin typeface="+mj-lt"/>
                <a:cs typeface="Arial" panose="020B0604020202020204" pitchFamily="34" charset="0"/>
              </a:rPr>
            </a:br>
            <a:r>
              <a:rPr lang="sk-SK" sz="2800" b="1" dirty="0">
                <a:latin typeface="+mj-lt"/>
                <a:cs typeface="Arial" panose="020B0604020202020204" pitchFamily="34" charset="0"/>
              </a:rPr>
              <a:t>cestnej premávky </a:t>
            </a:r>
            <a:r>
              <a:rPr lang="sk-SK" sz="2800" b="1" dirty="0" smtClean="0">
                <a:latin typeface="+mj-lt"/>
                <a:cs typeface="Arial" panose="020B0604020202020204" pitchFamily="34" charset="0"/>
              </a:rPr>
              <a:t>a na jej riadenie</a:t>
            </a:r>
            <a:endParaRPr lang="sk-SK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pic>
        <p:nvPicPr>
          <p:cNvPr id="3" name="Zástupný symbol obsahu 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88840"/>
            <a:ext cx="8507288" cy="4392488"/>
          </a:xfrm>
        </p:spPr>
      </p:pic>
    </p:spTree>
    <p:extLst>
      <p:ext uri="{BB962C8B-B14F-4D97-AF65-F5344CB8AC3E}">
        <p14:creationId xmlns:p14="http://schemas.microsoft.com/office/powerpoint/2010/main" val="400257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b="1" dirty="0">
                <a:solidFill>
                  <a:prstClr val="black"/>
                </a:solidFill>
              </a:rPr>
              <a:t>Dopravná nehodovosť v SR k 01.09.2014 </a:t>
            </a:r>
            <a:r>
              <a:rPr lang="sk-SK" sz="2700" b="1" dirty="0" smtClean="0">
                <a:solidFill>
                  <a:prstClr val="black"/>
                </a:solidFill>
              </a:rPr>
              <a:t> a </a:t>
            </a:r>
            <a:r>
              <a:rPr lang="sk-SK" sz="2700" b="1" dirty="0">
                <a:solidFill>
                  <a:prstClr val="black"/>
                </a:solidFill>
              </a:rPr>
              <a:t>v porovnaní rokov 2010 - 2013 </a:t>
            </a:r>
            <a:r>
              <a:rPr lang="sk-SK" b="1" dirty="0">
                <a:solidFill>
                  <a:prstClr val="black"/>
                </a:solidFill>
              </a:rPr>
              <a:t/>
            </a:r>
            <a:br>
              <a:rPr lang="sk-SK" b="1" dirty="0">
                <a:solidFill>
                  <a:prstClr val="black"/>
                </a:solidFill>
              </a:rPr>
            </a:br>
            <a:endParaRPr lang="sk-SK" dirty="0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>
          <a:xfrm>
            <a:off x="467544" y="1116434"/>
            <a:ext cx="7931224" cy="1237308"/>
          </a:xfrm>
        </p:spPr>
        <p:txBody>
          <a:bodyPr>
            <a:normAutofit/>
          </a:bodyPr>
          <a:lstStyle/>
          <a:p>
            <a:r>
              <a:rPr lang="sk-SK" sz="2800" dirty="0">
                <a:solidFill>
                  <a:prstClr val="black"/>
                </a:solidFill>
              </a:rPr>
              <a:t>SR nápad priestupkov            </a:t>
            </a:r>
            <a:r>
              <a:rPr lang="sk-SK" sz="2800" dirty="0" smtClean="0">
                <a:solidFill>
                  <a:prstClr val="black"/>
                </a:solidFill>
              </a:rPr>
              <a:t>  679.921</a:t>
            </a:r>
            <a:endParaRPr lang="sk-SK" sz="2800" dirty="0">
              <a:solidFill>
                <a:prstClr val="black"/>
              </a:solidFill>
            </a:endParaRPr>
          </a:p>
          <a:p>
            <a:endParaRPr lang="sk-SK" dirty="0"/>
          </a:p>
        </p:txBody>
      </p:sp>
      <p:pic>
        <p:nvPicPr>
          <p:cNvPr id="11" name="Zástupný symbol obsahu 10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204864"/>
            <a:ext cx="8712968" cy="1728192"/>
          </a:xfrm>
        </p:spPr>
      </p:pic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467544" y="2204864"/>
            <a:ext cx="7920880" cy="639762"/>
          </a:xfrm>
        </p:spPr>
        <p:txBody>
          <a:bodyPr/>
          <a:lstStyle/>
          <a:p>
            <a:r>
              <a:rPr lang="sk-SK" sz="2800" dirty="0">
                <a:solidFill>
                  <a:prstClr val="black"/>
                </a:solidFill>
              </a:rPr>
              <a:t>SR objasnenosť priestupkov </a:t>
            </a:r>
            <a:r>
              <a:rPr lang="sk-SK" sz="2800" dirty="0" smtClean="0">
                <a:solidFill>
                  <a:prstClr val="black"/>
                </a:solidFill>
              </a:rPr>
              <a:t>  95,57 </a:t>
            </a:r>
            <a:r>
              <a:rPr lang="sk-SK" sz="2800" dirty="0">
                <a:solidFill>
                  <a:prstClr val="black"/>
                </a:solidFill>
              </a:rPr>
              <a:t>%                              </a:t>
            </a:r>
          </a:p>
          <a:p>
            <a:endParaRPr lang="sk-SK" dirty="0"/>
          </a:p>
        </p:txBody>
      </p:sp>
      <p:pic>
        <p:nvPicPr>
          <p:cNvPr id="12" name="Zástupný symbol obsahu 11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077072"/>
            <a:ext cx="8435280" cy="2618651"/>
          </a:xfrm>
        </p:spPr>
      </p:pic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2800" b="1" dirty="0" smtClean="0">
                <a:latin typeface="+mj-lt"/>
                <a:cs typeface="Arial" panose="020B0604020202020204" pitchFamily="34" charset="0"/>
              </a:rPr>
              <a:t>Odhaľuje priestupky a zisťuje ich páchateľov</a:t>
            </a:r>
            <a:endParaRPr lang="sk-SK" sz="28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096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2700" b="1" dirty="0">
                <a:solidFill>
                  <a:prstClr val="black"/>
                </a:solidFill>
              </a:rPr>
              <a:t>Dopravná nehodovosť v SR k 01.09.2014 </a:t>
            </a:r>
            <a:r>
              <a:rPr lang="sk-SK" sz="2700" b="1" dirty="0" smtClean="0">
                <a:solidFill>
                  <a:prstClr val="black"/>
                </a:solidFill>
              </a:rPr>
              <a:t> a </a:t>
            </a:r>
            <a:r>
              <a:rPr lang="sk-SK" sz="2700" b="1" dirty="0">
                <a:solidFill>
                  <a:prstClr val="black"/>
                </a:solidFill>
              </a:rPr>
              <a:t>v porovnaní rokov 2010 - 2013 </a:t>
            </a:r>
            <a:r>
              <a:rPr lang="sk-SK" b="1" dirty="0">
                <a:solidFill>
                  <a:prstClr val="black"/>
                </a:solidFill>
              </a:rPr>
              <a:t/>
            </a:r>
            <a:br>
              <a:rPr lang="sk-SK" b="1" dirty="0">
                <a:solidFill>
                  <a:prstClr val="black"/>
                </a:solidFill>
              </a:rPr>
            </a:br>
            <a:endParaRPr lang="sk-SK" dirty="0"/>
          </a:p>
        </p:txBody>
      </p:sp>
      <p:sp>
        <p:nvSpPr>
          <p:cNvPr id="8" name="Zástupný symbol obsahu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800" b="1" dirty="0" smtClean="0"/>
              <a:t>	Bezpečná ekonomika je základ trvalo udržateľného hospodárskeho, sociálneho, environmentálneho a kultúrneho rozvoja spoločnosti.</a:t>
            </a:r>
          </a:p>
          <a:p>
            <a:pPr marL="0" indent="0" algn="just">
              <a:buNone/>
            </a:pPr>
            <a:r>
              <a:rPr lang="sk-SK" sz="2800" b="1" dirty="0" smtClean="0"/>
              <a:t>Hrozby</a:t>
            </a:r>
            <a:endParaRPr lang="sk-SK" sz="2800" b="1" dirty="0"/>
          </a:p>
          <a:p>
            <a:pPr algn="just"/>
            <a:r>
              <a:rPr lang="sk-SK" sz="2800" dirty="0" smtClean="0"/>
              <a:t>Korupcia, strata dôvery vo verejné inštitúcie</a:t>
            </a:r>
            <a:endParaRPr lang="sk-SK" sz="2800" dirty="0"/>
          </a:p>
          <a:p>
            <a:pPr algn="just"/>
            <a:r>
              <a:rPr lang="sk-SK" sz="2800" dirty="0"/>
              <a:t>Daňové úniky – činnosť daňovej </a:t>
            </a:r>
            <a:r>
              <a:rPr lang="sk-SK" sz="2800" dirty="0" smtClean="0"/>
              <a:t>kobry</a:t>
            </a:r>
            <a:endParaRPr lang="sk-SK" sz="2800" dirty="0"/>
          </a:p>
          <a:p>
            <a:pPr algn="just"/>
            <a:r>
              <a:rPr lang="sk-SK" sz="2800" dirty="0"/>
              <a:t>Netransparentné verejné </a:t>
            </a:r>
            <a:r>
              <a:rPr lang="sk-SK" sz="2800" dirty="0" smtClean="0"/>
              <a:t>obstarávanie</a:t>
            </a:r>
            <a:endParaRPr lang="sk-SK" sz="2800" dirty="0"/>
          </a:p>
          <a:p>
            <a:pPr algn="just"/>
            <a:r>
              <a:rPr lang="sk-SK" sz="2800" dirty="0" smtClean="0"/>
              <a:t>Poškodzovanie finančných záujmov ES</a:t>
            </a:r>
            <a:endParaRPr lang="sk-SK" sz="2800" dirty="0"/>
          </a:p>
          <a:p>
            <a:pPr algn="just"/>
            <a:endParaRPr lang="sk-SK" sz="2400" b="1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" indent="0" algn="ctr">
              <a:buNone/>
            </a:pPr>
            <a:r>
              <a:rPr lang="sk-SK" sz="3600" b="1" dirty="0" smtClean="0">
                <a:latin typeface="+mj-lt"/>
                <a:cs typeface="Arial" panose="020B0604020202020204" pitchFamily="34" charset="0"/>
              </a:rPr>
              <a:t>Bezpečnosť ekonomiky</a:t>
            </a:r>
            <a:endParaRPr lang="sk-SK" sz="3600" b="1" dirty="0">
              <a:solidFill>
                <a:schemeClr val="bg1"/>
              </a:solidFill>
              <a:latin typeface="+mj-lt"/>
              <a:cs typeface="Arial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5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textu 6"/>
          <p:cNvSpPr>
            <a:spLocks noGrp="1"/>
          </p:cNvSpPr>
          <p:nvPr>
            <p:ph type="body" idx="1"/>
          </p:nvPr>
        </p:nvSpPr>
        <p:spPr>
          <a:xfrm>
            <a:off x="611560" y="2924944"/>
            <a:ext cx="4040188" cy="49574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chemeClr val="bg1">
                    <a:lumMod val="85000"/>
                  </a:schemeClr>
                </a:solidFill>
              </a:rPr>
              <a:t>NPKJ NAKA P PZ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k-SK" sz="1100" dirty="0" smtClean="0">
                <a:solidFill>
                  <a:srgbClr val="006A52"/>
                </a:solidFill>
              </a:rPr>
              <a:t>ÚBPK P PZ</a:t>
            </a:r>
            <a:endParaRPr lang="sk-SK" sz="1100" dirty="0">
              <a:solidFill>
                <a:srgbClr val="006A52"/>
              </a:solidFill>
            </a:endParaRPr>
          </a:p>
        </p:txBody>
      </p:sp>
      <p:sp>
        <p:nvSpPr>
          <p:cNvPr id="9" name="Zástupný symbol textu 8"/>
          <p:cNvSpPr>
            <a:spLocks noGrp="1"/>
          </p:cNvSpPr>
          <p:nvPr>
            <p:ph type="body" sz="quarter" idx="3"/>
          </p:nvPr>
        </p:nvSpPr>
        <p:spPr>
          <a:xfrm>
            <a:off x="683568" y="6165304"/>
            <a:ext cx="4032448" cy="523130"/>
          </a:xfrm>
        </p:spPr>
        <p:txBody>
          <a:bodyPr>
            <a:normAutofit fontScale="55000" lnSpcReduction="20000"/>
          </a:bodyPr>
          <a:lstStyle/>
          <a:p>
            <a:endParaRPr lang="sk-SK" sz="3600" dirty="0"/>
          </a:p>
          <a:p>
            <a:r>
              <a:rPr lang="sk-SK" sz="1900" dirty="0" smtClean="0"/>
              <a:t>*za obdobie január až september 2014</a:t>
            </a:r>
          </a:p>
          <a:p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0" y="188640"/>
            <a:ext cx="9144000" cy="792088"/>
          </a:xfrm>
          <a:prstGeom prst="rect">
            <a:avLst/>
          </a:prstGeom>
          <a:gradFill flip="none" rotWithShape="1">
            <a:gsLst>
              <a:gs pos="100000">
                <a:srgbClr val="006A52"/>
              </a:gs>
              <a:gs pos="0">
                <a:srgbClr val="006A52">
                  <a:lumMod val="93000"/>
                  <a:lumOff val="7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400" b="1" dirty="0" smtClean="0">
                <a:latin typeface="+mj-lt"/>
                <a:cs typeface="Times New Roman" panose="02020603050405020304" pitchFamily="18" charset="0"/>
              </a:rPr>
              <a:t>Počet obvinených osôb za korupčné trestné činy</a:t>
            </a:r>
            <a:endParaRPr lang="sk-SK" sz="2400" b="1" dirty="0">
              <a:latin typeface="+mj-lt"/>
              <a:cs typeface="Times New Roman" panose="02020603050405020304" pitchFamily="18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44624"/>
            <a:ext cx="1152128" cy="1152128"/>
          </a:xfrm>
          <a:prstGeom prst="rect">
            <a:avLst/>
          </a:prstGeom>
        </p:spPr>
      </p:pic>
      <p:graphicFrame>
        <p:nvGraphicFramePr>
          <p:cNvPr id="3" name="Zástupný symbol obsahu 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5465251"/>
              </p:ext>
            </p:extLst>
          </p:nvPr>
        </p:nvGraphicFramePr>
        <p:xfrm>
          <a:off x="971602" y="1484784"/>
          <a:ext cx="7560839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6506"/>
                <a:gridCol w="571303"/>
                <a:gridCol w="571303"/>
                <a:gridCol w="571303"/>
                <a:gridCol w="571303"/>
                <a:gridCol w="571303"/>
                <a:gridCol w="571303"/>
                <a:gridCol w="571303"/>
                <a:gridCol w="571303"/>
                <a:gridCol w="571303"/>
                <a:gridCol w="571303"/>
                <a:gridCol w="571303"/>
              </a:tblGrid>
              <a:tr h="664530"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effectLst/>
                        </a:rPr>
                        <a:t> </a:t>
                      </a:r>
                      <a:endParaRPr lang="sk-SK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2004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2005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2006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2007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2008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2009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2010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2011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2012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2013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2014*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703622">
                <a:tc>
                  <a:txBody>
                    <a:bodyPr/>
                    <a:lstStyle/>
                    <a:p>
                      <a:pPr algn="ctr" fontAlgn="b"/>
                      <a:r>
                        <a:rPr lang="sk-SK" sz="1100" b="1" u="none" strike="noStrike" dirty="0">
                          <a:effectLst/>
                        </a:rPr>
                        <a:t>Počet obvinených osôb</a:t>
                      </a:r>
                      <a:endParaRPr lang="sk-SK" sz="11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64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81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167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134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203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258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133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137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solidFill>
                            <a:schemeClr val="bg1"/>
                          </a:solidFill>
                          <a:effectLst/>
                        </a:rPr>
                        <a:t>103</a:t>
                      </a:r>
                      <a:endParaRPr lang="sk-SK" sz="1000" b="0" i="0" u="none" strike="noStrike" dirty="0">
                        <a:solidFill>
                          <a:schemeClr val="bg1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rgbClr val="006A5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effectLst/>
                        </a:rPr>
                        <a:t>104</a:t>
                      </a:r>
                      <a:endParaRPr lang="sk-SK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000" u="none" strike="noStrike" dirty="0">
                          <a:effectLst/>
                        </a:rPr>
                        <a:t>94</a:t>
                      </a:r>
                      <a:endParaRPr lang="sk-SK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 anchorCtr="1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Zástupný symbol obsahu 11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77955130"/>
              </p:ext>
            </p:extLst>
          </p:nvPr>
        </p:nvGraphicFramePr>
        <p:xfrm>
          <a:off x="684213" y="3573463"/>
          <a:ext cx="8002587" cy="2376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285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</TotalTime>
  <Words>483</Words>
  <Application>Microsoft Office PowerPoint</Application>
  <PresentationFormat>Prezentácia na obrazovke (4:3)</PresentationFormat>
  <Paragraphs>117</Paragraphs>
  <Slides>13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Motív Office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Dopravná nehodovosť v SR k 01.09.2014  </vt:lpstr>
      <vt:lpstr>Dopravná nehodovosť v SR k 01.09.2014  a v porovnaní rokov 2010 - 2013  </vt:lpstr>
      <vt:lpstr>Dopravná nehodovosť v SR k 01.09.2014  a v porovnaní rokov 2010 - 2013  </vt:lpstr>
      <vt:lpstr>Prezentácia programu PowerPoint</vt:lpstr>
      <vt:lpstr>Dopravná nehodovosť v SR k 01.09.2014  a v porovnaní rokov 2010 - 2013  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Martin Wäldl</dc:creator>
  <cp:lastModifiedBy>Tibor Gašpar</cp:lastModifiedBy>
  <cp:revision>54</cp:revision>
  <dcterms:created xsi:type="dcterms:W3CDTF">2014-09-09T05:34:32Z</dcterms:created>
  <dcterms:modified xsi:type="dcterms:W3CDTF">2014-10-20T20:04:23Z</dcterms:modified>
</cp:coreProperties>
</file>