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7"/>
  </p:notesMasterIdLst>
  <p:handoutMasterIdLst>
    <p:handoutMasterId r:id="rId38"/>
  </p:handoutMasterIdLst>
  <p:sldIdLst>
    <p:sldId id="465" r:id="rId2"/>
    <p:sldId id="432" r:id="rId3"/>
    <p:sldId id="512" r:id="rId4"/>
    <p:sldId id="500" r:id="rId5"/>
    <p:sldId id="497" r:id="rId6"/>
    <p:sldId id="513" r:id="rId7"/>
    <p:sldId id="466" r:id="rId8"/>
    <p:sldId id="516" r:id="rId9"/>
    <p:sldId id="517" r:id="rId10"/>
    <p:sldId id="515" r:id="rId11"/>
    <p:sldId id="518" r:id="rId12"/>
    <p:sldId id="519" r:id="rId13"/>
    <p:sldId id="499" r:id="rId14"/>
    <p:sldId id="494" r:id="rId15"/>
    <p:sldId id="492" r:id="rId16"/>
    <p:sldId id="489" r:id="rId17"/>
    <p:sldId id="495" r:id="rId18"/>
    <p:sldId id="504" r:id="rId19"/>
    <p:sldId id="508" r:id="rId20"/>
    <p:sldId id="506" r:id="rId21"/>
    <p:sldId id="507" r:id="rId22"/>
    <p:sldId id="521" r:id="rId23"/>
    <p:sldId id="522" r:id="rId24"/>
    <p:sldId id="523" r:id="rId25"/>
    <p:sldId id="525" r:id="rId26"/>
    <p:sldId id="509" r:id="rId27"/>
    <p:sldId id="511" r:id="rId28"/>
    <p:sldId id="520" r:id="rId29"/>
    <p:sldId id="528" r:id="rId30"/>
    <p:sldId id="531" r:id="rId31"/>
    <p:sldId id="532" r:id="rId32"/>
    <p:sldId id="527" r:id="rId33"/>
    <p:sldId id="526" r:id="rId34"/>
    <p:sldId id="529" r:id="rId35"/>
    <p:sldId id="530" r:id="rId36"/>
  </p:sldIdLst>
  <p:sldSz cx="9144000" cy="6858000" type="screen4x3"/>
  <p:notesSz cx="6858000" cy="9144000"/>
  <p:kinsoku lang="zh-CN" invalStChars="!),.:;?]}、。—ˇ¨〃々～‖…’”〕〉》」』〗】∶！＂＇），．：；？］｀｜｝·" invalEndChars="([{‘“〔〈《「『〖【（［｛．·"/>
  <p:defaultTextStyle>
    <a:defPPr>
      <a:defRPr lang="es-E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E1E7C"/>
    <a:srgbClr val="B30925"/>
    <a:srgbClr val="B10925"/>
    <a:srgbClr val="27007C"/>
    <a:srgbClr val="202084"/>
    <a:srgbClr val="003399"/>
    <a:srgbClr val="003366"/>
    <a:srgbClr val="3366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04" autoAdjust="0"/>
    <p:restoredTop sz="81118" autoAdjust="0"/>
  </p:normalViewPr>
  <p:slideViewPr>
    <p:cSldViewPr>
      <p:cViewPr>
        <p:scale>
          <a:sx n="66" d="100"/>
          <a:sy n="66" d="100"/>
        </p:scale>
        <p:origin x="-3168" y="-6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1.xml"/><Relationship Id="rId5" Type="http://schemas.openxmlformats.org/officeDocument/2006/relationships/slide" Target="slides/slide25.xml"/><Relationship Id="rId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s-ES_tradnl"/>
          </a:p>
        </p:txBody>
      </p:sp>
      <p:sp>
        <p:nvSpPr>
          <p:cNvPr id="153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A3D309F6-7410-4B84-9F0F-3CE5A59DE04A}" type="datetimeFigureOut">
              <a:rPr lang="es-ES"/>
              <a:pPr>
                <a:defRPr/>
              </a:pPr>
              <a:t>26/11/2013</a:t>
            </a:fld>
            <a:endParaRPr lang="es-ES"/>
          </a:p>
        </p:txBody>
      </p:sp>
      <p:sp>
        <p:nvSpPr>
          <p:cNvPr id="153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s-ES_tradnl"/>
          </a:p>
        </p:txBody>
      </p:sp>
      <p:sp>
        <p:nvSpPr>
          <p:cNvPr id="153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95141D7E-B934-4058-B80E-CCD1112F9696}"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s-ES_tradnl"/>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s-ES_tradnl"/>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0"/>
            <a:r>
              <a:rPr lang="es-ES" noProof="0" smtClean="0"/>
              <a:t>Segundo nivel</a:t>
            </a:r>
          </a:p>
          <a:p>
            <a:pPr lvl="0"/>
            <a:r>
              <a:rPr lang="es-ES" noProof="0" smtClean="0"/>
              <a:t>Tercer nivel</a:t>
            </a:r>
          </a:p>
          <a:p>
            <a:pPr lvl="0"/>
            <a:r>
              <a:rPr lang="es-ES" noProof="0" smtClean="0"/>
              <a:t>Cuarto nivel</a:t>
            </a:r>
          </a:p>
          <a:p>
            <a:pPr lvl="0"/>
            <a:r>
              <a:rPr lang="es-ES" noProof="0" smtClean="0"/>
              <a:t>Quinto nivel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s-ES_tradnl"/>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A0758C1-6AC7-45DC-8E9D-814D4F47BE1D}"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a:ln/>
        </p:spPr>
        <p:txBody>
          <a:bodyPr/>
          <a:lstStyle/>
          <a:p>
            <a:pPr eaLnBrk="1" hangingPunct="1">
              <a:spcBef>
                <a:spcPct val="0"/>
              </a:spcBef>
            </a:pPr>
            <a:r>
              <a:rPr lang="es-ES_tradnl" smtClean="0">
                <a:solidFill>
                  <a:srgbClr val="000000"/>
                </a:solidFill>
                <a:latin typeface="Arial" pitchFamily="34" charset="0"/>
              </a:rPr>
              <a:t>Cuba, la mayor de las Antillas, tiene una poblaci</a:t>
            </a:r>
            <a:r>
              <a:rPr lang="es-ES_tradnl" smtClean="0">
                <a:solidFill>
                  <a:srgbClr val="000000"/>
                </a:solidFill>
                <a:latin typeface="Times New Roman" pitchFamily="18" charset="0"/>
              </a:rPr>
              <a:t>ó</a:t>
            </a:r>
            <a:r>
              <a:rPr lang="es-ES_tradnl" smtClean="0">
                <a:solidFill>
                  <a:srgbClr val="000000"/>
                </a:solidFill>
                <a:latin typeface="Arial" pitchFamily="34" charset="0"/>
              </a:rPr>
              <a:t>n de m</a:t>
            </a:r>
            <a:r>
              <a:rPr lang="es-ES_tradnl" smtClean="0">
                <a:solidFill>
                  <a:srgbClr val="000000"/>
                </a:solidFill>
                <a:latin typeface="Times New Roman" pitchFamily="18" charset="0"/>
              </a:rPr>
              <a:t>á</a:t>
            </a:r>
            <a:r>
              <a:rPr lang="es-ES_tradnl" smtClean="0">
                <a:solidFill>
                  <a:srgbClr val="000000"/>
                </a:solidFill>
                <a:latin typeface="Arial" pitchFamily="34" charset="0"/>
              </a:rPr>
              <a:t>s de 11 millones de habitantes; entre los indicadores de su elevado desarrollo humano y social se encuentra la tasa de desempleo de 1,6%, la esperanza de vida de 78 a</a:t>
            </a:r>
            <a:r>
              <a:rPr lang="es-ES_tradnl" smtClean="0">
                <a:solidFill>
                  <a:srgbClr val="000000"/>
                </a:solidFill>
                <a:latin typeface="Times New Roman" pitchFamily="18" charset="0"/>
              </a:rPr>
              <a:t>ñ</a:t>
            </a:r>
            <a:r>
              <a:rPr lang="es-ES_tradnl" smtClean="0">
                <a:solidFill>
                  <a:srgbClr val="000000"/>
                </a:solidFill>
                <a:latin typeface="Arial" pitchFamily="34" charset="0"/>
              </a:rPr>
              <a:t>os y la mortalidad infantil de 4,7 por mil nacidos vivos, indicadores comparables con los de los pa</a:t>
            </a:r>
            <a:r>
              <a:rPr lang="es-ES_tradnl" smtClean="0">
                <a:solidFill>
                  <a:srgbClr val="000000"/>
                </a:solidFill>
                <a:latin typeface="Times New Roman" pitchFamily="18" charset="0"/>
              </a:rPr>
              <a:t>í</a:t>
            </a:r>
            <a:r>
              <a:rPr lang="es-ES_tradnl" smtClean="0">
                <a:solidFill>
                  <a:srgbClr val="000000"/>
                </a:solidFill>
                <a:latin typeface="Arial" pitchFamily="34" charset="0"/>
              </a:rPr>
              <a:t>ses desarrollados. Nuestro sistema de educaci</a:t>
            </a:r>
            <a:r>
              <a:rPr lang="es-ES_tradnl" smtClean="0">
                <a:solidFill>
                  <a:srgbClr val="000000"/>
                </a:solidFill>
                <a:latin typeface="Times New Roman" pitchFamily="18" charset="0"/>
              </a:rPr>
              <a:t>ó</a:t>
            </a:r>
            <a:r>
              <a:rPr lang="es-ES_tradnl" smtClean="0">
                <a:solidFill>
                  <a:srgbClr val="000000"/>
                </a:solidFill>
                <a:latin typeface="Arial" pitchFamily="34" charset="0"/>
              </a:rPr>
              <a:t>n y salud son  p</a:t>
            </a:r>
            <a:r>
              <a:rPr lang="es-ES_tradnl" smtClean="0">
                <a:solidFill>
                  <a:srgbClr val="000000"/>
                </a:solidFill>
                <a:latin typeface="Times New Roman" pitchFamily="18" charset="0"/>
              </a:rPr>
              <a:t>ú</a:t>
            </a:r>
            <a:r>
              <a:rPr lang="es-ES_tradnl" smtClean="0">
                <a:solidFill>
                  <a:srgbClr val="000000"/>
                </a:solidFill>
                <a:latin typeface="Arial" pitchFamily="34" charset="0"/>
              </a:rPr>
              <a:t>blicos y el indicador de alfabetizaci</a:t>
            </a:r>
            <a:r>
              <a:rPr lang="es-ES_tradnl" smtClean="0">
                <a:solidFill>
                  <a:srgbClr val="000000"/>
                </a:solidFill>
                <a:latin typeface="Times New Roman" pitchFamily="18" charset="0"/>
              </a:rPr>
              <a:t>ó</a:t>
            </a:r>
            <a:r>
              <a:rPr lang="es-ES_tradnl" smtClean="0">
                <a:solidFill>
                  <a:srgbClr val="000000"/>
                </a:solidFill>
                <a:latin typeface="Arial" pitchFamily="34" charset="0"/>
              </a:rPr>
              <a:t>n es del 98%.</a:t>
            </a:r>
          </a:p>
          <a:p>
            <a:pPr eaLnBrk="1" hangingPunct="1">
              <a:spcBef>
                <a:spcPct val="0"/>
              </a:spcBef>
            </a:pPr>
            <a:r>
              <a:rPr lang="es-ES" smtClean="0">
                <a:solidFill>
                  <a:srgbClr val="000000"/>
                </a:solidFill>
                <a:latin typeface="Arial" pitchFamily="34" charset="0"/>
              </a:rPr>
              <a:t>La mortalidad infantil se redujo de 4,8 en 2009 a 4,5 en el 2010.</a:t>
            </a:r>
          </a:p>
          <a:p>
            <a:r>
              <a:rPr lang="es-ES" b="1" smtClean="0">
                <a:latin typeface="Times New Roman" pitchFamily="18" charset="0"/>
              </a:rPr>
              <a:t>Enseñanza Superior</a:t>
            </a:r>
          </a:p>
          <a:p>
            <a:r>
              <a:rPr lang="es-ES" smtClean="0">
                <a:latin typeface="Times New Roman" pitchFamily="18" charset="0"/>
              </a:rPr>
              <a:t>El país cuenta con 65 Instituciones de Educación Superior y una matrícula de 531 mil estudiantes en 2010. Mientras en 2009 la matrícula fue de 606,9.</a:t>
            </a:r>
          </a:p>
          <a:p>
            <a:r>
              <a:rPr lang="pt-BR" smtClean="0">
                <a:latin typeface="Times New Roman" pitchFamily="18" charset="0"/>
              </a:rPr>
              <a:t>87,5 %</a:t>
            </a:r>
          </a:p>
          <a:p>
            <a:endParaRPr lang="es-ES" smtClean="0">
              <a:latin typeface="Times New Roman" pitchFamily="18" charset="0"/>
            </a:endParaRPr>
          </a:p>
        </p:txBody>
      </p:sp>
      <p:sp>
        <p:nvSpPr>
          <p:cNvPr id="31748" name="3 Marcador de número de diapositiva"/>
          <p:cNvSpPr>
            <a:spLocks noGrp="1"/>
          </p:cNvSpPr>
          <p:nvPr>
            <p:ph type="sldNum" sz="quarter" idx="5"/>
          </p:nvPr>
        </p:nvSpPr>
        <p:spPr>
          <a:noFill/>
        </p:spPr>
        <p:txBody>
          <a:bodyPr/>
          <a:lstStyle/>
          <a:p>
            <a:fld id="{7F833D4F-EF70-4ACF-92BA-CB9844E93844}" type="slidenum">
              <a:rPr lang="es-ES" smtClean="0"/>
              <a:pPr/>
              <a:t>2</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ln/>
        </p:spPr>
      </p:sp>
      <p:sp>
        <p:nvSpPr>
          <p:cNvPr id="40963" name="2 Marcador de notas"/>
          <p:cNvSpPr>
            <a:spLocks noGrp="1"/>
          </p:cNvSpPr>
          <p:nvPr>
            <p:ph type="body" idx="1"/>
          </p:nvPr>
        </p:nvSpPr>
        <p:spPr>
          <a:noFill/>
          <a:ln/>
        </p:spPr>
        <p:txBody>
          <a:bodyPr/>
          <a:lstStyle/>
          <a:p>
            <a:r>
              <a:rPr lang="es-ES" smtClean="0">
                <a:latin typeface="Times New Roman" pitchFamily="18" charset="0"/>
              </a:rPr>
              <a:t>La 31  edición de la Feria Internacional de la Habana con un record de participación, a partir de la a presencia de 1.400 empresas (más de 900 empresas extranjeras de 64 países y más de 400 empresas cubanas), la mayor concurrencia registrada en los últimos 11 años. Un total de 18.000 metros cuadrados de área expositiva han sido contratados en la Feria, cifra que supera a la muestra del año pasado en más de 3.000 metros cuadrados. </a:t>
            </a:r>
          </a:p>
          <a:p>
            <a:endParaRPr lang="es-ES" smtClean="0">
              <a:latin typeface="Times New Roman" pitchFamily="18" charset="0"/>
            </a:endParaRPr>
          </a:p>
        </p:txBody>
      </p:sp>
      <p:sp>
        <p:nvSpPr>
          <p:cNvPr id="40964" name="3 Marcador de número de diapositiva"/>
          <p:cNvSpPr>
            <a:spLocks noGrp="1"/>
          </p:cNvSpPr>
          <p:nvPr>
            <p:ph type="sldNum" sz="quarter" idx="5"/>
          </p:nvPr>
        </p:nvSpPr>
        <p:spPr>
          <a:noFill/>
        </p:spPr>
        <p:txBody>
          <a:bodyPr/>
          <a:lstStyle/>
          <a:p>
            <a:fld id="{741632FD-98D7-4FFB-8E6A-969C72FAB352}" type="slidenum">
              <a:rPr lang="es-ES" smtClean="0"/>
              <a:pPr/>
              <a:t>18</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a:ln/>
        </p:spPr>
      </p:sp>
      <p:sp>
        <p:nvSpPr>
          <p:cNvPr id="41987" name="Rectangle 3"/>
          <p:cNvSpPr>
            <a:spLocks noGrp="1"/>
          </p:cNvSpPr>
          <p:nvPr>
            <p:ph type="body" idx="1"/>
          </p:nvPr>
        </p:nvSpPr>
        <p:spPr>
          <a:noFill/>
          <a:ln/>
        </p:spPr>
        <p:txBody>
          <a:bodyPr/>
          <a:lstStyle/>
          <a:p>
            <a:pPr eaLnBrk="1" hangingPunct="1">
              <a:spcBef>
                <a:spcPct val="50000"/>
              </a:spcBef>
            </a:pPr>
            <a:endParaRPr lang="es-E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s-E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a:noFill/>
          <a:ln/>
        </p:spPr>
        <p:txBody>
          <a:bodyPr/>
          <a:lstStyle/>
          <a:p>
            <a:pPr eaLnBrk="1" hangingPunct="1">
              <a:spcBef>
                <a:spcPct val="50000"/>
              </a:spcBef>
            </a:pPr>
            <a:r>
              <a:rPr lang="es-ES_tradnl" smtClean="0">
                <a:solidFill>
                  <a:srgbClr val="000000"/>
                </a:solidFill>
                <a:latin typeface="Arial" pitchFamily="34" charset="0"/>
              </a:rPr>
              <a:t>Sector de la cultura. Ofrece grupos musicales, artesan</a:t>
            </a:r>
            <a:r>
              <a:rPr lang="es-ES_tradnl" smtClean="0">
                <a:solidFill>
                  <a:srgbClr val="000000"/>
                </a:solidFill>
                <a:latin typeface="Times New Roman" pitchFamily="18" charset="0"/>
              </a:rPr>
              <a:t>í</a:t>
            </a:r>
            <a:r>
              <a:rPr lang="es-ES_tradnl" smtClean="0">
                <a:solidFill>
                  <a:srgbClr val="000000"/>
                </a:solidFill>
                <a:latin typeface="Arial" pitchFamily="34" charset="0"/>
              </a:rPr>
              <a:t>as y artes pl</a:t>
            </a:r>
            <a:r>
              <a:rPr lang="es-ES_tradnl" smtClean="0">
                <a:solidFill>
                  <a:srgbClr val="000000"/>
                </a:solidFill>
                <a:latin typeface="Times New Roman" pitchFamily="18" charset="0"/>
              </a:rPr>
              <a:t>á</a:t>
            </a:r>
            <a:r>
              <a:rPr lang="es-ES_tradnl" smtClean="0">
                <a:solidFill>
                  <a:srgbClr val="000000"/>
                </a:solidFill>
                <a:latin typeface="Arial" pitchFamily="34" charset="0"/>
              </a:rPr>
              <a:t>sticas en diferentes soportes, servicios profesionales y la reproducci</a:t>
            </a:r>
            <a:r>
              <a:rPr lang="es-ES_tradnl" smtClean="0">
                <a:solidFill>
                  <a:srgbClr val="000000"/>
                </a:solidFill>
                <a:latin typeface="Times New Roman" pitchFamily="18" charset="0"/>
              </a:rPr>
              <a:t>ó</a:t>
            </a:r>
            <a:r>
              <a:rPr lang="es-ES_tradnl" smtClean="0">
                <a:solidFill>
                  <a:srgbClr val="000000"/>
                </a:solidFill>
                <a:latin typeface="Arial" pitchFamily="34" charset="0"/>
              </a:rPr>
              <a:t>n de obras de arte de destacados artistas cubanos</a:t>
            </a:r>
            <a:endParaRPr lang="es-ES" smtClean="0">
              <a:solidFill>
                <a:srgbClr val="000000"/>
              </a:solidFill>
              <a:latin typeface="Arial" pitchFamily="34" charset="0"/>
            </a:endParaRPr>
          </a:p>
        </p:txBody>
      </p:sp>
      <p:sp>
        <p:nvSpPr>
          <p:cNvPr id="43012" name="3 Marcador de número de diapositiva"/>
          <p:cNvSpPr>
            <a:spLocks noGrp="1"/>
          </p:cNvSpPr>
          <p:nvPr>
            <p:ph type="sldNum" sz="quarter" idx="5"/>
          </p:nvPr>
        </p:nvSpPr>
        <p:spPr>
          <a:noFill/>
        </p:spPr>
        <p:txBody>
          <a:bodyPr/>
          <a:lstStyle/>
          <a:p>
            <a:fld id="{87541FC3-C36D-4ED2-8C14-F48D47436E47}" type="slidenum">
              <a:rPr lang="es-ES_tradnl" smtClean="0"/>
              <a:pPr/>
              <a:t>20</a:t>
            </a:fld>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p:spPr>
        <p:txBody>
          <a:bodyPr/>
          <a:lstStyle/>
          <a:p>
            <a:pPr eaLnBrk="1" hangingPunct="1">
              <a:spcBef>
                <a:spcPct val="50000"/>
              </a:spcBef>
            </a:pPr>
            <a:r>
              <a:rPr lang="es-ES_tradnl" smtClean="0">
                <a:solidFill>
                  <a:srgbClr val="000000"/>
                </a:solidFill>
                <a:latin typeface="Arial" pitchFamily="34" charset="0"/>
              </a:rPr>
              <a:t>Sector de la cultura. Ofrece grupos musicales, artesan</a:t>
            </a:r>
            <a:r>
              <a:rPr lang="es-ES_tradnl" smtClean="0">
                <a:solidFill>
                  <a:srgbClr val="000000"/>
                </a:solidFill>
                <a:latin typeface="Times New Roman" pitchFamily="18" charset="0"/>
              </a:rPr>
              <a:t>í</a:t>
            </a:r>
            <a:r>
              <a:rPr lang="es-ES_tradnl" smtClean="0">
                <a:solidFill>
                  <a:srgbClr val="000000"/>
                </a:solidFill>
                <a:latin typeface="Arial" pitchFamily="34" charset="0"/>
              </a:rPr>
              <a:t>as y artes pl</a:t>
            </a:r>
            <a:r>
              <a:rPr lang="es-ES_tradnl" smtClean="0">
                <a:solidFill>
                  <a:srgbClr val="000000"/>
                </a:solidFill>
                <a:latin typeface="Times New Roman" pitchFamily="18" charset="0"/>
              </a:rPr>
              <a:t>á</a:t>
            </a:r>
            <a:r>
              <a:rPr lang="es-ES_tradnl" smtClean="0">
                <a:solidFill>
                  <a:srgbClr val="000000"/>
                </a:solidFill>
                <a:latin typeface="Arial" pitchFamily="34" charset="0"/>
              </a:rPr>
              <a:t>sticas en diferentes soportes, servicios profesionales y la reproducci</a:t>
            </a:r>
            <a:r>
              <a:rPr lang="es-ES_tradnl" smtClean="0">
                <a:solidFill>
                  <a:srgbClr val="000000"/>
                </a:solidFill>
                <a:latin typeface="Times New Roman" pitchFamily="18" charset="0"/>
              </a:rPr>
              <a:t>ó</a:t>
            </a:r>
            <a:r>
              <a:rPr lang="es-ES_tradnl" smtClean="0">
                <a:solidFill>
                  <a:srgbClr val="000000"/>
                </a:solidFill>
                <a:latin typeface="Arial" pitchFamily="34" charset="0"/>
              </a:rPr>
              <a:t>n de obras de arte de destacados artistas cubanos</a:t>
            </a:r>
            <a:endParaRPr lang="es-ES" smtClean="0">
              <a:solidFill>
                <a:srgbClr val="000000"/>
              </a:solidFill>
              <a:latin typeface="Arial" pitchFamily="34" charset="0"/>
            </a:endParaRPr>
          </a:p>
        </p:txBody>
      </p:sp>
      <p:sp>
        <p:nvSpPr>
          <p:cNvPr id="44036" name="3 Marcador de número de diapositiva"/>
          <p:cNvSpPr>
            <a:spLocks noGrp="1"/>
          </p:cNvSpPr>
          <p:nvPr>
            <p:ph type="sldNum" sz="quarter" idx="5"/>
          </p:nvPr>
        </p:nvSpPr>
        <p:spPr>
          <a:noFill/>
        </p:spPr>
        <p:txBody>
          <a:bodyPr/>
          <a:lstStyle/>
          <a:p>
            <a:fld id="{E74379A3-E9F8-4F16-9032-0A07154D0D48}" type="slidenum">
              <a:rPr lang="es-ES_tradnl" smtClean="0"/>
              <a:pPr/>
              <a:t>21</a:t>
            </a:fld>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a:ln/>
        </p:spPr>
      </p:sp>
      <p:sp>
        <p:nvSpPr>
          <p:cNvPr id="45059" name="2 Marcador de notas"/>
          <p:cNvSpPr>
            <a:spLocks noGrp="1"/>
          </p:cNvSpPr>
          <p:nvPr>
            <p:ph type="body" idx="1"/>
          </p:nvPr>
        </p:nvSpPr>
        <p:spPr>
          <a:noFill/>
          <a:ln/>
        </p:spPr>
        <p:txBody>
          <a:bodyPr/>
          <a:lstStyle/>
          <a:p>
            <a:pPr eaLnBrk="1" hangingPunct="1">
              <a:spcBef>
                <a:spcPct val="50000"/>
              </a:spcBef>
            </a:pPr>
            <a:r>
              <a:rPr lang="es-ES_tradnl" smtClean="0">
                <a:solidFill>
                  <a:srgbClr val="000000"/>
                </a:solidFill>
                <a:latin typeface="Arial" pitchFamily="34" charset="0"/>
              </a:rPr>
              <a:t>Sector de la cultura. Ofrece grupos musicales, artesan</a:t>
            </a:r>
            <a:r>
              <a:rPr lang="es-ES_tradnl" smtClean="0">
                <a:solidFill>
                  <a:srgbClr val="000000"/>
                </a:solidFill>
                <a:latin typeface="Times New Roman" pitchFamily="18" charset="0"/>
              </a:rPr>
              <a:t>í</a:t>
            </a:r>
            <a:r>
              <a:rPr lang="es-ES_tradnl" smtClean="0">
                <a:solidFill>
                  <a:srgbClr val="000000"/>
                </a:solidFill>
                <a:latin typeface="Arial" pitchFamily="34" charset="0"/>
              </a:rPr>
              <a:t>as y artes pl</a:t>
            </a:r>
            <a:r>
              <a:rPr lang="es-ES_tradnl" smtClean="0">
                <a:solidFill>
                  <a:srgbClr val="000000"/>
                </a:solidFill>
                <a:latin typeface="Times New Roman" pitchFamily="18" charset="0"/>
              </a:rPr>
              <a:t>á</a:t>
            </a:r>
            <a:r>
              <a:rPr lang="es-ES_tradnl" smtClean="0">
                <a:solidFill>
                  <a:srgbClr val="000000"/>
                </a:solidFill>
                <a:latin typeface="Arial" pitchFamily="34" charset="0"/>
              </a:rPr>
              <a:t>sticas en diferentes soportes, servicios profesionales y la reproducci</a:t>
            </a:r>
            <a:r>
              <a:rPr lang="es-ES_tradnl" smtClean="0">
                <a:solidFill>
                  <a:srgbClr val="000000"/>
                </a:solidFill>
                <a:latin typeface="Times New Roman" pitchFamily="18" charset="0"/>
              </a:rPr>
              <a:t>ó</a:t>
            </a:r>
            <a:r>
              <a:rPr lang="es-ES_tradnl" smtClean="0">
                <a:solidFill>
                  <a:srgbClr val="000000"/>
                </a:solidFill>
                <a:latin typeface="Arial" pitchFamily="34" charset="0"/>
              </a:rPr>
              <a:t>n de obras de arte de destacados artistas cubanos</a:t>
            </a:r>
            <a:endParaRPr lang="es-ES" smtClean="0">
              <a:solidFill>
                <a:srgbClr val="000000"/>
              </a:solidFill>
              <a:latin typeface="Arial" pitchFamily="34" charset="0"/>
            </a:endParaRPr>
          </a:p>
        </p:txBody>
      </p:sp>
      <p:sp>
        <p:nvSpPr>
          <p:cNvPr id="45060" name="3 Marcador de número de diapositiva"/>
          <p:cNvSpPr>
            <a:spLocks noGrp="1"/>
          </p:cNvSpPr>
          <p:nvPr>
            <p:ph type="sldNum" sz="quarter" idx="5"/>
          </p:nvPr>
        </p:nvSpPr>
        <p:spPr>
          <a:noFill/>
        </p:spPr>
        <p:txBody>
          <a:bodyPr/>
          <a:lstStyle/>
          <a:p>
            <a:fld id="{079CA347-C7F9-4876-97F6-CDF8AF4DFD5C}" type="slidenum">
              <a:rPr lang="es-ES_tradnl" smtClean="0"/>
              <a:pPr/>
              <a:t>22</a:t>
            </a:fld>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s-ES" smtClean="0">
                <a:solidFill>
                  <a:schemeClr val="accent2"/>
                </a:solidFill>
                <a:latin typeface="Times New Roman" pitchFamily="18" charset="0"/>
              </a:rPr>
              <a:t>(diapo “sola” y luego desglosar)</a:t>
            </a:r>
          </a:p>
          <a:p>
            <a:r>
              <a:rPr lang="es-ES" smtClean="0">
                <a:solidFill>
                  <a:schemeClr val="accent2"/>
                </a:solidFill>
                <a:latin typeface="Times New Roman" pitchFamily="18" charset="0"/>
              </a:rPr>
              <a:t>Sectores de interés para el desarrollo de nuevos negocios</a:t>
            </a:r>
          </a:p>
          <a:p>
            <a:endParaRPr lang="es-E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a:ln/>
        </p:spPr>
      </p:sp>
      <p:sp>
        <p:nvSpPr>
          <p:cNvPr id="103427" name="2 Marcador de notas"/>
          <p:cNvSpPr>
            <a:spLocks noGrp="1"/>
          </p:cNvSpPr>
          <p:nvPr>
            <p:ph type="body" idx="1"/>
          </p:nvPr>
        </p:nvSpPr>
        <p:spPr/>
        <p:txBody>
          <a:bodyPr/>
          <a:lstStyle/>
          <a:p>
            <a:pPr eaLnBrk="1" hangingPunct="1">
              <a:spcBef>
                <a:spcPct val="0"/>
              </a:spcBef>
              <a:defRPr/>
            </a:pPr>
            <a:r>
              <a:rPr lang="es-ES_tradnl" dirty="0" smtClean="0">
                <a:solidFill>
                  <a:srgbClr val="000000"/>
                </a:solidFill>
                <a:latin typeface="Arial" charset="0"/>
              </a:rPr>
              <a:t>Como garant</a:t>
            </a:r>
            <a:r>
              <a:rPr lang="es-ES_tradnl" dirty="0" smtClean="0">
                <a:solidFill>
                  <a:srgbClr val="000000"/>
                </a:solidFill>
              </a:rPr>
              <a:t>í</a:t>
            </a:r>
            <a:r>
              <a:rPr lang="es-ES_tradnl" dirty="0" smtClean="0">
                <a:solidFill>
                  <a:srgbClr val="000000"/>
                </a:solidFill>
                <a:latin typeface="Arial" charset="0"/>
              </a:rPr>
              <a:t>a la ley de inversiones cubana permite la repatriaci</a:t>
            </a:r>
            <a:r>
              <a:rPr lang="es-ES_tradnl" dirty="0" smtClean="0">
                <a:solidFill>
                  <a:srgbClr val="000000"/>
                </a:solidFill>
              </a:rPr>
              <a:t>ó</a:t>
            </a:r>
            <a:r>
              <a:rPr lang="es-ES_tradnl" dirty="0" smtClean="0">
                <a:solidFill>
                  <a:srgbClr val="000000"/>
                </a:solidFill>
                <a:latin typeface="Arial" charset="0"/>
              </a:rPr>
              <a:t>n libre de los dividendos libres de impuestos </a:t>
            </a:r>
          </a:p>
          <a:p>
            <a:pPr eaLnBrk="1" hangingPunct="1">
              <a:spcBef>
                <a:spcPct val="0"/>
              </a:spcBef>
              <a:defRPr/>
            </a:pPr>
            <a:r>
              <a:rPr lang="es-ES_tradnl" dirty="0" smtClean="0">
                <a:solidFill>
                  <a:srgbClr val="000000"/>
                </a:solidFill>
                <a:latin typeface="Arial" charset="0"/>
              </a:rPr>
              <a:t>Los impuesto son solo los referidos a la fuerza de trabajo y a las utilidades; los incentivos se eval</a:t>
            </a:r>
            <a:r>
              <a:rPr lang="es-ES_tradnl" dirty="0" smtClean="0">
                <a:solidFill>
                  <a:srgbClr val="000000"/>
                </a:solidFill>
              </a:rPr>
              <a:t>ú</a:t>
            </a:r>
            <a:r>
              <a:rPr lang="es-ES_tradnl" dirty="0" smtClean="0">
                <a:solidFill>
                  <a:srgbClr val="000000"/>
                </a:solidFill>
                <a:latin typeface="Arial" charset="0"/>
              </a:rPr>
              <a:t>an caso a caso, mientras que las ventajas comparativas son las referidas a la alta calificaci</a:t>
            </a:r>
            <a:r>
              <a:rPr lang="es-ES_tradnl" dirty="0" smtClean="0">
                <a:solidFill>
                  <a:srgbClr val="000000"/>
                </a:solidFill>
              </a:rPr>
              <a:t>ó</a:t>
            </a:r>
            <a:r>
              <a:rPr lang="es-ES_tradnl" dirty="0" smtClean="0">
                <a:solidFill>
                  <a:srgbClr val="000000"/>
                </a:solidFill>
                <a:latin typeface="Arial" charset="0"/>
              </a:rPr>
              <a:t>n t</a:t>
            </a:r>
            <a:r>
              <a:rPr lang="es-ES_tradnl" dirty="0" smtClean="0">
                <a:solidFill>
                  <a:srgbClr val="000000"/>
                </a:solidFill>
              </a:rPr>
              <a:t>é</a:t>
            </a:r>
            <a:r>
              <a:rPr lang="es-ES_tradnl" dirty="0" smtClean="0">
                <a:solidFill>
                  <a:srgbClr val="000000"/>
                </a:solidFill>
                <a:latin typeface="Arial" charset="0"/>
              </a:rPr>
              <a:t>cnica y profesional de los recursos humanos, la infraestructura existente y la envidiable ubicaci</a:t>
            </a:r>
            <a:r>
              <a:rPr lang="es-ES_tradnl" dirty="0" smtClean="0">
                <a:solidFill>
                  <a:srgbClr val="000000"/>
                </a:solidFill>
              </a:rPr>
              <a:t>ó</a:t>
            </a:r>
            <a:r>
              <a:rPr lang="es-ES_tradnl" dirty="0" smtClean="0">
                <a:solidFill>
                  <a:srgbClr val="000000"/>
                </a:solidFill>
                <a:latin typeface="Arial" charset="0"/>
              </a:rPr>
              <a:t>n geogr</a:t>
            </a:r>
            <a:r>
              <a:rPr lang="es-ES_tradnl" dirty="0" smtClean="0">
                <a:solidFill>
                  <a:srgbClr val="000000"/>
                </a:solidFill>
              </a:rPr>
              <a:t>á</a:t>
            </a:r>
            <a:r>
              <a:rPr lang="es-ES_tradnl" dirty="0" smtClean="0">
                <a:solidFill>
                  <a:srgbClr val="000000"/>
                </a:solidFill>
                <a:latin typeface="Arial" charset="0"/>
              </a:rPr>
              <a:t>fica de la Isla</a:t>
            </a:r>
          </a:p>
          <a:p>
            <a:pPr marL="271463" indent="-271463">
              <a:spcAft>
                <a:spcPts val="700"/>
              </a:spcAft>
              <a:defRPr/>
            </a:pPr>
            <a:r>
              <a:rPr lang="es-ES" dirty="0" smtClean="0">
                <a:solidFill>
                  <a:srgbClr val="003399"/>
                </a:solidFill>
              </a:rPr>
              <a:t>Garantías:</a:t>
            </a:r>
            <a:endParaRPr lang="es-ES" altLang="zh-CN" dirty="0" smtClean="0">
              <a:solidFill>
                <a:srgbClr val="003399"/>
              </a:solidFill>
            </a:endParaRPr>
          </a:p>
          <a:p>
            <a:pPr marL="271463" indent="-271463">
              <a:spcAft>
                <a:spcPts val="700"/>
              </a:spcAft>
              <a:buFontTx/>
              <a:buChar char="•"/>
              <a:defRPr/>
            </a:pPr>
            <a:r>
              <a:rPr lang="es-ES" dirty="0" smtClean="0">
                <a:solidFill>
                  <a:srgbClr val="336699"/>
                </a:solidFill>
                <a:cs typeface="Arial" charset="0"/>
              </a:rPr>
              <a:t>Repatriación de dividendos libres de impuestos</a:t>
            </a:r>
          </a:p>
          <a:p>
            <a:pPr marL="271463" indent="-271463">
              <a:spcAft>
                <a:spcPts val="700"/>
              </a:spcAft>
              <a:defRPr/>
            </a:pPr>
            <a:r>
              <a:rPr lang="es-ES" dirty="0" smtClean="0">
                <a:solidFill>
                  <a:srgbClr val="003399"/>
                </a:solidFill>
              </a:rPr>
              <a:t>Obligación de impuestos:</a:t>
            </a:r>
            <a:endParaRPr lang="es-ES" altLang="zh-CN" dirty="0" smtClean="0">
              <a:solidFill>
                <a:srgbClr val="003399"/>
              </a:solidFill>
            </a:endParaRPr>
          </a:p>
          <a:p>
            <a:pPr marL="271463" indent="-271463">
              <a:spcAft>
                <a:spcPts val="700"/>
              </a:spcAft>
              <a:buFontTx/>
              <a:buChar char="•"/>
              <a:defRPr/>
            </a:pPr>
            <a:r>
              <a:rPr lang="es-ES" dirty="0" smtClean="0">
                <a:solidFill>
                  <a:srgbClr val="336699"/>
                </a:solidFill>
                <a:cs typeface="Arial" charset="0"/>
              </a:rPr>
              <a:t>30% sobre utilidades </a:t>
            </a:r>
            <a:endParaRPr lang="es-ES" altLang="zh-CN" dirty="0" smtClean="0">
              <a:solidFill>
                <a:srgbClr val="336699"/>
              </a:solidFill>
            </a:endParaRPr>
          </a:p>
          <a:p>
            <a:pPr marL="271463" indent="-271463">
              <a:spcAft>
                <a:spcPts val="700"/>
              </a:spcAft>
              <a:buFontTx/>
              <a:buChar char="•"/>
              <a:defRPr/>
            </a:pPr>
            <a:r>
              <a:rPr lang="es-ES" dirty="0" smtClean="0">
                <a:solidFill>
                  <a:srgbClr val="336699"/>
                </a:solidFill>
                <a:cs typeface="Arial" charset="0"/>
              </a:rPr>
              <a:t>25% sobre salario y seguridad social</a:t>
            </a:r>
          </a:p>
          <a:p>
            <a:pPr marL="271463" indent="-271463">
              <a:spcAft>
                <a:spcPts val="700"/>
              </a:spcAft>
              <a:defRPr/>
            </a:pPr>
            <a:r>
              <a:rPr lang="es-ES" dirty="0" smtClean="0">
                <a:solidFill>
                  <a:srgbClr val="003399"/>
                </a:solidFill>
              </a:rPr>
              <a:t>Otros incentivos:</a:t>
            </a:r>
            <a:endParaRPr lang="es-ES" altLang="zh-CN" dirty="0" smtClean="0">
              <a:solidFill>
                <a:srgbClr val="003399"/>
              </a:solidFill>
            </a:endParaRPr>
          </a:p>
          <a:p>
            <a:pPr marL="271463" indent="-271463">
              <a:lnSpc>
                <a:spcPct val="95000"/>
              </a:lnSpc>
              <a:spcAft>
                <a:spcPts val="700"/>
              </a:spcAft>
              <a:buFontTx/>
              <a:buChar char="•"/>
              <a:defRPr/>
            </a:pPr>
            <a:r>
              <a:rPr lang="es-ES" dirty="0" smtClean="0">
                <a:solidFill>
                  <a:srgbClr val="336699"/>
                </a:solidFill>
              </a:rPr>
              <a:t>Además de los considerados en la ley 77, </a:t>
            </a:r>
          </a:p>
          <a:p>
            <a:pPr marL="271463" indent="-271463">
              <a:lnSpc>
                <a:spcPct val="95000"/>
              </a:lnSpc>
              <a:spcAft>
                <a:spcPts val="700"/>
              </a:spcAft>
              <a:defRPr/>
            </a:pPr>
            <a:r>
              <a:rPr lang="es-ES" dirty="0" smtClean="0">
                <a:solidFill>
                  <a:srgbClr val="336699"/>
                </a:solidFill>
              </a:rPr>
              <a:t>se evalúan otros incentivos fiscales, caso a </a:t>
            </a:r>
          </a:p>
          <a:p>
            <a:pPr marL="271463" indent="-271463">
              <a:lnSpc>
                <a:spcPct val="95000"/>
              </a:lnSpc>
              <a:spcAft>
                <a:spcPts val="700"/>
              </a:spcAft>
              <a:defRPr/>
            </a:pPr>
            <a:r>
              <a:rPr lang="es-ES" dirty="0" smtClean="0">
                <a:solidFill>
                  <a:srgbClr val="336699"/>
                </a:solidFill>
              </a:rPr>
              <a:t>caso en función del proyecto </a:t>
            </a:r>
            <a:endParaRPr lang="es-ES" altLang="zh-CN" dirty="0" smtClean="0">
              <a:solidFill>
                <a:srgbClr val="336699"/>
              </a:solidFill>
            </a:endParaRPr>
          </a:p>
          <a:p>
            <a:pPr eaLnBrk="1" hangingPunct="1">
              <a:spcBef>
                <a:spcPct val="0"/>
              </a:spcBef>
              <a:defRPr/>
            </a:pPr>
            <a:endParaRPr lang="es-ES_tradnl" dirty="0" smtClean="0">
              <a:solidFill>
                <a:srgbClr val="000000"/>
              </a:solidFill>
              <a:latin typeface="Arial" charset="0"/>
            </a:endParaRPr>
          </a:p>
          <a:p>
            <a:pPr eaLnBrk="1" hangingPunct="1">
              <a:spcBef>
                <a:spcPct val="0"/>
              </a:spcBef>
              <a:defRPr/>
            </a:pPr>
            <a:endParaRPr lang="es-ES" dirty="0" smtClean="0">
              <a:solidFill>
                <a:srgbClr val="000000"/>
              </a:solidFill>
              <a:latin typeface="Arial" charset="0"/>
            </a:endParaRPr>
          </a:p>
          <a:p>
            <a:pPr eaLnBrk="1" hangingPunct="1">
              <a:spcBef>
                <a:spcPct val="0"/>
              </a:spcBef>
              <a:defRPr/>
            </a:pPr>
            <a:endParaRPr lang="es-ES_tradnl" dirty="0" smtClean="0"/>
          </a:p>
        </p:txBody>
      </p:sp>
      <p:sp>
        <p:nvSpPr>
          <p:cNvPr id="50180"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0776BD4-C24D-4C46-9A51-AC88CAB031FD}" type="slidenum">
              <a:rPr lang="es-ES_tradnl" sz="1200">
                <a:latin typeface="+mn-lt"/>
              </a:rPr>
              <a:pPr algn="r">
                <a:defRPr/>
              </a:pPr>
              <a:t>24</a:t>
            </a:fld>
            <a:endParaRPr lang="es-ES_tradnl"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p:spPr>
        <p:txBody>
          <a:bodyPr/>
          <a:lstStyle/>
          <a:p>
            <a:pPr eaLnBrk="1" hangingPunct="1">
              <a:spcBef>
                <a:spcPct val="0"/>
              </a:spcBef>
            </a:pPr>
            <a:endParaRPr lang="es-ES_tradnl" smtClean="0">
              <a:latin typeface="Times New Roman" pitchFamily="18" charset="0"/>
            </a:endParaRPr>
          </a:p>
          <a:p>
            <a:endParaRPr lang="es-ES" smtClean="0">
              <a:latin typeface="Times New Roman" pitchFamily="18" charset="0"/>
            </a:endParaRPr>
          </a:p>
        </p:txBody>
      </p:sp>
      <p:sp>
        <p:nvSpPr>
          <p:cNvPr id="32772" name="3 Marcador de número de diapositiva"/>
          <p:cNvSpPr>
            <a:spLocks noGrp="1"/>
          </p:cNvSpPr>
          <p:nvPr>
            <p:ph type="sldNum" sz="quarter" idx="5"/>
          </p:nvPr>
        </p:nvSpPr>
        <p:spPr>
          <a:noFill/>
        </p:spPr>
        <p:txBody>
          <a:bodyPr/>
          <a:lstStyle/>
          <a:p>
            <a:fld id="{D796E190-0501-4EBF-900E-446D026D3C58}" type="slidenum">
              <a:rPr lang="es-ES" smtClean="0"/>
              <a:pPr/>
              <a:t>3</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a:ln/>
        </p:spPr>
        <p:txBody>
          <a:bodyPr/>
          <a:lstStyle/>
          <a:p>
            <a:pPr eaLnBrk="1" hangingPunct="1">
              <a:spcBef>
                <a:spcPct val="0"/>
              </a:spcBef>
            </a:pPr>
            <a:endParaRPr lang="es-ES_tradnl" smtClean="0">
              <a:latin typeface="Times New Roman" pitchFamily="18" charset="0"/>
            </a:endParaRPr>
          </a:p>
          <a:p>
            <a:endParaRPr lang="es-ES" smtClean="0">
              <a:latin typeface="Times New Roman" pitchFamily="18" charset="0"/>
            </a:endParaRPr>
          </a:p>
        </p:txBody>
      </p:sp>
      <p:sp>
        <p:nvSpPr>
          <p:cNvPr id="33796" name="3 Marcador de número de diapositiva"/>
          <p:cNvSpPr>
            <a:spLocks noGrp="1"/>
          </p:cNvSpPr>
          <p:nvPr>
            <p:ph type="sldNum" sz="quarter" idx="5"/>
          </p:nvPr>
        </p:nvSpPr>
        <p:spPr>
          <a:noFill/>
        </p:spPr>
        <p:txBody>
          <a:bodyPr/>
          <a:lstStyle/>
          <a:p>
            <a:fld id="{46D1FD8D-3FD8-4FAC-B970-4926C855382F}" type="slidenum">
              <a:rPr lang="es-ES" smtClean="0"/>
              <a:pPr/>
              <a:t>4</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pPr eaLnBrk="1" hangingPunct="1">
              <a:spcBef>
                <a:spcPct val="0"/>
              </a:spcBef>
            </a:pPr>
            <a:endParaRPr lang="es-ES_tradnl" smtClean="0">
              <a:latin typeface="Times New Roman" pitchFamily="18" charset="0"/>
            </a:endParaRPr>
          </a:p>
          <a:p>
            <a:endParaRPr lang="es-ES" smtClean="0">
              <a:latin typeface="Times New Roman" pitchFamily="18" charset="0"/>
            </a:endParaRPr>
          </a:p>
        </p:txBody>
      </p:sp>
      <p:sp>
        <p:nvSpPr>
          <p:cNvPr id="34820" name="3 Marcador de número de diapositiva"/>
          <p:cNvSpPr>
            <a:spLocks noGrp="1"/>
          </p:cNvSpPr>
          <p:nvPr>
            <p:ph type="sldNum" sz="quarter" idx="5"/>
          </p:nvPr>
        </p:nvSpPr>
        <p:spPr>
          <a:noFill/>
        </p:spPr>
        <p:txBody>
          <a:bodyPr/>
          <a:lstStyle/>
          <a:p>
            <a:fld id="{D95F6CC4-66FD-4E1A-8E67-919C76E53DD6}" type="slidenum">
              <a:rPr lang="es-ES" smtClean="0"/>
              <a:pPr/>
              <a:t>5</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a:noFill/>
          <a:ln/>
        </p:spPr>
        <p:txBody>
          <a:bodyPr/>
          <a:lstStyle/>
          <a:p>
            <a:pPr eaLnBrk="1" hangingPunct="1">
              <a:spcBef>
                <a:spcPct val="0"/>
              </a:spcBef>
            </a:pPr>
            <a:endParaRPr lang="es-ES_tradnl" smtClean="0">
              <a:latin typeface="Times New Roman" pitchFamily="18" charset="0"/>
            </a:endParaRPr>
          </a:p>
        </p:txBody>
      </p:sp>
      <p:sp>
        <p:nvSpPr>
          <p:cNvPr id="35844" name="3 Marcador de número de diapositiva"/>
          <p:cNvSpPr>
            <a:spLocks noGrp="1"/>
          </p:cNvSpPr>
          <p:nvPr>
            <p:ph type="sldNum" sz="quarter" idx="5"/>
          </p:nvPr>
        </p:nvSpPr>
        <p:spPr>
          <a:noFill/>
        </p:spPr>
        <p:txBody>
          <a:bodyPr/>
          <a:lstStyle/>
          <a:p>
            <a:fld id="{E3D394B7-37CA-423E-9D06-99F562FAF0DE}" type="slidenum">
              <a:rPr lang="es-ES_tradnl" smtClean="0"/>
              <a:pPr/>
              <a:t>10</a:t>
            </a:fld>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pPr eaLnBrk="1" hangingPunct="1">
              <a:lnSpc>
                <a:spcPct val="80000"/>
              </a:lnSpc>
              <a:spcBef>
                <a:spcPct val="0"/>
              </a:spcBef>
            </a:pPr>
            <a:r>
              <a:rPr lang="es-ES" smtClean="0">
                <a:latin typeface="Arial" pitchFamily="34" charset="0"/>
                <a:cs typeface="Arial" pitchFamily="34" charset="0"/>
              </a:rPr>
              <a:t>La </a:t>
            </a:r>
            <a:r>
              <a:rPr lang="es-ES" b="1" smtClean="0">
                <a:latin typeface="Arial" pitchFamily="34" charset="0"/>
                <a:cs typeface="Arial" pitchFamily="34" charset="0"/>
              </a:rPr>
              <a:t>Revolución Energética</a:t>
            </a:r>
            <a:r>
              <a:rPr lang="es-ES" smtClean="0">
                <a:latin typeface="Arial" pitchFamily="34" charset="0"/>
                <a:cs typeface="Arial" pitchFamily="34" charset="0"/>
              </a:rPr>
              <a:t> continuó avanzando con la instalación de mayor cantidad de grupos electrógenos de fuel oil, la eliminación del 90% de las zonas de bajo voltaje. Programa de ahorro energético, está dando sus resultados.</a:t>
            </a:r>
          </a:p>
          <a:p>
            <a:pPr eaLnBrk="1" hangingPunct="1">
              <a:lnSpc>
                <a:spcPct val="80000"/>
              </a:lnSpc>
              <a:spcBef>
                <a:spcPct val="0"/>
              </a:spcBef>
            </a:pPr>
            <a:r>
              <a:rPr lang="es-ES" smtClean="0">
                <a:latin typeface="Arial" pitchFamily="34" charset="0"/>
                <a:cs typeface="Arial" pitchFamily="34" charset="0"/>
              </a:rPr>
              <a:t>La </a:t>
            </a:r>
            <a:r>
              <a:rPr lang="es-ES" b="1" smtClean="0">
                <a:latin typeface="Arial" pitchFamily="34" charset="0"/>
                <a:cs typeface="Arial" pitchFamily="34" charset="0"/>
              </a:rPr>
              <a:t>Biotecnología</a:t>
            </a:r>
            <a:r>
              <a:rPr lang="es-ES" smtClean="0">
                <a:latin typeface="Arial" pitchFamily="34" charset="0"/>
                <a:cs typeface="Arial" pitchFamily="34" charset="0"/>
              </a:rPr>
              <a:t> aportó nuevos resultados estimulantes al aumentar sus exportaciones en _____ y </a:t>
            </a:r>
            <a:r>
              <a:rPr lang="es-ES" smtClean="0">
                <a:latin typeface="Arial" pitchFamily="34" charset="0"/>
                <a:cs typeface="Times New Roman" pitchFamily="18" charset="0"/>
              </a:rPr>
              <a:t>abrirse paso en el sofisticado mercado mundial de la Biotecnología, exporta a más de ____ países, obtiene ingresos para la reproducción y expansión del sistema, y establece el prestigio de la ciencia cubana con fábricas de propiedad mixta en China e India.</a:t>
            </a:r>
            <a:r>
              <a:rPr lang="es-ES" smtClean="0">
                <a:latin typeface="Arial" pitchFamily="34" charset="0"/>
                <a:cs typeface="Arial" pitchFamily="34" charset="0"/>
              </a:rPr>
              <a:t> </a:t>
            </a:r>
          </a:p>
          <a:p>
            <a:pPr eaLnBrk="1" hangingPunct="1">
              <a:lnSpc>
                <a:spcPct val="80000"/>
              </a:lnSpc>
              <a:spcBef>
                <a:spcPct val="0"/>
              </a:spcBef>
            </a:pPr>
            <a:r>
              <a:rPr lang="es-ES" b="1" smtClean="0">
                <a:latin typeface="Arial" pitchFamily="34" charset="0"/>
                <a:cs typeface="Arial" pitchFamily="34" charset="0"/>
              </a:rPr>
              <a:t>Transformaciones en la economía: </a:t>
            </a:r>
            <a:r>
              <a:rPr lang="es-ES" smtClean="0">
                <a:latin typeface="Arial" pitchFamily="34" charset="0"/>
                <a:cs typeface="Arial" pitchFamily="34" charset="0"/>
              </a:rPr>
              <a:t>La entrega de tierras ociosas en usufructo a personas naturales o jurídicas que las soliciten, urgencia de aprovechar en la forma mas intensiva posible los terrenos existentes en los alrededores de casi todos los pueblos y ciudades (programa agricultura suburbana)</a:t>
            </a:r>
          </a:p>
          <a:p>
            <a:pPr eaLnBrk="1" hangingPunct="1">
              <a:lnSpc>
                <a:spcPct val="80000"/>
              </a:lnSpc>
              <a:spcBef>
                <a:spcPct val="0"/>
              </a:spcBef>
              <a:buFontTx/>
              <a:buChar char="•"/>
            </a:pPr>
            <a:r>
              <a:rPr lang="es-ES" smtClean="0">
                <a:latin typeface="Arial" pitchFamily="34" charset="0"/>
                <a:cs typeface="Times New Roman" pitchFamily="18" charset="0"/>
              </a:rPr>
              <a:t>conexión aérea directa con 39 ciudades del mundo a través de 94 líneas aéreas regulares y charters y 10 aeropuertos internacionales asociados a polos turísticos, en que descansa la gestión del turismo.</a:t>
            </a:r>
          </a:p>
          <a:p>
            <a:pPr eaLnBrk="1" hangingPunct="1">
              <a:lnSpc>
                <a:spcPct val="80000"/>
              </a:lnSpc>
              <a:spcBef>
                <a:spcPct val="0"/>
              </a:spcBef>
              <a:buFontTx/>
              <a:buChar char="•"/>
            </a:pPr>
            <a:r>
              <a:rPr lang="es-ES" smtClean="0">
                <a:solidFill>
                  <a:srgbClr val="336699"/>
                </a:solidFill>
                <a:latin typeface="Times New Roman" pitchFamily="18" charset="0"/>
                <a:cs typeface="Tahoma" pitchFamily="34" charset="0"/>
              </a:rPr>
              <a:t>El turismo creció un 2.9 % en visitantes y un 5.5 % en los ingresos respecto al 2009. </a:t>
            </a:r>
          </a:p>
          <a:p>
            <a:r>
              <a:rPr lang="es-ES" smtClean="0">
                <a:latin typeface="Times New Roman" pitchFamily="18" charset="0"/>
              </a:rPr>
              <a:t>Principales emisores U</a:t>
            </a:r>
          </a:p>
          <a:p>
            <a:r>
              <a:rPr lang="es-ES" smtClean="0">
                <a:latin typeface="Times New Roman" pitchFamily="18" charset="0"/>
              </a:rPr>
              <a:t>De ello: Canadá 914 884 941 097 102,9</a:t>
            </a:r>
          </a:p>
          <a:p>
            <a:r>
              <a:rPr lang="es-ES" smtClean="0">
                <a:latin typeface="Times New Roman" pitchFamily="18" charset="0"/>
              </a:rPr>
              <a:t>Inglaterra 172 318 174 226 101,1</a:t>
            </a:r>
          </a:p>
          <a:p>
            <a:r>
              <a:rPr lang="es-ES" smtClean="0">
                <a:latin typeface="Times New Roman" pitchFamily="18" charset="0"/>
              </a:rPr>
              <a:t>España 129 224 104 549 80,9</a:t>
            </a:r>
          </a:p>
          <a:p>
            <a:r>
              <a:rPr lang="es-ES" smtClean="0">
                <a:latin typeface="Times New Roman" pitchFamily="18" charset="0"/>
              </a:rPr>
              <a:t>Italia 118 347 115 483 97,6</a:t>
            </a:r>
          </a:p>
          <a:p>
            <a:r>
              <a:rPr lang="es-ES" smtClean="0">
                <a:latin typeface="Times New Roman" pitchFamily="18" charset="0"/>
              </a:rPr>
              <a:t>Alemania 93 437 94 161 100,8</a:t>
            </a:r>
          </a:p>
          <a:p>
            <a:r>
              <a:rPr lang="es-ES" smtClean="0">
                <a:latin typeface="Times New Roman" pitchFamily="18" charset="0"/>
              </a:rPr>
              <a:t>Francia 83 478 80 968 97,0</a:t>
            </a:r>
          </a:p>
          <a:p>
            <a:r>
              <a:rPr lang="es-ES" smtClean="0">
                <a:latin typeface="Times New Roman" pitchFamily="18" charset="0"/>
              </a:rPr>
              <a:t>Ingresos brutos MMCUC 2 106,0 2 221,4 105,5</a:t>
            </a:r>
          </a:p>
          <a:p>
            <a:pPr eaLnBrk="1" hangingPunct="1">
              <a:lnSpc>
                <a:spcPct val="90000"/>
              </a:lnSpc>
              <a:spcBef>
                <a:spcPct val="0"/>
              </a:spcBef>
            </a:pPr>
            <a:endParaRPr lang="en-US" smtClean="0">
              <a:latin typeface="Times New Roman" pitchFamily="18" charset="0"/>
            </a:endParaRPr>
          </a:p>
          <a:p>
            <a:pPr eaLnBrk="1" hangingPunct="1">
              <a:spcBef>
                <a:spcPct val="0"/>
              </a:spcBef>
            </a:pPr>
            <a:endParaRPr lang="es-ES_tradnl" smtClean="0">
              <a:latin typeface="Times New Roman" pitchFamily="18" charset="0"/>
            </a:endParaRPr>
          </a:p>
        </p:txBody>
      </p:sp>
      <p:sp>
        <p:nvSpPr>
          <p:cNvPr id="36868" name="3 Marcador de número de diapositiva"/>
          <p:cNvSpPr>
            <a:spLocks noGrp="1"/>
          </p:cNvSpPr>
          <p:nvPr>
            <p:ph type="sldNum" sz="quarter" idx="5"/>
          </p:nvPr>
        </p:nvSpPr>
        <p:spPr>
          <a:noFill/>
        </p:spPr>
        <p:txBody>
          <a:bodyPr/>
          <a:lstStyle/>
          <a:p>
            <a:fld id="{7D65A0EB-5A84-4E5B-8671-B2C4A628BB74}" type="slidenum">
              <a:rPr lang="es-ES_tradnl" smtClean="0"/>
              <a:pPr/>
              <a:t>12</a:t>
            </a:fld>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buFont typeface="Arial" charset="0"/>
              <a:buChar char="•"/>
              <a:defRPr/>
            </a:pPr>
            <a:r>
              <a:rPr lang="es-ES_tradnl" dirty="0" smtClean="0">
                <a:solidFill>
                  <a:srgbClr val="336699"/>
                </a:solidFill>
              </a:rPr>
              <a:t>La economía cubana es abierta, con alta dependencia del comercio exterior. </a:t>
            </a:r>
          </a:p>
          <a:p>
            <a:pPr>
              <a:buFont typeface="Arial" charset="0"/>
              <a:buChar char="•"/>
              <a:defRPr/>
            </a:pPr>
            <a:r>
              <a:rPr lang="es-ES_tradnl" dirty="0" smtClean="0">
                <a:solidFill>
                  <a:srgbClr val="336699"/>
                </a:solidFill>
              </a:rPr>
              <a:t>Cuba comercia con más de 3 000 compañías extranjeras y 170 países.</a:t>
            </a:r>
          </a:p>
          <a:p>
            <a:pPr marL="361950" indent="-361950">
              <a:spcBef>
                <a:spcPct val="50000"/>
              </a:spcBef>
              <a:buFontTx/>
              <a:buChar char="•"/>
              <a:defRPr/>
            </a:pPr>
            <a:r>
              <a:rPr lang="es-ES_tradnl" dirty="0" smtClean="0">
                <a:solidFill>
                  <a:srgbClr val="336699"/>
                </a:solidFill>
              </a:rPr>
              <a:t>673 Sucursales extranjeras establecidas en Cuba</a:t>
            </a:r>
          </a:p>
          <a:p>
            <a:pPr marL="361950" indent="-361950">
              <a:spcBef>
                <a:spcPct val="50000"/>
              </a:spcBef>
              <a:buFontTx/>
              <a:buChar char="•"/>
              <a:defRPr/>
            </a:pPr>
            <a:r>
              <a:rPr lang="es-ES_tradnl" dirty="0" smtClean="0">
                <a:solidFill>
                  <a:srgbClr val="336699"/>
                </a:solidFill>
              </a:rPr>
              <a:t>59 representadas a través de Agencias de representaciones.</a:t>
            </a:r>
          </a:p>
          <a:p>
            <a:pPr>
              <a:defRPr/>
            </a:pPr>
            <a:endParaRPr lang="es-ES" dirty="0"/>
          </a:p>
        </p:txBody>
      </p:sp>
      <p:sp>
        <p:nvSpPr>
          <p:cNvPr id="37892" name="3 Marcador de número de diapositiva"/>
          <p:cNvSpPr>
            <a:spLocks noGrp="1"/>
          </p:cNvSpPr>
          <p:nvPr>
            <p:ph type="sldNum" sz="quarter" idx="5"/>
          </p:nvPr>
        </p:nvSpPr>
        <p:spPr>
          <a:noFill/>
        </p:spPr>
        <p:txBody>
          <a:bodyPr/>
          <a:lstStyle/>
          <a:p>
            <a:fld id="{666C2194-CFFC-4F08-A339-97704A7C8CBC}" type="slidenum">
              <a:rPr lang="es-ES" smtClean="0"/>
              <a:pPr/>
              <a:t>13</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ln/>
        </p:spPr>
      </p:sp>
      <p:sp>
        <p:nvSpPr>
          <p:cNvPr id="38915" name="2 Marcador de notas"/>
          <p:cNvSpPr>
            <a:spLocks noGrp="1"/>
          </p:cNvSpPr>
          <p:nvPr>
            <p:ph type="body" idx="1"/>
          </p:nvPr>
        </p:nvSpPr>
        <p:spPr>
          <a:noFill/>
          <a:ln/>
        </p:spPr>
        <p:txBody>
          <a:bodyPr/>
          <a:lstStyle/>
          <a:p>
            <a:pPr>
              <a:buFontTx/>
              <a:buChar char="•"/>
            </a:pPr>
            <a:endParaRPr lang="es-ES_tradnl" smtClean="0">
              <a:solidFill>
                <a:srgbClr val="336699"/>
              </a:solidFill>
              <a:latin typeface="Times New Roman" pitchFamily="18" charset="0"/>
            </a:endParaRPr>
          </a:p>
          <a:p>
            <a:endParaRPr lang="es-ES" smtClean="0">
              <a:latin typeface="Times New Roman" pitchFamily="18" charset="0"/>
            </a:endParaRPr>
          </a:p>
        </p:txBody>
      </p:sp>
      <p:sp>
        <p:nvSpPr>
          <p:cNvPr id="38916" name="3 Marcador de número de diapositiva"/>
          <p:cNvSpPr>
            <a:spLocks noGrp="1"/>
          </p:cNvSpPr>
          <p:nvPr>
            <p:ph type="sldNum" sz="quarter" idx="5"/>
          </p:nvPr>
        </p:nvSpPr>
        <p:spPr>
          <a:noFill/>
        </p:spPr>
        <p:txBody>
          <a:bodyPr/>
          <a:lstStyle/>
          <a:p>
            <a:fld id="{DF977D47-5692-461B-9C59-3D6DE94985C3}" type="slidenum">
              <a:rPr lang="es-ES" smtClean="0"/>
              <a:pPr/>
              <a:t>14</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pPr eaLnBrk="1" hangingPunct="1">
              <a:spcBef>
                <a:spcPct val="0"/>
              </a:spcBef>
            </a:pPr>
            <a:r>
              <a:rPr lang="es-ES_tradnl" dirty="0" smtClean="0">
                <a:solidFill>
                  <a:srgbClr val="000000"/>
                </a:solidFill>
                <a:latin typeface="Arial" pitchFamily="34" charset="0"/>
              </a:rPr>
              <a:t>La oferta exportable cubana est</a:t>
            </a:r>
            <a:r>
              <a:rPr lang="es-ES_tradnl" dirty="0" smtClean="0">
                <a:solidFill>
                  <a:srgbClr val="000000"/>
                </a:solidFill>
                <a:latin typeface="Times New Roman" pitchFamily="18" charset="0"/>
              </a:rPr>
              <a:t>á</a:t>
            </a:r>
            <a:r>
              <a:rPr lang="es-ES_tradnl" dirty="0" smtClean="0">
                <a:solidFill>
                  <a:srgbClr val="000000"/>
                </a:solidFill>
                <a:latin typeface="Arial" pitchFamily="34" charset="0"/>
              </a:rPr>
              <a:t> presente en diversos sectores, como son el agrario, donde se destacan los </a:t>
            </a:r>
            <a:r>
              <a:rPr lang="es-ES_tradnl" dirty="0" err="1" smtClean="0">
                <a:solidFill>
                  <a:srgbClr val="000000"/>
                </a:solidFill>
                <a:latin typeface="Arial" pitchFamily="34" charset="0"/>
              </a:rPr>
              <a:t>bioplagicidas</a:t>
            </a:r>
            <a:r>
              <a:rPr lang="es-ES_tradnl" dirty="0" smtClean="0">
                <a:solidFill>
                  <a:srgbClr val="000000"/>
                </a:solidFill>
                <a:latin typeface="Arial" pitchFamily="34" charset="0"/>
              </a:rPr>
              <a:t> para el control de vectores, los productos farmac</a:t>
            </a:r>
            <a:r>
              <a:rPr lang="es-ES_tradnl" dirty="0" smtClean="0">
                <a:solidFill>
                  <a:srgbClr val="000000"/>
                </a:solidFill>
                <a:latin typeface="Times New Roman" pitchFamily="18" charset="0"/>
              </a:rPr>
              <a:t>é</a:t>
            </a:r>
            <a:r>
              <a:rPr lang="es-ES_tradnl" dirty="0" smtClean="0">
                <a:solidFill>
                  <a:srgbClr val="000000"/>
                </a:solidFill>
                <a:latin typeface="Arial" pitchFamily="34" charset="0"/>
              </a:rPr>
              <a:t>uticos de uso veterinario, el tabaco en rama y art</a:t>
            </a:r>
            <a:r>
              <a:rPr lang="es-ES_tradnl" dirty="0" smtClean="0">
                <a:solidFill>
                  <a:srgbClr val="000000"/>
                </a:solidFill>
                <a:latin typeface="Times New Roman" pitchFamily="18" charset="0"/>
              </a:rPr>
              <a:t>í</a:t>
            </a:r>
            <a:r>
              <a:rPr lang="es-ES_tradnl" dirty="0" smtClean="0">
                <a:solidFill>
                  <a:srgbClr val="000000"/>
                </a:solidFill>
                <a:latin typeface="Arial" pitchFamily="34" charset="0"/>
              </a:rPr>
              <a:t>culos para fumadores, entre otros</a:t>
            </a:r>
            <a:endParaRPr lang="es-ES_tradnl" dirty="0" smtClean="0">
              <a:latin typeface="Times New Roman" pitchFamily="18" charset="0"/>
            </a:endParaRPr>
          </a:p>
        </p:txBody>
      </p:sp>
      <p:sp>
        <p:nvSpPr>
          <p:cNvPr id="39940" name="3 Marcador de número de diapositiva"/>
          <p:cNvSpPr>
            <a:spLocks noGrp="1"/>
          </p:cNvSpPr>
          <p:nvPr>
            <p:ph type="sldNum" sz="quarter" idx="5"/>
          </p:nvPr>
        </p:nvSpPr>
        <p:spPr>
          <a:noFill/>
        </p:spPr>
        <p:txBody>
          <a:bodyPr/>
          <a:lstStyle/>
          <a:p>
            <a:fld id="{6534C3D0-8C12-46CF-A0F7-C6681BD07AE8}" type="slidenum">
              <a:rPr lang="es-ES_tradnl" smtClean="0"/>
              <a:pPr/>
              <a:t>15</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C486502-2A13-432D-A61D-BF8465231A26}" type="slidenum">
              <a:rPr lang="es-ES"/>
              <a:pPr>
                <a:defRPr/>
              </a:pPr>
              <a:t>‹Nº›</a:t>
            </a:fld>
            <a:endParaRPr lang="es-E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F2B5F001-2BDB-41FC-B54C-77385A809D98}" type="slidenum">
              <a:rPr lang="es-ES"/>
              <a:pPr>
                <a:defRPr/>
              </a:pPr>
              <a:t>‹Nº›</a:t>
            </a:fld>
            <a:endParaRPr lang="es-E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F81E4A5C-63C6-44DE-AAEB-76E490F905AE}" type="slidenum">
              <a:rPr lang="es-ES"/>
              <a:pPr>
                <a:defRPr/>
              </a:pPr>
              <a:t>‹Nº›</a:t>
            </a:fld>
            <a:endParaRPr lang="es-E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685800" y="1981200"/>
            <a:ext cx="77724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250AF01E-B33C-4163-8157-82058BB19476}" type="slidenum">
              <a:rPr lang="es-ES"/>
              <a:pPr>
                <a:defRPr/>
              </a:pPr>
              <a:t>‹Nº›</a:t>
            </a:fld>
            <a:endParaRPr lang="es-E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s-ES_tradnl"/>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s-ES_tradnl"/>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5483BF44-FAA5-4427-947F-F233B9A0768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transition spd="slow">
    <p:cove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15.xml"/><Relationship Id="rId7" Type="http://schemas.openxmlformats.org/officeDocument/2006/relationships/image" Target="../media/image45.png"/><Relationship Id="rId12" Type="http://schemas.openxmlformats.org/officeDocument/2006/relationships/image" Target="../media/image48.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4.jpeg"/><Relationship Id="rId11" Type="http://schemas.openxmlformats.org/officeDocument/2006/relationships/oleObject" Target="../embeddings/oleObject1.bin"/><Relationship Id="rId5" Type="http://schemas.openxmlformats.org/officeDocument/2006/relationships/image" Target="../media/image43.jpeg"/><Relationship Id="rId10" Type="http://schemas.openxmlformats.org/officeDocument/2006/relationships/image" Target="../media/image47.jpeg"/><Relationship Id="rId4" Type="http://schemas.openxmlformats.org/officeDocument/2006/relationships/image" Target="../media/image42.jpeg"/><Relationship Id="rId9"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8" descr="foto de cuba"/>
          <p:cNvPicPr>
            <a:picLocks noChangeAspect="1" noChangeArrowheads="1"/>
          </p:cNvPicPr>
          <p:nvPr/>
        </p:nvPicPr>
        <p:blipFill>
          <a:blip r:embed="rId2"/>
          <a:srcRect/>
          <a:stretch>
            <a:fillRect/>
          </a:stretch>
        </p:blipFill>
        <p:spPr bwMode="auto">
          <a:xfrm>
            <a:off x="0" y="1447800"/>
            <a:ext cx="9067800" cy="3886200"/>
          </a:xfrm>
          <a:prstGeom prst="rect">
            <a:avLst/>
          </a:prstGeom>
          <a:noFill/>
          <a:ln w="9525">
            <a:noFill/>
            <a:miter lim="800000"/>
            <a:headEnd/>
            <a:tailEnd/>
          </a:ln>
        </p:spPr>
      </p:pic>
      <p:pic>
        <p:nvPicPr>
          <p:cNvPr id="3075" name="Picture 5" descr="cuba"/>
          <p:cNvPicPr>
            <a:picLocks noChangeAspect="1" noChangeArrowheads="1"/>
          </p:cNvPicPr>
          <p:nvPr/>
        </p:nvPicPr>
        <p:blipFill>
          <a:blip r:embed="rId3"/>
          <a:srcRect/>
          <a:stretch>
            <a:fillRect/>
          </a:stretch>
        </p:blipFill>
        <p:spPr bwMode="auto">
          <a:xfrm>
            <a:off x="1981200" y="0"/>
            <a:ext cx="4724400" cy="1524000"/>
          </a:xfrm>
          <a:prstGeom prst="rect">
            <a:avLst/>
          </a:prstGeom>
          <a:solidFill>
            <a:schemeClr val="bg1"/>
          </a:solidFill>
          <a:ln w="9525">
            <a:noFill/>
            <a:miter lim="800000"/>
            <a:headEnd/>
            <a:tailEnd/>
          </a:ln>
        </p:spPr>
      </p:pic>
      <p:sp>
        <p:nvSpPr>
          <p:cNvPr id="5124" name="Text Box 8"/>
          <p:cNvSpPr txBox="1">
            <a:spLocks noChangeArrowheads="1"/>
          </p:cNvSpPr>
          <p:nvPr/>
        </p:nvSpPr>
        <p:spPr bwMode="auto">
          <a:xfrm>
            <a:off x="304800" y="3995738"/>
            <a:ext cx="8610600" cy="2862262"/>
          </a:xfrm>
          <a:prstGeom prst="rect">
            <a:avLst/>
          </a:prstGeom>
          <a:noFill/>
          <a:ln w="9525">
            <a:noFill/>
            <a:miter lim="800000"/>
            <a:headEnd/>
            <a:tailEnd/>
          </a:ln>
          <a:effectLst>
            <a:prstShdw prst="shdw11">
              <a:schemeClr val="bg2">
                <a:alpha val="50000"/>
              </a:schemeClr>
            </a:prstShdw>
          </a:effectLst>
        </p:spPr>
        <p:txBody>
          <a:bodyPr>
            <a:spAutoFit/>
          </a:bodyPr>
          <a:lstStyle/>
          <a:p>
            <a:pPr algn="ctr">
              <a:lnSpc>
                <a:spcPct val="150000"/>
              </a:lnSpc>
              <a:defRPr/>
            </a:pPr>
            <a:r>
              <a:rPr lang="en-US" sz="3200" b="1" dirty="0">
                <a:solidFill>
                  <a:schemeClr val="accent2">
                    <a:lumMod val="75000"/>
                  </a:schemeClr>
                </a:solidFill>
                <a:latin typeface="Arial" pitchFamily="34" charset="0"/>
              </a:rPr>
              <a:t>PRESENTATION </a:t>
            </a:r>
          </a:p>
          <a:p>
            <a:pPr algn="ctr">
              <a:lnSpc>
                <a:spcPct val="150000"/>
              </a:lnSpc>
              <a:defRPr/>
            </a:pPr>
            <a:r>
              <a:rPr lang="en-US" sz="3200" b="1" dirty="0">
                <a:solidFill>
                  <a:schemeClr val="accent2">
                    <a:lumMod val="75000"/>
                  </a:schemeClr>
                </a:solidFill>
                <a:latin typeface="Arial" pitchFamily="34" charset="0"/>
              </a:rPr>
              <a:t>OF H.E. Mrs. LOIPA SANCHEZ LORENZO</a:t>
            </a:r>
          </a:p>
          <a:p>
            <a:pPr algn="ctr">
              <a:lnSpc>
                <a:spcPct val="150000"/>
              </a:lnSpc>
              <a:defRPr/>
            </a:pPr>
            <a:r>
              <a:rPr lang="sk-SK" sz="2800" b="1" dirty="0">
                <a:solidFill>
                  <a:schemeClr val="accent2">
                    <a:lumMod val="75000"/>
                  </a:schemeClr>
                </a:solidFill>
                <a:latin typeface="Arial" pitchFamily="34" charset="0"/>
              </a:rPr>
              <a:t>ECONOMIC FORUM CLUB</a:t>
            </a:r>
            <a:r>
              <a:rPr lang="en-US" sz="2800" b="1" dirty="0">
                <a:solidFill>
                  <a:schemeClr val="accent2">
                    <a:lumMod val="75000"/>
                  </a:schemeClr>
                </a:solidFill>
                <a:latin typeface="Arial" pitchFamily="34" charset="0"/>
              </a:rPr>
              <a:t/>
            </a:r>
            <a:br>
              <a:rPr lang="en-US" sz="2800" b="1" dirty="0">
                <a:solidFill>
                  <a:schemeClr val="accent2">
                    <a:lumMod val="75000"/>
                  </a:schemeClr>
                </a:solidFill>
                <a:latin typeface="Arial" pitchFamily="34" charset="0"/>
              </a:rPr>
            </a:br>
            <a:r>
              <a:rPr lang="en-US" sz="2800" i="1" dirty="0">
                <a:solidFill>
                  <a:schemeClr val="accent2">
                    <a:lumMod val="75000"/>
                  </a:schemeClr>
                </a:solidFill>
                <a:latin typeface="Arial" pitchFamily="34" charset="0"/>
              </a:rPr>
              <a:t>Bratislava,</a:t>
            </a:r>
            <a:r>
              <a:rPr lang="en-US" sz="2800" b="1" i="1" dirty="0">
                <a:solidFill>
                  <a:schemeClr val="accent2">
                    <a:lumMod val="75000"/>
                  </a:schemeClr>
                </a:solidFill>
                <a:latin typeface="Arial" pitchFamily="34" charset="0"/>
              </a:rPr>
              <a:t> </a:t>
            </a:r>
            <a:r>
              <a:rPr lang="en-US" sz="2800" i="1" dirty="0">
                <a:solidFill>
                  <a:schemeClr val="accent2">
                    <a:lumMod val="75000"/>
                  </a:schemeClr>
                </a:solidFill>
                <a:latin typeface="Arial" pitchFamily="34" charset="0"/>
              </a:rPr>
              <a:t>November 26, 201</a:t>
            </a:r>
            <a:r>
              <a:rPr lang="sk-SK" sz="2800" i="1" dirty="0">
                <a:solidFill>
                  <a:schemeClr val="accent2">
                    <a:lumMod val="75000"/>
                  </a:schemeClr>
                </a:solidFill>
                <a:latin typeface="Arial" pitchFamily="34" charset="0"/>
              </a:rPr>
              <a:t>3</a:t>
            </a:r>
            <a:endParaRPr lang="es-ES" sz="3200" dirty="0">
              <a:solidFill>
                <a:schemeClr val="accent2">
                  <a:lumMod val="75000"/>
                </a:schemeClr>
              </a:solidFill>
              <a:latin typeface="Verdana" pitchFamily="34" charset="0"/>
            </a:endParaRPr>
          </a:p>
        </p:txBody>
      </p:sp>
      <p:grpSp>
        <p:nvGrpSpPr>
          <p:cNvPr id="3077" name="Group 12"/>
          <p:cNvGrpSpPr>
            <a:grpSpLocks/>
          </p:cNvGrpSpPr>
          <p:nvPr/>
        </p:nvGrpSpPr>
        <p:grpSpPr bwMode="auto">
          <a:xfrm>
            <a:off x="7162800" y="2895600"/>
            <a:ext cx="1744663" cy="1828800"/>
            <a:chOff x="4303" y="2752"/>
            <a:chExt cx="1313" cy="1376"/>
          </a:xfrm>
        </p:grpSpPr>
        <p:pic>
          <p:nvPicPr>
            <p:cNvPr id="3078" name="Picture 7" descr="mapamundi"/>
            <p:cNvPicPr>
              <a:picLocks noChangeAspect="1" noChangeArrowheads="1"/>
            </p:cNvPicPr>
            <p:nvPr/>
          </p:nvPicPr>
          <p:blipFill>
            <a:blip r:embed="rId4"/>
            <a:srcRect/>
            <a:stretch>
              <a:fillRect/>
            </a:stretch>
          </p:blipFill>
          <p:spPr bwMode="auto">
            <a:xfrm>
              <a:off x="4303" y="2752"/>
              <a:ext cx="1313" cy="1376"/>
            </a:xfrm>
            <a:prstGeom prst="rect">
              <a:avLst/>
            </a:prstGeom>
            <a:noFill/>
            <a:ln w="9525">
              <a:noFill/>
              <a:miter lim="800000"/>
              <a:headEnd/>
              <a:tailEnd/>
            </a:ln>
          </p:spPr>
        </p:pic>
        <p:sp>
          <p:nvSpPr>
            <p:cNvPr id="3079" name="Oval 9"/>
            <p:cNvSpPr>
              <a:spLocks noChangeArrowheads="1"/>
            </p:cNvSpPr>
            <p:nvPr/>
          </p:nvSpPr>
          <p:spPr bwMode="auto">
            <a:xfrm>
              <a:off x="4777" y="3376"/>
              <a:ext cx="240" cy="240"/>
            </a:xfrm>
            <a:prstGeom prst="ellipse">
              <a:avLst/>
            </a:prstGeom>
            <a:noFill/>
            <a:ln w="38100">
              <a:solidFill>
                <a:srgbClr val="FFFF00"/>
              </a:solidFill>
              <a:round/>
              <a:headEnd/>
              <a:tailEnd/>
            </a:ln>
          </p:spPr>
          <p:txBody>
            <a:bodyPr wrap="none" anchor="ctr"/>
            <a:lstStyle/>
            <a:p>
              <a:endParaRPr lang="es-ES_tradnl"/>
            </a:p>
          </p:txBody>
        </p:sp>
      </p:grpSp>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2"/>
          <p:cNvSpPr txBox="1">
            <a:spLocks noChangeArrowheads="1"/>
          </p:cNvSpPr>
          <p:nvPr/>
        </p:nvSpPr>
        <p:spPr bwMode="auto">
          <a:xfrm>
            <a:off x="457200" y="304800"/>
            <a:ext cx="7467600" cy="542925"/>
          </a:xfrm>
          <a:prstGeom prst="rect">
            <a:avLst/>
          </a:prstGeom>
          <a:solidFill>
            <a:schemeClr val="bg1"/>
          </a:solidFill>
          <a:ln w="9525">
            <a:noFill/>
            <a:miter lim="800000"/>
            <a:headEnd/>
            <a:tailEnd/>
          </a:ln>
        </p:spPr>
        <p:txBody>
          <a:bodyPr>
            <a:spAutoFit/>
          </a:bodyPr>
          <a:lstStyle/>
          <a:p>
            <a:pPr>
              <a:lnSpc>
                <a:spcPct val="140000"/>
              </a:lnSpc>
            </a:pPr>
            <a:r>
              <a:rPr lang="en-US" b="1">
                <a:solidFill>
                  <a:srgbClr val="003399"/>
                </a:solidFill>
                <a:cs typeface="Tahoma" pitchFamily="34" charset="0"/>
              </a:rPr>
              <a:t>Main problems of Cuban Economy 2010-2013:</a:t>
            </a:r>
          </a:p>
        </p:txBody>
      </p:sp>
      <p:sp>
        <p:nvSpPr>
          <p:cNvPr id="12291" name="Text Box 6"/>
          <p:cNvSpPr txBox="1">
            <a:spLocks noChangeArrowheads="1"/>
          </p:cNvSpPr>
          <p:nvPr/>
        </p:nvSpPr>
        <p:spPr bwMode="auto">
          <a:xfrm>
            <a:off x="228600" y="917575"/>
            <a:ext cx="8458200" cy="5632311"/>
          </a:xfrm>
          <a:prstGeom prst="rect">
            <a:avLst/>
          </a:prstGeom>
          <a:noFill/>
          <a:ln w="9525">
            <a:noFill/>
            <a:miter lim="800000"/>
            <a:headEnd/>
            <a:tailEnd/>
          </a:ln>
        </p:spPr>
        <p:txBody>
          <a:bodyPr wrap="square">
            <a:spAutoFit/>
          </a:bodyPr>
          <a:lstStyle/>
          <a:p>
            <a:pPr marL="271463" indent="-271463">
              <a:buFontTx/>
              <a:buChar char="-"/>
            </a:pPr>
            <a:r>
              <a:rPr lang="en-US" sz="2000" dirty="0"/>
              <a:t>Influence of the international economic crisis.</a:t>
            </a:r>
          </a:p>
          <a:p>
            <a:pPr marL="271463" indent="-271463"/>
            <a:endParaRPr lang="en-US" sz="2000" dirty="0"/>
          </a:p>
          <a:p>
            <a:pPr marL="271463" indent="-271463">
              <a:buFontTx/>
              <a:buChar char="-"/>
            </a:pPr>
            <a:r>
              <a:rPr lang="en-US" sz="2000" dirty="0"/>
              <a:t>The limitations imposed by the economic, commercial and financial </a:t>
            </a:r>
            <a:r>
              <a:rPr lang="es-ES" sz="2000" dirty="0" err="1" smtClean="0"/>
              <a:t>blockade</a:t>
            </a:r>
            <a:r>
              <a:rPr lang="es-ES" sz="2000" dirty="0" smtClean="0"/>
              <a:t> </a:t>
            </a:r>
            <a:r>
              <a:rPr lang="en-US" sz="2000" dirty="0" smtClean="0"/>
              <a:t>(</a:t>
            </a:r>
            <a:r>
              <a:rPr lang="en-US" sz="2000" dirty="0"/>
              <a:t>embargo) impose by the United State. </a:t>
            </a:r>
            <a:r>
              <a:rPr lang="en-US" sz="2000" dirty="0" smtClean="0"/>
              <a:t>(Total cost  to Cuba:</a:t>
            </a:r>
          </a:p>
          <a:p>
            <a:pPr marL="271463" indent="-271463"/>
            <a:r>
              <a:rPr lang="en-US" sz="2000" dirty="0" smtClean="0"/>
              <a:t>	</a:t>
            </a:r>
            <a:r>
              <a:rPr lang="es-ES" sz="2000" dirty="0" smtClean="0"/>
              <a:t>1 157 327 000 000 USD</a:t>
            </a:r>
            <a:r>
              <a:rPr lang="en-US" sz="2000" dirty="0" smtClean="0"/>
              <a:t>).</a:t>
            </a:r>
            <a:endParaRPr lang="en-US" sz="2000" dirty="0"/>
          </a:p>
          <a:p>
            <a:pPr marL="271463" indent="-271463">
              <a:buFontTx/>
              <a:buChar char="-"/>
            </a:pPr>
            <a:endParaRPr lang="en-US" sz="2000" dirty="0"/>
          </a:p>
          <a:p>
            <a:pPr marL="271463" indent="-271463">
              <a:buFontTx/>
              <a:buChar char="-"/>
            </a:pPr>
            <a:r>
              <a:rPr lang="en-US" sz="2000" dirty="0"/>
              <a:t>Internal deficiencies that hamper the development of the productive forces as indiscipline and illegalities as well as failure of the construction and assembly plan for investments.</a:t>
            </a:r>
          </a:p>
          <a:p>
            <a:pPr marL="271463" indent="-271463">
              <a:buFontTx/>
              <a:buChar char="-"/>
            </a:pPr>
            <a:endParaRPr lang="en-US" sz="2000" dirty="0"/>
          </a:p>
          <a:p>
            <a:pPr marL="271463" indent="-271463">
              <a:buFontTx/>
              <a:buChar char="-"/>
            </a:pPr>
            <a:r>
              <a:rPr lang="en-US" sz="2000" dirty="0"/>
              <a:t>Increase in prices of food and raw materials in the international market, that affected the dynamics of the Cuban economy.</a:t>
            </a:r>
          </a:p>
          <a:p>
            <a:pPr marL="271463" indent="-271463"/>
            <a:endParaRPr lang="en-US" sz="2000" dirty="0"/>
          </a:p>
          <a:p>
            <a:pPr marL="271463" indent="-271463">
              <a:buFontTx/>
              <a:buChar char="-"/>
            </a:pPr>
            <a:r>
              <a:rPr lang="en-US" sz="2000" dirty="0" smtClean="0"/>
              <a:t>Importation </a:t>
            </a:r>
            <a:r>
              <a:rPr lang="en-US" sz="2000" dirty="0"/>
              <a:t>of most of the food consumed in the country.</a:t>
            </a:r>
          </a:p>
          <a:p>
            <a:pPr marL="271463" indent="-271463"/>
            <a:r>
              <a:rPr lang="en-US" sz="2000" dirty="0"/>
              <a:t>	</a:t>
            </a:r>
            <a:r>
              <a:rPr lang="en-US" sz="2000" dirty="0" smtClean="0"/>
              <a:t>About 70</a:t>
            </a:r>
            <a:r>
              <a:rPr lang="en-US" sz="2000" dirty="0"/>
              <a:t>% of the food </a:t>
            </a:r>
            <a:r>
              <a:rPr lang="en-US" sz="2000" dirty="0" smtClean="0"/>
              <a:t>consumed. Must </a:t>
            </a:r>
            <a:r>
              <a:rPr lang="en-US" sz="2000" dirty="0"/>
              <a:t>pay each year </a:t>
            </a:r>
            <a:endParaRPr lang="en-US" sz="2000" dirty="0" smtClean="0"/>
          </a:p>
          <a:p>
            <a:pPr marL="271463" indent="-271463"/>
            <a:r>
              <a:rPr lang="en-US" sz="2000" dirty="0" smtClean="0"/>
              <a:t>	between </a:t>
            </a:r>
            <a:r>
              <a:rPr lang="en-US" sz="2000" dirty="0"/>
              <a:t>1,500 and 2,000 million </a:t>
            </a:r>
            <a:r>
              <a:rPr lang="en-US" sz="2000" dirty="0" smtClean="0"/>
              <a:t>USD </a:t>
            </a:r>
            <a:r>
              <a:rPr lang="en-US" sz="2000" dirty="0"/>
              <a:t>for that concept.</a:t>
            </a:r>
          </a:p>
          <a:p>
            <a:pPr marL="271463" indent="-271463"/>
            <a:endParaRPr lang="en-US" sz="2000" dirty="0"/>
          </a:p>
          <a:p>
            <a:pPr marL="271463" indent="-271463"/>
            <a:r>
              <a:rPr lang="en-US" sz="2000" dirty="0"/>
              <a:t>-  Persistency of the inability to export.</a:t>
            </a:r>
          </a:p>
        </p:txBody>
      </p:sp>
      <p:pic>
        <p:nvPicPr>
          <p:cNvPr id="12292" name="Picture 4" descr="cuba"/>
          <p:cNvPicPr>
            <a:picLocks noChangeAspect="1" noChangeArrowheads="1" noCrop="1"/>
          </p:cNvPicPr>
          <p:nvPr/>
        </p:nvPicPr>
        <p:blipFill>
          <a:blip r:embed="rId3"/>
          <a:srcRect/>
          <a:stretch>
            <a:fillRect/>
          </a:stretch>
        </p:blipFill>
        <p:spPr bwMode="auto">
          <a:xfrm rot="-655710">
            <a:off x="8302625" y="69850"/>
            <a:ext cx="790575" cy="608013"/>
          </a:xfrm>
          <a:prstGeom prst="rect">
            <a:avLst/>
          </a:prstGeom>
          <a:noFill/>
          <a:ln w="9525">
            <a:noFill/>
            <a:miter lim="800000"/>
            <a:headEnd/>
            <a:tailEnd/>
          </a:ln>
        </p:spPr>
      </p:pic>
      <p:pic>
        <p:nvPicPr>
          <p:cNvPr id="12293" name="Picture 17"/>
          <p:cNvPicPr>
            <a:picLocks noChangeAspect="1" noChangeArrowheads="1"/>
          </p:cNvPicPr>
          <p:nvPr/>
        </p:nvPicPr>
        <p:blipFill>
          <a:blip r:embed="rId4"/>
          <a:srcRect/>
          <a:stretch>
            <a:fillRect/>
          </a:stretch>
        </p:blipFill>
        <p:spPr bwMode="auto">
          <a:xfrm>
            <a:off x="7086600" y="4648200"/>
            <a:ext cx="2057400" cy="2209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152400" y="685800"/>
            <a:ext cx="4267200" cy="685800"/>
          </a:xfrm>
        </p:spPr>
        <p:txBody>
          <a:bodyPr/>
          <a:lstStyle/>
          <a:p>
            <a:r>
              <a:rPr lang="en-US" sz="2800" b="1" smtClean="0">
                <a:solidFill>
                  <a:srgbClr val="1E1E7C"/>
                </a:solidFill>
                <a:latin typeface="Arial" pitchFamily="34" charset="0"/>
              </a:rPr>
              <a:t>MAIN ACHIEVEMENTS </a:t>
            </a:r>
            <a:br>
              <a:rPr lang="en-US" sz="2800" b="1" smtClean="0">
                <a:solidFill>
                  <a:srgbClr val="1E1E7C"/>
                </a:solidFill>
                <a:latin typeface="Arial" pitchFamily="34" charset="0"/>
              </a:rPr>
            </a:br>
            <a:r>
              <a:rPr lang="en-US" sz="2800" b="1" smtClean="0">
                <a:solidFill>
                  <a:srgbClr val="1E1E7C"/>
                </a:solidFill>
                <a:latin typeface="Arial" pitchFamily="34" charset="0"/>
              </a:rPr>
              <a:t>2010-2013</a:t>
            </a:r>
          </a:p>
        </p:txBody>
      </p:sp>
      <p:sp>
        <p:nvSpPr>
          <p:cNvPr id="13315" name="Rectangle 2"/>
          <p:cNvSpPr>
            <a:spLocks noChangeArrowheads="1"/>
          </p:cNvSpPr>
          <p:nvPr/>
        </p:nvSpPr>
        <p:spPr bwMode="auto">
          <a:xfrm>
            <a:off x="304800" y="1447800"/>
            <a:ext cx="8534400" cy="5232400"/>
          </a:xfrm>
          <a:prstGeom prst="rect">
            <a:avLst/>
          </a:prstGeom>
          <a:noFill/>
          <a:ln w="28575" algn="ctr">
            <a:noFill/>
            <a:miter lim="800000"/>
            <a:headEnd/>
            <a:tailEnd/>
          </a:ln>
        </p:spPr>
        <p:txBody>
          <a:bodyPr>
            <a:spAutoFit/>
          </a:bodyPr>
          <a:lstStyle/>
          <a:p>
            <a:pPr>
              <a:buFont typeface="Wingdings" pitchFamily="2" charset="2"/>
              <a:buChar char="v"/>
            </a:pPr>
            <a:r>
              <a:rPr lang="en-US" b="1">
                <a:solidFill>
                  <a:srgbClr val="1E1E7C"/>
                </a:solidFill>
                <a:cs typeface="Tahoma" pitchFamily="34" charset="0"/>
              </a:rPr>
              <a:t>Increase of Economy</a:t>
            </a:r>
            <a:r>
              <a:rPr lang="en-US" b="1">
                <a:solidFill>
                  <a:srgbClr val="1E1E7C"/>
                </a:solidFill>
                <a:ea typeface="Tahoma" pitchFamily="34" charset="0"/>
                <a:cs typeface="Arial" pitchFamily="34" charset="0"/>
              </a:rPr>
              <a:t> </a:t>
            </a:r>
          </a:p>
          <a:p>
            <a:r>
              <a:rPr lang="en-US" b="1">
                <a:solidFill>
                  <a:srgbClr val="1E1E7C"/>
                </a:solidFill>
                <a:ea typeface="Tahoma" pitchFamily="34" charset="0"/>
                <a:cs typeface="Arial" pitchFamily="34" charset="0"/>
              </a:rPr>
              <a:t>(GDP growth)  </a:t>
            </a:r>
            <a:r>
              <a:rPr lang="en-US" b="1">
                <a:solidFill>
                  <a:srgbClr val="1E1E7C"/>
                </a:solidFill>
                <a:cs typeface="Tahoma" pitchFamily="34" charset="0"/>
              </a:rPr>
              <a:t>2,7% in 2011 </a:t>
            </a:r>
          </a:p>
          <a:p>
            <a:r>
              <a:rPr lang="en-US" b="1">
                <a:solidFill>
                  <a:srgbClr val="1E1E7C"/>
                </a:solidFill>
                <a:cs typeface="Tahoma" pitchFamily="34" charset="0"/>
              </a:rPr>
              <a:t>		     3,0% in 2012 </a:t>
            </a:r>
          </a:p>
          <a:p>
            <a:pPr algn="just"/>
            <a:r>
              <a:rPr lang="en-US" sz="1600">
                <a:solidFill>
                  <a:srgbClr val="1E1E7C"/>
                </a:solidFill>
                <a:cs typeface="Tahoma" pitchFamily="34" charset="0"/>
              </a:rPr>
              <a:t>Mainly in sectors as agriculture, manufactory </a:t>
            </a:r>
          </a:p>
          <a:p>
            <a:pPr algn="just"/>
            <a:r>
              <a:rPr lang="en-US" sz="1600">
                <a:solidFill>
                  <a:srgbClr val="1E1E7C"/>
                </a:solidFill>
                <a:cs typeface="Tahoma" pitchFamily="34" charset="0"/>
              </a:rPr>
              <a:t>industry, sugar production, constructions and </a:t>
            </a:r>
          </a:p>
          <a:p>
            <a:pPr algn="just"/>
            <a:r>
              <a:rPr lang="en-US" sz="1600">
                <a:solidFill>
                  <a:srgbClr val="1E1E7C"/>
                </a:solidFill>
                <a:cs typeface="Tahoma" pitchFamily="34" charset="0"/>
              </a:rPr>
              <a:t>investments in the productive areas, productivity of work and mercantile circulation.</a:t>
            </a:r>
          </a:p>
          <a:p>
            <a:endParaRPr lang="en-US" sz="1800" b="1">
              <a:solidFill>
                <a:srgbClr val="1E1E7C"/>
              </a:solidFill>
              <a:cs typeface="Tahoma" pitchFamily="34" charset="0"/>
            </a:endParaRPr>
          </a:p>
          <a:p>
            <a:pPr>
              <a:buFont typeface="Wingdings" pitchFamily="2" charset="2"/>
              <a:buChar char="v"/>
            </a:pPr>
            <a:r>
              <a:rPr lang="en-US" b="1">
                <a:solidFill>
                  <a:srgbClr val="1E1E7C"/>
                </a:solidFill>
                <a:cs typeface="Tahoma" pitchFamily="34" charset="0"/>
              </a:rPr>
              <a:t>Reduced the external imbalance</a:t>
            </a:r>
            <a:endParaRPr lang="en-US">
              <a:solidFill>
                <a:srgbClr val="1E1E7C"/>
              </a:solidFill>
              <a:cs typeface="Tahoma" pitchFamily="34" charset="0"/>
            </a:endParaRPr>
          </a:p>
          <a:p>
            <a:r>
              <a:rPr lang="en-US" sz="1600">
                <a:solidFill>
                  <a:srgbClr val="1E1E7C"/>
                </a:solidFill>
                <a:cs typeface="Tahoma" pitchFamily="34" charset="0"/>
              </a:rPr>
              <a:t>     - Increase foreign exchange earnings. Explicit support for the export</a:t>
            </a:r>
          </a:p>
          <a:p>
            <a:r>
              <a:rPr lang="en-US" sz="1600">
                <a:solidFill>
                  <a:srgbClr val="1E1E7C"/>
                </a:solidFill>
                <a:cs typeface="Tahoma" pitchFamily="34" charset="0"/>
              </a:rPr>
              <a:t>     - Reduce expenses in foreign currencies (efficient import substitution)</a:t>
            </a:r>
          </a:p>
          <a:p>
            <a:endParaRPr lang="en-US" sz="1800">
              <a:solidFill>
                <a:srgbClr val="1E1E7C"/>
              </a:solidFill>
              <a:cs typeface="Tahoma" pitchFamily="34" charset="0"/>
            </a:endParaRPr>
          </a:p>
          <a:p>
            <a:pPr>
              <a:buFont typeface="Wingdings" pitchFamily="2" charset="2"/>
              <a:buChar char="v"/>
            </a:pPr>
            <a:r>
              <a:rPr lang="en-US" b="1">
                <a:solidFill>
                  <a:srgbClr val="1E1E7C"/>
                </a:solidFill>
                <a:cs typeface="Tahoma" pitchFamily="34" charset="0"/>
              </a:rPr>
              <a:t>Recover external payments capacity</a:t>
            </a:r>
          </a:p>
          <a:p>
            <a:pPr>
              <a:buFont typeface="Wingdings" pitchFamily="2" charset="2"/>
              <a:buChar char="v"/>
            </a:pPr>
            <a:endParaRPr lang="en-US" b="1">
              <a:solidFill>
                <a:srgbClr val="1E1E7C"/>
              </a:solidFill>
              <a:cs typeface="Tahoma" pitchFamily="34" charset="0"/>
            </a:endParaRPr>
          </a:p>
          <a:p>
            <a:pPr>
              <a:buFont typeface="Wingdings" pitchFamily="2" charset="2"/>
              <a:buChar char="v"/>
            </a:pPr>
            <a:r>
              <a:rPr lang="en-US" b="1">
                <a:solidFill>
                  <a:srgbClr val="1E1E7C"/>
                </a:solidFill>
                <a:cs typeface="Tahoma" pitchFamily="34" charset="0"/>
              </a:rPr>
              <a:t>Recover productive capacity and improve</a:t>
            </a:r>
            <a:r>
              <a:rPr lang="en-US" sz="1800" b="1">
                <a:solidFill>
                  <a:srgbClr val="1E1E7C"/>
                </a:solidFill>
                <a:cs typeface="Tahoma" pitchFamily="34" charset="0"/>
              </a:rPr>
              <a:t> </a:t>
            </a:r>
            <a:r>
              <a:rPr lang="en-US" b="1">
                <a:solidFill>
                  <a:srgbClr val="1E1E7C"/>
                </a:solidFill>
                <a:cs typeface="Tahoma" pitchFamily="34" charset="0"/>
              </a:rPr>
              <a:t>efficiently</a:t>
            </a:r>
            <a:endParaRPr lang="en-US">
              <a:solidFill>
                <a:srgbClr val="1E1E7C"/>
              </a:solidFill>
              <a:cs typeface="Tahoma" pitchFamily="34" charset="0"/>
            </a:endParaRPr>
          </a:p>
          <a:p>
            <a:r>
              <a:rPr lang="en-US" sz="1800">
                <a:solidFill>
                  <a:srgbClr val="1E1E7C"/>
                </a:solidFill>
                <a:cs typeface="Tahoma" pitchFamily="34" charset="0"/>
              </a:rPr>
              <a:t>     </a:t>
            </a:r>
            <a:r>
              <a:rPr lang="en-US" sz="1600">
                <a:solidFill>
                  <a:srgbClr val="1E1E7C"/>
                </a:solidFill>
                <a:cs typeface="Tahoma" pitchFamily="34" charset="0"/>
              </a:rPr>
              <a:t>- Development of agriculture</a:t>
            </a:r>
            <a:br>
              <a:rPr lang="en-US" sz="1600">
                <a:solidFill>
                  <a:srgbClr val="1E1E7C"/>
                </a:solidFill>
                <a:cs typeface="Tahoma" pitchFamily="34" charset="0"/>
              </a:rPr>
            </a:br>
            <a:r>
              <a:rPr lang="en-US" sz="1600">
                <a:solidFill>
                  <a:srgbClr val="1E1E7C"/>
                </a:solidFill>
                <a:cs typeface="Tahoma" pitchFamily="34" charset="0"/>
              </a:rPr>
              <a:t>      - Industry-Resizing</a:t>
            </a:r>
            <a:br>
              <a:rPr lang="en-US" sz="1600">
                <a:solidFill>
                  <a:srgbClr val="1E1E7C"/>
                </a:solidFill>
                <a:cs typeface="Tahoma" pitchFamily="34" charset="0"/>
              </a:rPr>
            </a:br>
            <a:r>
              <a:rPr lang="en-US" sz="1600">
                <a:solidFill>
                  <a:srgbClr val="1E1E7C"/>
                </a:solidFill>
                <a:cs typeface="Tahoma" pitchFamily="34" charset="0"/>
              </a:rPr>
              <a:t>      - Reducing the unnecessary use</a:t>
            </a:r>
          </a:p>
        </p:txBody>
      </p:sp>
      <p:pic>
        <p:nvPicPr>
          <p:cNvPr id="13316" name="Picture 2" descr="Morro La Habana"/>
          <p:cNvPicPr>
            <a:picLocks noChangeAspect="1" noChangeArrowheads="1"/>
          </p:cNvPicPr>
          <p:nvPr/>
        </p:nvPicPr>
        <p:blipFill>
          <a:blip r:embed="rId2"/>
          <a:srcRect/>
          <a:stretch>
            <a:fillRect/>
          </a:stretch>
        </p:blipFill>
        <p:spPr bwMode="auto">
          <a:xfrm>
            <a:off x="5257800" y="0"/>
            <a:ext cx="3886200" cy="29718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28600" y="1066800"/>
            <a:ext cx="8610600" cy="5755422"/>
          </a:xfrm>
          <a:prstGeom prst="rect">
            <a:avLst/>
          </a:prstGeom>
          <a:noFill/>
          <a:ln w="9525">
            <a:noFill/>
            <a:miter lim="800000"/>
            <a:headEnd/>
            <a:tailEnd/>
          </a:ln>
        </p:spPr>
        <p:txBody>
          <a:bodyPr>
            <a:spAutoFit/>
          </a:bodyPr>
          <a:lstStyle/>
          <a:p>
            <a:pPr>
              <a:buFont typeface="Wingdings" pitchFamily="2" charset="2"/>
              <a:buChar char="v"/>
            </a:pPr>
            <a:r>
              <a:rPr lang="en-US" sz="1600" b="1" dirty="0">
                <a:solidFill>
                  <a:srgbClr val="1E1E7C"/>
                </a:solidFill>
                <a:ea typeface="Tahoma" pitchFamily="34" charset="0"/>
                <a:cs typeface="Arial" pitchFamily="34" charset="0"/>
              </a:rPr>
              <a:t> </a:t>
            </a:r>
            <a:r>
              <a:rPr lang="en-US" b="1" dirty="0">
                <a:solidFill>
                  <a:srgbClr val="1E1E7C"/>
                </a:solidFill>
                <a:ea typeface="Tahoma" pitchFamily="34" charset="0"/>
                <a:cs typeface="Arial" pitchFamily="34" charset="0"/>
              </a:rPr>
              <a:t>Trade of goods and services</a:t>
            </a:r>
          </a:p>
          <a:p>
            <a:r>
              <a:rPr lang="en-US" sz="1600" dirty="0">
                <a:solidFill>
                  <a:srgbClr val="336699"/>
                </a:solidFill>
                <a:ea typeface="Tahoma" pitchFamily="34" charset="0"/>
                <a:cs typeface="Arial" pitchFamily="34" charset="0"/>
              </a:rPr>
              <a:t>   </a:t>
            </a:r>
            <a:r>
              <a:rPr lang="en-US" sz="1600" dirty="0">
                <a:solidFill>
                  <a:srgbClr val="1E1E7C"/>
                </a:solidFill>
                <a:ea typeface="Tahoma" pitchFamily="34" charset="0"/>
                <a:cs typeface="Arial" pitchFamily="34" charset="0"/>
              </a:rPr>
              <a:t>- Deficit in the trade balance of goods and services</a:t>
            </a:r>
          </a:p>
          <a:p>
            <a:r>
              <a:rPr lang="en-US" sz="1600" dirty="0">
                <a:solidFill>
                  <a:srgbClr val="1E1E7C"/>
                </a:solidFill>
                <a:ea typeface="Tahoma" pitchFamily="34" charset="0"/>
                <a:cs typeface="Arial" pitchFamily="34" charset="0"/>
              </a:rPr>
              <a:t>   - Increase             	export products (by 41,5% )</a:t>
            </a:r>
          </a:p>
          <a:p>
            <a:r>
              <a:rPr lang="en-US" sz="1600" dirty="0">
                <a:solidFill>
                  <a:srgbClr val="1E1E7C"/>
                </a:solidFill>
                <a:ea typeface="Tahoma" pitchFamily="34" charset="0"/>
                <a:cs typeface="Arial" pitchFamily="34" charset="0"/>
              </a:rPr>
              <a:t>    			 importations (by 3,9%)</a:t>
            </a:r>
          </a:p>
          <a:p>
            <a:pPr>
              <a:buFont typeface="Wingdings" pitchFamily="2" charset="2"/>
              <a:buChar char="v"/>
            </a:pPr>
            <a:r>
              <a:rPr lang="en-US" b="1" dirty="0" smtClean="0">
                <a:solidFill>
                  <a:srgbClr val="1E1E7C"/>
                </a:solidFill>
                <a:ea typeface="Tahoma" pitchFamily="34" charset="0"/>
                <a:cs typeface="Arial" pitchFamily="34" charset="0"/>
              </a:rPr>
              <a:t> </a:t>
            </a:r>
            <a:r>
              <a:rPr lang="en-US" b="1" dirty="0">
                <a:solidFill>
                  <a:srgbClr val="1E1E7C"/>
                </a:solidFill>
                <a:ea typeface="Tahoma" pitchFamily="34" charset="0"/>
                <a:cs typeface="Arial" pitchFamily="34" charset="0"/>
              </a:rPr>
              <a:t>Exports of services continued leading Cuban exports</a:t>
            </a:r>
          </a:p>
          <a:p>
            <a:endParaRPr lang="en-US" b="1" dirty="0">
              <a:solidFill>
                <a:srgbClr val="1E1E7C"/>
              </a:solidFill>
              <a:ea typeface="Tahoma" pitchFamily="34" charset="0"/>
              <a:cs typeface="Arial" pitchFamily="34" charset="0"/>
            </a:endParaRPr>
          </a:p>
          <a:p>
            <a:pPr>
              <a:buFont typeface="Wingdings" pitchFamily="2" charset="2"/>
              <a:buChar char="v"/>
            </a:pPr>
            <a:r>
              <a:rPr lang="en-US" b="1" dirty="0">
                <a:solidFill>
                  <a:srgbClr val="1E1E7C"/>
                </a:solidFill>
                <a:ea typeface="Tahoma" pitchFamily="34" charset="0"/>
                <a:cs typeface="Arial" pitchFamily="34" charset="0"/>
              </a:rPr>
              <a:t> Mining industry continues developing</a:t>
            </a:r>
          </a:p>
          <a:p>
            <a:endParaRPr lang="en-US" b="1" dirty="0">
              <a:solidFill>
                <a:srgbClr val="1E1E7C"/>
              </a:solidFill>
              <a:ea typeface="Tahoma" pitchFamily="34" charset="0"/>
              <a:cs typeface="Arial" pitchFamily="34" charset="0"/>
            </a:endParaRPr>
          </a:p>
          <a:p>
            <a:pPr>
              <a:buFont typeface="Wingdings" pitchFamily="2" charset="2"/>
              <a:buChar char="v"/>
            </a:pPr>
            <a:r>
              <a:rPr lang="en-US" b="1" dirty="0">
                <a:solidFill>
                  <a:srgbClr val="1E1E7C"/>
                </a:solidFill>
                <a:ea typeface="Tahoma" pitchFamily="34" charset="0"/>
                <a:cs typeface="Arial" pitchFamily="34" charset="0"/>
              </a:rPr>
              <a:t> Biotechnological industry increased</a:t>
            </a:r>
          </a:p>
          <a:p>
            <a:pPr>
              <a:buFont typeface="Wingdings" pitchFamily="2" charset="2"/>
              <a:buChar char="v"/>
            </a:pPr>
            <a:endParaRPr lang="en-US" b="1" dirty="0">
              <a:solidFill>
                <a:srgbClr val="1E1E7C"/>
              </a:solidFill>
              <a:ea typeface="Tahoma" pitchFamily="34" charset="0"/>
              <a:cs typeface="Arial" pitchFamily="34" charset="0"/>
            </a:endParaRPr>
          </a:p>
          <a:p>
            <a:pPr>
              <a:buFont typeface="Wingdings" pitchFamily="2" charset="2"/>
              <a:buChar char="v"/>
            </a:pPr>
            <a:r>
              <a:rPr lang="en-US" b="1" dirty="0">
                <a:solidFill>
                  <a:srgbClr val="1E1E7C"/>
                </a:solidFill>
                <a:ea typeface="Tahoma" pitchFamily="34" charset="0"/>
                <a:cs typeface="Arial" pitchFamily="34" charset="0"/>
              </a:rPr>
              <a:t>Tourism grew by 8,2% on visitors </a:t>
            </a:r>
          </a:p>
          <a:p>
            <a:r>
              <a:rPr lang="en-US" b="1" dirty="0">
                <a:solidFill>
                  <a:srgbClr val="1E1E7C"/>
                </a:solidFill>
                <a:ea typeface="Tahoma" pitchFamily="34" charset="0"/>
                <a:cs typeface="Arial" pitchFamily="34" charset="0"/>
              </a:rPr>
              <a:t>and 5,5 % in incomes (</a:t>
            </a:r>
            <a:r>
              <a:rPr lang="en-US" sz="1600" dirty="0">
                <a:solidFill>
                  <a:srgbClr val="1E1E7C"/>
                </a:solidFill>
                <a:ea typeface="Tahoma" pitchFamily="34" charset="0"/>
                <a:cs typeface="Arial" pitchFamily="34" charset="0"/>
              </a:rPr>
              <a:t>2.500 millions USD). </a:t>
            </a:r>
          </a:p>
          <a:p>
            <a:r>
              <a:rPr lang="en-US" b="1" dirty="0" smtClean="0">
                <a:solidFill>
                  <a:srgbClr val="1E1E7C"/>
                </a:solidFill>
                <a:ea typeface="Tahoma" pitchFamily="34" charset="0"/>
                <a:cs typeface="Arial" pitchFamily="34" charset="0"/>
              </a:rPr>
              <a:t>Total </a:t>
            </a:r>
            <a:r>
              <a:rPr lang="en-US" b="1" dirty="0">
                <a:solidFill>
                  <a:srgbClr val="1E1E7C"/>
                </a:solidFill>
                <a:ea typeface="Tahoma" pitchFamily="34" charset="0"/>
                <a:cs typeface="Arial" pitchFamily="34" charset="0"/>
              </a:rPr>
              <a:t>of visitors: </a:t>
            </a:r>
            <a:r>
              <a:rPr lang="en-US" sz="1600" dirty="0">
                <a:solidFill>
                  <a:srgbClr val="1E1E7C"/>
                </a:solidFill>
                <a:ea typeface="Tahoma" pitchFamily="34" charset="0"/>
                <a:cs typeface="Arial" pitchFamily="34" charset="0"/>
              </a:rPr>
              <a:t>2.7 millions of tourists in 2011</a:t>
            </a:r>
          </a:p>
          <a:p>
            <a:r>
              <a:rPr lang="en-US" sz="1600" dirty="0">
                <a:solidFill>
                  <a:srgbClr val="1E1E7C"/>
                </a:solidFill>
                <a:ea typeface="Tahoma" pitchFamily="34" charset="0"/>
                <a:cs typeface="Arial" pitchFamily="34" charset="0"/>
              </a:rPr>
              <a:t>		            2.9 millions of tourists in 2012 </a:t>
            </a:r>
            <a:endParaRPr lang="en-US" sz="1600" dirty="0" smtClean="0">
              <a:solidFill>
                <a:srgbClr val="1E1E7C"/>
              </a:solidFill>
              <a:ea typeface="Tahoma" pitchFamily="34" charset="0"/>
              <a:cs typeface="Arial" pitchFamily="34" charset="0"/>
            </a:endParaRPr>
          </a:p>
          <a:p>
            <a:r>
              <a:rPr lang="en-US" sz="1600" b="1" dirty="0" smtClean="0">
                <a:cs typeface="Arial" pitchFamily="34" charset="0"/>
              </a:rPr>
              <a:t>Main countries: </a:t>
            </a:r>
            <a:r>
              <a:rPr lang="en-US" sz="1600" b="1" dirty="0" err="1" smtClean="0">
                <a:cs typeface="Arial" pitchFamily="34" charset="0"/>
              </a:rPr>
              <a:t>Canadá</a:t>
            </a:r>
            <a:r>
              <a:rPr lang="en-US" sz="1600" b="1" dirty="0" smtClean="0">
                <a:cs typeface="Arial" pitchFamily="34" charset="0"/>
              </a:rPr>
              <a:t> and the EU countries </a:t>
            </a:r>
          </a:p>
          <a:p>
            <a:r>
              <a:rPr lang="en-US" sz="1600" b="1" dirty="0" smtClean="0">
                <a:cs typeface="Arial" pitchFamily="34" charset="0"/>
              </a:rPr>
              <a:t>(England, Germany, Spain, Italy, France, Pays Bas). </a:t>
            </a:r>
          </a:p>
          <a:p>
            <a:r>
              <a:rPr lang="en-US" sz="1600" b="1" dirty="0" smtClean="0">
                <a:cs typeface="Arial" pitchFamily="34" charset="0"/>
              </a:rPr>
              <a:t>Others: Mexico, Argentina, Russia, Venezuela, Colombia,</a:t>
            </a:r>
          </a:p>
          <a:p>
            <a:r>
              <a:rPr lang="en-US" sz="1600" b="1" dirty="0" smtClean="0">
                <a:cs typeface="Arial" pitchFamily="34" charset="0"/>
              </a:rPr>
              <a:t> Chile, Peru, China, Brazil, and Panamá.</a:t>
            </a:r>
            <a:endParaRPr lang="en-US" sz="1600" dirty="0">
              <a:solidFill>
                <a:srgbClr val="1E1E7C"/>
              </a:solidFill>
              <a:ea typeface="Tahoma" pitchFamily="34" charset="0"/>
              <a:cs typeface="Arial" pitchFamily="34" charset="0"/>
            </a:endParaRPr>
          </a:p>
        </p:txBody>
      </p:sp>
      <p:sp>
        <p:nvSpPr>
          <p:cNvPr id="9" name="Text Box 4"/>
          <p:cNvSpPr txBox="1">
            <a:spLocks noChangeArrowheads="1"/>
          </p:cNvSpPr>
          <p:nvPr/>
        </p:nvSpPr>
        <p:spPr>
          <a:xfrm>
            <a:off x="0" y="533400"/>
            <a:ext cx="7543800" cy="609600"/>
          </a:xfrm>
          <a:prstGeom prst="rect">
            <a:avLst/>
          </a:prstGeom>
          <a:noFill/>
          <a:ln/>
        </p:spPr>
        <p:txBody>
          <a:bodyPr anchor="ctr"/>
          <a:lstStyle/>
          <a:p>
            <a:pPr algn="ctr" fontAlgn="auto">
              <a:spcAft>
                <a:spcPts val="0"/>
              </a:spcAft>
              <a:defRPr/>
            </a:pPr>
            <a:r>
              <a:rPr lang="en-US" sz="3200" b="1" dirty="0">
                <a:solidFill>
                  <a:srgbClr val="1E1E7C"/>
                </a:solidFill>
                <a:latin typeface="Arial" pitchFamily="34" charset="0"/>
              </a:rPr>
              <a:t>MAIN ACHIEVEMENTS IN 2010-2013</a:t>
            </a:r>
            <a:endParaRPr lang="en-US" sz="3200" b="1" dirty="0">
              <a:solidFill>
                <a:srgbClr val="1E1E7C"/>
              </a:solidFill>
              <a:latin typeface="Arial" pitchFamily="34" charset="0"/>
              <a:ea typeface="+mj-ea"/>
              <a:cs typeface="Arial" pitchFamily="34" charset="0"/>
            </a:endParaRPr>
          </a:p>
        </p:txBody>
      </p:sp>
      <p:cxnSp>
        <p:nvCxnSpPr>
          <p:cNvPr id="6" name="5 Conector recto de flecha"/>
          <p:cNvCxnSpPr/>
          <p:nvPr/>
        </p:nvCxnSpPr>
        <p:spPr>
          <a:xfrm flipV="1">
            <a:off x="1981200" y="1828800"/>
            <a:ext cx="838200" cy="76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981200" y="1905000"/>
            <a:ext cx="1143000" cy="3048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342" name="Picture 9" descr="ok_meliavaradero"/>
          <p:cNvPicPr>
            <a:picLocks noChangeAspect="1" noChangeArrowheads="1"/>
          </p:cNvPicPr>
          <p:nvPr/>
        </p:nvPicPr>
        <p:blipFill>
          <a:blip r:embed="rId3"/>
          <a:srcRect/>
          <a:stretch>
            <a:fillRect/>
          </a:stretch>
        </p:blipFill>
        <p:spPr bwMode="auto">
          <a:xfrm>
            <a:off x="6172200" y="4114800"/>
            <a:ext cx="2971800" cy="2743200"/>
          </a:xfrm>
          <a:prstGeom prst="rect">
            <a:avLst/>
          </a:prstGeom>
          <a:noFill/>
          <a:ln w="9525">
            <a:noFill/>
            <a:miter lim="800000"/>
            <a:headEnd/>
            <a:tailEnd/>
          </a:ln>
        </p:spPr>
      </p:pic>
      <p:sp>
        <p:nvSpPr>
          <p:cNvPr id="7" name="6 Rectángulo"/>
          <p:cNvSpPr/>
          <p:nvPr/>
        </p:nvSpPr>
        <p:spPr>
          <a:xfrm>
            <a:off x="9906000" y="2057400"/>
            <a:ext cx="4572000" cy="246221"/>
          </a:xfrm>
          <a:prstGeom prst="rect">
            <a:avLst/>
          </a:prstGeom>
        </p:spPr>
        <p:txBody>
          <a:bodyPr wrap="square">
            <a:spAutoFit/>
          </a:bodyPr>
          <a:lstStyle/>
          <a:p>
            <a:pPr algn="just">
              <a:buFontTx/>
              <a:buChar char="-"/>
              <a:defRPr/>
            </a:pPr>
            <a:endParaRPr lang="en-US" sz="1000" b="1" dirty="0">
              <a:cs typeface="Arial" pitchFamily="34" charset="0"/>
            </a:endParaRPr>
          </a:p>
        </p:txBody>
      </p:sp>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304800" y="1143000"/>
            <a:ext cx="7772400" cy="5216525"/>
          </a:xfrm>
          <a:prstGeom prst="rect">
            <a:avLst/>
          </a:prstGeom>
          <a:noFill/>
          <a:ln w="9525" algn="ctr">
            <a:noFill/>
            <a:miter lim="800000"/>
            <a:headEnd/>
            <a:tailEnd/>
          </a:ln>
        </p:spPr>
        <p:txBody>
          <a:bodyPr>
            <a:spAutoFit/>
          </a:bodyPr>
          <a:lstStyle/>
          <a:p>
            <a:pPr marL="361950" indent="-361950">
              <a:spcBef>
                <a:spcPct val="50000"/>
              </a:spcBef>
              <a:buFontTx/>
              <a:buChar char="•"/>
            </a:pPr>
            <a:r>
              <a:rPr lang="en-US" sz="1800" b="1">
                <a:solidFill>
                  <a:srgbClr val="336699"/>
                </a:solidFill>
              </a:rPr>
              <a:t>Cuba trades with over 3000 foreign companies. </a:t>
            </a:r>
          </a:p>
          <a:p>
            <a:pPr marL="361950" indent="-361950">
              <a:spcBef>
                <a:spcPct val="50000"/>
              </a:spcBef>
            </a:pPr>
            <a:r>
              <a:rPr lang="en-US" sz="1800" b="1">
                <a:solidFill>
                  <a:srgbClr val="336699"/>
                </a:solidFill>
              </a:rPr>
              <a:t>    		-673 established a Branch of Foreign Corporation</a:t>
            </a:r>
          </a:p>
          <a:p>
            <a:pPr marL="361950" indent="-361950">
              <a:spcBef>
                <a:spcPct val="50000"/>
              </a:spcBef>
            </a:pPr>
            <a:r>
              <a:rPr lang="en-US" sz="1800" b="1">
                <a:solidFill>
                  <a:srgbClr val="336699"/>
                </a:solidFill>
              </a:rPr>
              <a:t>    		-59 have Contracts for Corporations Agent</a:t>
            </a:r>
          </a:p>
          <a:p>
            <a:pPr marL="361950" indent="-361950">
              <a:spcBef>
                <a:spcPct val="50000"/>
              </a:spcBef>
              <a:buFontTx/>
              <a:buChar char="•"/>
            </a:pPr>
            <a:r>
              <a:rPr lang="en-US" sz="1800" b="1">
                <a:solidFill>
                  <a:srgbClr val="336699"/>
                </a:solidFill>
              </a:rPr>
              <a:t>80% of good produced in Cuba are from joint ventures enterprises.</a:t>
            </a:r>
          </a:p>
          <a:p>
            <a:pPr marL="361950" indent="-361950">
              <a:spcBef>
                <a:spcPct val="50000"/>
              </a:spcBef>
              <a:buFontTx/>
              <a:buChar char="•"/>
            </a:pPr>
            <a:r>
              <a:rPr lang="en-US" sz="1800" b="1">
                <a:solidFill>
                  <a:srgbClr val="336699"/>
                </a:solidFill>
              </a:rPr>
              <a:t>365 cuban companies  are authorized to do foreign trade.</a:t>
            </a:r>
          </a:p>
          <a:p>
            <a:pPr marL="361950" indent="-361950">
              <a:spcBef>
                <a:spcPct val="50000"/>
              </a:spcBef>
              <a:buFontTx/>
              <a:buChar char="•"/>
            </a:pPr>
            <a:r>
              <a:rPr lang="en-US" sz="1800" b="1">
                <a:solidFill>
                  <a:srgbClr val="336699"/>
                </a:solidFill>
              </a:rPr>
              <a:t>Structure of Foreign Trade: </a:t>
            </a:r>
          </a:p>
          <a:p>
            <a:pPr marL="361950" indent="-361950">
              <a:spcBef>
                <a:spcPct val="50000"/>
              </a:spcBef>
            </a:pPr>
            <a:r>
              <a:rPr lang="en-US" sz="1800" b="1">
                <a:solidFill>
                  <a:srgbClr val="336699"/>
                </a:solidFill>
              </a:rPr>
              <a:t>		-70% of export are services: </a:t>
            </a:r>
          </a:p>
          <a:p>
            <a:pPr marL="361950" indent="-361950">
              <a:spcBef>
                <a:spcPct val="50000"/>
              </a:spcBef>
            </a:pPr>
            <a:r>
              <a:rPr lang="en-US" sz="1800" b="1">
                <a:solidFill>
                  <a:srgbClr val="336699"/>
                </a:solidFill>
              </a:rPr>
              <a:t>                                Professional services</a:t>
            </a:r>
          </a:p>
          <a:p>
            <a:pPr marL="361950" indent="-361950">
              <a:spcBef>
                <a:spcPct val="50000"/>
              </a:spcBef>
            </a:pPr>
            <a:r>
              <a:rPr lang="en-US" sz="1800" b="1">
                <a:solidFill>
                  <a:srgbClr val="336699"/>
                </a:solidFill>
              </a:rPr>
              <a:t>			    Tourism</a:t>
            </a:r>
          </a:p>
          <a:p>
            <a:pPr marL="361950" indent="-361950">
              <a:spcBef>
                <a:spcPct val="50000"/>
              </a:spcBef>
            </a:pPr>
            <a:r>
              <a:rPr lang="en-US" sz="1800" b="1">
                <a:solidFill>
                  <a:srgbClr val="336699"/>
                </a:solidFill>
              </a:rPr>
              <a:t>			    Telecommunications</a:t>
            </a:r>
          </a:p>
          <a:p>
            <a:pPr marL="361950" indent="-361950">
              <a:spcBef>
                <a:spcPct val="50000"/>
              </a:spcBef>
            </a:pPr>
            <a:r>
              <a:rPr lang="en-US" sz="1800" b="1">
                <a:solidFill>
                  <a:srgbClr val="336699"/>
                </a:solidFill>
              </a:rPr>
              <a:t>		-30% of export are goods.</a:t>
            </a:r>
          </a:p>
          <a:p>
            <a:pPr marL="361950" indent="-361950">
              <a:spcBef>
                <a:spcPct val="50000"/>
              </a:spcBef>
            </a:pPr>
            <a:endParaRPr lang="es-ES_tradnl" sz="1800" b="1">
              <a:solidFill>
                <a:srgbClr val="336699"/>
              </a:solidFill>
            </a:endParaRPr>
          </a:p>
        </p:txBody>
      </p:sp>
      <p:sp>
        <p:nvSpPr>
          <p:cNvPr id="15363" name="Text Box 4"/>
          <p:cNvSpPr txBox="1">
            <a:spLocks noChangeArrowheads="1"/>
          </p:cNvSpPr>
          <p:nvPr/>
        </p:nvSpPr>
        <p:spPr bwMode="auto">
          <a:xfrm>
            <a:off x="457200" y="533400"/>
            <a:ext cx="5943600" cy="523875"/>
          </a:xfrm>
          <a:prstGeom prst="rect">
            <a:avLst/>
          </a:prstGeom>
          <a:noFill/>
          <a:ln w="9525">
            <a:noFill/>
            <a:miter lim="800000"/>
            <a:headEnd/>
            <a:tailEnd/>
          </a:ln>
        </p:spPr>
        <p:txBody>
          <a:bodyPr>
            <a:spAutoFit/>
          </a:bodyPr>
          <a:lstStyle/>
          <a:p>
            <a:r>
              <a:rPr lang="es-ES" sz="2800" b="1">
                <a:solidFill>
                  <a:srgbClr val="003399"/>
                </a:solidFill>
              </a:rPr>
              <a:t>Foreign Trade in Cuba</a:t>
            </a:r>
          </a:p>
        </p:txBody>
      </p:sp>
      <p:pic>
        <p:nvPicPr>
          <p:cNvPr id="15364" name="4 Imagen" descr="mercurio lonja.jpg"/>
          <p:cNvPicPr>
            <a:picLocks noChangeAspect="1"/>
          </p:cNvPicPr>
          <p:nvPr/>
        </p:nvPicPr>
        <p:blipFill>
          <a:blip r:embed="rId3"/>
          <a:srcRect/>
          <a:stretch>
            <a:fillRect/>
          </a:stretch>
        </p:blipFill>
        <p:spPr bwMode="auto">
          <a:xfrm>
            <a:off x="6477000" y="3657600"/>
            <a:ext cx="2514600" cy="2971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8600" y="609600"/>
            <a:ext cx="6858000" cy="523875"/>
          </a:xfrm>
          <a:prstGeom prst="rect">
            <a:avLst/>
          </a:prstGeom>
          <a:noFill/>
          <a:ln w="9525">
            <a:noFill/>
            <a:miter lim="800000"/>
            <a:headEnd/>
            <a:tailEnd/>
          </a:ln>
        </p:spPr>
        <p:txBody>
          <a:bodyPr>
            <a:spAutoFit/>
          </a:bodyPr>
          <a:lstStyle/>
          <a:p>
            <a:pPr algn="ctr"/>
            <a:r>
              <a:rPr lang="en-US" sz="2800" b="1">
                <a:solidFill>
                  <a:srgbClr val="1E1E7C"/>
                </a:solidFill>
                <a:cs typeface="Arial" pitchFamily="34" charset="0"/>
              </a:rPr>
              <a:t>Foreign Trade by Geographic Areas</a:t>
            </a:r>
          </a:p>
        </p:txBody>
      </p:sp>
      <p:grpSp>
        <p:nvGrpSpPr>
          <p:cNvPr id="16387" name="14 Grupo"/>
          <p:cNvGrpSpPr>
            <a:grpSpLocks/>
          </p:cNvGrpSpPr>
          <p:nvPr/>
        </p:nvGrpSpPr>
        <p:grpSpPr bwMode="auto">
          <a:xfrm>
            <a:off x="228600" y="2514600"/>
            <a:ext cx="6858000" cy="3733800"/>
            <a:chOff x="1784375" y="3736975"/>
            <a:chExt cx="7557298" cy="2582955"/>
          </a:xfrm>
        </p:grpSpPr>
        <p:sp>
          <p:nvSpPr>
            <p:cNvPr id="16390" name="9 CuadroTexto"/>
            <p:cNvSpPr txBox="1">
              <a:spLocks noChangeArrowheads="1"/>
            </p:cNvSpPr>
            <p:nvPr/>
          </p:nvSpPr>
          <p:spPr bwMode="auto">
            <a:xfrm>
              <a:off x="1784375" y="3957057"/>
              <a:ext cx="1905000" cy="260442"/>
            </a:xfrm>
            <a:prstGeom prst="rect">
              <a:avLst/>
            </a:prstGeom>
            <a:noFill/>
            <a:ln w="9525">
              <a:noFill/>
              <a:miter lim="800000"/>
              <a:headEnd/>
              <a:tailEnd/>
            </a:ln>
          </p:spPr>
          <p:txBody>
            <a:bodyPr>
              <a:spAutoFit/>
            </a:bodyPr>
            <a:lstStyle/>
            <a:p>
              <a:r>
                <a:rPr lang="en-US" sz="1800" b="1">
                  <a:solidFill>
                    <a:srgbClr val="B10925"/>
                  </a:solidFill>
                  <a:cs typeface="Arial" pitchFamily="34" charset="0"/>
                </a:rPr>
                <a:t>America </a:t>
              </a:r>
              <a:r>
                <a:rPr lang="es-MX" sz="1800" b="1">
                  <a:solidFill>
                    <a:srgbClr val="B10925"/>
                  </a:solidFill>
                  <a:cs typeface="Arial" pitchFamily="34" charset="0"/>
                </a:rPr>
                <a:t>  52%</a:t>
              </a:r>
            </a:p>
          </p:txBody>
        </p:sp>
        <p:pic>
          <p:nvPicPr>
            <p:cNvPr id="16391" name="Picture 3" descr="C:\Documents and Settings\Administrador\Escritorio\1.png"/>
            <p:cNvPicPr>
              <a:picLocks noChangeAspect="1" noChangeArrowheads="1"/>
            </p:cNvPicPr>
            <p:nvPr/>
          </p:nvPicPr>
          <p:blipFill>
            <a:blip r:embed="rId3"/>
            <a:srcRect l="14594" t="8302" r="20538" b="25661"/>
            <a:stretch>
              <a:fillRect/>
            </a:stretch>
          </p:blipFill>
          <p:spPr bwMode="auto">
            <a:xfrm>
              <a:off x="3429000" y="3736975"/>
              <a:ext cx="3543300" cy="2374900"/>
            </a:xfrm>
            <a:prstGeom prst="rect">
              <a:avLst/>
            </a:prstGeom>
            <a:noFill/>
            <a:ln w="9525">
              <a:noFill/>
              <a:miter lim="800000"/>
              <a:headEnd/>
              <a:tailEnd/>
            </a:ln>
          </p:spPr>
        </p:pic>
        <p:sp>
          <p:nvSpPr>
            <p:cNvPr id="16392" name="6 CuadroTexto"/>
            <p:cNvSpPr txBox="1">
              <a:spLocks noChangeArrowheads="1"/>
            </p:cNvSpPr>
            <p:nvPr/>
          </p:nvSpPr>
          <p:spPr bwMode="auto">
            <a:xfrm>
              <a:off x="3051175" y="6059488"/>
              <a:ext cx="1496294" cy="260442"/>
            </a:xfrm>
            <a:prstGeom prst="rect">
              <a:avLst/>
            </a:prstGeom>
            <a:noFill/>
            <a:ln w="9525">
              <a:noFill/>
              <a:miter lim="800000"/>
              <a:headEnd/>
              <a:tailEnd/>
            </a:ln>
          </p:spPr>
          <p:txBody>
            <a:bodyPr>
              <a:spAutoFit/>
            </a:bodyPr>
            <a:lstStyle/>
            <a:p>
              <a:r>
                <a:rPr lang="en-US" sz="1800" b="1">
                  <a:solidFill>
                    <a:srgbClr val="B30925"/>
                  </a:solidFill>
                  <a:cs typeface="Arial" pitchFamily="34" charset="0"/>
                </a:rPr>
                <a:t>Africa 4</a:t>
              </a:r>
              <a:r>
                <a:rPr lang="es-MX" sz="1800" b="1">
                  <a:solidFill>
                    <a:srgbClr val="B30925"/>
                  </a:solidFill>
                  <a:cs typeface="Arial" pitchFamily="34" charset="0"/>
                </a:rPr>
                <a:t>%</a:t>
              </a:r>
            </a:p>
          </p:txBody>
        </p:sp>
        <p:sp>
          <p:nvSpPr>
            <p:cNvPr id="16393" name="24 CuadroTexto"/>
            <p:cNvSpPr txBox="1">
              <a:spLocks noChangeArrowheads="1"/>
            </p:cNvSpPr>
            <p:nvPr/>
          </p:nvSpPr>
          <p:spPr bwMode="auto">
            <a:xfrm>
              <a:off x="6585294" y="3849589"/>
              <a:ext cx="1815712" cy="260442"/>
            </a:xfrm>
            <a:prstGeom prst="rect">
              <a:avLst/>
            </a:prstGeom>
            <a:noFill/>
            <a:ln w="9525">
              <a:noFill/>
              <a:miter lim="800000"/>
              <a:headEnd/>
              <a:tailEnd/>
            </a:ln>
          </p:spPr>
          <p:txBody>
            <a:bodyPr>
              <a:spAutoFit/>
            </a:bodyPr>
            <a:lstStyle/>
            <a:p>
              <a:r>
                <a:rPr lang="en-US" sz="1800" b="1">
                  <a:solidFill>
                    <a:srgbClr val="B30925"/>
                  </a:solidFill>
                  <a:cs typeface="Arial" pitchFamily="34" charset="0"/>
                </a:rPr>
                <a:t>Europe </a:t>
              </a:r>
              <a:r>
                <a:rPr lang="es-MX" sz="1800" b="1">
                  <a:solidFill>
                    <a:srgbClr val="B30925"/>
                  </a:solidFill>
                  <a:cs typeface="Arial" pitchFamily="34" charset="0"/>
                </a:rPr>
                <a:t>24%</a:t>
              </a:r>
            </a:p>
          </p:txBody>
        </p:sp>
        <p:sp>
          <p:nvSpPr>
            <p:cNvPr id="16394" name="25 CuadroTexto"/>
            <p:cNvSpPr txBox="1">
              <a:spLocks noChangeArrowheads="1"/>
            </p:cNvSpPr>
            <p:nvPr/>
          </p:nvSpPr>
          <p:spPr bwMode="auto">
            <a:xfrm>
              <a:off x="6051858" y="5837747"/>
              <a:ext cx="3289815" cy="260442"/>
            </a:xfrm>
            <a:prstGeom prst="rect">
              <a:avLst/>
            </a:prstGeom>
            <a:noFill/>
            <a:ln w="9525">
              <a:noFill/>
              <a:miter lim="800000"/>
              <a:headEnd/>
              <a:tailEnd/>
            </a:ln>
          </p:spPr>
          <p:txBody>
            <a:bodyPr>
              <a:spAutoFit/>
            </a:bodyPr>
            <a:lstStyle/>
            <a:p>
              <a:r>
                <a:rPr lang="en-US" sz="1800" b="1">
                  <a:solidFill>
                    <a:srgbClr val="B30925"/>
                  </a:solidFill>
                  <a:cs typeface="Arial" pitchFamily="34" charset="0"/>
                </a:rPr>
                <a:t>Middle </a:t>
              </a:r>
              <a:r>
                <a:rPr lang="es-ES" sz="1800" b="1">
                  <a:solidFill>
                    <a:srgbClr val="B30925"/>
                  </a:solidFill>
                  <a:cs typeface="Arial" pitchFamily="34" charset="0"/>
                </a:rPr>
                <a:t>East </a:t>
              </a:r>
              <a:r>
                <a:rPr lang="es-MX" sz="1800" b="1">
                  <a:solidFill>
                    <a:srgbClr val="B30925"/>
                  </a:solidFill>
                  <a:cs typeface="Arial" pitchFamily="34" charset="0"/>
                </a:rPr>
                <a:t>and </a:t>
              </a:r>
              <a:r>
                <a:rPr lang="en-US" sz="1800" b="1">
                  <a:solidFill>
                    <a:srgbClr val="B30925"/>
                  </a:solidFill>
                  <a:cs typeface="Arial" pitchFamily="34" charset="0"/>
                </a:rPr>
                <a:t>Asia </a:t>
              </a:r>
              <a:r>
                <a:rPr lang="es-MX" sz="1800" b="1">
                  <a:solidFill>
                    <a:srgbClr val="B30925"/>
                  </a:solidFill>
                  <a:cs typeface="Arial" pitchFamily="34" charset="0"/>
                </a:rPr>
                <a:t>20%</a:t>
              </a:r>
            </a:p>
          </p:txBody>
        </p:sp>
      </p:grpSp>
      <p:sp>
        <p:nvSpPr>
          <p:cNvPr id="16388" name="8 Rectángulo"/>
          <p:cNvSpPr>
            <a:spLocks noChangeArrowheads="1"/>
          </p:cNvSpPr>
          <p:nvPr/>
        </p:nvSpPr>
        <p:spPr bwMode="auto">
          <a:xfrm>
            <a:off x="5181600" y="1295400"/>
            <a:ext cx="3810000" cy="461963"/>
          </a:xfrm>
          <a:prstGeom prst="rect">
            <a:avLst/>
          </a:prstGeom>
          <a:noFill/>
          <a:ln w="9525">
            <a:noFill/>
            <a:miter lim="800000"/>
            <a:headEnd/>
            <a:tailEnd/>
          </a:ln>
        </p:spPr>
        <p:txBody>
          <a:bodyPr>
            <a:spAutoFit/>
          </a:bodyPr>
          <a:lstStyle/>
          <a:p>
            <a:pPr algn="ctr"/>
            <a:r>
              <a:rPr lang="es-ES" b="1">
                <a:solidFill>
                  <a:srgbClr val="1E1E7C"/>
                </a:solidFill>
              </a:rPr>
              <a:t>MAIN PARTNERS 2010</a:t>
            </a:r>
          </a:p>
        </p:txBody>
      </p:sp>
      <p:sp>
        <p:nvSpPr>
          <p:cNvPr id="16389" name="Rectangle 15"/>
          <p:cNvSpPr>
            <a:spLocks noChangeArrowheads="1"/>
          </p:cNvSpPr>
          <p:nvPr/>
        </p:nvSpPr>
        <p:spPr bwMode="auto">
          <a:xfrm>
            <a:off x="7086600" y="1752600"/>
            <a:ext cx="1828800" cy="4876800"/>
          </a:xfrm>
          <a:prstGeom prst="rect">
            <a:avLst/>
          </a:prstGeom>
          <a:noFill/>
          <a:ln w="9525">
            <a:noFill/>
            <a:miter lim="800000"/>
            <a:headEnd/>
            <a:tailEnd/>
          </a:ln>
        </p:spPr>
        <p:txBody>
          <a:bodyPr/>
          <a:lstStyle/>
          <a:p>
            <a:pPr>
              <a:spcAft>
                <a:spcPts val="600"/>
              </a:spcAft>
              <a:buFontTx/>
              <a:buChar char="•"/>
            </a:pPr>
            <a:r>
              <a:rPr lang="es-ES_tradnl">
                <a:solidFill>
                  <a:srgbClr val="C00000"/>
                </a:solidFill>
              </a:rPr>
              <a:t> </a:t>
            </a:r>
            <a:r>
              <a:rPr lang="en-US">
                <a:solidFill>
                  <a:srgbClr val="C00000"/>
                </a:solidFill>
              </a:rPr>
              <a:t>Venezuela</a:t>
            </a:r>
          </a:p>
          <a:p>
            <a:pPr>
              <a:spcAft>
                <a:spcPts val="600"/>
              </a:spcAft>
              <a:buFontTx/>
              <a:buChar char="•"/>
            </a:pPr>
            <a:r>
              <a:rPr lang="en-US">
                <a:solidFill>
                  <a:srgbClr val="C00000"/>
                </a:solidFill>
              </a:rPr>
              <a:t> China</a:t>
            </a:r>
          </a:p>
          <a:p>
            <a:pPr>
              <a:spcAft>
                <a:spcPts val="600"/>
              </a:spcAft>
              <a:buFontTx/>
              <a:buChar char="•"/>
            </a:pPr>
            <a:r>
              <a:rPr lang="en-US">
                <a:solidFill>
                  <a:srgbClr val="C00000"/>
                </a:solidFill>
              </a:rPr>
              <a:t> Canada</a:t>
            </a:r>
          </a:p>
          <a:p>
            <a:pPr>
              <a:spcAft>
                <a:spcPts val="600"/>
              </a:spcAft>
              <a:buFontTx/>
              <a:buChar char="•"/>
            </a:pPr>
            <a:r>
              <a:rPr lang="en-US">
                <a:solidFill>
                  <a:srgbClr val="C00000"/>
                </a:solidFill>
              </a:rPr>
              <a:t> Spain</a:t>
            </a:r>
          </a:p>
          <a:p>
            <a:pPr>
              <a:spcAft>
                <a:spcPts val="600"/>
              </a:spcAft>
              <a:buFontTx/>
              <a:buChar char="•"/>
            </a:pPr>
            <a:r>
              <a:rPr lang="en-US">
                <a:solidFill>
                  <a:srgbClr val="C00000"/>
                </a:solidFill>
              </a:rPr>
              <a:t> Brazil</a:t>
            </a:r>
          </a:p>
          <a:p>
            <a:pPr>
              <a:spcAft>
                <a:spcPts val="600"/>
              </a:spcAft>
              <a:buFontTx/>
              <a:buChar char="•"/>
            </a:pPr>
            <a:r>
              <a:rPr lang="en-US">
                <a:solidFill>
                  <a:srgbClr val="C00000"/>
                </a:solidFill>
              </a:rPr>
              <a:t> Pays Bas</a:t>
            </a:r>
          </a:p>
          <a:p>
            <a:pPr>
              <a:spcAft>
                <a:spcPts val="600"/>
              </a:spcAft>
              <a:buFontTx/>
              <a:buChar char="•"/>
            </a:pPr>
            <a:r>
              <a:rPr lang="en-US">
                <a:solidFill>
                  <a:srgbClr val="C00000"/>
                </a:solidFill>
              </a:rPr>
              <a:t> México</a:t>
            </a:r>
          </a:p>
          <a:p>
            <a:pPr>
              <a:spcAft>
                <a:spcPts val="600"/>
              </a:spcAft>
              <a:buFontTx/>
              <a:buChar char="•"/>
            </a:pPr>
            <a:r>
              <a:rPr lang="en-US">
                <a:solidFill>
                  <a:srgbClr val="C00000"/>
                </a:solidFill>
              </a:rPr>
              <a:t> Germany</a:t>
            </a:r>
          </a:p>
          <a:p>
            <a:pPr>
              <a:spcAft>
                <a:spcPts val="600"/>
              </a:spcAft>
              <a:buFontTx/>
              <a:buChar char="•"/>
            </a:pPr>
            <a:r>
              <a:rPr lang="en-US">
                <a:solidFill>
                  <a:srgbClr val="C00000"/>
                </a:solidFill>
              </a:rPr>
              <a:t> Italy</a:t>
            </a:r>
          </a:p>
          <a:p>
            <a:pPr>
              <a:spcAft>
                <a:spcPts val="600"/>
              </a:spcAft>
              <a:buFontTx/>
              <a:buChar char="•"/>
            </a:pPr>
            <a:r>
              <a:rPr lang="en-US">
                <a:solidFill>
                  <a:srgbClr val="C00000"/>
                </a:solidFill>
              </a:rPr>
              <a:t> France</a:t>
            </a:r>
          </a:p>
          <a:p>
            <a:pPr>
              <a:spcAft>
                <a:spcPts val="600"/>
              </a:spcAft>
              <a:buFontTx/>
              <a:buChar char="•"/>
            </a:pPr>
            <a:r>
              <a:rPr lang="en-US">
                <a:solidFill>
                  <a:srgbClr val="C00000"/>
                </a:solidFill>
              </a:rPr>
              <a:t> Rusia</a:t>
            </a: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srcRect/>
          <a:stretch>
            <a:fillRect/>
          </a:stretch>
        </p:blipFill>
        <p:spPr bwMode="auto">
          <a:xfrm>
            <a:off x="5105400" y="2895600"/>
            <a:ext cx="2179638" cy="1981200"/>
          </a:xfrm>
          <a:prstGeom prst="rect">
            <a:avLst/>
          </a:prstGeom>
          <a:noFill/>
          <a:ln w="9525">
            <a:noFill/>
            <a:miter lim="800000"/>
            <a:headEnd/>
            <a:tailEnd/>
          </a:ln>
        </p:spPr>
      </p:pic>
      <p:pic>
        <p:nvPicPr>
          <p:cNvPr id="8" name="Picture 6" descr="MVC-020S"/>
          <p:cNvPicPr>
            <a:picLocks noChangeAspect="1" noChangeArrowheads="1"/>
          </p:cNvPicPr>
          <p:nvPr/>
        </p:nvPicPr>
        <p:blipFill>
          <a:blip r:embed="rId4"/>
          <a:srcRect/>
          <a:stretch>
            <a:fillRect/>
          </a:stretch>
        </p:blipFill>
        <p:spPr bwMode="auto">
          <a:xfrm>
            <a:off x="7285369" y="2971800"/>
            <a:ext cx="1858631" cy="1768630"/>
          </a:xfrm>
          <a:prstGeom prst="roundRect">
            <a:avLst/>
          </a:prstGeom>
          <a:noFill/>
          <a:ln w="9525">
            <a:noFill/>
            <a:miter lim="800000"/>
            <a:headEnd/>
            <a:tailEnd/>
          </a:ln>
        </p:spPr>
      </p:pic>
      <p:sp>
        <p:nvSpPr>
          <p:cNvPr id="17412" name="Text Box 2"/>
          <p:cNvSpPr txBox="1">
            <a:spLocks noChangeArrowheads="1"/>
          </p:cNvSpPr>
          <p:nvPr/>
        </p:nvSpPr>
        <p:spPr bwMode="auto">
          <a:xfrm>
            <a:off x="457200" y="304800"/>
            <a:ext cx="4267200" cy="641350"/>
          </a:xfrm>
          <a:prstGeom prst="rect">
            <a:avLst/>
          </a:prstGeom>
          <a:noFill/>
          <a:ln w="9525">
            <a:noFill/>
            <a:miter lim="800000"/>
            <a:headEnd/>
            <a:tailEnd/>
          </a:ln>
        </p:spPr>
        <p:txBody>
          <a:bodyPr>
            <a:spAutoFit/>
          </a:bodyPr>
          <a:lstStyle/>
          <a:p>
            <a:pPr algn="ctr"/>
            <a:r>
              <a:rPr lang="es-ES_tradnl" sz="3600" b="1" dirty="0">
                <a:solidFill>
                  <a:srgbClr val="1E1E7C"/>
                </a:solidFill>
                <a:cs typeface="Arial" pitchFamily="34" charset="0"/>
              </a:rPr>
              <a:t>Cuban </a:t>
            </a:r>
            <a:r>
              <a:rPr lang="es-ES_tradnl" sz="3600" b="1" dirty="0" err="1">
                <a:solidFill>
                  <a:srgbClr val="1E1E7C"/>
                </a:solidFill>
                <a:cs typeface="Arial" pitchFamily="34" charset="0"/>
              </a:rPr>
              <a:t>Exports</a:t>
            </a:r>
            <a:endParaRPr lang="es-ES" sz="3600" b="1" dirty="0">
              <a:solidFill>
                <a:srgbClr val="1E1E7C"/>
              </a:solidFill>
              <a:cs typeface="Arial" pitchFamily="34" charset="0"/>
            </a:endParaRPr>
          </a:p>
        </p:txBody>
      </p:sp>
      <p:sp>
        <p:nvSpPr>
          <p:cNvPr id="11" name="Rectangle 2"/>
          <p:cNvSpPr>
            <a:spLocks noChangeArrowheads="1"/>
          </p:cNvSpPr>
          <p:nvPr/>
        </p:nvSpPr>
        <p:spPr bwMode="auto">
          <a:xfrm>
            <a:off x="304800" y="3048000"/>
            <a:ext cx="5334000" cy="3810000"/>
          </a:xfrm>
          <a:prstGeom prst="rect">
            <a:avLst/>
          </a:prstGeom>
          <a:noFill/>
          <a:ln w="9525">
            <a:noFill/>
            <a:miter lim="800000"/>
            <a:headEnd/>
            <a:tailEnd/>
          </a:ln>
        </p:spPr>
        <p:txBody>
          <a:bodyPr anchor="ctr"/>
          <a:lstStyle/>
          <a:p>
            <a:pPr>
              <a:defRPr/>
            </a:pPr>
            <a:r>
              <a:rPr lang="es-ES" sz="2800" b="1" dirty="0">
                <a:solidFill>
                  <a:srgbClr val="0047BA"/>
                </a:solidFill>
                <a:latin typeface="Arial" pitchFamily="34" charset="0"/>
                <a:cs typeface="Arial" pitchFamily="34" charset="0"/>
              </a:rPr>
              <a:t> </a:t>
            </a:r>
            <a:endParaRPr lang="en-US" sz="2800" b="1" dirty="0">
              <a:solidFill>
                <a:srgbClr val="1E1E7C"/>
              </a:solidFill>
              <a:latin typeface="Arial" pitchFamily="34" charset="0"/>
              <a:cs typeface="Arial" pitchFamily="34" charset="0"/>
            </a:endParaRPr>
          </a:p>
          <a:p>
            <a:pPr>
              <a:buFontTx/>
              <a:buChar char="•"/>
              <a:defRPr/>
            </a:pPr>
            <a:r>
              <a:rPr lang="en-US" sz="1800" dirty="0">
                <a:solidFill>
                  <a:srgbClr val="1E1E7C"/>
                </a:solidFill>
                <a:latin typeface="Arial" pitchFamily="34" charset="0"/>
                <a:cs typeface="Arial" pitchFamily="34" charset="0"/>
              </a:rPr>
              <a:t>Bio-pesticides and biological control agents</a:t>
            </a:r>
          </a:p>
          <a:p>
            <a:pPr>
              <a:buFontTx/>
              <a:buChar char="•"/>
              <a:defRPr/>
            </a:pPr>
            <a:endParaRPr lang="en-US" sz="1800" dirty="0">
              <a:solidFill>
                <a:srgbClr val="1E1E7C"/>
              </a:solidFill>
              <a:latin typeface="Arial" pitchFamily="34" charset="0"/>
              <a:cs typeface="Arial" pitchFamily="34" charset="0"/>
            </a:endParaRPr>
          </a:p>
          <a:p>
            <a:pPr>
              <a:buFontTx/>
              <a:buChar char="•"/>
              <a:defRPr/>
            </a:pPr>
            <a:r>
              <a:rPr lang="en-US" sz="1800" dirty="0">
                <a:solidFill>
                  <a:srgbClr val="1E1E7C"/>
                </a:solidFill>
                <a:latin typeface="Arial" pitchFamily="34" charset="0"/>
                <a:cs typeface="Arial" pitchFamily="34" charset="0"/>
              </a:rPr>
              <a:t> Veterinary medicines and supplies;</a:t>
            </a:r>
          </a:p>
          <a:p>
            <a:pPr>
              <a:buFontTx/>
              <a:buChar char="•"/>
              <a:defRPr/>
            </a:pPr>
            <a:endParaRPr lang="en-US" sz="1800" dirty="0">
              <a:solidFill>
                <a:srgbClr val="1E1E7C"/>
              </a:solidFill>
              <a:latin typeface="Arial" pitchFamily="34" charset="0"/>
              <a:cs typeface="Arial" pitchFamily="34" charset="0"/>
            </a:endParaRPr>
          </a:p>
          <a:p>
            <a:pPr>
              <a:buFontTx/>
              <a:buChar char="•"/>
              <a:defRPr/>
            </a:pPr>
            <a:r>
              <a:rPr lang="en-US" sz="1800" dirty="0">
                <a:solidFill>
                  <a:srgbClr val="1E1E7C"/>
                </a:solidFill>
                <a:latin typeface="Arial" pitchFamily="34" charset="0"/>
                <a:cs typeface="Arial" pitchFamily="34" charset="0"/>
              </a:rPr>
              <a:t> Natural food supplements and cosmetics </a:t>
            </a:r>
          </a:p>
          <a:p>
            <a:pPr>
              <a:defRPr/>
            </a:pPr>
            <a:r>
              <a:rPr lang="en-US" sz="1800" dirty="0">
                <a:solidFill>
                  <a:srgbClr val="1E1E7C"/>
                </a:solidFill>
                <a:latin typeface="Arial" pitchFamily="34" charset="0"/>
                <a:cs typeface="Arial" pitchFamily="34" charset="0"/>
              </a:rPr>
              <a:t>from </a:t>
            </a:r>
            <a:r>
              <a:rPr lang="en-US" sz="1800" dirty="0" err="1">
                <a:solidFill>
                  <a:srgbClr val="1E1E7C"/>
                </a:solidFill>
                <a:latin typeface="Arial" pitchFamily="34" charset="0"/>
                <a:cs typeface="Arial" pitchFamily="34" charset="0"/>
              </a:rPr>
              <a:t>spiruline</a:t>
            </a:r>
            <a:r>
              <a:rPr lang="en-US" sz="1800" dirty="0">
                <a:solidFill>
                  <a:srgbClr val="1E1E7C"/>
                </a:solidFill>
                <a:latin typeface="Arial" pitchFamily="34" charset="0"/>
                <a:cs typeface="Arial" pitchFamily="34" charset="0"/>
              </a:rPr>
              <a:t>;</a:t>
            </a:r>
          </a:p>
          <a:p>
            <a:pPr>
              <a:defRPr/>
            </a:pPr>
            <a:endParaRPr lang="en-US" sz="1800" dirty="0">
              <a:solidFill>
                <a:srgbClr val="1E1E7C"/>
              </a:solidFill>
              <a:latin typeface="Arial" pitchFamily="34" charset="0"/>
              <a:cs typeface="Arial" pitchFamily="34" charset="0"/>
            </a:endParaRPr>
          </a:p>
          <a:p>
            <a:pPr>
              <a:buFontTx/>
              <a:buChar char="•"/>
              <a:defRPr/>
            </a:pPr>
            <a:r>
              <a:rPr lang="en-US" sz="1800" dirty="0">
                <a:solidFill>
                  <a:srgbClr val="1E1E7C"/>
                </a:solidFill>
                <a:latin typeface="Arial" pitchFamily="34" charset="0"/>
                <a:cs typeface="Arial" pitchFamily="34" charset="0"/>
              </a:rPr>
              <a:t> Cigars and articles for smokers</a:t>
            </a:r>
            <a:r>
              <a:rPr lang="en-US" sz="1800" dirty="0" smtClean="0">
                <a:solidFill>
                  <a:srgbClr val="1E1E7C"/>
                </a:solidFill>
                <a:latin typeface="Arial" pitchFamily="34" charset="0"/>
                <a:cs typeface="Arial" pitchFamily="34" charset="0"/>
              </a:rPr>
              <a:t>;</a:t>
            </a:r>
          </a:p>
          <a:p>
            <a:pPr>
              <a:buFontTx/>
              <a:buChar char="•"/>
              <a:defRPr/>
            </a:pPr>
            <a:endParaRPr lang="en-US" sz="1800" dirty="0" smtClean="0">
              <a:solidFill>
                <a:srgbClr val="1E1E7C"/>
              </a:solidFill>
              <a:latin typeface="Arial" pitchFamily="34" charset="0"/>
              <a:cs typeface="Arial" pitchFamily="34" charset="0"/>
            </a:endParaRPr>
          </a:p>
          <a:p>
            <a:pPr>
              <a:buFontTx/>
              <a:buChar char="•"/>
              <a:defRPr/>
            </a:pPr>
            <a:r>
              <a:rPr lang="en-US" sz="1800" dirty="0" smtClean="0">
                <a:solidFill>
                  <a:srgbClr val="1E1E7C"/>
                </a:solidFill>
                <a:latin typeface="Arial" pitchFamily="34" charset="0"/>
                <a:cs typeface="Arial" pitchFamily="34" charset="0"/>
              </a:rPr>
              <a:t> </a:t>
            </a:r>
            <a:r>
              <a:rPr lang="en-US" sz="1800" dirty="0" smtClean="0">
                <a:solidFill>
                  <a:srgbClr val="1E1E7C"/>
                </a:solidFill>
                <a:latin typeface="Arial" pitchFamily="34" charset="0"/>
                <a:cs typeface="Arial" pitchFamily="34" charset="0"/>
              </a:rPr>
              <a:t>Ron and Alcohols</a:t>
            </a:r>
            <a:endParaRPr lang="en-US" sz="1800" dirty="0">
              <a:solidFill>
                <a:srgbClr val="1E1E7C"/>
              </a:solidFill>
              <a:latin typeface="Arial" pitchFamily="34" charset="0"/>
              <a:cs typeface="Arial" pitchFamily="34" charset="0"/>
            </a:endParaRPr>
          </a:p>
          <a:p>
            <a:pPr>
              <a:buFontTx/>
              <a:buChar char="•"/>
              <a:defRPr/>
            </a:pPr>
            <a:endParaRPr lang="en-US" sz="1800" dirty="0">
              <a:solidFill>
                <a:srgbClr val="1E1E7C"/>
              </a:solidFill>
              <a:latin typeface="Arial" pitchFamily="34" charset="0"/>
              <a:cs typeface="Arial" pitchFamily="34" charset="0"/>
            </a:endParaRPr>
          </a:p>
          <a:p>
            <a:pPr>
              <a:buFontTx/>
              <a:buChar char="•"/>
              <a:defRPr/>
            </a:pPr>
            <a:r>
              <a:rPr lang="en-US" sz="1800" dirty="0">
                <a:solidFill>
                  <a:srgbClr val="1E1E7C"/>
                </a:solidFill>
                <a:latin typeface="Arial" pitchFamily="34" charset="0"/>
                <a:cs typeface="Arial" pitchFamily="34" charset="0"/>
              </a:rPr>
              <a:t> Fresh and processed citrus. </a:t>
            </a:r>
            <a:endParaRPr lang="en-US" sz="4000" dirty="0">
              <a:solidFill>
                <a:srgbClr val="0047BA"/>
              </a:solidFill>
              <a:effectLst>
                <a:outerShdw blurRad="38100" dist="38100" dir="2700000" algn="tl">
                  <a:srgbClr val="C0C0C0"/>
                </a:outerShdw>
              </a:effectLst>
              <a:latin typeface="Arial" pitchFamily="34" charset="0"/>
              <a:cs typeface="Arial" pitchFamily="34" charset="0"/>
            </a:endParaRPr>
          </a:p>
        </p:txBody>
      </p:sp>
      <p:sp>
        <p:nvSpPr>
          <p:cNvPr id="12" name="Comment 7"/>
          <p:cNvSpPr>
            <a:spLocks noChangeArrowheads="1"/>
          </p:cNvSpPr>
          <p:nvPr/>
        </p:nvSpPr>
        <p:spPr bwMode="auto">
          <a:xfrm>
            <a:off x="15875" y="6859588"/>
            <a:ext cx="9128125" cy="12017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fontAlgn="auto">
              <a:spcBef>
                <a:spcPct val="50000"/>
              </a:spcBef>
              <a:spcAft>
                <a:spcPts val="0"/>
              </a:spcAft>
              <a:defRPr/>
            </a:pPr>
            <a:r>
              <a:rPr lang="es-ES" sz="1600" b="1" dirty="0" err="1">
                <a:solidFill>
                  <a:srgbClr val="000000"/>
                </a:solidFill>
                <a:latin typeface="+mn-lt"/>
              </a:rPr>
              <a:t>Rel_director</a:t>
            </a:r>
            <a:r>
              <a:rPr lang="es-ES" sz="1600" b="1" dirty="0">
                <a:solidFill>
                  <a:srgbClr val="000000"/>
                </a:solidFill>
                <a:latin typeface="+mn-lt"/>
              </a:rPr>
              <a:t>:</a:t>
            </a:r>
            <a:endParaRPr lang="es-ES" sz="1600" dirty="0">
              <a:solidFill>
                <a:srgbClr val="000000"/>
              </a:solidFill>
              <a:latin typeface="+mn-lt"/>
            </a:endParaRPr>
          </a:p>
          <a:p>
            <a:pPr fontAlgn="auto">
              <a:spcBef>
                <a:spcPct val="50000"/>
              </a:spcBef>
              <a:spcAft>
                <a:spcPts val="0"/>
              </a:spcAft>
              <a:defRPr/>
            </a:pPr>
            <a:r>
              <a:rPr lang="es-ES_tradnl" sz="1600" dirty="0">
                <a:solidFill>
                  <a:srgbClr val="000000"/>
                </a:solidFill>
                <a:latin typeface="+mn-lt"/>
              </a:rPr>
              <a:t>La oferta exportable cubana est</a:t>
            </a:r>
            <a:r>
              <a:rPr lang="es-ES_tradnl" sz="1600" dirty="0">
                <a:solidFill>
                  <a:srgbClr val="000000"/>
                </a:solidFill>
                <a:latin typeface="Times New Roman"/>
              </a:rPr>
              <a:t>á</a:t>
            </a:r>
            <a:r>
              <a:rPr lang="es-ES_tradnl" sz="1600" dirty="0">
                <a:solidFill>
                  <a:srgbClr val="000000"/>
                </a:solidFill>
                <a:latin typeface="+mn-lt"/>
              </a:rPr>
              <a:t> presente en diversos sectores, como son el agrario, donde se destacan los </a:t>
            </a:r>
            <a:r>
              <a:rPr lang="es-ES_tradnl" sz="1600" dirty="0" err="1">
                <a:solidFill>
                  <a:srgbClr val="000000"/>
                </a:solidFill>
                <a:latin typeface="+mn-lt"/>
              </a:rPr>
              <a:t>bioplagicidas</a:t>
            </a:r>
            <a:r>
              <a:rPr lang="es-ES_tradnl" sz="1600" dirty="0">
                <a:solidFill>
                  <a:srgbClr val="000000"/>
                </a:solidFill>
                <a:latin typeface="+mn-lt"/>
              </a:rPr>
              <a:t> para el control de vectores, los productos farmac</a:t>
            </a:r>
            <a:r>
              <a:rPr lang="es-ES_tradnl" sz="1600" dirty="0">
                <a:solidFill>
                  <a:srgbClr val="000000"/>
                </a:solidFill>
                <a:latin typeface="Times New Roman"/>
              </a:rPr>
              <a:t>é</a:t>
            </a:r>
            <a:r>
              <a:rPr lang="es-ES_tradnl" sz="1600" dirty="0">
                <a:solidFill>
                  <a:srgbClr val="000000"/>
                </a:solidFill>
                <a:latin typeface="+mn-lt"/>
              </a:rPr>
              <a:t>uticos de uso veterinario, el tabaco en rama y art</a:t>
            </a:r>
            <a:r>
              <a:rPr lang="es-ES_tradnl" sz="1600" dirty="0">
                <a:solidFill>
                  <a:srgbClr val="000000"/>
                </a:solidFill>
                <a:latin typeface="Times New Roman"/>
              </a:rPr>
              <a:t>í</a:t>
            </a:r>
            <a:r>
              <a:rPr lang="es-ES_tradnl" sz="1600" dirty="0">
                <a:solidFill>
                  <a:srgbClr val="000000"/>
                </a:solidFill>
                <a:latin typeface="+mn-lt"/>
              </a:rPr>
              <a:t>culos para fumadores, entre otros</a:t>
            </a:r>
            <a:endParaRPr lang="es-ES" sz="1600" dirty="0">
              <a:solidFill>
                <a:srgbClr val="000000"/>
              </a:solidFill>
              <a:latin typeface="+mn-lt"/>
            </a:endParaRPr>
          </a:p>
        </p:txBody>
      </p:sp>
      <p:pic>
        <p:nvPicPr>
          <p:cNvPr id="17415" name="Picture 8" descr="D:\Mis Documentos\Mis imágenes\pack2_cohiba.jpg"/>
          <p:cNvPicPr>
            <a:picLocks noChangeAspect="1" noChangeArrowheads="1"/>
          </p:cNvPicPr>
          <p:nvPr/>
        </p:nvPicPr>
        <p:blipFill>
          <a:blip r:embed="rId5"/>
          <a:srcRect/>
          <a:stretch>
            <a:fillRect/>
          </a:stretch>
        </p:blipFill>
        <p:spPr bwMode="auto">
          <a:xfrm>
            <a:off x="4953000" y="4829175"/>
            <a:ext cx="3810000" cy="2028825"/>
          </a:xfrm>
          <a:prstGeom prst="rect">
            <a:avLst/>
          </a:prstGeom>
          <a:noFill/>
          <a:ln w="9525">
            <a:noFill/>
            <a:miter lim="800000"/>
            <a:headEnd/>
            <a:tailEnd/>
          </a:ln>
        </p:spPr>
      </p:pic>
      <p:sp>
        <p:nvSpPr>
          <p:cNvPr id="17416" name="Text Box 2"/>
          <p:cNvSpPr txBox="1">
            <a:spLocks noChangeArrowheads="1"/>
          </p:cNvSpPr>
          <p:nvPr/>
        </p:nvSpPr>
        <p:spPr bwMode="auto">
          <a:xfrm>
            <a:off x="304800" y="990600"/>
            <a:ext cx="4267200" cy="461963"/>
          </a:xfrm>
          <a:prstGeom prst="rect">
            <a:avLst/>
          </a:prstGeom>
          <a:noFill/>
          <a:ln w="9525">
            <a:noFill/>
            <a:miter lim="800000"/>
            <a:headEnd/>
            <a:tailEnd/>
          </a:ln>
        </p:spPr>
        <p:txBody>
          <a:bodyPr>
            <a:spAutoFit/>
          </a:bodyPr>
          <a:lstStyle/>
          <a:p>
            <a:pPr algn="ctr"/>
            <a:r>
              <a:rPr lang="en-US" b="1" dirty="0">
                <a:solidFill>
                  <a:srgbClr val="1E1E7C"/>
                </a:solidFill>
                <a:cs typeface="Arial" pitchFamily="34" charset="0"/>
              </a:rPr>
              <a:t>Services Sector</a:t>
            </a:r>
          </a:p>
        </p:txBody>
      </p:sp>
      <p:sp>
        <p:nvSpPr>
          <p:cNvPr id="17417" name="Text Box 2"/>
          <p:cNvSpPr txBox="1">
            <a:spLocks noChangeArrowheads="1"/>
          </p:cNvSpPr>
          <p:nvPr/>
        </p:nvSpPr>
        <p:spPr bwMode="auto">
          <a:xfrm>
            <a:off x="381000" y="2971800"/>
            <a:ext cx="4267200" cy="461963"/>
          </a:xfrm>
          <a:prstGeom prst="rect">
            <a:avLst/>
          </a:prstGeom>
          <a:noFill/>
          <a:ln w="9525">
            <a:noFill/>
            <a:miter lim="800000"/>
            <a:headEnd/>
            <a:tailEnd/>
          </a:ln>
        </p:spPr>
        <p:txBody>
          <a:bodyPr>
            <a:spAutoFit/>
          </a:bodyPr>
          <a:lstStyle/>
          <a:p>
            <a:pPr algn="ctr"/>
            <a:r>
              <a:rPr lang="es-ES" b="1" dirty="0" err="1">
                <a:solidFill>
                  <a:srgbClr val="1E1E7C"/>
                </a:solidFill>
                <a:cs typeface="Arial" pitchFamily="34" charset="0"/>
              </a:rPr>
              <a:t>Agricultural</a:t>
            </a:r>
            <a:r>
              <a:rPr lang="es-ES" b="1" dirty="0">
                <a:solidFill>
                  <a:srgbClr val="1E1E7C"/>
                </a:solidFill>
                <a:cs typeface="Arial" pitchFamily="34" charset="0"/>
              </a:rPr>
              <a:t> Sector</a:t>
            </a:r>
          </a:p>
        </p:txBody>
      </p:sp>
      <p:sp>
        <p:nvSpPr>
          <p:cNvPr id="17418" name="Text Box 2"/>
          <p:cNvSpPr txBox="1">
            <a:spLocks noChangeArrowheads="1"/>
          </p:cNvSpPr>
          <p:nvPr/>
        </p:nvSpPr>
        <p:spPr bwMode="auto">
          <a:xfrm>
            <a:off x="304800" y="1447800"/>
            <a:ext cx="5791200" cy="1477328"/>
          </a:xfrm>
          <a:prstGeom prst="rect">
            <a:avLst/>
          </a:prstGeom>
          <a:noFill/>
          <a:ln w="9525">
            <a:noFill/>
            <a:miter lim="800000"/>
            <a:headEnd/>
            <a:tailEnd/>
          </a:ln>
        </p:spPr>
        <p:txBody>
          <a:bodyPr wrap="square">
            <a:spAutoFit/>
          </a:bodyPr>
          <a:lstStyle/>
          <a:p>
            <a:pPr>
              <a:buFontTx/>
              <a:buChar char="•"/>
            </a:pPr>
            <a:r>
              <a:rPr lang="es-ES" sz="1800" dirty="0">
                <a:solidFill>
                  <a:srgbClr val="1E1E7C"/>
                </a:solidFill>
                <a:latin typeface="Arial" pitchFamily="34" charset="0"/>
                <a:cs typeface="Arial" pitchFamily="34" charset="0"/>
              </a:rPr>
              <a:t> </a:t>
            </a:r>
            <a:r>
              <a:rPr lang="en-US" sz="1800" dirty="0" smtClean="0">
                <a:solidFill>
                  <a:srgbClr val="1E1E7C"/>
                </a:solidFill>
                <a:latin typeface="Arial" pitchFamily="34" charset="0"/>
                <a:cs typeface="Arial" pitchFamily="34" charset="0"/>
              </a:rPr>
              <a:t>Medical, Education, Sport and </a:t>
            </a:r>
            <a:r>
              <a:rPr lang="en-US" sz="1800" dirty="0">
                <a:solidFill>
                  <a:srgbClr val="1E1E7C"/>
                </a:solidFill>
                <a:latin typeface="Arial" pitchFamily="34" charset="0"/>
                <a:cs typeface="Arial" pitchFamily="34" charset="0"/>
              </a:rPr>
              <a:t>Cultural Services.</a:t>
            </a:r>
          </a:p>
          <a:p>
            <a:endParaRPr lang="en-US" sz="1800" dirty="0">
              <a:solidFill>
                <a:srgbClr val="1E1E7C"/>
              </a:solidFill>
              <a:latin typeface="Arial" pitchFamily="34" charset="0"/>
              <a:cs typeface="Arial" pitchFamily="34" charset="0"/>
            </a:endParaRPr>
          </a:p>
          <a:p>
            <a:pPr>
              <a:buFontTx/>
              <a:buChar char="•"/>
            </a:pPr>
            <a:r>
              <a:rPr lang="en-US" sz="1800" dirty="0">
                <a:solidFill>
                  <a:srgbClr val="1E1E7C"/>
                </a:solidFill>
                <a:latin typeface="Arial" pitchFamily="34" charset="0"/>
                <a:cs typeface="Arial" pitchFamily="34" charset="0"/>
              </a:rPr>
              <a:t> Tourism</a:t>
            </a:r>
          </a:p>
          <a:p>
            <a:pPr>
              <a:buFontTx/>
              <a:buChar char="•"/>
            </a:pPr>
            <a:endParaRPr lang="en-US" sz="1800" dirty="0">
              <a:solidFill>
                <a:srgbClr val="1E1E7C"/>
              </a:solidFill>
              <a:latin typeface="Arial" pitchFamily="34" charset="0"/>
              <a:cs typeface="Arial" pitchFamily="34" charset="0"/>
            </a:endParaRPr>
          </a:p>
          <a:p>
            <a:pPr>
              <a:buFontTx/>
              <a:buChar char="•"/>
            </a:pPr>
            <a:r>
              <a:rPr lang="en-US" sz="1800" dirty="0">
                <a:solidFill>
                  <a:srgbClr val="1E1E7C"/>
                </a:solidFill>
                <a:latin typeface="Arial" pitchFamily="34" charset="0"/>
                <a:cs typeface="Arial" pitchFamily="34" charset="0"/>
              </a:rPr>
              <a:t> ITC  (Informatics &amp; telecommunications).</a:t>
            </a:r>
          </a:p>
        </p:txBody>
      </p:sp>
      <p:pic>
        <p:nvPicPr>
          <p:cNvPr id="17419" name="Picture 23" descr="D:\Mis Documents\Presentaciones PPT\imagenes powerpoint\import export\resonancia magnetica.jpg"/>
          <p:cNvPicPr>
            <a:picLocks noChangeAspect="1" noChangeArrowheads="1"/>
          </p:cNvPicPr>
          <p:nvPr/>
        </p:nvPicPr>
        <p:blipFill>
          <a:blip r:embed="rId6"/>
          <a:srcRect/>
          <a:stretch>
            <a:fillRect/>
          </a:stretch>
        </p:blipFill>
        <p:spPr bwMode="auto">
          <a:xfrm>
            <a:off x="6248400" y="990600"/>
            <a:ext cx="1981200" cy="14478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11 Imagen" descr="D13.png"/>
          <p:cNvPicPr>
            <a:picLocks noChangeAspect="1"/>
          </p:cNvPicPr>
          <p:nvPr/>
        </p:nvPicPr>
        <p:blipFill>
          <a:blip r:embed="rId2"/>
          <a:srcRect/>
          <a:stretch>
            <a:fillRect/>
          </a:stretch>
        </p:blipFill>
        <p:spPr bwMode="auto">
          <a:xfrm>
            <a:off x="1066800" y="1295400"/>
            <a:ext cx="5926138" cy="5029200"/>
          </a:xfrm>
          <a:prstGeom prst="rect">
            <a:avLst/>
          </a:prstGeom>
          <a:noFill/>
          <a:ln w="9525">
            <a:noFill/>
            <a:miter lim="800000"/>
            <a:headEnd/>
            <a:tailEnd/>
          </a:ln>
        </p:spPr>
      </p:pic>
      <p:sp>
        <p:nvSpPr>
          <p:cNvPr id="18435" name="Text Box 4"/>
          <p:cNvSpPr txBox="1">
            <a:spLocks noChangeArrowheads="1"/>
          </p:cNvSpPr>
          <p:nvPr/>
        </p:nvSpPr>
        <p:spPr bwMode="auto">
          <a:xfrm>
            <a:off x="1219200" y="685800"/>
            <a:ext cx="4648200" cy="954088"/>
          </a:xfrm>
          <a:prstGeom prst="rect">
            <a:avLst/>
          </a:prstGeom>
          <a:noFill/>
          <a:ln w="9525">
            <a:noFill/>
            <a:miter lim="800000"/>
            <a:headEnd/>
            <a:tailEnd/>
          </a:ln>
        </p:spPr>
        <p:txBody>
          <a:bodyPr>
            <a:spAutoFit/>
          </a:bodyPr>
          <a:lstStyle/>
          <a:p>
            <a:pPr algn="ctr"/>
            <a:r>
              <a:rPr lang="en-US" sz="2800" b="1">
                <a:solidFill>
                  <a:srgbClr val="003399"/>
                </a:solidFill>
              </a:rPr>
              <a:t>Cuban imports</a:t>
            </a:r>
          </a:p>
          <a:p>
            <a:pPr algn="ctr"/>
            <a:r>
              <a:rPr lang="es-ES" sz="2800" b="1">
                <a:solidFill>
                  <a:srgbClr val="003399"/>
                </a:solidFill>
              </a:rPr>
              <a:t>76%</a:t>
            </a:r>
          </a:p>
        </p:txBody>
      </p:sp>
      <p:sp>
        <p:nvSpPr>
          <p:cNvPr id="18436" name="12 CuadroTexto"/>
          <p:cNvSpPr txBox="1">
            <a:spLocks noChangeArrowheads="1"/>
          </p:cNvSpPr>
          <p:nvPr/>
        </p:nvSpPr>
        <p:spPr bwMode="auto">
          <a:xfrm>
            <a:off x="3200400" y="5715000"/>
            <a:ext cx="1876425" cy="646113"/>
          </a:xfrm>
          <a:prstGeom prst="rect">
            <a:avLst/>
          </a:prstGeom>
          <a:noFill/>
          <a:ln w="9525">
            <a:noFill/>
            <a:miter lim="800000"/>
            <a:headEnd/>
            <a:tailEnd/>
          </a:ln>
        </p:spPr>
        <p:txBody>
          <a:bodyPr>
            <a:spAutoFit/>
          </a:bodyPr>
          <a:lstStyle/>
          <a:p>
            <a:pPr algn="ctr"/>
            <a:r>
              <a:rPr lang="en-US" sz="1800" b="1" dirty="0">
                <a:solidFill>
                  <a:srgbClr val="B30925"/>
                </a:solidFill>
              </a:rPr>
              <a:t>Other products 35%</a:t>
            </a:r>
          </a:p>
        </p:txBody>
      </p:sp>
      <p:sp>
        <p:nvSpPr>
          <p:cNvPr id="18437" name="13 CuadroTexto"/>
          <p:cNvSpPr txBox="1">
            <a:spLocks noChangeArrowheads="1"/>
          </p:cNvSpPr>
          <p:nvPr/>
        </p:nvSpPr>
        <p:spPr bwMode="auto">
          <a:xfrm>
            <a:off x="5029200" y="2133600"/>
            <a:ext cx="2057400" cy="646113"/>
          </a:xfrm>
          <a:prstGeom prst="rect">
            <a:avLst/>
          </a:prstGeom>
          <a:noFill/>
          <a:ln w="9525">
            <a:noFill/>
            <a:miter lim="800000"/>
            <a:headEnd/>
            <a:tailEnd/>
          </a:ln>
        </p:spPr>
        <p:txBody>
          <a:bodyPr>
            <a:spAutoFit/>
          </a:bodyPr>
          <a:lstStyle/>
          <a:p>
            <a:pPr algn="ctr"/>
            <a:r>
              <a:rPr lang="en-US" sz="1800" b="1">
                <a:solidFill>
                  <a:srgbClr val="B30925"/>
                </a:solidFill>
              </a:rPr>
              <a:t>Oil and oil products 30%</a:t>
            </a:r>
          </a:p>
        </p:txBody>
      </p:sp>
      <p:sp>
        <p:nvSpPr>
          <p:cNvPr id="18438" name="14 CuadroTexto"/>
          <p:cNvSpPr txBox="1">
            <a:spLocks noChangeArrowheads="1"/>
          </p:cNvSpPr>
          <p:nvPr/>
        </p:nvSpPr>
        <p:spPr bwMode="auto">
          <a:xfrm>
            <a:off x="6477000" y="4114800"/>
            <a:ext cx="1828800" cy="646113"/>
          </a:xfrm>
          <a:prstGeom prst="rect">
            <a:avLst/>
          </a:prstGeom>
          <a:noFill/>
          <a:ln w="9525">
            <a:noFill/>
            <a:miter lim="800000"/>
            <a:headEnd/>
            <a:tailEnd/>
          </a:ln>
        </p:spPr>
        <p:txBody>
          <a:bodyPr>
            <a:spAutoFit/>
          </a:bodyPr>
          <a:lstStyle/>
          <a:p>
            <a:pPr algn="ctr"/>
            <a:r>
              <a:rPr lang="en-US" sz="1800" b="1">
                <a:solidFill>
                  <a:srgbClr val="B30925"/>
                </a:solidFill>
              </a:rPr>
              <a:t>Food products 20%</a:t>
            </a:r>
          </a:p>
        </p:txBody>
      </p:sp>
      <p:sp>
        <p:nvSpPr>
          <p:cNvPr id="18439" name="15 CuadroTexto"/>
          <p:cNvSpPr txBox="1">
            <a:spLocks noChangeArrowheads="1"/>
          </p:cNvSpPr>
          <p:nvPr/>
        </p:nvSpPr>
        <p:spPr bwMode="auto">
          <a:xfrm>
            <a:off x="381000" y="1981200"/>
            <a:ext cx="2239963" cy="646113"/>
          </a:xfrm>
          <a:prstGeom prst="rect">
            <a:avLst/>
          </a:prstGeom>
          <a:noFill/>
          <a:ln w="9525">
            <a:noFill/>
            <a:miter lim="800000"/>
            <a:headEnd/>
            <a:tailEnd/>
          </a:ln>
        </p:spPr>
        <p:txBody>
          <a:bodyPr>
            <a:spAutoFit/>
          </a:bodyPr>
          <a:lstStyle/>
          <a:p>
            <a:pPr algn="ctr"/>
            <a:r>
              <a:rPr lang="en-US" sz="1800" b="1" dirty="0">
                <a:solidFill>
                  <a:srgbClr val="B30925"/>
                </a:solidFill>
              </a:rPr>
              <a:t>Equipments and machinery  15%</a:t>
            </a:r>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Documents and Settings\Administrador\Escritorio\2.png"/>
          <p:cNvPicPr>
            <a:picLocks noChangeAspect="1" noChangeArrowheads="1"/>
          </p:cNvPicPr>
          <p:nvPr/>
        </p:nvPicPr>
        <p:blipFill>
          <a:blip r:embed="rId2"/>
          <a:srcRect l="14786" t="12263" r="10461" b="25471"/>
          <a:stretch>
            <a:fillRect/>
          </a:stretch>
        </p:blipFill>
        <p:spPr bwMode="auto">
          <a:xfrm>
            <a:off x="1752600" y="1905000"/>
            <a:ext cx="5848350" cy="3190875"/>
          </a:xfrm>
          <a:prstGeom prst="rect">
            <a:avLst/>
          </a:prstGeom>
          <a:noFill/>
          <a:ln w="9525">
            <a:noFill/>
            <a:miter lim="800000"/>
            <a:headEnd/>
            <a:tailEnd/>
          </a:ln>
        </p:spPr>
      </p:pic>
      <p:sp>
        <p:nvSpPr>
          <p:cNvPr id="19459" name="7 CuadroTexto"/>
          <p:cNvSpPr txBox="1">
            <a:spLocks noChangeArrowheads="1"/>
          </p:cNvSpPr>
          <p:nvPr/>
        </p:nvSpPr>
        <p:spPr bwMode="auto">
          <a:xfrm>
            <a:off x="1371600" y="4705350"/>
            <a:ext cx="1679575" cy="400050"/>
          </a:xfrm>
          <a:prstGeom prst="rect">
            <a:avLst/>
          </a:prstGeom>
          <a:noFill/>
          <a:ln w="9525">
            <a:noFill/>
            <a:miter lim="800000"/>
            <a:headEnd/>
            <a:tailEnd/>
          </a:ln>
        </p:spPr>
        <p:txBody>
          <a:bodyPr wrap="none">
            <a:spAutoFit/>
          </a:bodyPr>
          <a:lstStyle/>
          <a:p>
            <a:pPr algn="ctr"/>
            <a:r>
              <a:rPr lang="es-MX" sz="2000">
                <a:solidFill>
                  <a:srgbClr val="336699"/>
                </a:solidFill>
              </a:rPr>
              <a:t>Tourism 66%</a:t>
            </a:r>
            <a:endParaRPr lang="es-ES_tradnl" sz="2000">
              <a:solidFill>
                <a:srgbClr val="336699"/>
              </a:solidFill>
            </a:endParaRPr>
          </a:p>
        </p:txBody>
      </p:sp>
      <p:sp>
        <p:nvSpPr>
          <p:cNvPr id="19460" name="8 CuadroTexto"/>
          <p:cNvSpPr txBox="1">
            <a:spLocks noChangeArrowheads="1"/>
          </p:cNvSpPr>
          <p:nvPr/>
        </p:nvSpPr>
        <p:spPr bwMode="auto">
          <a:xfrm>
            <a:off x="5715000" y="4937125"/>
            <a:ext cx="1281113" cy="396875"/>
          </a:xfrm>
          <a:prstGeom prst="rect">
            <a:avLst/>
          </a:prstGeom>
          <a:noFill/>
          <a:ln w="9525">
            <a:noFill/>
            <a:miter lim="800000"/>
            <a:headEnd/>
            <a:tailEnd/>
          </a:ln>
        </p:spPr>
        <p:txBody>
          <a:bodyPr wrap="none">
            <a:spAutoFit/>
          </a:bodyPr>
          <a:lstStyle/>
          <a:p>
            <a:pPr algn="ctr"/>
            <a:r>
              <a:rPr lang="es-MX" sz="2000">
                <a:solidFill>
                  <a:srgbClr val="336699"/>
                </a:solidFill>
              </a:rPr>
              <a:t>Other 4%</a:t>
            </a:r>
            <a:endParaRPr lang="es-ES_tradnl" sz="2000">
              <a:solidFill>
                <a:srgbClr val="336699"/>
              </a:solidFill>
            </a:endParaRPr>
          </a:p>
        </p:txBody>
      </p:sp>
      <p:sp>
        <p:nvSpPr>
          <p:cNvPr id="19461" name="11 CuadroTexto"/>
          <p:cNvSpPr txBox="1">
            <a:spLocks noChangeArrowheads="1"/>
          </p:cNvSpPr>
          <p:nvPr/>
        </p:nvSpPr>
        <p:spPr bwMode="auto">
          <a:xfrm>
            <a:off x="7239000" y="4546600"/>
            <a:ext cx="1768475" cy="1016000"/>
          </a:xfrm>
          <a:prstGeom prst="rect">
            <a:avLst/>
          </a:prstGeom>
          <a:noFill/>
          <a:ln w="9525">
            <a:noFill/>
            <a:miter lim="800000"/>
            <a:headEnd/>
            <a:tailEnd/>
          </a:ln>
        </p:spPr>
        <p:txBody>
          <a:bodyPr wrap="none">
            <a:spAutoFit/>
          </a:bodyPr>
          <a:lstStyle/>
          <a:p>
            <a:pPr algn="ctr"/>
            <a:r>
              <a:rPr lang="es-MX" sz="2000">
                <a:solidFill>
                  <a:srgbClr val="336699"/>
                </a:solidFill>
              </a:rPr>
              <a:t>Health and </a:t>
            </a:r>
          </a:p>
          <a:p>
            <a:pPr algn="ctr"/>
            <a:r>
              <a:rPr lang="es-MX" sz="2000">
                <a:solidFill>
                  <a:srgbClr val="336699"/>
                </a:solidFill>
              </a:rPr>
              <a:t>Biotechnology</a:t>
            </a:r>
          </a:p>
          <a:p>
            <a:pPr algn="ctr"/>
            <a:r>
              <a:rPr lang="es-MX" sz="2000">
                <a:solidFill>
                  <a:srgbClr val="336699"/>
                </a:solidFill>
              </a:rPr>
              <a:t>5%</a:t>
            </a:r>
            <a:endParaRPr lang="es-ES_tradnl" sz="2000">
              <a:solidFill>
                <a:srgbClr val="336699"/>
              </a:solidFill>
            </a:endParaRPr>
          </a:p>
        </p:txBody>
      </p:sp>
      <p:sp>
        <p:nvSpPr>
          <p:cNvPr id="19462" name="12 CuadroTexto"/>
          <p:cNvSpPr txBox="1">
            <a:spLocks noChangeArrowheads="1"/>
          </p:cNvSpPr>
          <p:nvPr/>
        </p:nvSpPr>
        <p:spPr bwMode="auto">
          <a:xfrm>
            <a:off x="7239000" y="3863975"/>
            <a:ext cx="2063750" cy="708025"/>
          </a:xfrm>
          <a:prstGeom prst="rect">
            <a:avLst/>
          </a:prstGeom>
          <a:noFill/>
          <a:ln w="9525">
            <a:noFill/>
            <a:miter lim="800000"/>
            <a:headEnd/>
            <a:tailEnd/>
          </a:ln>
        </p:spPr>
        <p:txBody>
          <a:bodyPr>
            <a:spAutoFit/>
          </a:bodyPr>
          <a:lstStyle/>
          <a:p>
            <a:pPr algn="ctr"/>
            <a:r>
              <a:rPr lang="es-MX" sz="2000">
                <a:solidFill>
                  <a:srgbClr val="336699"/>
                </a:solidFill>
              </a:rPr>
              <a:t>Construction </a:t>
            </a:r>
          </a:p>
          <a:p>
            <a:pPr algn="ctr"/>
            <a:r>
              <a:rPr lang="es-MX" sz="2000">
                <a:solidFill>
                  <a:srgbClr val="336699"/>
                </a:solidFill>
              </a:rPr>
              <a:t>5%</a:t>
            </a:r>
            <a:endParaRPr lang="es-ES_tradnl" sz="2000">
              <a:solidFill>
                <a:srgbClr val="336699"/>
              </a:solidFill>
            </a:endParaRPr>
          </a:p>
        </p:txBody>
      </p:sp>
      <p:sp>
        <p:nvSpPr>
          <p:cNvPr id="19463" name="13 CuadroTexto"/>
          <p:cNvSpPr txBox="1">
            <a:spLocks noChangeArrowheads="1"/>
          </p:cNvSpPr>
          <p:nvPr/>
        </p:nvSpPr>
        <p:spPr bwMode="auto">
          <a:xfrm>
            <a:off x="7315200" y="3048000"/>
            <a:ext cx="1828800" cy="708025"/>
          </a:xfrm>
          <a:prstGeom prst="rect">
            <a:avLst/>
          </a:prstGeom>
          <a:noFill/>
          <a:ln w="9525">
            <a:noFill/>
            <a:miter lim="800000"/>
            <a:headEnd/>
            <a:tailEnd/>
          </a:ln>
        </p:spPr>
        <p:txBody>
          <a:bodyPr>
            <a:spAutoFit/>
          </a:bodyPr>
          <a:lstStyle/>
          <a:p>
            <a:pPr algn="ctr"/>
            <a:r>
              <a:rPr lang="es-MX" sz="2000">
                <a:solidFill>
                  <a:srgbClr val="336699"/>
                </a:solidFill>
              </a:rPr>
              <a:t>Shipping</a:t>
            </a:r>
          </a:p>
          <a:p>
            <a:pPr algn="ctr"/>
            <a:r>
              <a:rPr lang="es-MX" sz="2000">
                <a:solidFill>
                  <a:srgbClr val="336699"/>
                </a:solidFill>
              </a:rPr>
              <a:t> 14%</a:t>
            </a:r>
            <a:endParaRPr lang="es-ES_tradnl" sz="2000">
              <a:solidFill>
                <a:srgbClr val="336699"/>
              </a:solidFill>
            </a:endParaRPr>
          </a:p>
        </p:txBody>
      </p:sp>
      <p:sp>
        <p:nvSpPr>
          <p:cNvPr id="19464" name="14 CuadroTexto"/>
          <p:cNvSpPr txBox="1">
            <a:spLocks noChangeArrowheads="1"/>
          </p:cNvSpPr>
          <p:nvPr/>
        </p:nvSpPr>
        <p:spPr bwMode="auto">
          <a:xfrm>
            <a:off x="7086600" y="2419350"/>
            <a:ext cx="1093788" cy="400050"/>
          </a:xfrm>
          <a:prstGeom prst="rect">
            <a:avLst/>
          </a:prstGeom>
          <a:noFill/>
          <a:ln w="9525">
            <a:noFill/>
            <a:miter lim="800000"/>
            <a:headEnd/>
            <a:tailEnd/>
          </a:ln>
        </p:spPr>
        <p:txBody>
          <a:bodyPr wrap="none">
            <a:spAutoFit/>
          </a:bodyPr>
          <a:lstStyle/>
          <a:p>
            <a:pPr algn="ctr"/>
            <a:r>
              <a:rPr lang="es-MX" sz="2000">
                <a:solidFill>
                  <a:srgbClr val="336699"/>
                </a:solidFill>
              </a:rPr>
              <a:t>Oil 10%</a:t>
            </a:r>
            <a:endParaRPr lang="es-ES_tradnl" sz="2000">
              <a:solidFill>
                <a:srgbClr val="336699"/>
              </a:solidFill>
            </a:endParaRPr>
          </a:p>
        </p:txBody>
      </p:sp>
      <p:sp>
        <p:nvSpPr>
          <p:cNvPr id="19465" name="15 CuadroTexto"/>
          <p:cNvSpPr txBox="1">
            <a:spLocks noChangeArrowheads="1"/>
          </p:cNvSpPr>
          <p:nvPr/>
        </p:nvSpPr>
        <p:spPr bwMode="auto">
          <a:xfrm>
            <a:off x="6359525" y="1752600"/>
            <a:ext cx="1741488" cy="400050"/>
          </a:xfrm>
          <a:prstGeom prst="rect">
            <a:avLst/>
          </a:prstGeom>
          <a:noFill/>
          <a:ln w="9525">
            <a:noFill/>
            <a:miter lim="800000"/>
            <a:headEnd/>
            <a:tailEnd/>
          </a:ln>
        </p:spPr>
        <p:txBody>
          <a:bodyPr wrap="none">
            <a:spAutoFit/>
          </a:bodyPr>
          <a:lstStyle/>
          <a:p>
            <a:pPr algn="ctr"/>
            <a:r>
              <a:rPr lang="es-MX" sz="2000">
                <a:solidFill>
                  <a:srgbClr val="336699"/>
                </a:solidFill>
              </a:rPr>
              <a:t>Agrifood 16%</a:t>
            </a:r>
            <a:endParaRPr lang="es-ES_tradnl" sz="2000">
              <a:solidFill>
                <a:srgbClr val="336699"/>
              </a:solidFill>
            </a:endParaRPr>
          </a:p>
        </p:txBody>
      </p:sp>
      <p:sp>
        <p:nvSpPr>
          <p:cNvPr id="19466" name="Text Box 4"/>
          <p:cNvSpPr txBox="1">
            <a:spLocks noChangeArrowheads="1"/>
          </p:cNvSpPr>
          <p:nvPr/>
        </p:nvSpPr>
        <p:spPr bwMode="auto">
          <a:xfrm>
            <a:off x="1371600" y="76200"/>
            <a:ext cx="4419600" cy="519113"/>
          </a:xfrm>
          <a:prstGeom prst="rect">
            <a:avLst/>
          </a:prstGeom>
          <a:solidFill>
            <a:schemeClr val="bg1"/>
          </a:solidFill>
          <a:ln w="9525">
            <a:noFill/>
            <a:miter lim="800000"/>
            <a:headEnd/>
            <a:tailEnd/>
          </a:ln>
        </p:spPr>
        <p:txBody>
          <a:bodyPr>
            <a:spAutoFit/>
          </a:bodyPr>
          <a:lstStyle/>
          <a:p>
            <a:r>
              <a:rPr lang="es-ES" sz="2800" b="1">
                <a:solidFill>
                  <a:srgbClr val="003399"/>
                </a:solidFill>
              </a:rPr>
              <a:t>Businesses by sectors</a:t>
            </a:r>
          </a:p>
        </p:txBody>
      </p:sp>
      <p:pic>
        <p:nvPicPr>
          <p:cNvPr id="19467" name="Picture 4" descr="cuba"/>
          <p:cNvPicPr>
            <a:picLocks noChangeAspect="1" noChangeArrowheads="1" noCrop="1"/>
          </p:cNvPicPr>
          <p:nvPr/>
        </p:nvPicPr>
        <p:blipFill>
          <a:blip r:embed="rId3"/>
          <a:srcRect/>
          <a:stretch>
            <a:fillRect/>
          </a:stretch>
        </p:blipFill>
        <p:spPr bwMode="auto">
          <a:xfrm rot="-655710">
            <a:off x="8302625" y="69850"/>
            <a:ext cx="790575" cy="6080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srcRect/>
          <a:stretch>
            <a:fillRect/>
          </a:stretch>
        </p:blipFill>
        <p:spPr bwMode="auto">
          <a:xfrm>
            <a:off x="228600" y="1981200"/>
            <a:ext cx="647700" cy="1177925"/>
          </a:xfrm>
          <a:prstGeom prst="rect">
            <a:avLst/>
          </a:prstGeom>
          <a:noFill/>
          <a:ln w="9525">
            <a:noFill/>
            <a:miter lim="800000"/>
            <a:headEnd/>
            <a:tailEnd/>
          </a:ln>
        </p:spPr>
      </p:pic>
      <p:sp>
        <p:nvSpPr>
          <p:cNvPr id="20483" name="Text Box 4"/>
          <p:cNvSpPr txBox="1">
            <a:spLocks noChangeArrowheads="1"/>
          </p:cNvSpPr>
          <p:nvPr/>
        </p:nvSpPr>
        <p:spPr bwMode="auto">
          <a:xfrm>
            <a:off x="0" y="533400"/>
            <a:ext cx="8305800" cy="1384300"/>
          </a:xfrm>
          <a:prstGeom prst="rect">
            <a:avLst/>
          </a:prstGeom>
          <a:noFill/>
          <a:ln w="9525">
            <a:noFill/>
            <a:miter lim="800000"/>
            <a:headEnd/>
            <a:tailEnd/>
          </a:ln>
        </p:spPr>
        <p:txBody>
          <a:bodyPr>
            <a:spAutoFit/>
          </a:bodyPr>
          <a:lstStyle/>
          <a:p>
            <a:r>
              <a:rPr lang="es-ES" sz="2800" b="1">
                <a:solidFill>
                  <a:srgbClr val="1E1E7C"/>
                </a:solidFill>
              </a:rPr>
              <a:t>The main space to promote Cuban products: </a:t>
            </a:r>
            <a:r>
              <a:rPr lang="en-US" sz="2800" b="1">
                <a:solidFill>
                  <a:srgbClr val="1E1E7C"/>
                </a:solidFill>
              </a:rPr>
              <a:t>Havana  International Fair (FIHAV)</a:t>
            </a:r>
          </a:p>
          <a:p>
            <a:endParaRPr lang="es-ES_tradnl" sz="2800" b="1">
              <a:solidFill>
                <a:srgbClr val="1E1E7C"/>
              </a:solidFill>
            </a:endParaRPr>
          </a:p>
        </p:txBody>
      </p:sp>
      <p:sp>
        <p:nvSpPr>
          <p:cNvPr id="20484" name="Text Box 4"/>
          <p:cNvSpPr txBox="1">
            <a:spLocks noChangeArrowheads="1"/>
          </p:cNvSpPr>
          <p:nvPr/>
        </p:nvSpPr>
        <p:spPr bwMode="auto">
          <a:xfrm>
            <a:off x="914400" y="6096000"/>
            <a:ext cx="6705600" cy="400050"/>
          </a:xfrm>
          <a:prstGeom prst="rect">
            <a:avLst/>
          </a:prstGeom>
          <a:noFill/>
          <a:ln w="9525">
            <a:noFill/>
            <a:miter lim="800000"/>
            <a:headEnd/>
            <a:tailEnd/>
          </a:ln>
        </p:spPr>
        <p:txBody>
          <a:bodyPr>
            <a:spAutoFit/>
          </a:bodyPr>
          <a:lstStyle/>
          <a:p>
            <a:pPr algn="r"/>
            <a:r>
              <a:rPr lang="en-US" sz="2000" b="1">
                <a:solidFill>
                  <a:srgbClr val="1E1E7C"/>
                </a:solidFill>
              </a:rPr>
              <a:t>Participated   1 400 entrepreneurs  of 64 countries</a:t>
            </a:r>
          </a:p>
        </p:txBody>
      </p:sp>
      <p:grpSp>
        <p:nvGrpSpPr>
          <p:cNvPr id="20485" name="13 Grupo"/>
          <p:cNvGrpSpPr>
            <a:grpSpLocks/>
          </p:cNvGrpSpPr>
          <p:nvPr/>
        </p:nvGrpSpPr>
        <p:grpSpPr bwMode="auto">
          <a:xfrm>
            <a:off x="1219200" y="1524000"/>
            <a:ext cx="6700838" cy="4168775"/>
            <a:chOff x="1828800" y="1546620"/>
            <a:chExt cx="6700838" cy="4168553"/>
          </a:xfrm>
        </p:grpSpPr>
        <p:pic>
          <p:nvPicPr>
            <p:cNvPr id="20487" name="12 Imagen" descr="279.jpg"/>
            <p:cNvPicPr>
              <a:picLocks noChangeAspect="1"/>
            </p:cNvPicPr>
            <p:nvPr/>
          </p:nvPicPr>
          <p:blipFill>
            <a:blip r:embed="rId4"/>
            <a:srcRect/>
            <a:stretch>
              <a:fillRect/>
            </a:stretch>
          </p:blipFill>
          <p:spPr bwMode="auto">
            <a:xfrm>
              <a:off x="4027488" y="3733800"/>
              <a:ext cx="2982912" cy="1981373"/>
            </a:xfrm>
            <a:prstGeom prst="rect">
              <a:avLst/>
            </a:prstGeom>
            <a:noFill/>
            <a:ln w="9525">
              <a:noFill/>
              <a:miter lim="800000"/>
              <a:headEnd/>
              <a:tailEnd/>
            </a:ln>
          </p:spPr>
        </p:pic>
        <p:pic>
          <p:nvPicPr>
            <p:cNvPr id="20488" name="12 Imagen" descr="HAV254F3-0.jpg"/>
            <p:cNvPicPr>
              <a:picLocks noChangeAspect="1"/>
            </p:cNvPicPr>
            <p:nvPr/>
          </p:nvPicPr>
          <p:blipFill>
            <a:blip r:embed="rId5"/>
            <a:srcRect/>
            <a:stretch>
              <a:fillRect/>
            </a:stretch>
          </p:blipFill>
          <p:spPr bwMode="auto">
            <a:xfrm>
              <a:off x="6396038" y="2057400"/>
              <a:ext cx="2133600" cy="1600200"/>
            </a:xfrm>
            <a:prstGeom prst="rect">
              <a:avLst/>
            </a:prstGeom>
            <a:noFill/>
            <a:ln w="9525">
              <a:noFill/>
              <a:miter lim="800000"/>
              <a:headEnd/>
              <a:tailEnd/>
            </a:ln>
          </p:spPr>
        </p:pic>
        <p:pic>
          <p:nvPicPr>
            <p:cNvPr id="20489" name="13 Imagen" descr="1722-fotografia-g.jpg"/>
            <p:cNvPicPr>
              <a:picLocks noChangeAspect="1"/>
            </p:cNvPicPr>
            <p:nvPr/>
          </p:nvPicPr>
          <p:blipFill>
            <a:blip r:embed="rId6"/>
            <a:srcRect/>
            <a:stretch>
              <a:fillRect/>
            </a:stretch>
          </p:blipFill>
          <p:spPr bwMode="auto">
            <a:xfrm>
              <a:off x="1828800" y="3733800"/>
              <a:ext cx="2128838" cy="1447800"/>
            </a:xfrm>
            <a:prstGeom prst="rect">
              <a:avLst/>
            </a:prstGeom>
            <a:noFill/>
            <a:ln w="9525">
              <a:noFill/>
              <a:miter lim="800000"/>
              <a:headEnd/>
              <a:tailEnd/>
            </a:ln>
          </p:spPr>
        </p:pic>
        <p:pic>
          <p:nvPicPr>
            <p:cNvPr id="20490" name="16 Imagen" descr="fihav.jpg"/>
            <p:cNvPicPr>
              <a:picLocks noChangeAspect="1"/>
            </p:cNvPicPr>
            <p:nvPr/>
          </p:nvPicPr>
          <p:blipFill>
            <a:blip r:embed="rId7"/>
            <a:srcRect/>
            <a:stretch>
              <a:fillRect/>
            </a:stretch>
          </p:blipFill>
          <p:spPr bwMode="auto">
            <a:xfrm>
              <a:off x="3505200" y="1546620"/>
              <a:ext cx="2814638" cy="2110979"/>
            </a:xfrm>
            <a:prstGeom prst="rect">
              <a:avLst/>
            </a:prstGeom>
            <a:noFill/>
            <a:ln w="9525">
              <a:noFill/>
              <a:miter lim="800000"/>
              <a:headEnd/>
              <a:tailEnd/>
            </a:ln>
          </p:spPr>
        </p:pic>
        <p:pic>
          <p:nvPicPr>
            <p:cNvPr id="20491" name="17 Imagen" descr="feria_cuba0304.jpg"/>
            <p:cNvPicPr>
              <a:picLocks noChangeAspect="1"/>
            </p:cNvPicPr>
            <p:nvPr/>
          </p:nvPicPr>
          <p:blipFill>
            <a:blip r:embed="rId8"/>
            <a:srcRect/>
            <a:stretch>
              <a:fillRect/>
            </a:stretch>
          </p:blipFill>
          <p:spPr bwMode="auto">
            <a:xfrm>
              <a:off x="2254483" y="1905000"/>
              <a:ext cx="1174517" cy="1752600"/>
            </a:xfrm>
            <a:prstGeom prst="rect">
              <a:avLst/>
            </a:prstGeom>
            <a:noFill/>
            <a:ln w="9525">
              <a:noFill/>
              <a:miter lim="800000"/>
              <a:headEnd/>
              <a:tailEnd/>
            </a:ln>
          </p:spPr>
        </p:pic>
      </p:grpSp>
      <p:sp>
        <p:nvSpPr>
          <p:cNvPr id="20486" name="12 Rectángulo"/>
          <p:cNvSpPr>
            <a:spLocks noChangeArrowheads="1"/>
          </p:cNvSpPr>
          <p:nvPr/>
        </p:nvSpPr>
        <p:spPr bwMode="auto">
          <a:xfrm>
            <a:off x="304800" y="5638800"/>
            <a:ext cx="8458200" cy="461963"/>
          </a:xfrm>
          <a:prstGeom prst="rect">
            <a:avLst/>
          </a:prstGeom>
          <a:noFill/>
          <a:ln w="9525">
            <a:noFill/>
            <a:miter lim="800000"/>
            <a:headEnd/>
            <a:tailEnd/>
          </a:ln>
        </p:spPr>
        <p:txBody>
          <a:bodyPr>
            <a:spAutoFit/>
          </a:bodyPr>
          <a:lstStyle/>
          <a:p>
            <a:r>
              <a:rPr lang="es-ES" b="1">
                <a:solidFill>
                  <a:srgbClr val="1E1E7C"/>
                </a:solidFill>
              </a:rPr>
              <a:t>XXXI</a:t>
            </a:r>
            <a:r>
              <a:rPr lang="es-ES" b="1" baseline="30000">
                <a:solidFill>
                  <a:srgbClr val="1E1E7C"/>
                </a:solidFill>
              </a:rPr>
              <a:t> </a:t>
            </a:r>
            <a:r>
              <a:rPr lang="es-ES" b="1">
                <a:solidFill>
                  <a:srgbClr val="1E1E7C"/>
                </a:solidFill>
              </a:rPr>
              <a:t>FIHAV 2013: </a:t>
            </a:r>
            <a:r>
              <a:rPr lang="en-US" b="1">
                <a:solidFill>
                  <a:srgbClr val="1E1E7C"/>
                </a:solidFill>
              </a:rPr>
              <a:t> October 31</a:t>
            </a:r>
            <a:r>
              <a:rPr lang="en-US" sz="1200" b="1">
                <a:solidFill>
                  <a:srgbClr val="1E1E7C"/>
                </a:solidFill>
              </a:rPr>
              <a:t>st.</a:t>
            </a:r>
            <a:r>
              <a:rPr lang="en-US" b="1">
                <a:solidFill>
                  <a:srgbClr val="1E1E7C"/>
                </a:solidFill>
              </a:rPr>
              <a:t> – November 9, 2013 </a:t>
            </a:r>
            <a:endParaRPr lang="es-ES" b="1">
              <a:solidFill>
                <a:srgbClr val="1E1E7C"/>
              </a:solidFill>
            </a:endParaRPr>
          </a:p>
        </p:txBody>
      </p:sp>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2" descr="Paseo del Prado copia_resize"/>
          <p:cNvPicPr>
            <a:picLocks noChangeAspect="1" noChangeArrowheads="1"/>
          </p:cNvPicPr>
          <p:nvPr/>
        </p:nvPicPr>
        <p:blipFill>
          <a:blip r:embed="rId3"/>
          <a:srcRect/>
          <a:stretch>
            <a:fillRect/>
          </a:stretch>
        </p:blipFill>
        <p:spPr bwMode="auto">
          <a:xfrm>
            <a:off x="609600" y="2971800"/>
            <a:ext cx="3276600" cy="3349625"/>
          </a:xfrm>
          <a:prstGeom prst="rect">
            <a:avLst/>
          </a:prstGeom>
          <a:noFill/>
          <a:ln w="9525">
            <a:noFill/>
            <a:miter lim="800000"/>
            <a:headEnd/>
            <a:tailEnd/>
          </a:ln>
        </p:spPr>
      </p:pic>
      <p:sp>
        <p:nvSpPr>
          <p:cNvPr id="21507" name="Text Box 14"/>
          <p:cNvSpPr txBox="1">
            <a:spLocks noChangeArrowheads="1"/>
          </p:cNvSpPr>
          <p:nvPr/>
        </p:nvSpPr>
        <p:spPr bwMode="auto">
          <a:xfrm>
            <a:off x="1547813" y="1503363"/>
            <a:ext cx="6192837" cy="708025"/>
          </a:xfrm>
          <a:prstGeom prst="rect">
            <a:avLst/>
          </a:prstGeom>
          <a:noFill/>
          <a:ln w="9525">
            <a:noFill/>
            <a:miter lim="800000"/>
            <a:headEnd/>
            <a:tailEnd/>
          </a:ln>
        </p:spPr>
        <p:txBody>
          <a:bodyPr>
            <a:spAutoFit/>
          </a:bodyPr>
          <a:lstStyle/>
          <a:p>
            <a:pPr algn="ctr">
              <a:spcBef>
                <a:spcPct val="50000"/>
              </a:spcBef>
            </a:pPr>
            <a:r>
              <a:rPr lang="en-US" sz="4000">
                <a:solidFill>
                  <a:srgbClr val="2E0099"/>
                </a:solidFill>
                <a:ea typeface="Tahoma" pitchFamily="34" charset="0"/>
                <a:cs typeface="Arial" pitchFamily="34" charset="0"/>
              </a:rPr>
              <a:t>Actual situation</a:t>
            </a:r>
          </a:p>
        </p:txBody>
      </p:sp>
      <p:sp>
        <p:nvSpPr>
          <p:cNvPr id="21508" name="Text Box 15"/>
          <p:cNvSpPr txBox="1">
            <a:spLocks noChangeArrowheads="1"/>
          </p:cNvSpPr>
          <p:nvPr/>
        </p:nvSpPr>
        <p:spPr bwMode="auto">
          <a:xfrm>
            <a:off x="0" y="609600"/>
            <a:ext cx="8820150" cy="762000"/>
          </a:xfrm>
          <a:prstGeom prst="rect">
            <a:avLst/>
          </a:prstGeom>
          <a:noFill/>
          <a:ln w="9525">
            <a:noFill/>
            <a:miter lim="800000"/>
            <a:headEnd/>
            <a:tailEnd/>
          </a:ln>
        </p:spPr>
        <p:txBody>
          <a:bodyPr>
            <a:spAutoFit/>
          </a:bodyPr>
          <a:lstStyle/>
          <a:p>
            <a:pPr algn="ctr">
              <a:spcBef>
                <a:spcPct val="50000"/>
              </a:spcBef>
            </a:pPr>
            <a:r>
              <a:rPr lang="en-US" sz="3600" b="1">
                <a:solidFill>
                  <a:srgbClr val="2E0099"/>
                </a:solidFill>
                <a:cs typeface="Arial" pitchFamily="34" charset="0"/>
              </a:rPr>
              <a:t>Cuba-Slovaquia</a:t>
            </a:r>
            <a:r>
              <a:rPr lang="en-US" sz="4400">
                <a:solidFill>
                  <a:srgbClr val="2E0099"/>
                </a:solidFill>
                <a:cs typeface="Arial" pitchFamily="34" charset="0"/>
              </a:rPr>
              <a:t> </a:t>
            </a:r>
          </a:p>
        </p:txBody>
      </p:sp>
      <p:pic>
        <p:nvPicPr>
          <p:cNvPr id="21509" name="Picture 1035" descr="vlajka svk"/>
          <p:cNvPicPr>
            <a:picLocks noChangeAspect="1" noChangeArrowheads="1"/>
          </p:cNvPicPr>
          <p:nvPr/>
        </p:nvPicPr>
        <p:blipFill>
          <a:blip r:embed="rId4"/>
          <a:srcRect/>
          <a:stretch>
            <a:fillRect/>
          </a:stretch>
        </p:blipFill>
        <p:spPr bwMode="auto">
          <a:xfrm>
            <a:off x="7308850" y="1146175"/>
            <a:ext cx="1511300" cy="987425"/>
          </a:xfrm>
          <a:prstGeom prst="rect">
            <a:avLst/>
          </a:prstGeom>
          <a:noFill/>
          <a:ln w="9525">
            <a:noFill/>
            <a:miter lim="800000"/>
            <a:headEnd/>
            <a:tailEnd/>
          </a:ln>
        </p:spPr>
      </p:pic>
      <p:pic>
        <p:nvPicPr>
          <p:cNvPr id="21510" name="Picture 1036" descr="kuba"/>
          <p:cNvPicPr>
            <a:picLocks noChangeAspect="1" noChangeArrowheads="1"/>
          </p:cNvPicPr>
          <p:nvPr/>
        </p:nvPicPr>
        <p:blipFill>
          <a:blip r:embed="rId5"/>
          <a:srcRect/>
          <a:stretch>
            <a:fillRect/>
          </a:stretch>
        </p:blipFill>
        <p:spPr bwMode="auto">
          <a:xfrm>
            <a:off x="323850" y="1196975"/>
            <a:ext cx="1584325" cy="1008063"/>
          </a:xfrm>
          <a:prstGeom prst="rect">
            <a:avLst/>
          </a:prstGeom>
          <a:noFill/>
          <a:ln w="9525">
            <a:noFill/>
            <a:miter lim="800000"/>
            <a:headEnd/>
            <a:tailEnd/>
          </a:ln>
        </p:spPr>
      </p:pic>
      <p:sp>
        <p:nvSpPr>
          <p:cNvPr id="9218" name="AutoShape 2" descr="Castillo de Bratislava"/>
          <p:cNvSpPr>
            <a:spLocks noChangeAspect="1" noChangeArrowheads="1"/>
          </p:cNvSpPr>
          <p:nvPr/>
        </p:nvSpPr>
        <p:spPr bwMode="auto">
          <a:xfrm>
            <a:off x="155575" y="-327025"/>
            <a:ext cx="685800" cy="685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220" name="AutoShape 4" descr="Castillo de Bratislava"/>
          <p:cNvSpPr>
            <a:spLocks noChangeAspect="1" noChangeArrowheads="1"/>
          </p:cNvSpPr>
          <p:nvPr/>
        </p:nvSpPr>
        <p:spPr bwMode="auto">
          <a:xfrm>
            <a:off x="155575" y="-327025"/>
            <a:ext cx="685800" cy="685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222" name="AutoShape 6" descr="data:image/jpeg;base64,/9j/4AAQSkZJRgABAQAAAQABAAD/2wCEAAkGBwgHBgkIBwgKCgkLDRYPDQwMDRsUFRAWIB0iIiAdHx8kKDQsJCYxJx8fLT0tMTU3Ojo6Iys/RD84QzQ5OjcBCgoKDQwNGg8PGjclHyU3Nzc3Nzc3Nzc3Nzc3Nzc3Nzc3Nzc3Nzc3Nzc3Nzc3Nzc3Nzc3Nzc3Nzc3Nzc3Nzc3N//AABEIAKAA1QMBIgACEQEDEQH/xAAbAAABBQEBAAAAAAAAAAAAAAACAAEDBAUGB//EADsQAAIBAwIDBAkCBgIBBQAAAAECAwAEERIhBTFBEyJRYQYUMnGBkaGxwSPRFUJScuHwJDPxQ1NiY5L/xAAaAQACAwEBAAAAAAAAAAAAAAAAAQMEBQIG/8QAKREAAgIBBAEEAgEFAAAAAAAAAAECEQMEEiExBRMiMkEUUTMjYXGBof/aAAwDAQACEQMRAD8AvAU4WjApwK0zMAApwKPFPigANNPijxSxQAOKfFEBRAUAR4p8UeKfFFgBilijAogKLOiPFPijxVXiM3YQEA4Zxj3edRZs0cUHOX0S4MMs2RQj2yZSGUMpyDyI60QFZfBrkLKbOTmV1wk9R/MPz8a2MVzp9RHPjU4nWq08tPleOQAFLTRgUQFTkBHppaakxT6aAI8UtNSYpYoADTS00eKfFAEeKWmjxT4oGR4pVJilQBTxT4ogKfFFiBxSAqTTS01zYUDilpo8UWKLAjApwKPTT6aLEBpp8UeKWKVjA004FHinAosCM4AySAPOufvLkXUlwYzr7MhSF72jwziuj7MyTQxaQY3fEmfDB/OKmubaP1Z9iRzGDisDy+p5WL67N3xENieX7OCllaRGmhSWOW2cFSyFfHl4jY11XB+IRcU4fFcwurA7MFOwYc6Oa3jMEuxyqNjv7gkVznoRHILyfTK/ZGEExMOuRg/f50vFZ6k4xJPKL1IKcu0dbinxRgUsV6E8+BinxRYp8UgAxSxR4pYosAdNLFHilinYAYpYo8UsUWAGKVHilRYFTFOBR4pwKQAAU+KPFPpoEBinxRYosUDAxSxR4pwKAAxT4o8U+KAAxSxR4pY8s0ARPIItJOdeRpA586jaQCNzcFUZyWKlyzcscunLkPM86t+oxyDWzOc9M4A/NGlrBHskar5kZrx3kdR6ud8dcHptFhWPEjlePcZi4UqtHamZ5wxLA6dwANz1/wAVnehF6PWHjnHZdomlDqzk7dfga2PTSMF7TPLS/wBxXGtaIH1RM0TZzqTp8KsaLIoJSS5OdTBzuNnqIXaliq3BllHCrQ3EzTStCrNI3XIz9OXwq7pr08ZWkzzso02iPFPipNNLTXRyR4p9NHilppWMDTS01JppYosKI9NLTUgFLFFjoj00qkxT0WFFICixRYp8bUhUBpB55rAPGQvH4FLg28oMQ8AcjB+Z+tbtzhYTqPdbukeINcn6RWsei1VR2eqRu8NulZer1co5owj/ALNTRaeEsUpT++EdgRvinxVbgsk0/B7Ke5YPLJCrswXGSRnl8auha01K+TMlFpgAU4FKWSOAZmkVP7jiqUvGbJAdDPL/AGL+TgVHPUYsfykkS49NmyfGNl7B8KQU5xisObjspyIIkTPIsdRrPuL+5ncxSyy7DvJuoxVHJ5XFH48mhi8Nnn82kdNNc28GRLNGpHTVvVN+OWyH9NJH+GAfnWDGoaWNGbQrMAW8POoNSmQmOUyoyqVwORxuMiqM/LZpfBJGhDxGng6m2zubG59ZsYZtOnUM4znG9Ta+dZ3BnH8LgG4wDsfeauatj57/AEFYWWTnJtlpRUfbHo570y39UPP29v8A81yrN00j2s7czmup9L90tTy3b8ftXKyNldI59fdWjpv40VsvMqO44DxKyubO3tYrmJrmKJUeLVhgQB0rXxjntXhHEAX4tOFdUOQQeR9kHatbhPpjxrhhCetG5jU47O5y/wAm9r616LHnW1JmLl01ye1nsA35b7kUWK4rgnp9w15JF4hDNaNK+vWP1IxkAY/qHyNdhY31nxCISWVzFOnjG4NWI5IyK08co9olxSxUmPKgmLJGWRSW5DA5eZ8qJTUYtsUI7pJFO2vo5r6e1GA8Z7v/AMsc/rVzFcvNaTWDetxyFniGv+7xFdRbu01vFKYzGZEDFGIyuRnBxVLQ6z8hO+0XtdpY4GtvVf8ARAUsUemnxV+yhRHilUmKVFjopgUtNGKfFc2KijdazIEDADbnjmdq8/4zFJ/HZ1C5aPGnV3gufAHlXoV1vcbAn2RgDlvz+HOuKuEifjnEnuI2ZXOFCkg5HmK85lm/yJtnoNPBelBGrwzjVxaWKw3CpI0eyljpCqBy+FKbi95dkBZginYLEAo+fOoLO2vezPZWxxpwWlGBTeopFFC8t0iRSvoQxnIZvDbn8xUUtVmkq3FyGn00He3kjkEiTus3Mfzas5p2aFoCFaTtidimduXl/d8qnlitLR75THLNJaRazqbAY7bZ3PWrtq+OI8NhWCFI54DJKpGSDkgAE8hVd32TPPxSM+CG5d1aGB25EEjI+nL6VYlsZu499cxw6gFXJG48BzzUkMPEbzhPGYpRKzyuRCJMjA1fy+WKtycKkmsOGW4ZENqoDA79MdPdSdLiziWaUnZWu+H2PDBD660knbS9moQBsnz1bD4Ct3+FWkSN2UIdsHGvvb4+VR39pBfPD2+rEL61KtjerfaZYeZ5eFQyn7VXYrbfJRse3FqgvAFmO7gADHy2qSNGWWV2lJV9OlP6MCmnbTKwp0fl51E27Y10Y3pZvb2+f/cI+lck2nDHB1E9egrrfSje0ibONMv4Ncg7E5Xng77Vp6X+MrZV7zG4gv8AzSrDOrG53Hsiq5gRCrK2jfmp+tXL91F4yvjcLjPjpFQTBWjKjAJG1asX7UZ0lywpuHzmRZWXWhIJxlCR8fxmrlpYj+IXJtrmSzWOHtIHLEMzhVJXnnq3yrSYseHuVPe7Lb34NE0Kert2YzjGnwqD1mWVjRb4H6VekENuZrrs7+1VtDPIMMp541AfcfGurt/Sqwu4ljCyR3Eh0rGy/wAx5bjauGlt3jieKKVhHN3HVeTZUjl7ieWKB5ZbazFsIYxLG4aOckgjyPl8dq6eoyuLSd2C0+Bu2qZ2nHu2t+EXEsYVSiZGcEDJ3z861PRe7lvuDQSToVdMx5J9rTtnaubPGoeKcO4laqXytvqQyEanGN9sDcEcx4103orvwpVP8p2x7h+1R+L3Qk4sj8ilKFo1MU2KkxSxW2mZNEeKejxSosKKYFOFpIQ3skGoridYsAnc1w5UG0hljeSZ8HbUARr6af3rH4jFedrxCOyV417NBGUGk6sjUdXU86trxT9S4LbqnLPPPhUEXFVlcp3T3VG+25zn7V5nPayyaR6HDXpxX9hQWE63l5PK40zWqRKdWSCBgk/E+NPFwaFbOztZZHb1R9YKjSGJz038avaiVG/Txqjw5WF9fu2rvyDGfCq26TsmpfZdFpb+sz3HZhpJ8CQnfUB5fAUE9/FBfQWZRtUykppAAUA9f8VN7Xd1YztnwqieHq1zaXBlLNbRmMZ5sPGuU7fuG19lriNw9vY3M6AaljLAHcZG9Dw+eW4s7WWVgCyEsFXAPu8KVzJbNDItwyiIrhiT0609m8Pq8fqzAxae6V5EUuNvQ6tmf6SxesxWq/8A25yRnpWyuSoONsbVn8W4glhFE7RGTU+kAHGKvqw0AjqKUr2IF2Vbl9N2y5xsDSQLqLKSGYjV8P8AH2qpfsBxINv3k+WKkWeNNWX5AE5865a4Gin6TH/hLt/6n71yMgxJnod66z0gdJeGhlOrvjcVyUjfqkEchWjpV/TK+X5GRxTe7Htc15e6o7kHsX0nBCkjfwFTcS1LdgqeYXPxpnAWMkgHblWnF8IoONtmzaMPUlPM9n486kST/hLIxJ1xK5C7cxms1JituoGwA2qWG4YwlM90IAN+g2qs4/ZaizRclYkLkKVdfabzFM+kS5OCWCDz2z+9AWMiRkDURIj5HkQfxTXQBkxghtA36jvePSuUNseK3Qqo0hWAwW/PnXb+gUenh9wTLI+ZBs55bVw5Pcbs27vaHDc9tWx+Vdt6CyqltdAtyKnYcs5/ap9NJrIivqVeNnU4pYqu92qzFDuAmskcgKf12DVjXvjOMcq0t5nbGT4pU0TpMuqNgV8aVG4VHB+jvpdb3cYikbs5yBiBz7ROB3T1q+1/HfxskkeiUN3SueXQ/L715DdNbxRg2cQJjkGGLe2MA7j37V21txSER25t5TqkALZQdeg6bbg1CpNk84JdGziO64eJppVOgOHbbBOSWz7vwazuHSf9WlgZOb93OXzyHuxSN28iXMbqdSNIAUOcFgTt8xilw020cEbTNiTQDGMZx5899z96y80a3NmnifC/wb1rM8PDmlyXIO+oHbflVd+KgSas4BXcY5Yqlf8AEYFiieMoCh2jJ06weuPIgfWq3rK3ckkRGqSVMRhV6k+1z2xz/wDO1WGG+WTOfJvniqrFIQodk3IU+Vc5xHjUv8VsnBaIJD31wcAtV+908LsjGUXsdJ1kjGdq5Lis0T3Z7KfVGsR2Y51A58Of4qXT4IttkeWbRavOLzSpLGdXdzkjxxy+n3q/wTjzxJHE2dhsoGf961zcUqyJNrkTsnQRgY/pGxP2958qgjvfU5Ghjl7ZI8rlTjP74z9Kty08ZRqiGOV2em8RMN5a28ssqxoHz3hkHY7UNx6RWdtIImEjYUd5V2rhLPijsUCSSPEuSNsgbc6m4nchXjbsjumQNPOqL0vO2RoQ2uO46W849aTyo0TMNt8rUNvxKO4yRIGQtp8Dg/6a4mW6IGCGVlPUH6+FQwX721wkiSYHPB3z5YqeOiVFeeaKZ2dzeEWbIxyuodOWDWdLKr5Zaz4b5biy0omHzl99gM/bG1HbSArIF07bZPOpFi2KiF5E2DcxPPMHQrjC8/KobgEgg7AjFK+YRzxqDurgH5CnkbUrnw3qdJ0iG1bCQObaMhSdTdnjxboBUpiMDtbSE9qilSo6kCpeGMGNpEW3aZWLAbr/AL+KtcJ033G7p0/TYu2FA9nyx8s/GopcWSx5IIZ9bBT7BIJ07bdfpVu4kTJ0sNIjJ23yc/5q6PRz1dFmvmwhGBogyNWDgkhh4mpbf0Xsly7XNxNq76iLCADO+x/eoHmxdpkuyRkxTAoc40+A2rsvQmUxCcH+ZUyOY5msi14NbR29m5iDdumT2kp3OOnl981sN/wojIkQWHSTIVjClcHnuTmuVqoxlwhSwOSo0uNS+q3Fs0Iz2pMYLZ7jHOD7t8nwAqiJWS9ktz3/AOZndcZXlvy6g/Ksv0mv0ubSx9VILdqpjZkGl/I7fSoIOIrHcv64qxdkI4x2L6uWT1xvV3Fqd6uXBUnp3DhHY2t6FUiJZXA5nTt8KVc5FxdrdmTh9snZ9VeUd0+G1NUnrw/Zx+PL9Hmj2VuXEZuSu2rx23H151XltmXAVZWDkhWYbHG+33oIUuTMbgkqGB3LZyPDHhUg7aSP/u57Beh2+lS00cb0Oin1WaRS+hcHUB3T3sV0TTcRsrIL2atJEqrq0jUQeoPXlviubhmBtxGbvSpmBKheYHe28d617pdFuyS3cxZdIICjBzy5io8kL7JseZJEd3e3HayPLJC5TUNKsGVvNfEb++m4WzwXyBbzskeLSsy7Y6YPUd7bPxrOm0RSaJXMiofazgdBufp8altVjkvxG8rkMgKvkgc/9Hwp+n7aOfXW43rwSSWsJub95e1ZjKhkZgcZxjPPZeuOYxWJNFBHaytPcf8AIB/TGrKsBgEePPkffVmeK2kgjcI2XcoWMhJyM5P0rNlhAWXUuyyKB3snP3AIP0pY8aidZc6kVxM2ezyo1Y3A9wxVy3hmaOMxwsZNZwQDnTnYcvGgSdPW5FTH/SQXC8zjOeWxra4I5n4Q8k/alo0YGcg/phV7i+GOv38K7m6VnGL3Spl/hdnxT1r1q2srlp3OWAibfx38/wA1LxKy4lZz28v8MkQRqdCSKun5Z250T8dvrHhifwye4NzKE1SEbg7Z2+dScev7m5VWllYtoJyDgZqltm526Lj1CjHajmL/ANZV53uLeSMzAAvjPJQvy2zWaZTri1W+TGCAAOeRgfIjPzrYma7kgg7SQsCV1L96zJpXt75cLujrjSMbk8jV2CKE52NZyBpHPZYjlkAJCbJv5VrWVm73SpbM3tYzjO+duX+71StJVFgkAhLrr/VLNsN9ht7qt219cWZ0QylVYkkBdh7vrXM030dwkl2Nf2ssk7qUDSZOottq3O/lUEEFzJmEBMDnv7Q99Sm6kbXISDkk4NDLfiSEo0YUgd0rtg+NJKSVBui3ZHbyScPlhlZRiJy5yTk6Sv4q/wAGnfh1+10mt2aQuFG+Aw21D+r96xb6/NzG0Uq4ZnDbddtLD4gCtjh9zGU0P2Y1NnOncf7+K5yr2cokxy93DPSeGcZS/t41niCFgHBbb79aicvZnVGkUq5Oo9dPU492ffXMyelBs7u3t7SK3NtHGhkZmOqTbBwc4HLwPKuq4recOFsBb3EKzMqkoMMdJ6Hw9/MVhTwvHNccM0lNSXZzfD+KWy20Ulyk2qJFiGBqxgY67Dr76s3PH4LmxmhlW5eMgqfZyDj31mKhW1VTA6oGYgY8+ZPWq92jpA0YjOZJBp6DPhV704SdkW6SQHEOIRN2cMcLCMMJCpYDcd0nbkaq8JMsV3+m0UkhYDvw6mHmDzHwprmG4b9RUQKuFJG53arFhaXFteh45sFu+y6edWKSjwRJtvkv8SnubO8aC1kDoACS0e+TnPOlU9xb+sy9u4csQFym3L3++lUUZQS5OnGV8M8+1M92UAyAOeN6uxW6P2YcspG4wOmN6KSSNAzgDVjmBuariQjvCRt/E1p9mWQ2yRtdOCDpj1O39mB/muhaWJO0WWLcOgODkHwrnoNYuLhiGAkXTnPMVoS8QuDGQIly21ElYAs0Alu7iaMlUfQcbhiT4UFmsaXr6I2OXKJjfcDNVVEwtpIGCntH1s2dyamtTLbqgTR3NwM8+efvRQGrZmMhJOz2klYKuR3DkjP0NDfyK8NwI4V0K2lvFjgeXnQLxSYAr2cYyc7dahiuZYmdk05dtRyvXAH4Fc1yMzonyi25XvKzMx3ycfy/iuq9GuLQw+id9avDqaTtS2o+A2+WPpXPxx9nLLKuxkJLZGefhRxl0g7BHZYsEYHnz+9LJBTVMcJbXZuPdTQ8PN4kKuWAZVAJGTzq3xFyqkgZwrEZHOua1uFCiaUIBjAc4HwpwqMdwSeeWGaWzke4uG+YWlvKeyEkmjWpPs559ay+MntLtGt8HSASV/qB2qYgBhhQviMUeg8l9rO4FdpUcvkC0kWKzSMDS4JyAux350ZleTGQdjnHLx/emKktpC5I5gbU6KckIN/OgLGEUhG2nfpmgNudJLuEA6nlVuNZFG4wOuDtUV2piiQjGkk7Y60AVOwjfDPk48BRhRyVXx5miEpxgcqbWie2wVaBiKBSCANupOa7H0Xy1kEXAGrbQK4c3ahsLGzAcvOt3hd5c2kGkKiFjqGd6r6mKcSfTzalZ1dwsZLoJXPQg42OapXMeuRI1QacbnOSMEfvWTPf3UqkidyMeyuwquju+e1dmZvaJOapRhRbc7Zs36QW4uoTKg9ncsAdgp5D3n5VHHeWPrcR7cEKgDMoJxzrEjgeftCmkQ25wx5EsetaUPBZooGdpInLbjSSTp+VStJLk4ttmnJxqwDY/VYdDimrITgdxxLLpOqBDj2c5+tNS2w+2PdP9HNggbYw3nRKR1zjypRxnGxAHlvSREY7vpIPUVqGYEMYOM0ymiEIIzr2HhtQ7HJAJA60UA505xp38afYHJx780o1DDBwM9c704KEmM8/6qKAfJ2wpIG2w50u+NyDgHGDUyCPTu7bcwNsmkzwqneypztRQWN2TPyAP9u+KXYyEgDYjektzpbusFXkASKG5ugcASqSBnZhRSESrERnScE8weYqVLUZ06skjNZ8nEAZAcjAGNuooor6JHydRxyON6KGXuxCoS2NQ8RzoJMM40Mc48apy8R150I2++5qyjl+CyXConbrOFB7Q50hd+7yx50nwNKxAc/6hzoge8OfPpWU11M2+vHwqM3Mv9Te/NFCs3pZIkwGfnvs1Uby7j7Ls0OoA5Gf8Vll2O5ORS1HoKdBZM9yzeyQPdUWTnJJPvpvfRIrSMFQbmnQuWXuFWxnmDncAcjW0yyE75yvLbpVPhT6UMaIDp2Zj41oBGPtdTnNUM0m5GhhglEAQSEZ2HuNR3WbeFpCwIIxjxq0p1rvz6Cs7iYxJBBqO53FRRVuiSSpWR2lxLbCJEbJkbWwPLyrbl43eJbM2Y1OOSqD96xItLXjyEaljwoqxxSSNrZFWLvsRvmpJpOS4OI2ovkaPit9BAhW7dS+WOAB+KVUrsFpFVF9lRmlXfpxf0cb5I//2Q=="/>
          <p:cNvSpPr>
            <a:spLocks noChangeAspect="1" noChangeArrowheads="1"/>
          </p:cNvSpPr>
          <p:nvPr/>
        </p:nvSpPr>
        <p:spPr bwMode="auto">
          <a:xfrm>
            <a:off x="155575" y="-731838"/>
            <a:ext cx="2028825" cy="15240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224" name="AutoShape 8" descr="data:image/jpeg;base64,/9j/4AAQSkZJRgABAQAAAQABAAD/2wCEAAkGBwgHBgkIBwgKCgkLDRYPDQwMDRsUFRAWIB0iIiAdHx8kKDQsJCYxJx8fLT0tMTU3Ojo6Iys/RD84QzQ5OjcBCgoKDQwNGg8PGjclHyU3Nzc3Nzc3Nzc3Nzc3Nzc3Nzc3Nzc3Nzc3Nzc3Nzc3Nzc3Nzc3Nzc3Nzc3Nzc3Nzc3N//AABEIAKAA1QMBIgACEQEDEQH/xAAbAAABBQEBAAAAAAAAAAAAAAACAAEDBAUGB//EADsQAAIBAwIDBAkCBgIBBQAAAAECAwAEERIhBTFBEyJRYQYUMnGBkaGxwSPRFUJScuHwJDPxQ1NiY5L/xAAaAQACAwEBAAAAAAAAAAAAAAAAAQMEBQIG/8QAKREAAgIBBAEEAgEFAAAAAAAAAAECEQMEEiExBRMiMkEUUTMjYXGBof/aAAwDAQACEQMRAD8AvAU4WjApwK0zMAApwKPFPigANNPijxSxQAOKfFEBRAUAR4p8UeKfFFgBilijAogKLOiPFPijxVXiM3YQEA4Zxj3edRZs0cUHOX0S4MMs2RQj2yZSGUMpyDyI60QFZfBrkLKbOTmV1wk9R/MPz8a2MVzp9RHPjU4nWq08tPleOQAFLTRgUQFTkBHppaakxT6aAI8UtNSYpYoADTS00eKfFAEeKWmjxT4oGR4pVJilQBTxT4ogKfFFiBxSAqTTS01zYUDilpo8UWKLAjApwKPTT6aLEBpp8UeKWKVjA004FHinAosCM4AySAPOufvLkXUlwYzr7MhSF72jwziuj7MyTQxaQY3fEmfDB/OKmubaP1Z9iRzGDisDy+p5WL67N3xENieX7OCllaRGmhSWOW2cFSyFfHl4jY11XB+IRcU4fFcwurA7MFOwYc6Oa3jMEuxyqNjv7gkVznoRHILyfTK/ZGEExMOuRg/f50vFZ6k4xJPKL1IKcu0dbinxRgUsV6E8+BinxRYp8UgAxSxR4pYosAdNLFHilinYAYpYo8UsUWAGKVHilRYFTFOBR4pwKQAAU+KPFPpoEBinxRYosUDAxSxR4pwKAAxT4o8U+KAAxSxR4pY8s0ARPIItJOdeRpA586jaQCNzcFUZyWKlyzcscunLkPM86t+oxyDWzOc9M4A/NGlrBHskar5kZrx3kdR6ud8dcHptFhWPEjlePcZi4UqtHamZ5wxLA6dwANz1/wAVnehF6PWHjnHZdomlDqzk7dfga2PTSMF7TPLS/wBxXGtaIH1RM0TZzqTp8KsaLIoJSS5OdTBzuNnqIXaliq3BllHCrQ3EzTStCrNI3XIz9OXwq7pr08ZWkzzso02iPFPipNNLTXRyR4p9NHilppWMDTS01JppYosKI9NLTUgFLFFjoj00qkxT0WFFICixRYp8bUhUBpB55rAPGQvH4FLg28oMQ8AcjB+Z+tbtzhYTqPdbukeINcn6RWsei1VR2eqRu8NulZer1co5owj/ALNTRaeEsUpT++EdgRvinxVbgsk0/B7Ke5YPLJCrswXGSRnl8auha01K+TMlFpgAU4FKWSOAZmkVP7jiqUvGbJAdDPL/AGL+TgVHPUYsfykkS49NmyfGNl7B8KQU5xisObjspyIIkTPIsdRrPuL+5ncxSyy7DvJuoxVHJ5XFH48mhi8Nnn82kdNNc28GRLNGpHTVvVN+OWyH9NJH+GAfnWDGoaWNGbQrMAW8POoNSmQmOUyoyqVwORxuMiqM/LZpfBJGhDxGng6m2zubG59ZsYZtOnUM4znG9Ta+dZ3BnH8LgG4wDsfeauatj57/AEFYWWTnJtlpRUfbHo570y39UPP29v8A81yrN00j2s7czmup9L90tTy3b8ftXKyNldI59fdWjpv40VsvMqO44DxKyubO3tYrmJrmKJUeLVhgQB0rXxjntXhHEAX4tOFdUOQQeR9kHatbhPpjxrhhCetG5jU47O5y/wAm9r616LHnW1JmLl01ye1nsA35b7kUWK4rgnp9w15JF4hDNaNK+vWP1IxkAY/qHyNdhY31nxCISWVzFOnjG4NWI5IyK08co9olxSxUmPKgmLJGWRSW5DA5eZ8qJTUYtsUI7pJFO2vo5r6e1GA8Z7v/AMsc/rVzFcvNaTWDetxyFniGv+7xFdRbu01vFKYzGZEDFGIyuRnBxVLQ6z8hO+0XtdpY4GtvVf8ARAUsUemnxV+yhRHilUmKVFjopgUtNGKfFc2KijdazIEDADbnjmdq8/4zFJ/HZ1C5aPGnV3gufAHlXoV1vcbAn2RgDlvz+HOuKuEifjnEnuI2ZXOFCkg5HmK85lm/yJtnoNPBelBGrwzjVxaWKw3CpI0eyljpCqBy+FKbi95dkBZginYLEAo+fOoLO2vezPZWxxpwWlGBTeopFFC8t0iRSvoQxnIZvDbn8xUUtVmkq3FyGn00He3kjkEiTus3Mfzas5p2aFoCFaTtidimduXl/d8qnlitLR75THLNJaRazqbAY7bZ3PWrtq+OI8NhWCFI54DJKpGSDkgAE8hVd32TPPxSM+CG5d1aGB25EEjI+nL6VYlsZu499cxw6gFXJG48BzzUkMPEbzhPGYpRKzyuRCJMjA1fy+WKtycKkmsOGW4ZENqoDA79MdPdSdLiziWaUnZWu+H2PDBD660knbS9moQBsnz1bD4Ct3+FWkSN2UIdsHGvvb4+VR39pBfPD2+rEL61KtjerfaZYeZ5eFQyn7VXYrbfJRse3FqgvAFmO7gADHy2qSNGWWV2lJV9OlP6MCmnbTKwp0fl51E27Y10Y3pZvb2+f/cI+lck2nDHB1E9egrrfSje0ibONMv4Ncg7E5Xng77Vp6X+MrZV7zG4gv8AzSrDOrG53Hsiq5gRCrK2jfmp+tXL91F4yvjcLjPjpFQTBWjKjAJG1asX7UZ0lywpuHzmRZWXWhIJxlCR8fxmrlpYj+IXJtrmSzWOHtIHLEMzhVJXnnq3yrSYseHuVPe7Lb34NE0Kert2YzjGnwqD1mWVjRb4H6VekENuZrrs7+1VtDPIMMp541AfcfGurt/Sqwu4ljCyR3Eh0rGy/wAx5bjauGlt3jieKKVhHN3HVeTZUjl7ieWKB5ZbazFsIYxLG4aOckgjyPl8dq6eoyuLSd2C0+Bu2qZ2nHu2t+EXEsYVSiZGcEDJ3z861PRe7lvuDQSToVdMx5J9rTtnaubPGoeKcO4laqXytvqQyEanGN9sDcEcx4103orvwpVP8p2x7h+1R+L3Qk4sj8ilKFo1MU2KkxSxW2mZNEeKejxSosKKYFOFpIQ3skGoridYsAnc1w5UG0hljeSZ8HbUARr6af3rH4jFedrxCOyV417NBGUGk6sjUdXU86trxT9S4LbqnLPPPhUEXFVlcp3T3VG+25zn7V5nPayyaR6HDXpxX9hQWE63l5PK40zWqRKdWSCBgk/E+NPFwaFbOztZZHb1R9YKjSGJz038avaiVG/Txqjw5WF9fu2rvyDGfCq26TsmpfZdFpb+sz3HZhpJ8CQnfUB5fAUE9/FBfQWZRtUykppAAUA9f8VN7Xd1YztnwqieHq1zaXBlLNbRmMZ5sPGuU7fuG19lriNw9vY3M6AaljLAHcZG9Dw+eW4s7WWVgCyEsFXAPu8KVzJbNDItwyiIrhiT0609m8Pq8fqzAxae6V5EUuNvQ6tmf6SxesxWq/8A25yRnpWyuSoONsbVn8W4glhFE7RGTU+kAHGKvqw0AjqKUr2IF2Vbl9N2y5xsDSQLqLKSGYjV8P8AH2qpfsBxINv3k+WKkWeNNWX5AE5865a4Gin6TH/hLt/6n71yMgxJnod66z0gdJeGhlOrvjcVyUjfqkEchWjpV/TK+X5GRxTe7Htc15e6o7kHsX0nBCkjfwFTcS1LdgqeYXPxpnAWMkgHblWnF8IoONtmzaMPUlPM9n486kST/hLIxJ1xK5C7cxms1JituoGwA2qWG4YwlM90IAN+g2qs4/ZaizRclYkLkKVdfabzFM+kS5OCWCDz2z+9AWMiRkDURIj5HkQfxTXQBkxghtA36jvePSuUNseK3Qqo0hWAwW/PnXb+gUenh9wTLI+ZBs55bVw5Pcbs27vaHDc9tWx+Vdt6CyqltdAtyKnYcs5/ap9NJrIivqVeNnU4pYqu92qzFDuAmskcgKf12DVjXvjOMcq0t5nbGT4pU0TpMuqNgV8aVG4VHB+jvpdb3cYikbs5yBiBz7ROB3T1q+1/HfxskkeiUN3SueXQ/L715DdNbxRg2cQJjkGGLe2MA7j37V21txSER25t5TqkALZQdeg6bbg1CpNk84JdGziO64eJppVOgOHbbBOSWz7vwazuHSf9WlgZOb93OXzyHuxSN28iXMbqdSNIAUOcFgTt8xilw020cEbTNiTQDGMZx5899z96y80a3NmnifC/wb1rM8PDmlyXIO+oHbflVd+KgSas4BXcY5Yqlf8AEYFiieMoCh2jJ06weuPIgfWq3rK3ckkRGqSVMRhV6k+1z2xz/wDO1WGG+WTOfJvniqrFIQodk3IU+Vc5xHjUv8VsnBaIJD31wcAtV+908LsjGUXsdJ1kjGdq5Lis0T3Z7KfVGsR2Y51A58Of4qXT4IttkeWbRavOLzSpLGdXdzkjxxy+n3q/wTjzxJHE2dhsoGf961zcUqyJNrkTsnQRgY/pGxP2958qgjvfU5Ghjl7ZI8rlTjP74z9Kty08ZRqiGOV2em8RMN5a28ssqxoHz3hkHY7UNx6RWdtIImEjYUd5V2rhLPijsUCSSPEuSNsgbc6m4nchXjbsjumQNPOqL0vO2RoQ2uO46W849aTyo0TMNt8rUNvxKO4yRIGQtp8Dg/6a4mW6IGCGVlPUH6+FQwX721wkiSYHPB3z5YqeOiVFeeaKZ2dzeEWbIxyuodOWDWdLKr5Zaz4b5biy0omHzl99gM/bG1HbSArIF07bZPOpFi2KiF5E2DcxPPMHQrjC8/KobgEgg7AjFK+YRzxqDurgH5CnkbUrnw3qdJ0iG1bCQObaMhSdTdnjxboBUpiMDtbSE9qilSo6kCpeGMGNpEW3aZWLAbr/AL+KtcJ033G7p0/TYu2FA9nyx8s/GopcWSx5IIZ9bBT7BIJ07bdfpVu4kTJ0sNIjJ23yc/5q6PRz1dFmvmwhGBogyNWDgkhh4mpbf0Xsly7XNxNq76iLCADO+x/eoHmxdpkuyRkxTAoc40+A2rsvQmUxCcH+ZUyOY5msi14NbR29m5iDdumT2kp3OOnl981sN/wojIkQWHSTIVjClcHnuTmuVqoxlwhSwOSo0uNS+q3Fs0Iz2pMYLZ7jHOD7t8nwAqiJWS9ktz3/AOZndcZXlvy6g/Ksv0mv0ubSx9VILdqpjZkGl/I7fSoIOIrHcv64qxdkI4x2L6uWT1xvV3Fqd6uXBUnp3DhHY2t6FUiJZXA5nTt8KVc5FxdrdmTh9snZ9VeUd0+G1NUnrw/Zx+PL9Hmj2VuXEZuSu2rx23H151XltmXAVZWDkhWYbHG+33oIUuTMbgkqGB3LZyPDHhUg7aSP/u57Beh2+lS00cb0Oin1WaRS+hcHUB3T3sV0TTcRsrIL2atJEqrq0jUQeoPXlviubhmBtxGbvSpmBKheYHe28d617pdFuyS3cxZdIICjBzy5io8kL7JseZJEd3e3HayPLJC5TUNKsGVvNfEb++m4WzwXyBbzskeLSsy7Y6YPUd7bPxrOm0RSaJXMiofazgdBufp8altVjkvxG8rkMgKvkgc/9Hwp+n7aOfXW43rwSSWsJub95e1ZjKhkZgcZxjPPZeuOYxWJNFBHaytPcf8AIB/TGrKsBgEePPkffVmeK2kgjcI2XcoWMhJyM5P0rNlhAWXUuyyKB3snP3AIP0pY8aidZc6kVxM2ezyo1Y3A9wxVy3hmaOMxwsZNZwQDnTnYcvGgSdPW5FTH/SQXC8zjOeWxra4I5n4Q8k/alo0YGcg/phV7i+GOv38K7m6VnGL3Spl/hdnxT1r1q2srlp3OWAibfx38/wA1LxKy4lZz28v8MkQRqdCSKun5Z250T8dvrHhifwye4NzKE1SEbg7Z2+dScev7m5VWllYtoJyDgZqltm526Lj1CjHajmL/ANZV53uLeSMzAAvjPJQvy2zWaZTri1W+TGCAAOeRgfIjPzrYma7kgg7SQsCV1L96zJpXt75cLujrjSMbk8jV2CKE52NZyBpHPZYjlkAJCbJv5VrWVm73SpbM3tYzjO+duX+71StJVFgkAhLrr/VLNsN9ht7qt219cWZ0QylVYkkBdh7vrXM030dwkl2Nf2ssk7qUDSZOottq3O/lUEEFzJmEBMDnv7Q99Sm6kbXISDkk4NDLfiSEo0YUgd0rtg+NJKSVBui3ZHbyScPlhlZRiJy5yTk6Sv4q/wAGnfh1+10mt2aQuFG+Aw21D+r96xb6/NzG0Uq4ZnDbddtLD4gCtjh9zGU0P2Y1NnOncf7+K5yr2cokxy93DPSeGcZS/t41niCFgHBbb79aicvZnVGkUq5Oo9dPU492ffXMyelBs7u3t7SK3NtHGhkZmOqTbBwc4HLwPKuq4recOFsBb3EKzMqkoMMdJ6Hw9/MVhTwvHNccM0lNSXZzfD+KWy20Ulyk2qJFiGBqxgY67Dr76s3PH4LmxmhlW5eMgqfZyDj31mKhW1VTA6oGYgY8+ZPWq92jpA0YjOZJBp6DPhV704SdkW6SQHEOIRN2cMcLCMMJCpYDcd0nbkaq8JMsV3+m0UkhYDvw6mHmDzHwprmG4b9RUQKuFJG53arFhaXFteh45sFu+y6edWKSjwRJtvkv8SnubO8aC1kDoACS0e+TnPOlU9xb+sy9u4csQFym3L3++lUUZQS5OnGV8M8+1M92UAyAOeN6uxW6P2YcspG4wOmN6KSSNAzgDVjmBuariQjvCRt/E1p9mWQ2yRtdOCDpj1O39mB/muhaWJO0WWLcOgODkHwrnoNYuLhiGAkXTnPMVoS8QuDGQIly21ElYAs0Alu7iaMlUfQcbhiT4UFmsaXr6I2OXKJjfcDNVVEwtpIGCntH1s2dyamtTLbqgTR3NwM8+efvRQGrZmMhJOz2klYKuR3DkjP0NDfyK8NwI4V0K2lvFjgeXnQLxSYAr2cYyc7dahiuZYmdk05dtRyvXAH4Fc1yMzonyi25XvKzMx3ycfy/iuq9GuLQw+id9avDqaTtS2o+A2+WPpXPxx9nLLKuxkJLZGefhRxl0g7BHZYsEYHnz+9LJBTVMcJbXZuPdTQ8PN4kKuWAZVAJGTzq3xFyqkgZwrEZHOua1uFCiaUIBjAc4HwpwqMdwSeeWGaWzke4uG+YWlvKeyEkmjWpPs559ay+MntLtGt8HSASV/qB2qYgBhhQviMUeg8l9rO4FdpUcvkC0kWKzSMDS4JyAux350ZleTGQdjnHLx/emKktpC5I5gbU6KckIN/OgLGEUhG2nfpmgNudJLuEA6nlVuNZFG4wOuDtUV2piiQjGkk7Y60AVOwjfDPk48BRhRyVXx5miEpxgcqbWie2wVaBiKBSCANupOa7H0Xy1kEXAGrbQK4c3ahsLGzAcvOt3hd5c2kGkKiFjqGd6r6mKcSfTzalZ1dwsZLoJXPQg42OapXMeuRI1QacbnOSMEfvWTPf3UqkidyMeyuwquju+e1dmZvaJOapRhRbc7Zs36QW4uoTKg9ncsAdgp5D3n5VHHeWPrcR7cEKgDMoJxzrEjgeftCmkQ25wx5EsetaUPBZooGdpInLbjSSTp+VStJLk4ttmnJxqwDY/VYdDimrITgdxxLLpOqBDj2c5+tNS2w+2PdP9HNggbYw3nRKR1zjypRxnGxAHlvSREY7vpIPUVqGYEMYOM0ymiEIIzr2HhtQ7HJAJA60UA505xp38afYHJx780o1DDBwM9c704KEmM8/6qKAfJ2wpIG2w50u+NyDgHGDUyCPTu7bcwNsmkzwqneypztRQWN2TPyAP9u+KXYyEgDYjektzpbusFXkASKG5ugcASqSBnZhRSESrERnScE8weYqVLUZ06skjNZ8nEAZAcjAGNuooor6JHydRxyON6KGXuxCoS2NQ8RzoJMM40Mc48apy8R150I2++5qyjl+CyXConbrOFB7Q50hd+7yx50nwNKxAc/6hzoge8OfPpWU11M2+vHwqM3Mv9Te/NFCs3pZIkwGfnvs1Uby7j7Ls0OoA5Gf8Vll2O5ORS1HoKdBZM9yzeyQPdUWTnJJPvpvfRIrSMFQbmnQuWXuFWxnmDncAcjW0yyE75yvLbpVPhT6UMaIDp2Zj41oBGPtdTnNUM0m5GhhglEAQSEZ2HuNR3WbeFpCwIIxjxq0p1rvz6Cs7iYxJBBqO53FRRVuiSSpWR2lxLbCJEbJkbWwPLyrbl43eJbM2Y1OOSqD96xItLXjyEaljwoqxxSSNrZFWLvsRvmpJpOS4OI2ovkaPit9BAhW7dS+WOAB+KVUrsFpFVF9lRmlXfpxf0cb5I//2Q=="/>
          <p:cNvSpPr>
            <a:spLocks noChangeAspect="1" noChangeArrowheads="1"/>
          </p:cNvSpPr>
          <p:nvPr/>
        </p:nvSpPr>
        <p:spPr bwMode="auto">
          <a:xfrm>
            <a:off x="155575" y="-731838"/>
            <a:ext cx="2028825" cy="15240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226" name="AutoShape 10" descr="data:image/jpeg;base64,/9j/4AAQSkZJRgABAQAAAQABAAD/2wCEAAkGBwgHBgkIBwgKCgkLDRYPDQwMDRsUFRAWIB0iIiAdHx8kKDQsJCYxJx8fLT0tMTU3Ojo6Iys/RD84QzQ5OjcBCgoKDQwNGg8PGjclHyU3Nzc3Nzc3Nzc3Nzc3Nzc3Nzc3Nzc3Nzc3Nzc3Nzc3Nzc3Nzc3Nzc3Nzc3Nzc3Nzc3N//AABEIAKAA1QMBIgACEQEDEQH/xAAbAAABBQEBAAAAAAAAAAAAAAACAAEDBAUGB//EADsQAAIBAwIDBAkCBgIBBQAAAAECAwAEERIhBTFBEyJRYQYUMnGBkaGxwSPRFUJScuHwJDPxQ1NiY5L/xAAaAQACAwEBAAAAAAAAAAAAAAAAAQMEBQIG/8QAKREAAgIBBAEEAgEFAAAAAAAAAAECEQMEEiExBRMiMkEUUTMjYXGBof/aAAwDAQACEQMRAD8AvAU4WjApwK0zMAApwKPFPigANNPijxSxQAOKfFEBRAUAR4p8UeKfFFgBilijAogKLOiPFPijxVXiM3YQEA4Zxj3edRZs0cUHOX0S4MMs2RQj2yZSGUMpyDyI60QFZfBrkLKbOTmV1wk9R/MPz8a2MVzp9RHPjU4nWq08tPleOQAFLTRgUQFTkBHppaakxT6aAI8UtNSYpYoADTS00eKfFAEeKWmjxT4oGR4pVJilQBTxT4ogKfFFiBxSAqTTS01zYUDilpo8UWKLAjApwKPTT6aLEBpp8UeKWKVjA004FHinAosCM4AySAPOufvLkXUlwYzr7MhSF72jwziuj7MyTQxaQY3fEmfDB/OKmubaP1Z9iRzGDisDy+p5WL67N3xENieX7OCllaRGmhSWOW2cFSyFfHl4jY11XB+IRcU4fFcwurA7MFOwYc6Oa3jMEuxyqNjv7gkVznoRHILyfTK/ZGEExMOuRg/f50vFZ6k4xJPKL1IKcu0dbinxRgUsV6E8+BinxRYp8UgAxSxR4pYosAdNLFHilinYAYpYo8UsUWAGKVHilRYFTFOBR4pwKQAAU+KPFPpoEBinxRYosUDAxSxR4pwKAAxT4o8U+KAAxSxR4pY8s0ARPIItJOdeRpA586jaQCNzcFUZyWKlyzcscunLkPM86t+oxyDWzOc9M4A/NGlrBHskar5kZrx3kdR6ud8dcHptFhWPEjlePcZi4UqtHamZ5wxLA6dwANz1/wAVnehF6PWHjnHZdomlDqzk7dfga2PTSMF7TPLS/wBxXGtaIH1RM0TZzqTp8KsaLIoJSS5OdTBzuNnqIXaliq3BllHCrQ3EzTStCrNI3XIz9OXwq7pr08ZWkzzso02iPFPipNNLTXRyR4p9NHilppWMDTS01JppYosKI9NLTUgFLFFjoj00qkxT0WFFICixRYp8bUhUBpB55rAPGQvH4FLg28oMQ8AcjB+Z+tbtzhYTqPdbukeINcn6RWsei1VR2eqRu8NulZer1co5owj/ALNTRaeEsUpT++EdgRvinxVbgsk0/B7Ke5YPLJCrswXGSRnl8auha01K+TMlFpgAU4FKWSOAZmkVP7jiqUvGbJAdDPL/AGL+TgVHPUYsfykkS49NmyfGNl7B8KQU5xisObjspyIIkTPIsdRrPuL+5ncxSyy7DvJuoxVHJ5XFH48mhi8Nnn82kdNNc28GRLNGpHTVvVN+OWyH9NJH+GAfnWDGoaWNGbQrMAW8POoNSmQmOUyoyqVwORxuMiqM/LZpfBJGhDxGng6m2zubG59ZsYZtOnUM4znG9Ta+dZ3BnH8LgG4wDsfeauatj57/AEFYWWTnJtlpRUfbHo570y39UPP29v8A81yrN00j2s7czmup9L90tTy3b8ftXKyNldI59fdWjpv40VsvMqO44DxKyubO3tYrmJrmKJUeLVhgQB0rXxjntXhHEAX4tOFdUOQQeR9kHatbhPpjxrhhCetG5jU47O5y/wAm9r616LHnW1JmLl01ye1nsA35b7kUWK4rgnp9w15JF4hDNaNK+vWP1IxkAY/qHyNdhY31nxCISWVzFOnjG4NWI5IyK08co9olxSxUmPKgmLJGWRSW5DA5eZ8qJTUYtsUI7pJFO2vo5r6e1GA8Z7v/AMsc/rVzFcvNaTWDetxyFniGv+7xFdRbu01vFKYzGZEDFGIyuRnBxVLQ6z8hO+0XtdpY4GtvVf8ARAUsUemnxV+yhRHilUmKVFjopgUtNGKfFc2KijdazIEDADbnjmdq8/4zFJ/HZ1C5aPGnV3gufAHlXoV1vcbAn2RgDlvz+HOuKuEifjnEnuI2ZXOFCkg5HmK85lm/yJtnoNPBelBGrwzjVxaWKw3CpI0eyljpCqBy+FKbi95dkBZginYLEAo+fOoLO2vezPZWxxpwWlGBTeopFFC8t0iRSvoQxnIZvDbn8xUUtVmkq3FyGn00He3kjkEiTus3Mfzas5p2aFoCFaTtidimduXl/d8qnlitLR75THLNJaRazqbAY7bZ3PWrtq+OI8NhWCFI54DJKpGSDkgAE8hVd32TPPxSM+CG5d1aGB25EEjI+nL6VYlsZu499cxw6gFXJG48BzzUkMPEbzhPGYpRKzyuRCJMjA1fy+WKtycKkmsOGW4ZENqoDA79MdPdSdLiziWaUnZWu+H2PDBD660knbS9moQBsnz1bD4Ct3+FWkSN2UIdsHGvvb4+VR39pBfPD2+rEL61KtjerfaZYeZ5eFQyn7VXYrbfJRse3FqgvAFmO7gADHy2qSNGWWV2lJV9OlP6MCmnbTKwp0fl51E27Y10Y3pZvb2+f/cI+lck2nDHB1E9egrrfSje0ibONMv4Ncg7E5Xng77Vp6X+MrZV7zG4gv8AzSrDOrG53Hsiq5gRCrK2jfmp+tXL91F4yvjcLjPjpFQTBWjKjAJG1asX7UZ0lywpuHzmRZWXWhIJxlCR8fxmrlpYj+IXJtrmSzWOHtIHLEMzhVJXnnq3yrSYseHuVPe7Lb34NE0Kert2YzjGnwqD1mWVjRb4H6VekENuZrrs7+1VtDPIMMp541AfcfGurt/Sqwu4ljCyR3Eh0rGy/wAx5bjauGlt3jieKKVhHN3HVeTZUjl7ieWKB5ZbazFsIYxLG4aOckgjyPl8dq6eoyuLSd2C0+Bu2qZ2nHu2t+EXEsYVSiZGcEDJ3z861PRe7lvuDQSToVdMx5J9rTtnaubPGoeKcO4laqXytvqQyEanGN9sDcEcx4103orvwpVP8p2x7h+1R+L3Qk4sj8ilKFo1MU2KkxSxW2mZNEeKejxSosKKYFOFpIQ3skGoridYsAnc1w5UG0hljeSZ8HbUARr6af3rH4jFedrxCOyV417NBGUGk6sjUdXU86trxT9S4LbqnLPPPhUEXFVlcp3T3VG+25zn7V5nPayyaR6HDXpxX9hQWE63l5PK40zWqRKdWSCBgk/E+NPFwaFbOztZZHb1R9YKjSGJz038avaiVG/Txqjw5WF9fu2rvyDGfCq26TsmpfZdFpb+sz3HZhpJ8CQnfUB5fAUE9/FBfQWZRtUykppAAUA9f8VN7Xd1YztnwqieHq1zaXBlLNbRmMZ5sPGuU7fuG19lriNw9vY3M6AaljLAHcZG9Dw+eW4s7WWVgCyEsFXAPu8KVzJbNDItwyiIrhiT0609m8Pq8fqzAxae6V5EUuNvQ6tmf6SxesxWq/8A25yRnpWyuSoONsbVn8W4glhFE7RGTU+kAHGKvqw0AjqKUr2IF2Vbl9N2y5xsDSQLqLKSGYjV8P8AH2qpfsBxINv3k+WKkWeNNWX5AE5865a4Gin6TH/hLt/6n71yMgxJnod66z0gdJeGhlOrvjcVyUjfqkEchWjpV/TK+X5GRxTe7Htc15e6o7kHsX0nBCkjfwFTcS1LdgqeYXPxpnAWMkgHblWnF8IoONtmzaMPUlPM9n486kST/hLIxJ1xK5C7cxms1JituoGwA2qWG4YwlM90IAN+g2qs4/ZaizRclYkLkKVdfabzFM+kS5OCWCDz2z+9AWMiRkDURIj5HkQfxTXQBkxghtA36jvePSuUNseK3Qqo0hWAwW/PnXb+gUenh9wTLI+ZBs55bVw5Pcbs27vaHDc9tWx+Vdt6CyqltdAtyKnYcs5/ap9NJrIivqVeNnU4pYqu92qzFDuAmskcgKf12DVjXvjOMcq0t5nbGT4pU0TpMuqNgV8aVG4VHB+jvpdb3cYikbs5yBiBz7ROB3T1q+1/HfxskkeiUN3SueXQ/L715DdNbxRg2cQJjkGGLe2MA7j37V21txSER25t5TqkALZQdeg6bbg1CpNk84JdGziO64eJppVOgOHbbBOSWz7vwazuHSf9WlgZOb93OXzyHuxSN28iXMbqdSNIAUOcFgTt8xilw020cEbTNiTQDGMZx5899z96y80a3NmnifC/wb1rM8PDmlyXIO+oHbflVd+KgSas4BXcY5Yqlf8AEYFiieMoCh2jJ06weuPIgfWq3rK3ckkRGqSVMRhV6k+1z2xz/wDO1WGG+WTOfJvniqrFIQodk3IU+Vc5xHjUv8VsnBaIJD31wcAtV+908LsjGUXsdJ1kjGdq5Lis0T3Z7KfVGsR2Y51A58Of4qXT4IttkeWbRavOLzSpLGdXdzkjxxy+n3q/wTjzxJHE2dhsoGf961zcUqyJNrkTsnQRgY/pGxP2958qgjvfU5Ghjl7ZI8rlTjP74z9Kty08ZRqiGOV2em8RMN5a28ssqxoHz3hkHY7UNx6RWdtIImEjYUd5V2rhLPijsUCSSPEuSNsgbc6m4nchXjbsjumQNPOqL0vO2RoQ2uO46W849aTyo0TMNt8rUNvxKO4yRIGQtp8Dg/6a4mW6IGCGVlPUH6+FQwX721wkiSYHPB3z5YqeOiVFeeaKZ2dzeEWbIxyuodOWDWdLKr5Zaz4b5biy0omHzl99gM/bG1HbSArIF07bZPOpFi2KiF5E2DcxPPMHQrjC8/KobgEgg7AjFK+YRzxqDurgH5CnkbUrnw3qdJ0iG1bCQObaMhSdTdnjxboBUpiMDtbSE9qilSo6kCpeGMGNpEW3aZWLAbr/AL+KtcJ033G7p0/TYu2FA9nyx8s/GopcWSx5IIZ9bBT7BIJ07bdfpVu4kTJ0sNIjJ23yc/5q6PRz1dFmvmwhGBogyNWDgkhh4mpbf0Xsly7XNxNq76iLCADO+x/eoHmxdpkuyRkxTAoc40+A2rsvQmUxCcH+ZUyOY5msi14NbR29m5iDdumT2kp3OOnl981sN/wojIkQWHSTIVjClcHnuTmuVqoxlwhSwOSo0uNS+q3Fs0Iz2pMYLZ7jHOD7t8nwAqiJWS9ktz3/AOZndcZXlvy6g/Ksv0mv0ubSx9VILdqpjZkGl/I7fSoIOIrHcv64qxdkI4x2L6uWT1xvV3Fqd6uXBUnp3DhHY2t6FUiJZXA5nTt8KVc5FxdrdmTh9snZ9VeUd0+G1NUnrw/Zx+PL9Hmj2VuXEZuSu2rx23H151XltmXAVZWDkhWYbHG+33oIUuTMbgkqGB3LZyPDHhUg7aSP/u57Beh2+lS00cb0Oin1WaRS+hcHUB3T3sV0TTcRsrIL2atJEqrq0jUQeoPXlviubhmBtxGbvSpmBKheYHe28d617pdFuyS3cxZdIICjBzy5io8kL7JseZJEd3e3HayPLJC5TUNKsGVvNfEb++m4WzwXyBbzskeLSsy7Y6YPUd7bPxrOm0RSaJXMiofazgdBufp8altVjkvxG8rkMgKvkgc/9Hwp+n7aOfXW43rwSSWsJub95e1ZjKhkZgcZxjPPZeuOYxWJNFBHaytPcf8AIB/TGrKsBgEePPkffVmeK2kgjcI2XcoWMhJyM5P0rNlhAWXUuyyKB3snP3AIP0pY8aidZc6kVxM2ezyo1Y3A9wxVy3hmaOMxwsZNZwQDnTnYcvGgSdPW5FTH/SQXC8zjOeWxra4I5n4Q8k/alo0YGcg/phV7i+GOv38K7m6VnGL3Spl/hdnxT1r1q2srlp3OWAibfx38/wA1LxKy4lZz28v8MkQRqdCSKun5Z250T8dvrHhifwye4NzKE1SEbg7Z2+dScev7m5VWllYtoJyDgZqltm526Lj1CjHajmL/ANZV53uLeSMzAAvjPJQvy2zWaZTri1W+TGCAAOeRgfIjPzrYma7kgg7SQsCV1L96zJpXt75cLujrjSMbk8jV2CKE52NZyBpHPZYjlkAJCbJv5VrWVm73SpbM3tYzjO+duX+71StJVFgkAhLrr/VLNsN9ht7qt219cWZ0QylVYkkBdh7vrXM030dwkl2Nf2ssk7qUDSZOottq3O/lUEEFzJmEBMDnv7Q99Sm6kbXISDkk4NDLfiSEo0YUgd0rtg+NJKSVBui3ZHbyScPlhlZRiJy5yTk6Sv4q/wAGnfh1+10mt2aQuFG+Aw21D+r96xb6/NzG0Uq4ZnDbddtLD4gCtjh9zGU0P2Y1NnOncf7+K5yr2cokxy93DPSeGcZS/t41niCFgHBbb79aicvZnVGkUq5Oo9dPU492ffXMyelBs7u3t7SK3NtHGhkZmOqTbBwc4HLwPKuq4recOFsBb3EKzMqkoMMdJ6Hw9/MVhTwvHNccM0lNSXZzfD+KWy20Ulyk2qJFiGBqxgY67Dr76s3PH4LmxmhlW5eMgqfZyDj31mKhW1VTA6oGYgY8+ZPWq92jpA0YjOZJBp6DPhV704SdkW6SQHEOIRN2cMcLCMMJCpYDcd0nbkaq8JMsV3+m0UkhYDvw6mHmDzHwprmG4b9RUQKuFJG53arFhaXFteh45sFu+y6edWKSjwRJtvkv8SnubO8aC1kDoACS0e+TnPOlU9xb+sy9u4csQFym3L3++lUUZQS5OnGV8M8+1M92UAyAOeN6uxW6P2YcspG4wOmN6KSSNAzgDVjmBuariQjvCRt/E1p9mWQ2yRtdOCDpj1O39mB/muhaWJO0WWLcOgODkHwrnoNYuLhiGAkXTnPMVoS8QuDGQIly21ElYAs0Alu7iaMlUfQcbhiT4UFmsaXr6I2OXKJjfcDNVVEwtpIGCntH1s2dyamtTLbqgTR3NwM8+efvRQGrZmMhJOz2klYKuR3DkjP0NDfyK8NwI4V0K2lvFjgeXnQLxSYAr2cYyc7dahiuZYmdk05dtRyvXAH4Fc1yMzonyi25XvKzMx3ycfy/iuq9GuLQw+id9avDqaTtS2o+A2+WPpXPxx9nLLKuxkJLZGefhRxl0g7BHZYsEYHnz+9LJBTVMcJbXZuPdTQ8PN4kKuWAZVAJGTzq3xFyqkgZwrEZHOua1uFCiaUIBjAc4HwpwqMdwSeeWGaWzke4uG+YWlvKeyEkmjWpPs559ay+MntLtGt8HSASV/qB2qYgBhhQviMUeg8l9rO4FdpUcvkC0kWKzSMDS4JyAux350ZleTGQdjnHLx/emKktpC5I5gbU6KckIN/OgLGEUhG2nfpmgNudJLuEA6nlVuNZFG4wOuDtUV2piiQjGkk7Y60AVOwjfDPk48BRhRyVXx5miEpxgcqbWie2wVaBiKBSCANupOa7H0Xy1kEXAGrbQK4c3ahsLGzAcvOt3hd5c2kGkKiFjqGd6r6mKcSfTzalZ1dwsZLoJXPQg42OapXMeuRI1QacbnOSMEfvWTPf3UqkidyMeyuwquju+e1dmZvaJOapRhRbc7Zs36QW4uoTKg9ncsAdgp5D3n5VHHeWPrcR7cEKgDMoJxzrEjgeftCmkQ25wx5EsetaUPBZooGdpInLbjSSTp+VStJLk4ttmnJxqwDY/VYdDimrITgdxxLLpOqBDj2c5+tNS2w+2PdP9HNggbYw3nRKR1zjypRxnGxAHlvSREY7vpIPUVqGYEMYOM0ymiEIIzr2HhtQ7HJAJA60UA505xp38afYHJx780o1DDBwM9c704KEmM8/6qKAfJ2wpIG2w50u+NyDgHGDUyCPTu7bcwNsmkzwqneypztRQWN2TPyAP9u+KXYyEgDYjektzpbusFXkASKG5ugcASqSBnZhRSESrERnScE8weYqVLUZ06skjNZ8nEAZAcjAGNuooor6JHydRxyON6KGXuxCoS2NQ8RzoJMM40Mc48apy8R150I2++5qyjl+CyXConbrOFB7Q50hd+7yx50nwNKxAc/6hzoge8OfPpWU11M2+vHwqM3Mv9Te/NFCs3pZIkwGfnvs1Uby7j7Ls0OoA5Gf8Vll2O5ORS1HoKdBZM9yzeyQPdUWTnJJPvpvfRIrSMFQbmnQuWXuFWxnmDncAcjW0yyE75yvLbpVPhT6UMaIDp2Zj41oBGPtdTnNUM0m5GhhglEAQSEZ2HuNR3WbeFpCwIIxjxq0p1rvz6Cs7iYxJBBqO53FRRVuiSSpWR2lxLbCJEbJkbWwPLyrbl43eJbM2Y1OOSqD96xItLXjyEaljwoqxxSSNrZFWLvsRvmpJpOS4OI2ovkaPit9BAhW7dS+WOAB+KVUrsFpFVF9lRmlXfpxf0cb5I//2Q=="/>
          <p:cNvSpPr>
            <a:spLocks noChangeAspect="1" noChangeArrowheads="1"/>
          </p:cNvSpPr>
          <p:nvPr/>
        </p:nvSpPr>
        <p:spPr bwMode="auto">
          <a:xfrm>
            <a:off x="155575" y="-731838"/>
            <a:ext cx="2028825" cy="15240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228" name="AutoShape 12" descr="data:image/jpeg;base64,/9j/4AAQSkZJRgABAQAAAQABAAD/2wCEAAkGBwgHBgkIBwgKCgkLDRYPDQwMDRsUFRAWIB0iIiAdHx8kKDQsJCYxJx8fLT0tMTU3Ojo6Iys/RD84QzQ5OjcBCgoKDQwNGg8PGjclHyU3Nzc3Nzc3Nzc3Nzc3Nzc3Nzc3Nzc3Nzc3Nzc3Nzc3Nzc3Nzc3Nzc3Nzc3Nzc3Nzc3N//AABEIAKAA1QMBIgACEQEDEQH/xAAbAAABBQEBAAAAAAAAAAAAAAACAAEDBAUGB//EADsQAAIBAwIDBAkCBgIBBQAAAAECAwAEERIhBTFBEyJRYQYUMnGBkaGxwSPRFUJScuHwJDPxQ1NiY5L/xAAaAQACAwEBAAAAAAAAAAAAAAAAAQMEBQIG/8QAKREAAgIBBAEEAgEFAAAAAAAAAAECEQMEEiExBRMiMkEUUTMjYXGBof/aAAwDAQACEQMRAD8AvAU4WjApwK0zMAApwKPFPigANNPijxSxQAOKfFEBRAUAR4p8UeKfFFgBilijAogKLOiPFPijxVXiM3YQEA4Zxj3edRZs0cUHOX0S4MMs2RQj2yZSGUMpyDyI60QFZfBrkLKbOTmV1wk9R/MPz8a2MVzp9RHPjU4nWq08tPleOQAFLTRgUQFTkBHppaakxT6aAI8UtNSYpYoADTS00eKfFAEeKWmjxT4oGR4pVJilQBTxT4ogKfFFiBxSAqTTS01zYUDilpo8UWKLAjApwKPTT6aLEBpp8UeKWKVjA004FHinAosCM4AySAPOufvLkXUlwYzr7MhSF72jwziuj7MyTQxaQY3fEmfDB/OKmubaP1Z9iRzGDisDy+p5WL67N3xENieX7OCllaRGmhSWOW2cFSyFfHl4jY11XB+IRcU4fFcwurA7MFOwYc6Oa3jMEuxyqNjv7gkVznoRHILyfTK/ZGEExMOuRg/f50vFZ6k4xJPKL1IKcu0dbinxRgUsV6E8+BinxRYp8UgAxSxR4pYosAdNLFHilinYAYpYo8UsUWAGKVHilRYFTFOBR4pwKQAAU+KPFPpoEBinxRYosUDAxSxR4pwKAAxT4o8U+KAAxSxR4pY8s0ARPIItJOdeRpA586jaQCNzcFUZyWKlyzcscunLkPM86t+oxyDWzOc9M4A/NGlrBHskar5kZrx3kdR6ud8dcHptFhWPEjlePcZi4UqtHamZ5wxLA6dwANz1/wAVnehF6PWHjnHZdomlDqzk7dfga2PTSMF7TPLS/wBxXGtaIH1RM0TZzqTp8KsaLIoJSS5OdTBzuNnqIXaliq3BllHCrQ3EzTStCrNI3XIz9OXwq7pr08ZWkzzso02iPFPipNNLTXRyR4p9NHilppWMDTS01JppYosKI9NLTUgFLFFjoj00qkxT0WFFICixRYp8bUhUBpB55rAPGQvH4FLg28oMQ8AcjB+Z+tbtzhYTqPdbukeINcn6RWsei1VR2eqRu8NulZer1co5owj/ALNTRaeEsUpT++EdgRvinxVbgsk0/B7Ke5YPLJCrswXGSRnl8auha01K+TMlFpgAU4FKWSOAZmkVP7jiqUvGbJAdDPL/AGL+TgVHPUYsfykkS49NmyfGNl7B8KQU5xisObjspyIIkTPIsdRrPuL+5ncxSyy7DvJuoxVHJ5XFH48mhi8Nnn82kdNNc28GRLNGpHTVvVN+OWyH9NJH+GAfnWDGoaWNGbQrMAW8POoNSmQmOUyoyqVwORxuMiqM/LZpfBJGhDxGng6m2zubG59ZsYZtOnUM4znG9Ta+dZ3BnH8LgG4wDsfeauatj57/AEFYWWTnJtlpRUfbHo570y39UPP29v8A81yrN00j2s7czmup9L90tTy3b8ftXKyNldI59fdWjpv40VsvMqO44DxKyubO3tYrmJrmKJUeLVhgQB0rXxjntXhHEAX4tOFdUOQQeR9kHatbhPpjxrhhCetG5jU47O5y/wAm9r616LHnW1JmLl01ye1nsA35b7kUWK4rgnp9w15JF4hDNaNK+vWP1IxkAY/qHyNdhY31nxCISWVzFOnjG4NWI5IyK08co9olxSxUmPKgmLJGWRSW5DA5eZ8qJTUYtsUI7pJFO2vo5r6e1GA8Z7v/AMsc/rVzFcvNaTWDetxyFniGv+7xFdRbu01vFKYzGZEDFGIyuRnBxVLQ6z8hO+0XtdpY4GtvVf8ARAUsUemnxV+yhRHilUmKVFjopgUtNGKfFc2KijdazIEDADbnjmdq8/4zFJ/HZ1C5aPGnV3gufAHlXoV1vcbAn2RgDlvz+HOuKuEifjnEnuI2ZXOFCkg5HmK85lm/yJtnoNPBelBGrwzjVxaWKw3CpI0eyljpCqBy+FKbi95dkBZginYLEAo+fOoLO2vezPZWxxpwWlGBTeopFFC8t0iRSvoQxnIZvDbn8xUUtVmkq3FyGn00He3kjkEiTus3Mfzas5p2aFoCFaTtidimduXl/d8qnlitLR75THLNJaRazqbAY7bZ3PWrtq+OI8NhWCFI54DJKpGSDkgAE8hVd32TPPxSM+CG5d1aGB25EEjI+nL6VYlsZu499cxw6gFXJG48BzzUkMPEbzhPGYpRKzyuRCJMjA1fy+WKtycKkmsOGW4ZENqoDA79MdPdSdLiziWaUnZWu+H2PDBD660knbS9moQBsnz1bD4Ct3+FWkSN2UIdsHGvvb4+VR39pBfPD2+rEL61KtjerfaZYeZ5eFQyn7VXYrbfJRse3FqgvAFmO7gADHy2qSNGWWV2lJV9OlP6MCmnbTKwp0fl51E27Y10Y3pZvb2+f/cI+lck2nDHB1E9egrrfSje0ibONMv4Ncg7E5Xng77Vp6X+MrZV7zG4gv8AzSrDOrG53Hsiq5gRCrK2jfmp+tXL91F4yvjcLjPjpFQTBWjKjAJG1asX7UZ0lywpuHzmRZWXWhIJxlCR8fxmrlpYj+IXJtrmSzWOHtIHLEMzhVJXnnq3yrSYseHuVPe7Lb34NE0Kert2YzjGnwqD1mWVjRb4H6VekENuZrrs7+1VtDPIMMp541AfcfGurt/Sqwu4ljCyR3Eh0rGy/wAx5bjauGlt3jieKKVhHN3HVeTZUjl7ieWKB5ZbazFsIYxLG4aOckgjyPl8dq6eoyuLSd2C0+Bu2qZ2nHu2t+EXEsYVSiZGcEDJ3z861PRe7lvuDQSToVdMx5J9rTtnaubPGoeKcO4laqXytvqQyEanGN9sDcEcx4103orvwpVP8p2x7h+1R+L3Qk4sj8ilKFo1MU2KkxSxW2mZNEeKejxSosKKYFOFpIQ3skGoridYsAnc1w5UG0hljeSZ8HbUARr6af3rH4jFedrxCOyV417NBGUGk6sjUdXU86trxT9S4LbqnLPPPhUEXFVlcp3T3VG+25zn7V5nPayyaR6HDXpxX9hQWE63l5PK40zWqRKdWSCBgk/E+NPFwaFbOztZZHb1R9YKjSGJz038avaiVG/Txqjw5WF9fu2rvyDGfCq26TsmpfZdFpb+sz3HZhpJ8CQnfUB5fAUE9/FBfQWZRtUykppAAUA9f8VN7Xd1YztnwqieHq1zaXBlLNbRmMZ5sPGuU7fuG19lriNw9vY3M6AaljLAHcZG9Dw+eW4s7WWVgCyEsFXAPu8KVzJbNDItwyiIrhiT0609m8Pq8fqzAxae6V5EUuNvQ6tmf6SxesxWq/8A25yRnpWyuSoONsbVn8W4glhFE7RGTU+kAHGKvqw0AjqKUr2IF2Vbl9N2y5xsDSQLqLKSGYjV8P8AH2qpfsBxINv3k+WKkWeNNWX5AE5865a4Gin6TH/hLt/6n71yMgxJnod66z0gdJeGhlOrvjcVyUjfqkEchWjpV/TK+X5GRxTe7Htc15e6o7kHsX0nBCkjfwFTcS1LdgqeYXPxpnAWMkgHblWnF8IoONtmzaMPUlPM9n486kST/hLIxJ1xK5C7cxms1JituoGwA2qWG4YwlM90IAN+g2qs4/ZaizRclYkLkKVdfabzFM+kS5OCWCDz2z+9AWMiRkDURIj5HkQfxTXQBkxghtA36jvePSuUNseK3Qqo0hWAwW/PnXb+gUenh9wTLI+ZBs55bVw5Pcbs27vaHDc9tWx+Vdt6CyqltdAtyKnYcs5/ap9NJrIivqVeNnU4pYqu92qzFDuAmskcgKf12DVjXvjOMcq0t5nbGT4pU0TpMuqNgV8aVG4VHB+jvpdb3cYikbs5yBiBz7ROB3T1q+1/HfxskkeiUN3SueXQ/L715DdNbxRg2cQJjkGGLe2MA7j37V21txSER25t5TqkALZQdeg6bbg1CpNk84JdGziO64eJppVOgOHbbBOSWz7vwazuHSf9WlgZOb93OXzyHuxSN28iXMbqdSNIAUOcFgTt8xilw020cEbTNiTQDGMZx5899z96y80a3NmnifC/wb1rM8PDmlyXIO+oHbflVd+KgSas4BXcY5Yqlf8AEYFiieMoCh2jJ06weuPIgfWq3rK3ckkRGqSVMRhV6k+1z2xz/wDO1WGG+WTOfJvniqrFIQodk3IU+Vc5xHjUv8VsnBaIJD31wcAtV+908LsjGUXsdJ1kjGdq5Lis0T3Z7KfVGsR2Y51A58Of4qXT4IttkeWbRavOLzSpLGdXdzkjxxy+n3q/wTjzxJHE2dhsoGf961zcUqyJNrkTsnQRgY/pGxP2958qgjvfU5Ghjl7ZI8rlTjP74z9Kty08ZRqiGOV2em8RMN5a28ssqxoHz3hkHY7UNx6RWdtIImEjYUd5V2rhLPijsUCSSPEuSNsgbc6m4nchXjbsjumQNPOqL0vO2RoQ2uO46W849aTyo0TMNt8rUNvxKO4yRIGQtp8Dg/6a4mW6IGCGVlPUH6+FQwX721wkiSYHPB3z5YqeOiVFeeaKZ2dzeEWbIxyuodOWDWdLKr5Zaz4b5biy0omHzl99gM/bG1HbSArIF07bZPOpFi2KiF5E2DcxPPMHQrjC8/KobgEgg7AjFK+YRzxqDurgH5CnkbUrnw3qdJ0iG1bCQObaMhSdTdnjxboBUpiMDtbSE9qilSo6kCpeGMGNpEW3aZWLAbr/AL+KtcJ033G7p0/TYu2FA9nyx8s/GopcWSx5IIZ9bBT7BIJ07bdfpVu4kTJ0sNIjJ23yc/5q6PRz1dFmvmwhGBogyNWDgkhh4mpbf0Xsly7XNxNq76iLCADO+x/eoHmxdpkuyRkxTAoc40+A2rsvQmUxCcH+ZUyOY5msi14NbR29m5iDdumT2kp3OOnl981sN/wojIkQWHSTIVjClcHnuTmuVqoxlwhSwOSo0uNS+q3Fs0Iz2pMYLZ7jHOD7t8nwAqiJWS9ktz3/AOZndcZXlvy6g/Ksv0mv0ubSx9VILdqpjZkGl/I7fSoIOIrHcv64qxdkI4x2L6uWT1xvV3Fqd6uXBUnp3DhHY2t6FUiJZXA5nTt8KVc5FxdrdmTh9snZ9VeUd0+G1NUnrw/Zx+PL9Hmj2VuXEZuSu2rx23H151XltmXAVZWDkhWYbHG+33oIUuTMbgkqGB3LZyPDHhUg7aSP/u57Beh2+lS00cb0Oin1WaRS+hcHUB3T3sV0TTcRsrIL2atJEqrq0jUQeoPXlviubhmBtxGbvSpmBKheYHe28d617pdFuyS3cxZdIICjBzy5io8kL7JseZJEd3e3HayPLJC5TUNKsGVvNfEb++m4WzwXyBbzskeLSsy7Y6YPUd7bPxrOm0RSaJXMiofazgdBufp8altVjkvxG8rkMgKvkgc/9Hwp+n7aOfXW43rwSSWsJub95e1ZjKhkZgcZxjPPZeuOYxWJNFBHaytPcf8AIB/TGrKsBgEePPkffVmeK2kgjcI2XcoWMhJyM5P0rNlhAWXUuyyKB3snP3AIP0pY8aidZc6kVxM2ezyo1Y3A9wxVy3hmaOMxwsZNZwQDnTnYcvGgSdPW5FTH/SQXC8zjOeWxra4I5n4Q8k/alo0YGcg/phV7i+GOv38K7m6VnGL3Spl/hdnxT1r1q2srlp3OWAibfx38/wA1LxKy4lZz28v8MkQRqdCSKun5Z250T8dvrHhifwye4NzKE1SEbg7Z2+dScev7m5VWllYtoJyDgZqltm526Lj1CjHajmL/ANZV53uLeSMzAAvjPJQvy2zWaZTri1W+TGCAAOeRgfIjPzrYma7kgg7SQsCV1L96zJpXt75cLujrjSMbk8jV2CKE52NZyBpHPZYjlkAJCbJv5VrWVm73SpbM3tYzjO+duX+71StJVFgkAhLrr/VLNsN9ht7qt219cWZ0QylVYkkBdh7vrXM030dwkl2Nf2ssk7qUDSZOottq3O/lUEEFzJmEBMDnv7Q99Sm6kbXISDkk4NDLfiSEo0YUgd0rtg+NJKSVBui3ZHbyScPlhlZRiJy5yTk6Sv4q/wAGnfh1+10mt2aQuFG+Aw21D+r96xb6/NzG0Uq4ZnDbddtLD4gCtjh9zGU0P2Y1NnOncf7+K5yr2cokxy93DPSeGcZS/t41niCFgHBbb79aicvZnVGkUq5Oo9dPU492ffXMyelBs7u3t7SK3NtHGhkZmOqTbBwc4HLwPKuq4recOFsBb3EKzMqkoMMdJ6Hw9/MVhTwvHNccM0lNSXZzfD+KWy20Ulyk2qJFiGBqxgY67Dr76s3PH4LmxmhlW5eMgqfZyDj31mKhW1VTA6oGYgY8+ZPWq92jpA0YjOZJBp6DPhV704SdkW6SQHEOIRN2cMcLCMMJCpYDcd0nbkaq8JMsV3+m0UkhYDvw6mHmDzHwprmG4b9RUQKuFJG53arFhaXFteh45sFu+y6edWKSjwRJtvkv8SnubO8aC1kDoACS0e+TnPOlU9xb+sy9u4csQFym3L3++lUUZQS5OnGV8M8+1M92UAyAOeN6uxW6P2YcspG4wOmN6KSSNAzgDVjmBuariQjvCRt/E1p9mWQ2yRtdOCDpj1O39mB/muhaWJO0WWLcOgODkHwrnoNYuLhiGAkXTnPMVoS8QuDGQIly21ElYAs0Alu7iaMlUfQcbhiT4UFmsaXr6I2OXKJjfcDNVVEwtpIGCntH1s2dyamtTLbqgTR3NwM8+efvRQGrZmMhJOz2klYKuR3DkjP0NDfyK8NwI4V0K2lvFjgeXnQLxSYAr2cYyc7dahiuZYmdk05dtRyvXAH4Fc1yMzonyi25XvKzMx3ycfy/iuq9GuLQw+id9avDqaTtS2o+A2+WPpXPxx9nLLKuxkJLZGefhRxl0g7BHZYsEYHnz+9LJBTVMcJbXZuPdTQ8PN4kKuWAZVAJGTzq3xFyqkgZwrEZHOua1uFCiaUIBjAc4HwpwqMdwSeeWGaWzke4uG+YWlvKeyEkmjWpPs559ay+MntLtGt8HSASV/qB2qYgBhhQviMUeg8l9rO4FdpUcvkC0kWKzSMDS4JyAux350ZleTGQdjnHLx/emKktpC5I5gbU6KckIN/OgLGEUhG2nfpmgNudJLuEA6nlVuNZFG4wOuDtUV2piiQjGkk7Y60AVOwjfDPk48BRhRyVXx5miEpxgcqbWie2wVaBiKBSCANupOa7H0Xy1kEXAGrbQK4c3ahsLGzAcvOt3hd5c2kGkKiFjqGd6r6mKcSfTzalZ1dwsZLoJXPQg42OapXMeuRI1QacbnOSMEfvWTPf3UqkidyMeyuwquju+e1dmZvaJOapRhRbc7Zs36QW4uoTKg9ncsAdgp5D3n5VHHeWPrcR7cEKgDMoJxzrEjgeftCmkQ25wx5EsetaUPBZooGdpInLbjSSTp+VStJLk4ttmnJxqwDY/VYdDimrITgdxxLLpOqBDj2c5+tNS2w+2PdP9HNggbYw3nRKR1zjypRxnGxAHlvSREY7vpIPUVqGYEMYOM0ymiEIIzr2HhtQ7HJAJA60UA505xp38afYHJx780o1DDBwM9c704KEmM8/6qKAfJ2wpIG2w50u+NyDgHGDUyCPTu7bcwNsmkzwqneypztRQWN2TPyAP9u+KXYyEgDYjektzpbusFXkASKG5ugcASqSBnZhRSESrERnScE8weYqVLUZ06skjNZ8nEAZAcjAGNuooor6JHydRxyON6KGXuxCoS2NQ8RzoJMM40Mc48apy8R150I2++5qyjl+CyXConbrOFB7Q50hd+7yx50nwNKxAc/6hzoge8OfPpWU11M2+vHwqM3Mv9Te/NFCs3pZIkwGfnvs1Uby7j7Ls0OoA5Gf8Vll2O5ORS1HoKdBZM9yzeyQPdUWTnJJPvpvfRIrSMFQbmnQuWXuFWxnmDncAcjW0yyE75yvLbpVPhT6UMaIDp2Zj41oBGPtdTnNUM0m5GhhglEAQSEZ2HuNR3WbeFpCwIIxjxq0p1rvz6Cs7iYxJBBqO53FRRVuiSSpWR2lxLbCJEbJkbWwPLyrbl43eJbM2Y1OOSqD96xItLXjyEaljwoqxxSSNrZFWLvsRvmpJpOS4OI2ovkaPit9BAhW7dS+WOAB+KVUrsFpFVF9lRmlXfpxf0cb5I//2Q=="/>
          <p:cNvSpPr>
            <a:spLocks noChangeAspect="1" noChangeArrowheads="1"/>
          </p:cNvSpPr>
          <p:nvPr/>
        </p:nvSpPr>
        <p:spPr bwMode="auto">
          <a:xfrm>
            <a:off x="155575" y="-731838"/>
            <a:ext cx="2028825" cy="15240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229" name="Picture 13"/>
          <p:cNvPicPr>
            <a:picLocks noChangeAspect="1" noChangeArrowheads="1"/>
          </p:cNvPicPr>
          <p:nvPr/>
        </p:nvPicPr>
        <p:blipFill>
          <a:blip r:embed="rId6"/>
          <a:srcRect/>
          <a:stretch>
            <a:fillRect/>
          </a:stretch>
        </p:blipFill>
        <p:spPr bwMode="auto">
          <a:xfrm>
            <a:off x="6553200" y="3429000"/>
            <a:ext cx="1371600" cy="1365956"/>
          </a:xfrm>
          <a:prstGeom prst="rect">
            <a:avLst/>
          </a:prstGeom>
          <a:noFill/>
          <a:ln w="9525">
            <a:noFill/>
            <a:miter lim="800000"/>
            <a:headEnd/>
            <a:tailEnd/>
          </a:ln>
          <a:effectLst/>
        </p:spPr>
      </p:pic>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28600" y="1371600"/>
            <a:ext cx="4724400" cy="5345053"/>
          </a:xfrm>
          <a:prstGeom prst="rect">
            <a:avLst/>
          </a:prstGeom>
          <a:noFill/>
          <a:ln w="9525">
            <a:noFill/>
            <a:miter lim="800000"/>
            <a:headEnd/>
            <a:tailEnd/>
          </a:ln>
          <a:effectLst>
            <a:prstShdw prst="shdw11">
              <a:schemeClr val="bg2">
                <a:alpha val="50000"/>
              </a:schemeClr>
            </a:prstShdw>
          </a:effectLst>
        </p:spPr>
        <p:txBody>
          <a:bodyPr wrap="square">
            <a:spAutoFit/>
          </a:bodyPr>
          <a:lstStyle/>
          <a:p>
            <a:pPr>
              <a:spcAft>
                <a:spcPts val="400"/>
              </a:spcAft>
            </a:pPr>
            <a:r>
              <a:rPr lang="en-US" sz="1600" b="1" dirty="0">
                <a:solidFill>
                  <a:srgbClr val="1E1E7C"/>
                </a:solidFill>
                <a:ea typeface="Verdana" pitchFamily="34" charset="0"/>
                <a:cs typeface="Tahoma" pitchFamily="34" charset="0"/>
              </a:rPr>
              <a:t>Official name: </a:t>
            </a:r>
            <a:r>
              <a:rPr lang="en-US" sz="1600" dirty="0">
                <a:solidFill>
                  <a:srgbClr val="1E1E7C"/>
                </a:solidFill>
                <a:ea typeface="Verdana" pitchFamily="34" charset="0"/>
                <a:cs typeface="Tahoma" pitchFamily="34" charset="0"/>
              </a:rPr>
              <a:t>Republic of Cuba</a:t>
            </a:r>
          </a:p>
          <a:p>
            <a:pPr>
              <a:spcAft>
                <a:spcPts val="400"/>
              </a:spcAft>
            </a:pPr>
            <a:r>
              <a:rPr lang="es-ES" sz="1600" b="1" dirty="0">
                <a:solidFill>
                  <a:srgbClr val="1E1E7C"/>
                </a:solidFill>
                <a:ea typeface="Verdana" pitchFamily="34" charset="0"/>
                <a:cs typeface="Tahoma" pitchFamily="34" charset="0"/>
              </a:rPr>
              <a:t>Capital: </a:t>
            </a:r>
            <a:r>
              <a:rPr lang="es-ES" sz="1600" dirty="0" err="1">
                <a:solidFill>
                  <a:srgbClr val="1E1E7C"/>
                </a:solidFill>
                <a:ea typeface="Verdana" pitchFamily="34" charset="0"/>
                <a:cs typeface="Tahoma" pitchFamily="34" charset="0"/>
              </a:rPr>
              <a:t>Havana</a:t>
            </a:r>
            <a:r>
              <a:rPr lang="es-ES" sz="1600" dirty="0">
                <a:solidFill>
                  <a:srgbClr val="1E1E7C"/>
                </a:solidFill>
                <a:ea typeface="Verdana" pitchFamily="34" charset="0"/>
                <a:cs typeface="Tahoma" pitchFamily="34" charset="0"/>
              </a:rPr>
              <a:t>  (2 106 146 </a:t>
            </a:r>
            <a:r>
              <a:rPr lang="es-ES" sz="1600" dirty="0" err="1">
                <a:solidFill>
                  <a:srgbClr val="1E1E7C"/>
                </a:solidFill>
                <a:ea typeface="Verdana" pitchFamily="34" charset="0"/>
                <a:cs typeface="Tahoma" pitchFamily="34" charset="0"/>
              </a:rPr>
              <a:t>peoples</a:t>
            </a:r>
            <a:r>
              <a:rPr lang="es-ES" sz="1600" dirty="0">
                <a:solidFill>
                  <a:srgbClr val="1E1E7C"/>
                </a:solidFill>
                <a:ea typeface="Verdana" pitchFamily="34" charset="0"/>
                <a:cs typeface="Tahoma" pitchFamily="34" charset="0"/>
              </a:rPr>
              <a:t>)</a:t>
            </a:r>
          </a:p>
          <a:p>
            <a:pPr>
              <a:spcAft>
                <a:spcPts val="400"/>
              </a:spcAft>
            </a:pPr>
            <a:r>
              <a:rPr lang="en-US" sz="1600" b="1" dirty="0">
                <a:solidFill>
                  <a:srgbClr val="1E1E7C"/>
                </a:solidFill>
                <a:ea typeface="Verdana" pitchFamily="34" charset="0"/>
                <a:cs typeface="Tahoma" pitchFamily="34" charset="0"/>
              </a:rPr>
              <a:t>Official language: </a:t>
            </a:r>
            <a:r>
              <a:rPr lang="en-US" sz="1600" dirty="0">
                <a:solidFill>
                  <a:srgbClr val="1E1E7C"/>
                </a:solidFill>
                <a:ea typeface="Verdana" pitchFamily="34" charset="0"/>
                <a:cs typeface="Tahoma" pitchFamily="34" charset="0"/>
              </a:rPr>
              <a:t>Spanish</a:t>
            </a:r>
          </a:p>
          <a:p>
            <a:pPr>
              <a:spcAft>
                <a:spcPts val="400"/>
              </a:spcAft>
            </a:pPr>
            <a:r>
              <a:rPr lang="en-US" sz="1600" b="1" dirty="0">
                <a:solidFill>
                  <a:srgbClr val="1E1E7C"/>
                </a:solidFill>
                <a:ea typeface="Verdana" pitchFamily="34" charset="0"/>
                <a:cs typeface="Tahoma" pitchFamily="34" charset="0"/>
              </a:rPr>
              <a:t>National day: </a:t>
            </a:r>
            <a:r>
              <a:rPr lang="en-US" sz="1600" dirty="0">
                <a:solidFill>
                  <a:srgbClr val="1E1E7C"/>
                </a:solidFill>
                <a:ea typeface="Verdana" pitchFamily="34" charset="0"/>
                <a:cs typeface="Tahoma" pitchFamily="34" charset="0"/>
              </a:rPr>
              <a:t>January 1</a:t>
            </a:r>
            <a:r>
              <a:rPr lang="en-US" sz="1600" baseline="30000" dirty="0">
                <a:solidFill>
                  <a:srgbClr val="1E1E7C"/>
                </a:solidFill>
                <a:ea typeface="Verdana" pitchFamily="34" charset="0"/>
                <a:cs typeface="Tahoma" pitchFamily="34" charset="0"/>
              </a:rPr>
              <a:t>st</a:t>
            </a:r>
            <a:r>
              <a:rPr lang="en-US" sz="1600" dirty="0">
                <a:solidFill>
                  <a:srgbClr val="1E1E7C"/>
                </a:solidFill>
                <a:ea typeface="Verdana" pitchFamily="34" charset="0"/>
                <a:cs typeface="Tahoma" pitchFamily="34" charset="0"/>
              </a:rPr>
              <a:t> </a:t>
            </a:r>
          </a:p>
          <a:p>
            <a:pPr>
              <a:spcAft>
                <a:spcPts val="400"/>
              </a:spcAft>
            </a:pPr>
            <a:r>
              <a:rPr lang="en-US" sz="1600" dirty="0">
                <a:solidFill>
                  <a:srgbClr val="1E1E7C"/>
                </a:solidFill>
                <a:ea typeface="Verdana" pitchFamily="34" charset="0"/>
                <a:cs typeface="Tahoma" pitchFamily="34" charset="0"/>
              </a:rPr>
              <a:t>(Triumph of the Cuban Revolution)</a:t>
            </a:r>
          </a:p>
          <a:p>
            <a:pPr>
              <a:spcAft>
                <a:spcPts val="400"/>
              </a:spcAft>
            </a:pPr>
            <a:endParaRPr lang="es-ES" sz="1600" dirty="0">
              <a:solidFill>
                <a:srgbClr val="1E1E7C"/>
              </a:solidFill>
              <a:ea typeface="Verdana" pitchFamily="34" charset="0"/>
              <a:cs typeface="Tahoma" pitchFamily="34" charset="0"/>
            </a:endParaRPr>
          </a:p>
          <a:p>
            <a:pPr>
              <a:spcAft>
                <a:spcPts val="400"/>
              </a:spcAft>
            </a:pPr>
            <a:r>
              <a:rPr lang="en-US" sz="1600" b="1" dirty="0">
                <a:solidFill>
                  <a:srgbClr val="1E1E7C"/>
                </a:solidFill>
                <a:ea typeface="Verdana" pitchFamily="34" charset="0"/>
                <a:cs typeface="Tahoma" pitchFamily="34" charset="0"/>
              </a:rPr>
              <a:t>Territory: </a:t>
            </a:r>
            <a:r>
              <a:rPr lang="en-US" sz="1600" dirty="0">
                <a:solidFill>
                  <a:srgbClr val="1E1E7C"/>
                </a:solidFill>
                <a:ea typeface="Verdana" pitchFamily="34" charset="0"/>
                <a:cs typeface="Tahoma" pitchFamily="34" charset="0"/>
              </a:rPr>
              <a:t>110 992 sq km</a:t>
            </a:r>
          </a:p>
          <a:p>
            <a:pPr>
              <a:spcAft>
                <a:spcPts val="400"/>
              </a:spcAft>
            </a:pPr>
            <a:r>
              <a:rPr lang="en-US" sz="1600" b="1" dirty="0">
                <a:solidFill>
                  <a:srgbClr val="1E1E7C"/>
                </a:solidFill>
                <a:ea typeface="Verdana" pitchFamily="34" charset="0"/>
                <a:cs typeface="Tahoma" pitchFamily="34" charset="0"/>
              </a:rPr>
              <a:t>Population: </a:t>
            </a:r>
            <a:r>
              <a:rPr lang="en-US" sz="1600" dirty="0">
                <a:solidFill>
                  <a:srgbClr val="1E1E7C"/>
                </a:solidFill>
                <a:ea typeface="Verdana" pitchFamily="34" charset="0"/>
                <a:cs typeface="Tahoma" pitchFamily="34" charset="0"/>
              </a:rPr>
              <a:t>11,2 million (49.9% masculine </a:t>
            </a:r>
          </a:p>
          <a:p>
            <a:pPr>
              <a:spcAft>
                <a:spcPts val="400"/>
              </a:spcAft>
            </a:pPr>
            <a:r>
              <a:rPr lang="en-US" sz="1600" dirty="0">
                <a:solidFill>
                  <a:srgbClr val="1E1E7C"/>
                </a:solidFill>
                <a:ea typeface="Verdana" pitchFamily="34" charset="0"/>
                <a:cs typeface="Tahoma" pitchFamily="34" charset="0"/>
              </a:rPr>
              <a:t>and 50.1% feminine).</a:t>
            </a:r>
            <a:r>
              <a:rPr lang="en-US" sz="1600" b="1" dirty="0">
                <a:solidFill>
                  <a:srgbClr val="1E1E7C"/>
                </a:solidFill>
                <a:ea typeface="Verdana" pitchFamily="34" charset="0"/>
                <a:cs typeface="Tahoma" pitchFamily="34" charset="0"/>
              </a:rPr>
              <a:t> </a:t>
            </a:r>
          </a:p>
          <a:p>
            <a:pPr>
              <a:spcAft>
                <a:spcPts val="400"/>
              </a:spcAft>
            </a:pPr>
            <a:r>
              <a:rPr lang="en-US" sz="1600" b="1" dirty="0">
                <a:solidFill>
                  <a:srgbClr val="1E1E7C"/>
                </a:solidFill>
                <a:ea typeface="Verdana" pitchFamily="34" charset="0"/>
                <a:cs typeface="Tahoma" pitchFamily="34" charset="0"/>
              </a:rPr>
              <a:t>Life expectancy at birth: </a:t>
            </a:r>
            <a:r>
              <a:rPr lang="en-US" sz="1600" dirty="0">
                <a:solidFill>
                  <a:srgbClr val="1E1E7C"/>
                </a:solidFill>
                <a:ea typeface="Verdana" pitchFamily="34" charset="0"/>
                <a:cs typeface="Tahoma" pitchFamily="34" charset="0"/>
              </a:rPr>
              <a:t>78 years.</a:t>
            </a:r>
            <a:r>
              <a:rPr lang="en-US" sz="1600" b="1" dirty="0">
                <a:solidFill>
                  <a:srgbClr val="1E1E7C"/>
                </a:solidFill>
                <a:ea typeface="Verdana" pitchFamily="34" charset="0"/>
                <a:cs typeface="Tahoma" pitchFamily="34" charset="0"/>
              </a:rPr>
              <a:t> </a:t>
            </a:r>
          </a:p>
          <a:p>
            <a:pPr>
              <a:spcAft>
                <a:spcPts val="400"/>
              </a:spcAft>
            </a:pPr>
            <a:endParaRPr lang="en-US" sz="1600" b="1" dirty="0">
              <a:solidFill>
                <a:srgbClr val="1E1E7C"/>
              </a:solidFill>
              <a:ea typeface="Verdana" pitchFamily="34" charset="0"/>
              <a:cs typeface="Tahoma" pitchFamily="34" charset="0"/>
            </a:endParaRPr>
          </a:p>
          <a:p>
            <a:pPr>
              <a:spcAft>
                <a:spcPts val="400"/>
              </a:spcAft>
            </a:pPr>
            <a:r>
              <a:rPr lang="en-US" sz="1600" b="1" dirty="0">
                <a:solidFill>
                  <a:srgbClr val="1E1E7C"/>
                </a:solidFill>
                <a:ea typeface="Verdana" pitchFamily="34" charset="0"/>
                <a:cs typeface="Tahoma" pitchFamily="34" charset="0"/>
              </a:rPr>
              <a:t>Health-care: </a:t>
            </a:r>
            <a:r>
              <a:rPr lang="en-US" sz="1600" dirty="0">
                <a:solidFill>
                  <a:srgbClr val="1E1E7C"/>
                </a:solidFill>
                <a:ea typeface="Verdana" pitchFamily="34" charset="0"/>
                <a:cs typeface="Tahoma" pitchFamily="34" charset="0"/>
              </a:rPr>
              <a:t>Free, public and universal system</a:t>
            </a:r>
            <a:endParaRPr lang="es-ES" sz="1600" dirty="0">
              <a:solidFill>
                <a:srgbClr val="1E1E7C"/>
              </a:solidFill>
              <a:ea typeface="Verdana" pitchFamily="34" charset="0"/>
              <a:cs typeface="Tahoma" pitchFamily="34" charset="0"/>
            </a:endParaRPr>
          </a:p>
          <a:p>
            <a:pPr>
              <a:spcAft>
                <a:spcPts val="400"/>
              </a:spcAft>
            </a:pPr>
            <a:r>
              <a:rPr lang="en-US" sz="1600" b="1" dirty="0">
                <a:solidFill>
                  <a:srgbClr val="1E1E7C"/>
                </a:solidFill>
                <a:ea typeface="Verdana" pitchFamily="34" charset="0"/>
                <a:cs typeface="Tahoma" pitchFamily="34" charset="0"/>
              </a:rPr>
              <a:t>Infant mortality rate: </a:t>
            </a:r>
            <a:r>
              <a:rPr lang="en-US" sz="1600" dirty="0">
                <a:solidFill>
                  <a:srgbClr val="1E1E7C"/>
                </a:solidFill>
                <a:ea typeface="Verdana" pitchFamily="34" charset="0"/>
                <a:cs typeface="Tahoma" pitchFamily="34" charset="0"/>
              </a:rPr>
              <a:t>4.7 per 1000 live birth</a:t>
            </a:r>
            <a:endParaRPr lang="es-ES" sz="1600" dirty="0">
              <a:solidFill>
                <a:srgbClr val="1E1E7C"/>
              </a:solidFill>
              <a:ea typeface="Verdana" pitchFamily="34" charset="0"/>
              <a:cs typeface="Tahoma" pitchFamily="34" charset="0"/>
            </a:endParaRPr>
          </a:p>
          <a:p>
            <a:pPr>
              <a:spcAft>
                <a:spcPts val="400"/>
              </a:spcAft>
            </a:pPr>
            <a:r>
              <a:rPr lang="en-US" sz="1600" b="1" dirty="0">
                <a:solidFill>
                  <a:srgbClr val="1E1E7C"/>
                </a:solidFill>
                <a:ea typeface="Verdana" pitchFamily="34" charset="0"/>
                <a:cs typeface="Tahoma" pitchFamily="34" charset="0"/>
              </a:rPr>
              <a:t>Literacy rate: </a:t>
            </a:r>
            <a:r>
              <a:rPr lang="en-US" sz="1600" dirty="0">
                <a:solidFill>
                  <a:srgbClr val="1E1E7C"/>
                </a:solidFill>
                <a:ea typeface="Verdana" pitchFamily="34" charset="0"/>
                <a:cs typeface="Tahoma" pitchFamily="34" charset="0"/>
              </a:rPr>
              <a:t>98 %</a:t>
            </a:r>
            <a:endParaRPr lang="es-ES" sz="1600" dirty="0">
              <a:solidFill>
                <a:srgbClr val="1E1E7C"/>
              </a:solidFill>
              <a:ea typeface="Verdana" pitchFamily="34" charset="0"/>
              <a:cs typeface="Tahoma" pitchFamily="34" charset="0"/>
            </a:endParaRPr>
          </a:p>
          <a:p>
            <a:pPr>
              <a:spcAft>
                <a:spcPts val="400"/>
              </a:spcAft>
            </a:pPr>
            <a:r>
              <a:rPr lang="en-US" sz="1600" b="1" dirty="0">
                <a:solidFill>
                  <a:srgbClr val="1E1E7C"/>
                </a:solidFill>
                <a:ea typeface="Verdana" pitchFamily="34" charset="0"/>
                <a:cs typeface="Tahoma" pitchFamily="34" charset="0"/>
              </a:rPr>
              <a:t>Education: </a:t>
            </a:r>
            <a:r>
              <a:rPr lang="en-US" sz="1600" dirty="0">
                <a:solidFill>
                  <a:srgbClr val="1E1E7C"/>
                </a:solidFill>
                <a:ea typeface="Verdana" pitchFamily="34" charset="0"/>
                <a:cs typeface="Tahoma" pitchFamily="34" charset="0"/>
              </a:rPr>
              <a:t>Free, public and universal system</a:t>
            </a:r>
          </a:p>
          <a:p>
            <a:pPr>
              <a:spcAft>
                <a:spcPts val="400"/>
              </a:spcAft>
            </a:pPr>
            <a:r>
              <a:rPr lang="en-US" sz="1600" b="1" dirty="0">
                <a:solidFill>
                  <a:srgbClr val="1E1E7C"/>
                </a:solidFill>
                <a:ea typeface="Verdana" pitchFamily="34" charset="0"/>
                <a:cs typeface="Tahoma" pitchFamily="34" charset="0"/>
              </a:rPr>
              <a:t>Unemployment rate: </a:t>
            </a:r>
            <a:r>
              <a:rPr lang="en-US" sz="1600" dirty="0">
                <a:solidFill>
                  <a:srgbClr val="1E1E7C"/>
                </a:solidFill>
                <a:ea typeface="Verdana" pitchFamily="34" charset="0"/>
                <a:cs typeface="Tahoma" pitchFamily="34" charset="0"/>
              </a:rPr>
              <a:t>1,6</a:t>
            </a:r>
            <a:r>
              <a:rPr lang="en-US" sz="1600" dirty="0" smtClean="0">
                <a:solidFill>
                  <a:srgbClr val="1E1E7C"/>
                </a:solidFill>
                <a:ea typeface="Verdana" pitchFamily="34" charset="0"/>
                <a:cs typeface="Tahoma" pitchFamily="34" charset="0"/>
              </a:rPr>
              <a:t>%. </a:t>
            </a:r>
          </a:p>
          <a:p>
            <a:pPr>
              <a:spcAft>
                <a:spcPts val="400"/>
              </a:spcAft>
            </a:pPr>
            <a:r>
              <a:rPr lang="en-US" sz="1600" b="1" dirty="0" smtClean="0">
                <a:solidFill>
                  <a:srgbClr val="1E1E7C"/>
                </a:solidFill>
                <a:ea typeface="Verdana" pitchFamily="34" charset="0"/>
                <a:cs typeface="Tahoma" pitchFamily="34" charset="0"/>
              </a:rPr>
              <a:t>Type of State: </a:t>
            </a:r>
            <a:r>
              <a:rPr lang="en-US" sz="1600" dirty="0" smtClean="0">
                <a:solidFill>
                  <a:srgbClr val="1E1E7C"/>
                </a:solidFill>
                <a:ea typeface="Verdana" pitchFamily="34" charset="0"/>
                <a:cs typeface="Tahoma" pitchFamily="34" charset="0"/>
              </a:rPr>
              <a:t>Presidential. Emphasis in the adoption of decision collectively.</a:t>
            </a:r>
            <a:endParaRPr lang="en-US" sz="1600" dirty="0">
              <a:solidFill>
                <a:srgbClr val="1E1E7C"/>
              </a:solidFill>
              <a:ea typeface="Verdana" pitchFamily="34" charset="0"/>
              <a:cs typeface="Tahoma" pitchFamily="34" charset="0"/>
            </a:endParaRPr>
          </a:p>
        </p:txBody>
      </p:sp>
      <p:sp>
        <p:nvSpPr>
          <p:cNvPr id="4099" name="12 CuadroTexto"/>
          <p:cNvSpPr txBox="1">
            <a:spLocks noChangeArrowheads="1"/>
          </p:cNvSpPr>
          <p:nvPr/>
        </p:nvSpPr>
        <p:spPr bwMode="auto">
          <a:xfrm>
            <a:off x="0" y="609600"/>
            <a:ext cx="4724400" cy="523875"/>
          </a:xfrm>
          <a:prstGeom prst="rect">
            <a:avLst/>
          </a:prstGeom>
          <a:noFill/>
          <a:ln w="9525">
            <a:noFill/>
            <a:miter lim="800000"/>
            <a:headEnd/>
            <a:tailEnd/>
          </a:ln>
        </p:spPr>
        <p:txBody>
          <a:bodyPr>
            <a:spAutoFit/>
          </a:bodyPr>
          <a:lstStyle/>
          <a:p>
            <a:r>
              <a:rPr lang="es-ES" sz="2800" b="1">
                <a:solidFill>
                  <a:srgbClr val="1E1E7C"/>
                </a:solidFill>
              </a:rPr>
              <a:t>GENERAL INFORMATION</a:t>
            </a:r>
          </a:p>
        </p:txBody>
      </p:sp>
      <p:pic>
        <p:nvPicPr>
          <p:cNvPr id="4100" name="Picture 1029" descr="ok_hnacional"/>
          <p:cNvPicPr>
            <a:picLocks noChangeAspect="1" noChangeArrowheads="1"/>
          </p:cNvPicPr>
          <p:nvPr/>
        </p:nvPicPr>
        <p:blipFill>
          <a:blip r:embed="rId3"/>
          <a:srcRect/>
          <a:stretch>
            <a:fillRect/>
          </a:stretch>
        </p:blipFill>
        <p:spPr bwMode="auto">
          <a:xfrm>
            <a:off x="4648200" y="685800"/>
            <a:ext cx="4495800" cy="48006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mment 7"/>
          <p:cNvSpPr>
            <a:spLocks noChangeArrowheads="1"/>
          </p:cNvSpPr>
          <p:nvPr/>
        </p:nvSpPr>
        <p:spPr bwMode="auto">
          <a:xfrm>
            <a:off x="15875" y="6859588"/>
            <a:ext cx="9128125" cy="3381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fontAlgn="auto">
              <a:spcBef>
                <a:spcPct val="50000"/>
              </a:spcBef>
              <a:spcAft>
                <a:spcPts val="0"/>
              </a:spcAft>
              <a:defRPr/>
            </a:pPr>
            <a:endParaRPr lang="es-ES" sz="1600" dirty="0">
              <a:solidFill>
                <a:srgbClr val="000000"/>
              </a:solidFill>
              <a:latin typeface="+mn-lt"/>
            </a:endParaRPr>
          </a:p>
        </p:txBody>
      </p:sp>
      <p:sp>
        <p:nvSpPr>
          <p:cNvPr id="22531" name="Rectangle 2"/>
          <p:cNvSpPr>
            <a:spLocks noChangeArrowheads="1"/>
          </p:cNvSpPr>
          <p:nvPr/>
        </p:nvSpPr>
        <p:spPr bwMode="auto">
          <a:xfrm>
            <a:off x="381000" y="457200"/>
            <a:ext cx="6934200" cy="646113"/>
          </a:xfrm>
          <a:prstGeom prst="rect">
            <a:avLst/>
          </a:prstGeom>
          <a:noFill/>
          <a:ln w="9525">
            <a:noFill/>
            <a:miter lim="800000"/>
            <a:headEnd/>
            <a:tailEnd/>
          </a:ln>
        </p:spPr>
        <p:txBody>
          <a:bodyPr>
            <a:spAutoFit/>
          </a:bodyPr>
          <a:lstStyle/>
          <a:p>
            <a:pPr algn="ctr"/>
            <a:r>
              <a:rPr lang="sk-SK" sz="3600" b="1">
                <a:solidFill>
                  <a:srgbClr val="2E0099"/>
                </a:solidFill>
                <a:cs typeface="Arial" pitchFamily="34" charset="0"/>
              </a:rPr>
              <a:t>Trade</a:t>
            </a:r>
            <a:endParaRPr lang="es-ES" sz="3600" b="1">
              <a:solidFill>
                <a:srgbClr val="2E0099"/>
              </a:solidFill>
              <a:cs typeface="Arial" pitchFamily="34" charset="0"/>
            </a:endParaRPr>
          </a:p>
        </p:txBody>
      </p:sp>
      <p:sp>
        <p:nvSpPr>
          <p:cNvPr id="22532" name="9 Rectángulo"/>
          <p:cNvSpPr>
            <a:spLocks noChangeArrowheads="1"/>
          </p:cNvSpPr>
          <p:nvPr/>
        </p:nvSpPr>
        <p:spPr bwMode="auto">
          <a:xfrm>
            <a:off x="381000" y="3657600"/>
            <a:ext cx="8077200" cy="3139321"/>
          </a:xfrm>
          <a:prstGeom prst="rect">
            <a:avLst/>
          </a:prstGeom>
          <a:noFill/>
          <a:ln w="9525">
            <a:noFill/>
            <a:miter lim="800000"/>
            <a:headEnd/>
            <a:tailEnd/>
          </a:ln>
        </p:spPr>
        <p:txBody>
          <a:bodyPr wrap="square">
            <a:spAutoFit/>
          </a:bodyPr>
          <a:lstStyle/>
          <a:p>
            <a:pPr algn="just"/>
            <a:r>
              <a:rPr lang="en-US" sz="1800" dirty="0" smtClean="0">
                <a:solidFill>
                  <a:schemeClr val="accent2"/>
                </a:solidFill>
              </a:rPr>
              <a:t>Cuba </a:t>
            </a:r>
            <a:r>
              <a:rPr lang="en-US" sz="1800" dirty="0">
                <a:solidFill>
                  <a:schemeClr val="accent2"/>
                </a:solidFill>
              </a:rPr>
              <a:t>exported </a:t>
            </a:r>
            <a:r>
              <a:rPr lang="en-US" sz="1800" dirty="0" smtClean="0">
                <a:solidFill>
                  <a:schemeClr val="tx2"/>
                </a:solidFill>
              </a:rPr>
              <a:t>mainly </a:t>
            </a:r>
            <a:r>
              <a:rPr lang="es-ES" sz="1800" dirty="0" err="1" smtClean="0">
                <a:solidFill>
                  <a:schemeClr val="tx2"/>
                </a:solidFill>
              </a:rPr>
              <a:t>Cigars</a:t>
            </a:r>
            <a:r>
              <a:rPr lang="es-ES" sz="1800" dirty="0" smtClean="0">
                <a:solidFill>
                  <a:schemeClr val="tx2"/>
                </a:solidFill>
              </a:rPr>
              <a:t> and </a:t>
            </a:r>
            <a:r>
              <a:rPr lang="es-ES" sz="1800" dirty="0" err="1" smtClean="0">
                <a:solidFill>
                  <a:schemeClr val="tx2"/>
                </a:solidFill>
              </a:rPr>
              <a:t>snuff</a:t>
            </a:r>
            <a:r>
              <a:rPr lang="es-ES" sz="1800" dirty="0" smtClean="0">
                <a:solidFill>
                  <a:schemeClr val="tx2"/>
                </a:solidFill>
              </a:rPr>
              <a:t> </a:t>
            </a:r>
            <a:r>
              <a:rPr lang="es-ES" sz="1800" dirty="0" err="1" smtClean="0">
                <a:solidFill>
                  <a:schemeClr val="tx2"/>
                </a:solidFill>
              </a:rPr>
              <a:t>products</a:t>
            </a:r>
            <a:r>
              <a:rPr lang="es-ES" sz="1800" dirty="0" smtClean="0">
                <a:solidFill>
                  <a:schemeClr val="tx2"/>
                </a:solidFill>
              </a:rPr>
              <a:t>, </a:t>
            </a:r>
            <a:r>
              <a:rPr lang="es-ES" sz="1800" dirty="0" err="1" smtClean="0">
                <a:solidFill>
                  <a:schemeClr val="tx2"/>
                </a:solidFill>
              </a:rPr>
              <a:t>Alcoholic</a:t>
            </a:r>
            <a:r>
              <a:rPr lang="es-ES" sz="1800" dirty="0" smtClean="0">
                <a:solidFill>
                  <a:schemeClr val="tx2"/>
                </a:solidFill>
              </a:rPr>
              <a:t> </a:t>
            </a:r>
            <a:r>
              <a:rPr lang="es-ES" sz="1800" dirty="0" err="1" smtClean="0">
                <a:solidFill>
                  <a:schemeClr val="tx2"/>
                </a:solidFill>
              </a:rPr>
              <a:t>beverages</a:t>
            </a:r>
            <a:r>
              <a:rPr lang="es-ES" sz="1800" dirty="0" smtClean="0">
                <a:solidFill>
                  <a:schemeClr val="tx2"/>
                </a:solidFill>
              </a:rPr>
              <a:t> and </a:t>
            </a:r>
            <a:r>
              <a:rPr lang="es-ES" sz="1800" dirty="0" err="1" smtClean="0">
                <a:solidFill>
                  <a:schemeClr val="tx2"/>
                </a:solidFill>
              </a:rPr>
              <a:t>ethyl</a:t>
            </a:r>
            <a:r>
              <a:rPr lang="en-US" sz="1800" dirty="0" smtClean="0">
                <a:solidFill>
                  <a:schemeClr val="tx2"/>
                </a:solidFill>
              </a:rPr>
              <a:t>, </a:t>
            </a:r>
            <a:r>
              <a:rPr lang="es-ES" sz="1800" dirty="0" err="1" smtClean="0"/>
              <a:t>Drugs</a:t>
            </a:r>
            <a:r>
              <a:rPr lang="es-ES" sz="1800" dirty="0" smtClean="0"/>
              <a:t>, </a:t>
            </a:r>
            <a:r>
              <a:rPr lang="es-ES" sz="1800" dirty="0" err="1" smtClean="0"/>
              <a:t>Fruit</a:t>
            </a:r>
            <a:r>
              <a:rPr lang="es-ES" sz="1800" dirty="0" smtClean="0"/>
              <a:t> </a:t>
            </a:r>
            <a:r>
              <a:rPr lang="es-ES" sz="1800" dirty="0" err="1" smtClean="0"/>
              <a:t>juices</a:t>
            </a:r>
            <a:r>
              <a:rPr lang="es-ES" sz="1800" dirty="0" smtClean="0"/>
              <a:t>, </a:t>
            </a:r>
            <a:r>
              <a:rPr lang="es-ES" sz="1800" dirty="0" err="1" smtClean="0"/>
              <a:t>Rubber</a:t>
            </a:r>
            <a:r>
              <a:rPr lang="es-ES" sz="1800" dirty="0" smtClean="0"/>
              <a:t> </a:t>
            </a:r>
            <a:r>
              <a:rPr lang="es-ES" sz="1800" dirty="0" err="1" smtClean="0"/>
              <a:t>or</a:t>
            </a:r>
            <a:r>
              <a:rPr lang="es-ES" sz="1800" dirty="0" smtClean="0"/>
              <a:t> </a:t>
            </a:r>
            <a:r>
              <a:rPr lang="es-ES" sz="1800" dirty="0" err="1" smtClean="0"/>
              <a:t>plastic</a:t>
            </a:r>
            <a:r>
              <a:rPr lang="es-ES" sz="1800" dirty="0" smtClean="0"/>
              <a:t> </a:t>
            </a:r>
            <a:r>
              <a:rPr lang="es-ES" sz="1800" dirty="0" err="1" smtClean="0"/>
              <a:t>footwear</a:t>
            </a:r>
            <a:r>
              <a:rPr lang="es-ES" sz="1800" dirty="0" smtClean="0"/>
              <a:t>, </a:t>
            </a:r>
            <a:r>
              <a:rPr lang="en-US" sz="1800" dirty="0" smtClean="0"/>
              <a:t>Crude oils and bitumen based products, </a:t>
            </a:r>
            <a:r>
              <a:rPr lang="es-ES" sz="1800" dirty="0" err="1" smtClean="0"/>
              <a:t>Automobiles</a:t>
            </a:r>
            <a:r>
              <a:rPr lang="es-ES" sz="1800" dirty="0" smtClean="0"/>
              <a:t>, citrus, </a:t>
            </a:r>
            <a:r>
              <a:rPr lang="es-ES" sz="1800" dirty="0" err="1" smtClean="0"/>
              <a:t>Fruits</a:t>
            </a:r>
            <a:r>
              <a:rPr lang="es-ES" sz="1800" dirty="0" smtClean="0"/>
              <a:t>, </a:t>
            </a:r>
            <a:r>
              <a:rPr lang="es-ES" sz="1800" dirty="0" err="1" smtClean="0"/>
              <a:t>nuts</a:t>
            </a:r>
            <a:r>
              <a:rPr lang="es-ES" sz="1800" dirty="0" smtClean="0"/>
              <a:t>, </a:t>
            </a:r>
            <a:r>
              <a:rPr lang="es-ES" sz="1800" dirty="0" err="1" smtClean="0"/>
              <a:t>Cookware</a:t>
            </a:r>
            <a:r>
              <a:rPr lang="es-ES" sz="1800" dirty="0" smtClean="0"/>
              <a:t>, Manual </a:t>
            </a:r>
            <a:r>
              <a:rPr lang="es-ES" sz="1800" dirty="0" err="1" smtClean="0"/>
              <a:t>tools</a:t>
            </a:r>
            <a:r>
              <a:rPr lang="es-ES" sz="1800" dirty="0" smtClean="0"/>
              <a:t> and </a:t>
            </a:r>
            <a:r>
              <a:rPr lang="es-ES" sz="1800" dirty="0" err="1" smtClean="0"/>
              <a:t>mechanical</a:t>
            </a:r>
            <a:r>
              <a:rPr lang="es-ES" sz="1800" dirty="0" smtClean="0"/>
              <a:t>, </a:t>
            </a:r>
            <a:r>
              <a:rPr lang="es-ES" sz="1800" dirty="0" err="1" smtClean="0"/>
              <a:t>Inorganic</a:t>
            </a:r>
            <a:r>
              <a:rPr lang="es-ES" sz="1800" dirty="0" smtClean="0"/>
              <a:t> and </a:t>
            </a:r>
            <a:r>
              <a:rPr lang="es-ES" sz="1800" dirty="0" err="1" smtClean="0"/>
              <a:t>organic</a:t>
            </a:r>
            <a:r>
              <a:rPr lang="es-ES" sz="1800" dirty="0" smtClean="0"/>
              <a:t> </a:t>
            </a:r>
            <a:r>
              <a:rPr lang="es-ES" sz="1800" dirty="0" err="1" smtClean="0"/>
              <a:t>acids</a:t>
            </a:r>
            <a:r>
              <a:rPr lang="es-ES" sz="1800" dirty="0" smtClean="0"/>
              <a:t>.</a:t>
            </a:r>
            <a:endParaRPr lang="en-US" sz="1800" dirty="0">
              <a:solidFill>
                <a:schemeClr val="tx2"/>
              </a:solidFill>
            </a:endParaRPr>
          </a:p>
          <a:p>
            <a:endParaRPr lang="sk-SK" sz="1800" dirty="0">
              <a:solidFill>
                <a:schemeClr val="tx2"/>
              </a:solidFill>
            </a:endParaRPr>
          </a:p>
          <a:p>
            <a:pPr algn="just"/>
            <a:r>
              <a:rPr lang="es-ES" sz="1800" dirty="0">
                <a:solidFill>
                  <a:schemeClr val="accent2"/>
                </a:solidFill>
              </a:rPr>
              <a:t>Cuba </a:t>
            </a:r>
            <a:r>
              <a:rPr lang="en-US" sz="1800" dirty="0">
                <a:solidFill>
                  <a:schemeClr val="accent2"/>
                </a:solidFill>
              </a:rPr>
              <a:t>imported </a:t>
            </a:r>
            <a:r>
              <a:rPr lang="en-US" sz="1800" dirty="0" smtClean="0">
                <a:solidFill>
                  <a:schemeClr val="tx2"/>
                </a:solidFill>
              </a:rPr>
              <a:t>mainly </a:t>
            </a:r>
            <a:r>
              <a:rPr lang="en-US" sz="1800" dirty="0">
                <a:solidFill>
                  <a:schemeClr val="tx2"/>
                </a:solidFill>
              </a:rPr>
              <a:t>equipment and </a:t>
            </a:r>
            <a:r>
              <a:rPr lang="en-US" sz="1800" dirty="0" err="1">
                <a:solidFill>
                  <a:schemeClr val="tx2"/>
                </a:solidFill>
              </a:rPr>
              <a:t>spere</a:t>
            </a:r>
            <a:r>
              <a:rPr lang="en-US" sz="1800" dirty="0">
                <a:solidFill>
                  <a:schemeClr val="tx2"/>
                </a:solidFill>
              </a:rPr>
              <a:t> parts for the energetic industry, </a:t>
            </a:r>
            <a:r>
              <a:rPr lang="en-US" sz="1800" dirty="0" smtClean="0">
                <a:solidFill>
                  <a:schemeClr val="tx2"/>
                </a:solidFill>
              </a:rPr>
              <a:t>(</a:t>
            </a:r>
            <a:r>
              <a:rPr lang="es-ES" sz="1800" dirty="0" err="1" smtClean="0"/>
              <a:t>Liquid</a:t>
            </a:r>
            <a:r>
              <a:rPr lang="es-ES" sz="1800" dirty="0" smtClean="0"/>
              <a:t> </a:t>
            </a:r>
            <a:r>
              <a:rPr lang="es-ES" sz="1800" dirty="0" err="1" smtClean="0"/>
              <a:t>Pumps</a:t>
            </a:r>
            <a:r>
              <a:rPr lang="es-ES" sz="1800" dirty="0" smtClean="0"/>
              <a:t>, </a:t>
            </a:r>
            <a:r>
              <a:rPr lang="es-ES" sz="1800" dirty="0" err="1" smtClean="0"/>
              <a:t>Boilers</a:t>
            </a:r>
            <a:r>
              <a:rPr lang="es-ES" sz="1800" dirty="0" smtClean="0"/>
              <a:t>, </a:t>
            </a:r>
            <a:r>
              <a:rPr lang="es-ES" sz="1800" dirty="0" err="1" smtClean="0"/>
              <a:t>transformers</a:t>
            </a:r>
            <a:r>
              <a:rPr lang="es-ES" sz="1800" dirty="0" smtClean="0"/>
              <a:t>) </a:t>
            </a:r>
            <a:r>
              <a:rPr lang="es-ES" sz="1800" dirty="0" err="1" smtClean="0"/>
              <a:t>Printed</a:t>
            </a:r>
            <a:r>
              <a:rPr lang="es-ES" sz="1800" dirty="0" smtClean="0"/>
              <a:t>, Data </a:t>
            </a:r>
            <a:r>
              <a:rPr lang="es-ES" sz="1800" dirty="0" err="1" smtClean="0"/>
              <a:t>processing</a:t>
            </a:r>
            <a:r>
              <a:rPr lang="es-ES" sz="1800" dirty="0" smtClean="0"/>
              <a:t> </a:t>
            </a:r>
            <a:r>
              <a:rPr lang="es-ES" sz="1800" dirty="0" err="1" smtClean="0"/>
              <a:t>equipment</a:t>
            </a:r>
            <a:r>
              <a:rPr lang="es-ES" sz="1800" dirty="0" smtClean="0"/>
              <a:t>, </a:t>
            </a:r>
            <a:r>
              <a:rPr lang="es-ES" sz="1800" dirty="0" err="1" smtClean="0"/>
              <a:t>Taps</a:t>
            </a:r>
            <a:r>
              <a:rPr lang="es-ES" sz="1800" dirty="0" smtClean="0"/>
              <a:t>, </a:t>
            </a:r>
            <a:r>
              <a:rPr lang="es-ES" sz="1800" dirty="0" err="1" smtClean="0"/>
              <a:t>valves</a:t>
            </a:r>
            <a:r>
              <a:rPr lang="es-ES" sz="1800" dirty="0" smtClean="0"/>
              <a:t>, </a:t>
            </a:r>
            <a:r>
              <a:rPr lang="es-ES" sz="1800" dirty="0" err="1" smtClean="0"/>
              <a:t>refractories</a:t>
            </a:r>
            <a:r>
              <a:rPr lang="es-ES" sz="1800" dirty="0" smtClean="0"/>
              <a:t>, </a:t>
            </a:r>
            <a:r>
              <a:rPr lang="es-ES" sz="1800" dirty="0" err="1" smtClean="0"/>
              <a:t>Burners</a:t>
            </a:r>
            <a:r>
              <a:rPr lang="es-ES" sz="1800" dirty="0" smtClean="0"/>
              <a:t>, </a:t>
            </a:r>
            <a:r>
              <a:rPr lang="es-ES" sz="1800" dirty="0" err="1" smtClean="0"/>
              <a:t>Wires</a:t>
            </a:r>
            <a:r>
              <a:rPr lang="es-ES" sz="1800" dirty="0" smtClean="0"/>
              <a:t>, </a:t>
            </a:r>
            <a:r>
              <a:rPr lang="es-ES" sz="1800" dirty="0" err="1" smtClean="0"/>
              <a:t>Electrical</a:t>
            </a:r>
            <a:r>
              <a:rPr lang="es-ES" sz="1800" dirty="0" smtClean="0"/>
              <a:t> Cables, </a:t>
            </a:r>
            <a:r>
              <a:rPr lang="es-ES" sz="1800" dirty="0" err="1" smtClean="0"/>
              <a:t>Iron</a:t>
            </a:r>
            <a:r>
              <a:rPr lang="es-ES" sz="1800" dirty="0" smtClean="0"/>
              <a:t> and </a:t>
            </a:r>
            <a:r>
              <a:rPr lang="es-ES" sz="1800" dirty="0" err="1" smtClean="0"/>
              <a:t>steel</a:t>
            </a:r>
            <a:r>
              <a:rPr lang="es-ES" sz="1800" dirty="0" smtClean="0"/>
              <a:t> pipes, Electric </a:t>
            </a:r>
            <a:r>
              <a:rPr lang="es-ES" sz="1800" dirty="0" err="1" smtClean="0"/>
              <a:t>distribution</a:t>
            </a:r>
            <a:r>
              <a:rPr lang="es-ES" sz="1800" dirty="0" smtClean="0"/>
              <a:t> </a:t>
            </a:r>
            <a:r>
              <a:rPr lang="es-ES" sz="1800" dirty="0" err="1" smtClean="0"/>
              <a:t>panels</a:t>
            </a:r>
            <a:r>
              <a:rPr lang="es-ES" sz="1800" dirty="0" smtClean="0"/>
              <a:t>, </a:t>
            </a:r>
            <a:r>
              <a:rPr lang="en-US" sz="1800" dirty="0" smtClean="0"/>
              <a:t>Apparatus and instruments for measurement and control, </a:t>
            </a:r>
            <a:r>
              <a:rPr lang="es-ES" sz="1800" dirty="0" err="1" smtClean="0"/>
              <a:t>Centrifugal</a:t>
            </a:r>
            <a:r>
              <a:rPr lang="es-ES" sz="1800" dirty="0" smtClean="0"/>
              <a:t> </a:t>
            </a:r>
            <a:r>
              <a:rPr lang="es-ES" sz="1800" dirty="0" err="1" smtClean="0"/>
              <a:t>filtration</a:t>
            </a:r>
            <a:r>
              <a:rPr lang="es-ES" sz="1800" dirty="0" smtClean="0"/>
              <a:t>, </a:t>
            </a:r>
            <a:r>
              <a:rPr lang="es-ES" sz="1800" dirty="0" err="1" smtClean="0"/>
              <a:t>building</a:t>
            </a:r>
            <a:r>
              <a:rPr lang="es-ES" sz="1800" dirty="0" smtClean="0"/>
              <a:t> </a:t>
            </a:r>
            <a:r>
              <a:rPr lang="es-ES" sz="1800" dirty="0" err="1" smtClean="0"/>
              <a:t>mounted</a:t>
            </a:r>
            <a:r>
              <a:rPr lang="es-ES" sz="1800" dirty="0" smtClean="0"/>
              <a:t>, </a:t>
            </a:r>
            <a:r>
              <a:rPr lang="es-ES" sz="1800" dirty="0" err="1" smtClean="0"/>
              <a:t>plastic</a:t>
            </a:r>
            <a:r>
              <a:rPr lang="es-ES" sz="1800" dirty="0" smtClean="0"/>
              <a:t> </a:t>
            </a:r>
            <a:r>
              <a:rPr lang="es-ES" sz="1800" dirty="0" err="1" smtClean="0"/>
              <a:t>tubes</a:t>
            </a:r>
            <a:r>
              <a:rPr lang="es-ES" sz="1800" dirty="0" smtClean="0"/>
              <a:t>.</a:t>
            </a:r>
            <a:endParaRPr lang="en-US" sz="2000" dirty="0" smtClean="0">
              <a:solidFill>
                <a:schemeClr val="tx2"/>
              </a:solidFill>
            </a:endParaRPr>
          </a:p>
        </p:txBody>
      </p:sp>
      <p:graphicFrame>
        <p:nvGraphicFramePr>
          <p:cNvPr id="5" name="4 Tabla"/>
          <p:cNvGraphicFramePr>
            <a:graphicFrameLocks noGrp="1"/>
          </p:cNvGraphicFramePr>
          <p:nvPr/>
        </p:nvGraphicFramePr>
        <p:xfrm>
          <a:off x="381000" y="1219200"/>
          <a:ext cx="8077199" cy="2133600"/>
        </p:xfrm>
        <a:graphic>
          <a:graphicData uri="http://schemas.openxmlformats.org/drawingml/2006/table">
            <a:tbl>
              <a:tblPr/>
              <a:tblGrid>
                <a:gridCol w="1008772"/>
                <a:gridCol w="957897"/>
                <a:gridCol w="1044737"/>
                <a:gridCol w="958772"/>
                <a:gridCol w="958772"/>
                <a:gridCol w="1157019"/>
                <a:gridCol w="1991230"/>
              </a:tblGrid>
              <a:tr h="711200">
                <a:tc>
                  <a:txBody>
                    <a:bodyPr/>
                    <a:lstStyle/>
                    <a:p>
                      <a:pPr>
                        <a:spcAft>
                          <a:spcPts val="0"/>
                        </a:spcAft>
                      </a:pPr>
                      <a:endParaRPr lang="es-NI"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800" b="1" dirty="0">
                          <a:latin typeface="Times New Roman"/>
                          <a:ea typeface="Times New Roman"/>
                          <a:cs typeface="Times New Roman"/>
                        </a:rPr>
                        <a:t>2007</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800" b="1" dirty="0">
                          <a:latin typeface="Times New Roman"/>
                          <a:ea typeface="Times New Roman"/>
                          <a:cs typeface="Times New Roman"/>
                        </a:rPr>
                        <a:t>2008</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800" b="1" dirty="0">
                          <a:latin typeface="Times New Roman"/>
                          <a:ea typeface="Times New Roman"/>
                          <a:cs typeface="Times New Roman"/>
                        </a:rPr>
                        <a:t>2009</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800" b="1" dirty="0">
                          <a:latin typeface="Times New Roman"/>
                          <a:ea typeface="Times New Roman"/>
                          <a:cs typeface="Times New Roman"/>
                        </a:rPr>
                        <a:t>2010</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800" b="1" dirty="0">
                          <a:latin typeface="Times New Roman"/>
                          <a:ea typeface="Times New Roman"/>
                          <a:cs typeface="Times New Roman"/>
                        </a:rPr>
                        <a:t>I-X/2011</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NI" sz="1800" b="1" dirty="0" err="1">
                          <a:latin typeface="Times New Roman"/>
                          <a:ea typeface="Times New Roman"/>
                          <a:cs typeface="Times New Roman"/>
                        </a:rPr>
                        <a:t>Indice</a:t>
                      </a:r>
                      <a:r>
                        <a:rPr lang="es-NI" sz="1800" b="1" dirty="0">
                          <a:latin typeface="Times New Roman"/>
                          <a:ea typeface="Times New Roman"/>
                          <a:cs typeface="Times New Roman"/>
                        </a:rPr>
                        <a:t> X/2011 – X/2010 (%)</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a:spcAft>
                          <a:spcPts val="0"/>
                        </a:spcAft>
                      </a:pPr>
                      <a:r>
                        <a:rPr lang="es-NI" sz="1800" b="1">
                          <a:latin typeface="Times New Roman"/>
                          <a:ea typeface="Times New Roman"/>
                          <a:cs typeface="Times New Roman"/>
                        </a:rPr>
                        <a:t>Import.</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  0,8</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1,3</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1,0</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dirty="0">
                          <a:latin typeface="Times New Roman"/>
                          <a:ea typeface="Times New Roman"/>
                          <a:cs typeface="Times New Roman"/>
                        </a:rPr>
                        <a:t>1,1</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dirty="0">
                          <a:latin typeface="Times New Roman"/>
                          <a:ea typeface="Times New Roman"/>
                          <a:cs typeface="Times New Roman"/>
                        </a:rPr>
                        <a:t>1,0</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dirty="0">
                          <a:latin typeface="Times New Roman"/>
                          <a:ea typeface="Times New Roman"/>
                          <a:cs typeface="Times New Roman"/>
                        </a:rPr>
                        <a:t>119,5</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a:spcAft>
                          <a:spcPts val="0"/>
                        </a:spcAft>
                      </a:pPr>
                      <a:r>
                        <a:rPr lang="es-NI" sz="1800" b="1">
                          <a:latin typeface="Times New Roman"/>
                          <a:ea typeface="Times New Roman"/>
                          <a:cs typeface="Times New Roman"/>
                        </a:rPr>
                        <a:t>Export.</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19,4</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5,5</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7,4</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10,6</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dirty="0">
                          <a:latin typeface="Times New Roman"/>
                          <a:ea typeface="Times New Roman"/>
                          <a:cs typeface="Times New Roman"/>
                        </a:rPr>
                        <a:t>11,4</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dirty="0">
                          <a:latin typeface="Times New Roman"/>
                          <a:ea typeface="Times New Roman"/>
                          <a:cs typeface="Times New Roman"/>
                        </a:rPr>
                        <a:t>121,0</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a:spcAft>
                          <a:spcPts val="0"/>
                        </a:spcAft>
                      </a:pPr>
                      <a:r>
                        <a:rPr lang="es-NI" sz="1800" b="1">
                          <a:latin typeface="Times New Roman"/>
                          <a:ea typeface="Times New Roman"/>
                          <a:cs typeface="Times New Roman"/>
                        </a:rPr>
                        <a:t>Volumen</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20,2</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6,8</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8,4</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dirty="0">
                          <a:latin typeface="Times New Roman"/>
                          <a:ea typeface="Times New Roman"/>
                          <a:cs typeface="Times New Roman"/>
                        </a:rPr>
                        <a:t>11,7</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12,4</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dirty="0">
                          <a:latin typeface="Times New Roman"/>
                          <a:ea typeface="Times New Roman"/>
                          <a:cs typeface="Times New Roman"/>
                        </a:rPr>
                        <a:t>120,9</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a:spcAft>
                          <a:spcPts val="0"/>
                        </a:spcAft>
                      </a:pPr>
                      <a:r>
                        <a:rPr lang="es-NI" sz="1800" b="1">
                          <a:latin typeface="Times New Roman"/>
                          <a:ea typeface="Times New Roman"/>
                          <a:cs typeface="Times New Roman"/>
                        </a:rPr>
                        <a:t>Balanza</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18,6</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4,2</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6,4</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9,5</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a:latin typeface="Times New Roman"/>
                          <a:ea typeface="Times New Roman"/>
                          <a:cs typeface="Times New Roman"/>
                        </a:rPr>
                        <a:t>10,4</a:t>
                      </a:r>
                      <a:endParaRPr lang="es-E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NI" sz="1800" dirty="0">
                          <a:latin typeface="Times New Roman"/>
                          <a:ea typeface="Times New Roman"/>
                          <a:cs typeface="Times New Roman"/>
                        </a:rPr>
                        <a:t>121,2</a:t>
                      </a:r>
                      <a:endParaRPr lang="es-E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mment 7"/>
          <p:cNvSpPr>
            <a:spLocks noChangeArrowheads="1"/>
          </p:cNvSpPr>
          <p:nvPr/>
        </p:nvSpPr>
        <p:spPr bwMode="auto">
          <a:xfrm>
            <a:off x="15875" y="6859588"/>
            <a:ext cx="9128125" cy="3381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fontAlgn="auto">
              <a:spcBef>
                <a:spcPct val="50000"/>
              </a:spcBef>
              <a:spcAft>
                <a:spcPts val="0"/>
              </a:spcAft>
              <a:defRPr/>
            </a:pPr>
            <a:endParaRPr lang="es-ES" sz="1600" dirty="0">
              <a:solidFill>
                <a:srgbClr val="000000"/>
              </a:solidFill>
              <a:latin typeface="+mn-lt"/>
            </a:endParaRPr>
          </a:p>
        </p:txBody>
      </p:sp>
      <p:sp>
        <p:nvSpPr>
          <p:cNvPr id="23555" name="Rectangle 2"/>
          <p:cNvSpPr>
            <a:spLocks noChangeArrowheads="1"/>
          </p:cNvSpPr>
          <p:nvPr/>
        </p:nvSpPr>
        <p:spPr bwMode="auto">
          <a:xfrm>
            <a:off x="381000" y="457200"/>
            <a:ext cx="6934200" cy="1200150"/>
          </a:xfrm>
          <a:prstGeom prst="rect">
            <a:avLst/>
          </a:prstGeom>
          <a:noFill/>
          <a:ln w="9525">
            <a:noFill/>
            <a:miter lim="800000"/>
            <a:headEnd/>
            <a:tailEnd/>
          </a:ln>
        </p:spPr>
        <p:txBody>
          <a:bodyPr>
            <a:spAutoFit/>
          </a:bodyPr>
          <a:lstStyle/>
          <a:p>
            <a:pPr algn="ctr"/>
            <a:r>
              <a:rPr lang="en-US" sz="3600" b="1">
                <a:solidFill>
                  <a:srgbClr val="2E0099"/>
                </a:solidFill>
                <a:cs typeface="Arial" pitchFamily="34" charset="0"/>
              </a:rPr>
              <a:t>Investment &amp; economic cooperation</a:t>
            </a:r>
            <a:endParaRPr lang="es-ES" sz="3600" b="1">
              <a:solidFill>
                <a:srgbClr val="2E0099"/>
              </a:solidFill>
              <a:cs typeface="Arial" pitchFamily="34" charset="0"/>
            </a:endParaRPr>
          </a:p>
        </p:txBody>
      </p:sp>
      <p:sp>
        <p:nvSpPr>
          <p:cNvPr id="23556" name="9 Rectángulo"/>
          <p:cNvSpPr>
            <a:spLocks noChangeArrowheads="1"/>
          </p:cNvSpPr>
          <p:nvPr/>
        </p:nvSpPr>
        <p:spPr bwMode="auto">
          <a:xfrm>
            <a:off x="609600" y="1828800"/>
            <a:ext cx="7924800" cy="4894263"/>
          </a:xfrm>
          <a:prstGeom prst="rect">
            <a:avLst/>
          </a:prstGeom>
          <a:noFill/>
          <a:ln w="9525">
            <a:noFill/>
            <a:miter lim="800000"/>
            <a:headEnd/>
            <a:tailEnd/>
          </a:ln>
        </p:spPr>
        <p:txBody>
          <a:bodyPr>
            <a:spAutoFit/>
          </a:bodyPr>
          <a:lstStyle/>
          <a:p>
            <a:r>
              <a:rPr lang="en-US" dirty="0">
                <a:solidFill>
                  <a:schemeClr val="tx2"/>
                </a:solidFill>
              </a:rPr>
              <a:t>7 Slovak enterprises has regular business with Cuba and participates in the investments.</a:t>
            </a:r>
          </a:p>
          <a:p>
            <a:pPr lvl="3">
              <a:buFontTx/>
              <a:buChar char="-"/>
            </a:pPr>
            <a:r>
              <a:rPr lang="en-US" dirty="0">
                <a:solidFill>
                  <a:schemeClr val="tx2"/>
                </a:solidFill>
              </a:rPr>
              <a:t> </a:t>
            </a:r>
            <a:r>
              <a:rPr lang="en-US" dirty="0" err="1">
                <a:solidFill>
                  <a:schemeClr val="tx2"/>
                </a:solidFill>
              </a:rPr>
              <a:t>Bez</a:t>
            </a:r>
            <a:r>
              <a:rPr lang="en-US" dirty="0">
                <a:solidFill>
                  <a:schemeClr val="tx2"/>
                </a:solidFill>
              </a:rPr>
              <a:t> </a:t>
            </a:r>
            <a:r>
              <a:rPr lang="en-US" dirty="0" err="1">
                <a:solidFill>
                  <a:schemeClr val="tx2"/>
                </a:solidFill>
              </a:rPr>
              <a:t>Transformatory</a:t>
            </a:r>
            <a:endParaRPr lang="en-US" dirty="0">
              <a:solidFill>
                <a:schemeClr val="tx2"/>
              </a:solidFill>
            </a:endParaRPr>
          </a:p>
          <a:p>
            <a:pPr lvl="3">
              <a:buFontTx/>
              <a:buChar char="-"/>
            </a:pPr>
            <a:r>
              <a:rPr lang="en-US" dirty="0">
                <a:solidFill>
                  <a:schemeClr val="tx2"/>
                </a:solidFill>
              </a:rPr>
              <a:t> </a:t>
            </a:r>
            <a:r>
              <a:rPr lang="en-US" dirty="0" err="1">
                <a:solidFill>
                  <a:schemeClr val="tx2"/>
                </a:solidFill>
              </a:rPr>
              <a:t>Ses</a:t>
            </a:r>
            <a:r>
              <a:rPr lang="en-US" dirty="0">
                <a:solidFill>
                  <a:schemeClr val="tx2"/>
                </a:solidFill>
              </a:rPr>
              <a:t> </a:t>
            </a:r>
            <a:r>
              <a:rPr lang="en-US" dirty="0" err="1">
                <a:solidFill>
                  <a:schemeClr val="tx2"/>
                </a:solidFill>
              </a:rPr>
              <a:t>Tlmache</a:t>
            </a:r>
            <a:endParaRPr lang="en-US" dirty="0">
              <a:solidFill>
                <a:schemeClr val="tx2"/>
              </a:solidFill>
            </a:endParaRPr>
          </a:p>
          <a:p>
            <a:pPr lvl="3">
              <a:buFontTx/>
              <a:buChar char="-"/>
            </a:pPr>
            <a:r>
              <a:rPr lang="en-US" dirty="0">
                <a:solidFill>
                  <a:schemeClr val="tx2"/>
                </a:solidFill>
              </a:rPr>
              <a:t> BTG</a:t>
            </a:r>
          </a:p>
          <a:p>
            <a:pPr lvl="3">
              <a:buFontTx/>
              <a:buChar char="-"/>
            </a:pPr>
            <a:r>
              <a:rPr lang="en-US" dirty="0">
                <a:solidFill>
                  <a:schemeClr val="tx2"/>
                </a:solidFill>
              </a:rPr>
              <a:t> PPA</a:t>
            </a:r>
          </a:p>
          <a:p>
            <a:pPr lvl="3">
              <a:buFontTx/>
              <a:buChar char="-"/>
            </a:pPr>
            <a:r>
              <a:rPr lang="en-US" dirty="0">
                <a:solidFill>
                  <a:schemeClr val="tx2"/>
                </a:solidFill>
              </a:rPr>
              <a:t> </a:t>
            </a:r>
            <a:r>
              <a:rPr lang="en-US" dirty="0" err="1">
                <a:solidFill>
                  <a:schemeClr val="tx2"/>
                </a:solidFill>
              </a:rPr>
              <a:t>Kerametales</a:t>
            </a:r>
            <a:endParaRPr lang="en-US" dirty="0">
              <a:solidFill>
                <a:schemeClr val="tx2"/>
              </a:solidFill>
            </a:endParaRPr>
          </a:p>
          <a:p>
            <a:pPr lvl="3">
              <a:buFontTx/>
              <a:buChar char="-"/>
            </a:pPr>
            <a:r>
              <a:rPr lang="en-US" dirty="0">
                <a:solidFill>
                  <a:schemeClr val="tx2"/>
                </a:solidFill>
              </a:rPr>
              <a:t> Glass Bratislava</a:t>
            </a:r>
          </a:p>
          <a:p>
            <a:pPr lvl="3">
              <a:buFontTx/>
              <a:buChar char="-"/>
            </a:pPr>
            <a:r>
              <a:rPr lang="en-US" dirty="0">
                <a:solidFill>
                  <a:schemeClr val="tx2"/>
                </a:solidFill>
              </a:rPr>
              <a:t> ENERGOCONTROL Kosice</a:t>
            </a:r>
          </a:p>
          <a:p>
            <a:endParaRPr lang="en-US" dirty="0">
              <a:solidFill>
                <a:schemeClr val="tx2"/>
              </a:solidFill>
            </a:endParaRPr>
          </a:p>
          <a:p>
            <a:r>
              <a:rPr lang="en-US" dirty="0" smtClean="0">
                <a:solidFill>
                  <a:schemeClr val="tx2"/>
                </a:solidFill>
              </a:rPr>
              <a:t>Others </a:t>
            </a:r>
            <a:r>
              <a:rPr lang="en-US" dirty="0">
                <a:solidFill>
                  <a:schemeClr val="tx2"/>
                </a:solidFill>
              </a:rPr>
              <a:t>started recent business: </a:t>
            </a:r>
            <a:r>
              <a:rPr lang="en-US" dirty="0" err="1">
                <a:solidFill>
                  <a:schemeClr val="tx2"/>
                </a:solidFill>
              </a:rPr>
              <a:t>Techniserv</a:t>
            </a:r>
            <a:r>
              <a:rPr lang="en-US" dirty="0">
                <a:solidFill>
                  <a:schemeClr val="tx2"/>
                </a:solidFill>
              </a:rPr>
              <a:t>, </a:t>
            </a:r>
            <a:r>
              <a:rPr lang="en-US" dirty="0" smtClean="0">
                <a:solidFill>
                  <a:schemeClr val="tx2"/>
                </a:solidFill>
              </a:rPr>
              <a:t>Martin…</a:t>
            </a:r>
            <a:endParaRPr lang="en-US" dirty="0">
              <a:solidFill>
                <a:schemeClr val="tx2"/>
              </a:solidFill>
            </a:endParaRPr>
          </a:p>
          <a:p>
            <a:r>
              <a:rPr lang="en-US" dirty="0">
                <a:solidFill>
                  <a:schemeClr val="tx2"/>
                </a:solidFill>
              </a:rPr>
              <a:t>More than 10 companies are in process to explore business possibilities.</a:t>
            </a: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mment 7"/>
          <p:cNvSpPr>
            <a:spLocks noChangeArrowheads="1"/>
          </p:cNvSpPr>
          <p:nvPr/>
        </p:nvSpPr>
        <p:spPr bwMode="auto">
          <a:xfrm>
            <a:off x="15875" y="6859588"/>
            <a:ext cx="9128125" cy="3381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fontAlgn="auto">
              <a:spcBef>
                <a:spcPct val="50000"/>
              </a:spcBef>
              <a:spcAft>
                <a:spcPts val="0"/>
              </a:spcAft>
              <a:defRPr/>
            </a:pPr>
            <a:endParaRPr lang="es-ES" sz="1600" dirty="0">
              <a:solidFill>
                <a:srgbClr val="000000"/>
              </a:solidFill>
              <a:latin typeface="+mn-lt"/>
            </a:endParaRPr>
          </a:p>
        </p:txBody>
      </p:sp>
      <p:sp>
        <p:nvSpPr>
          <p:cNvPr id="24579" name="Rectangle 2"/>
          <p:cNvSpPr>
            <a:spLocks noChangeArrowheads="1"/>
          </p:cNvSpPr>
          <p:nvPr/>
        </p:nvSpPr>
        <p:spPr bwMode="auto">
          <a:xfrm>
            <a:off x="914400" y="381000"/>
            <a:ext cx="4572000" cy="646113"/>
          </a:xfrm>
          <a:prstGeom prst="rect">
            <a:avLst/>
          </a:prstGeom>
          <a:noFill/>
          <a:ln w="9525">
            <a:noFill/>
            <a:miter lim="800000"/>
            <a:headEnd/>
            <a:tailEnd/>
          </a:ln>
        </p:spPr>
        <p:txBody>
          <a:bodyPr>
            <a:spAutoFit/>
          </a:bodyPr>
          <a:lstStyle/>
          <a:p>
            <a:pPr algn="ctr"/>
            <a:r>
              <a:rPr lang="en-US" sz="3600" b="1">
                <a:solidFill>
                  <a:srgbClr val="2E0099"/>
                </a:solidFill>
                <a:cs typeface="Arial" pitchFamily="34" charset="0"/>
              </a:rPr>
              <a:t>Last actions:</a:t>
            </a:r>
            <a:endParaRPr lang="es-ES" sz="3600" b="1">
              <a:solidFill>
                <a:srgbClr val="2E0099"/>
              </a:solidFill>
              <a:cs typeface="Arial" pitchFamily="34" charset="0"/>
            </a:endParaRPr>
          </a:p>
        </p:txBody>
      </p:sp>
      <p:sp>
        <p:nvSpPr>
          <p:cNvPr id="24580" name="9 Rectángulo"/>
          <p:cNvSpPr>
            <a:spLocks noChangeArrowheads="1"/>
          </p:cNvSpPr>
          <p:nvPr/>
        </p:nvSpPr>
        <p:spPr bwMode="auto">
          <a:xfrm>
            <a:off x="152400" y="990600"/>
            <a:ext cx="8991600" cy="5294313"/>
          </a:xfrm>
          <a:prstGeom prst="rect">
            <a:avLst/>
          </a:prstGeom>
          <a:noFill/>
          <a:ln w="9525">
            <a:noFill/>
            <a:miter lim="800000"/>
            <a:headEnd/>
            <a:tailEnd/>
          </a:ln>
        </p:spPr>
        <p:txBody>
          <a:bodyPr>
            <a:spAutoFit/>
          </a:bodyPr>
          <a:lstStyle/>
          <a:p>
            <a:pPr algn="ctr"/>
            <a:r>
              <a:rPr lang="en-US">
                <a:solidFill>
                  <a:schemeClr val="tx2"/>
                </a:solidFill>
              </a:rPr>
              <a:t>2012:</a:t>
            </a:r>
          </a:p>
          <a:p>
            <a:pPr>
              <a:buFontTx/>
              <a:buChar char="-"/>
            </a:pPr>
            <a:r>
              <a:rPr lang="en-US" sz="1600">
                <a:solidFill>
                  <a:schemeClr val="tx2"/>
                </a:solidFill>
              </a:rPr>
              <a:t>An official delegation lead by the State Secretary of Economy Mr. Pavol Pavlis and The State Secretary of Finance Mr Vazil Hudak visited Cuba. Was signed 3 agreements: </a:t>
            </a:r>
          </a:p>
          <a:p>
            <a:pPr lvl="2">
              <a:buFontTx/>
              <a:buChar char="-"/>
            </a:pPr>
            <a:r>
              <a:rPr lang="en-US" sz="1600">
                <a:solidFill>
                  <a:schemeClr val="tx2"/>
                </a:solidFill>
              </a:rPr>
              <a:t> Between Ministry of Economy of SR and Ministry of Trade, Foreign Investment and </a:t>
            </a:r>
          </a:p>
          <a:p>
            <a:pPr lvl="2"/>
            <a:r>
              <a:rPr lang="en-US" sz="1600">
                <a:solidFill>
                  <a:schemeClr val="tx2"/>
                </a:solidFill>
              </a:rPr>
              <a:t>  Cooperation of Cuba.</a:t>
            </a:r>
          </a:p>
          <a:p>
            <a:pPr lvl="2">
              <a:buFontTx/>
              <a:buChar char="-"/>
            </a:pPr>
            <a:r>
              <a:rPr lang="en-US" sz="1600">
                <a:solidFill>
                  <a:schemeClr val="tx2"/>
                </a:solidFill>
              </a:rPr>
              <a:t> Between the Chamber of Commerce of both countries.</a:t>
            </a:r>
          </a:p>
          <a:p>
            <a:pPr lvl="2">
              <a:buFontTx/>
              <a:buChar char="-"/>
            </a:pPr>
            <a:r>
              <a:rPr lang="en-US" sz="1600">
                <a:solidFill>
                  <a:schemeClr val="tx2"/>
                </a:solidFill>
              </a:rPr>
              <a:t> Between the Institutions of Metrology and Standardization.</a:t>
            </a:r>
          </a:p>
          <a:p>
            <a:r>
              <a:rPr lang="en-US" sz="1600">
                <a:solidFill>
                  <a:schemeClr val="tx2"/>
                </a:solidFill>
              </a:rPr>
              <a:t>	</a:t>
            </a:r>
          </a:p>
          <a:p>
            <a:pPr>
              <a:buFontTx/>
              <a:buChar char="-"/>
            </a:pPr>
            <a:r>
              <a:rPr lang="en-US" sz="1600">
                <a:solidFill>
                  <a:schemeClr val="tx2"/>
                </a:solidFill>
              </a:rPr>
              <a:t> 8 Slovak enterprises participated in the stand of Slovakia in FIHAV 2012.</a:t>
            </a:r>
          </a:p>
          <a:p>
            <a:endParaRPr lang="en-US" sz="1800">
              <a:solidFill>
                <a:schemeClr val="tx2"/>
              </a:solidFill>
            </a:endParaRPr>
          </a:p>
          <a:p>
            <a:pPr algn="ctr"/>
            <a:r>
              <a:rPr lang="en-US">
                <a:solidFill>
                  <a:schemeClr val="tx2"/>
                </a:solidFill>
              </a:rPr>
              <a:t>2013:</a:t>
            </a:r>
          </a:p>
          <a:p>
            <a:pPr>
              <a:buFontTx/>
              <a:buChar char="-"/>
            </a:pPr>
            <a:r>
              <a:rPr lang="en-US" sz="1600">
                <a:solidFill>
                  <a:schemeClr val="tx2"/>
                </a:solidFill>
              </a:rPr>
              <a:t>An official delegation lead by the State Secretary of Ministry of Foreign and European Affairs Mr. Peter Burian, visited Cuba. Was signed 2 agreements: </a:t>
            </a:r>
          </a:p>
          <a:p>
            <a:r>
              <a:rPr lang="en-US" sz="1600">
                <a:solidFill>
                  <a:schemeClr val="tx2"/>
                </a:solidFill>
              </a:rPr>
              <a:t>	- Between Ministries of Foreign Affairs (open a political dialogue).</a:t>
            </a:r>
          </a:p>
          <a:p>
            <a:r>
              <a:rPr lang="en-US" sz="1600">
                <a:solidFill>
                  <a:schemeClr val="tx2"/>
                </a:solidFill>
              </a:rPr>
              <a:t>	- Agreement in the area of Culture (between Ministries of Cultures).</a:t>
            </a:r>
          </a:p>
          <a:p>
            <a:endParaRPr lang="en-US" sz="1600">
              <a:solidFill>
                <a:schemeClr val="tx2"/>
              </a:solidFill>
            </a:endParaRPr>
          </a:p>
          <a:p>
            <a:r>
              <a:rPr lang="en-US" sz="1600">
                <a:solidFill>
                  <a:schemeClr val="tx2"/>
                </a:solidFill>
              </a:rPr>
              <a:t>-10 Slovak companies participated in the stand of Slovakia in FIHAV 2013.  </a:t>
            </a:r>
          </a:p>
          <a:p>
            <a:endParaRPr lang="en-US" sz="1600">
              <a:solidFill>
                <a:schemeClr val="tx2"/>
              </a:solidFill>
            </a:endParaRPr>
          </a:p>
          <a:p>
            <a:r>
              <a:rPr lang="en-US" sz="1600">
                <a:solidFill>
                  <a:schemeClr val="tx2"/>
                </a:solidFill>
              </a:rPr>
              <a:t>- Ses Tlmache gained the tender to renovate the block 3 of the Cuban Thermoelectric of Santa Cruz del Norte.</a:t>
            </a:r>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685800" y="76200"/>
            <a:ext cx="6781800" cy="954088"/>
          </a:xfrm>
          <a:prstGeom prst="rect">
            <a:avLst/>
          </a:prstGeom>
          <a:solidFill>
            <a:schemeClr val="bg1"/>
          </a:solidFill>
          <a:ln w="9525">
            <a:noFill/>
            <a:miter lim="800000"/>
            <a:headEnd/>
            <a:tailEnd/>
          </a:ln>
        </p:spPr>
        <p:txBody>
          <a:bodyPr>
            <a:spAutoFit/>
          </a:bodyPr>
          <a:lstStyle/>
          <a:p>
            <a:r>
              <a:rPr lang="es-ES" sz="2800" b="1" dirty="0" err="1">
                <a:solidFill>
                  <a:srgbClr val="003399"/>
                </a:solidFill>
              </a:rPr>
              <a:t>Investment</a:t>
            </a:r>
            <a:r>
              <a:rPr lang="es-ES" sz="2800" b="1" dirty="0">
                <a:solidFill>
                  <a:srgbClr val="003399"/>
                </a:solidFill>
              </a:rPr>
              <a:t> and </a:t>
            </a:r>
            <a:r>
              <a:rPr lang="es-ES" sz="2800" b="1" dirty="0" err="1">
                <a:solidFill>
                  <a:srgbClr val="003399"/>
                </a:solidFill>
              </a:rPr>
              <a:t>Trade</a:t>
            </a:r>
            <a:r>
              <a:rPr lang="es-ES" sz="2800" b="1" dirty="0">
                <a:solidFill>
                  <a:srgbClr val="003399"/>
                </a:solidFill>
              </a:rPr>
              <a:t> of </a:t>
            </a:r>
            <a:r>
              <a:rPr lang="es-ES" sz="2800" b="1" dirty="0" err="1">
                <a:solidFill>
                  <a:srgbClr val="003399"/>
                </a:solidFill>
              </a:rPr>
              <a:t>goods</a:t>
            </a:r>
            <a:r>
              <a:rPr lang="es-ES" sz="2800" b="1" dirty="0">
                <a:solidFill>
                  <a:srgbClr val="003399"/>
                </a:solidFill>
              </a:rPr>
              <a:t> and </a:t>
            </a:r>
            <a:r>
              <a:rPr lang="es-ES" sz="2800" b="1" dirty="0" err="1">
                <a:solidFill>
                  <a:srgbClr val="003399"/>
                </a:solidFill>
              </a:rPr>
              <a:t>services</a:t>
            </a:r>
            <a:r>
              <a:rPr lang="es-ES" sz="2800" b="1" dirty="0">
                <a:solidFill>
                  <a:srgbClr val="003399"/>
                </a:solidFill>
              </a:rPr>
              <a:t> </a:t>
            </a:r>
            <a:r>
              <a:rPr lang="es-ES" sz="2800" b="1" dirty="0" err="1">
                <a:solidFill>
                  <a:srgbClr val="003399"/>
                </a:solidFill>
              </a:rPr>
              <a:t>oportunities</a:t>
            </a:r>
            <a:r>
              <a:rPr lang="es-ES" sz="2800" b="1" dirty="0">
                <a:solidFill>
                  <a:srgbClr val="003399"/>
                </a:solidFill>
              </a:rPr>
              <a:t> of </a:t>
            </a:r>
            <a:r>
              <a:rPr lang="es-ES" sz="2800" b="1" dirty="0" err="1">
                <a:solidFill>
                  <a:srgbClr val="003399"/>
                </a:solidFill>
              </a:rPr>
              <a:t>Slovakia</a:t>
            </a:r>
            <a:r>
              <a:rPr lang="es-ES" sz="2800" b="1" dirty="0">
                <a:solidFill>
                  <a:srgbClr val="003399"/>
                </a:solidFill>
              </a:rPr>
              <a:t> </a:t>
            </a:r>
          </a:p>
        </p:txBody>
      </p:sp>
      <p:sp>
        <p:nvSpPr>
          <p:cNvPr id="1028" name="Text Box 12"/>
          <p:cNvSpPr txBox="1">
            <a:spLocks noChangeArrowheads="1"/>
          </p:cNvSpPr>
          <p:nvPr/>
        </p:nvSpPr>
        <p:spPr bwMode="auto">
          <a:xfrm>
            <a:off x="533400" y="1219200"/>
            <a:ext cx="1908175" cy="461963"/>
          </a:xfrm>
          <a:prstGeom prst="rect">
            <a:avLst/>
          </a:prstGeom>
          <a:noFill/>
          <a:ln w="9525">
            <a:noFill/>
            <a:miter lim="800000"/>
            <a:headEnd/>
            <a:tailEnd/>
          </a:ln>
          <a:effectLst>
            <a:prstShdw prst="shdw11">
              <a:schemeClr val="bg2">
                <a:alpha val="50000"/>
              </a:schemeClr>
            </a:prstShdw>
          </a:effectLst>
        </p:spPr>
        <p:txBody>
          <a:bodyPr>
            <a:spAutoFit/>
          </a:bodyPr>
          <a:lstStyle/>
          <a:p>
            <a:r>
              <a:rPr lang="es-ES">
                <a:solidFill>
                  <a:srgbClr val="336699"/>
                </a:solidFill>
              </a:rPr>
              <a:t>Investment </a:t>
            </a:r>
          </a:p>
        </p:txBody>
      </p:sp>
      <p:sp>
        <p:nvSpPr>
          <p:cNvPr id="1029" name="Text Box 13"/>
          <p:cNvSpPr txBox="1">
            <a:spLocks noChangeArrowheads="1"/>
          </p:cNvSpPr>
          <p:nvPr/>
        </p:nvSpPr>
        <p:spPr bwMode="auto">
          <a:xfrm>
            <a:off x="3276600" y="1219200"/>
            <a:ext cx="1106488" cy="461963"/>
          </a:xfrm>
          <a:prstGeom prst="rect">
            <a:avLst/>
          </a:prstGeom>
          <a:noFill/>
          <a:ln w="9525">
            <a:noFill/>
            <a:miter lim="800000"/>
            <a:headEnd/>
            <a:tailEnd/>
          </a:ln>
          <a:effectLst>
            <a:prstShdw prst="shdw11">
              <a:schemeClr val="bg2">
                <a:alpha val="50000"/>
              </a:schemeClr>
            </a:prstShdw>
          </a:effectLst>
        </p:spPr>
        <p:txBody>
          <a:bodyPr wrap="none">
            <a:spAutoFit/>
          </a:bodyPr>
          <a:lstStyle/>
          <a:p>
            <a:r>
              <a:rPr lang="es-ES">
                <a:solidFill>
                  <a:srgbClr val="336699"/>
                </a:solidFill>
              </a:rPr>
              <a:t>Import</a:t>
            </a:r>
          </a:p>
        </p:txBody>
      </p:sp>
      <p:sp>
        <p:nvSpPr>
          <p:cNvPr id="1030" name="Text Box 8"/>
          <p:cNvSpPr txBox="1">
            <a:spLocks noChangeArrowheads="1"/>
          </p:cNvSpPr>
          <p:nvPr/>
        </p:nvSpPr>
        <p:spPr bwMode="auto">
          <a:xfrm>
            <a:off x="152400" y="1981200"/>
            <a:ext cx="2743200" cy="2800350"/>
          </a:xfrm>
          <a:prstGeom prst="rect">
            <a:avLst/>
          </a:prstGeom>
          <a:noFill/>
          <a:ln w="9525">
            <a:noFill/>
            <a:miter lim="800000"/>
            <a:headEnd/>
            <a:tailEnd/>
          </a:ln>
          <a:effectLst>
            <a:prstShdw prst="shdw11">
              <a:schemeClr val="bg2">
                <a:alpha val="50000"/>
              </a:schemeClr>
            </a:prstShdw>
          </a:effectLst>
        </p:spPr>
        <p:txBody>
          <a:bodyPr>
            <a:spAutoFit/>
          </a:bodyPr>
          <a:lstStyle/>
          <a:p>
            <a:pPr>
              <a:buFontTx/>
              <a:buChar char="•"/>
            </a:pPr>
            <a:r>
              <a:rPr lang="en-US" sz="2200" dirty="0">
                <a:solidFill>
                  <a:srgbClr val="336699"/>
                </a:solidFill>
              </a:rPr>
              <a:t>Tourism</a:t>
            </a:r>
          </a:p>
          <a:p>
            <a:pPr>
              <a:buFontTx/>
              <a:buChar char="•"/>
            </a:pPr>
            <a:r>
              <a:rPr lang="en-US" sz="2200" dirty="0">
                <a:solidFill>
                  <a:srgbClr val="336699"/>
                </a:solidFill>
              </a:rPr>
              <a:t>Mining</a:t>
            </a:r>
          </a:p>
          <a:p>
            <a:pPr>
              <a:buFontTx/>
              <a:buChar char="•"/>
            </a:pPr>
            <a:r>
              <a:rPr lang="en-US" sz="2200" dirty="0">
                <a:solidFill>
                  <a:srgbClr val="336699"/>
                </a:solidFill>
              </a:rPr>
              <a:t>Oil </a:t>
            </a:r>
          </a:p>
          <a:p>
            <a:pPr>
              <a:buFontTx/>
              <a:buChar char="•"/>
            </a:pPr>
            <a:r>
              <a:rPr lang="en-US" sz="2200" dirty="0">
                <a:solidFill>
                  <a:srgbClr val="336699"/>
                </a:solidFill>
              </a:rPr>
              <a:t>Renewable energy</a:t>
            </a:r>
          </a:p>
          <a:p>
            <a:pPr>
              <a:buFontTx/>
              <a:buChar char="•"/>
            </a:pPr>
            <a:r>
              <a:rPr lang="en-US" sz="2200" dirty="0">
                <a:solidFill>
                  <a:srgbClr val="336699"/>
                </a:solidFill>
              </a:rPr>
              <a:t>Packaging</a:t>
            </a:r>
          </a:p>
          <a:p>
            <a:pPr>
              <a:buFontTx/>
              <a:buChar char="•"/>
            </a:pPr>
            <a:r>
              <a:rPr lang="en-US" sz="2200" dirty="0">
                <a:solidFill>
                  <a:srgbClr val="336699"/>
                </a:solidFill>
              </a:rPr>
              <a:t> New ITC (Information Technologies (ITCs</a:t>
            </a:r>
            <a:r>
              <a:rPr lang="es-ES" sz="2200" dirty="0">
                <a:solidFill>
                  <a:srgbClr val="336699"/>
                </a:solidFill>
              </a:rPr>
              <a:t>)</a:t>
            </a:r>
          </a:p>
        </p:txBody>
      </p:sp>
      <p:sp>
        <p:nvSpPr>
          <p:cNvPr id="1031" name="Text Box 8"/>
          <p:cNvSpPr txBox="1">
            <a:spLocks noChangeArrowheads="1"/>
          </p:cNvSpPr>
          <p:nvPr/>
        </p:nvSpPr>
        <p:spPr bwMode="auto">
          <a:xfrm>
            <a:off x="2895600" y="1981200"/>
            <a:ext cx="3200400" cy="2800350"/>
          </a:xfrm>
          <a:prstGeom prst="rect">
            <a:avLst/>
          </a:prstGeom>
          <a:noFill/>
          <a:ln w="9525">
            <a:noFill/>
            <a:miter lim="800000"/>
            <a:headEnd/>
            <a:tailEnd/>
          </a:ln>
          <a:effectLst>
            <a:prstShdw prst="shdw11">
              <a:schemeClr val="bg2">
                <a:alpha val="50000"/>
              </a:schemeClr>
            </a:prstShdw>
          </a:effectLst>
        </p:spPr>
        <p:txBody>
          <a:bodyPr>
            <a:spAutoFit/>
          </a:bodyPr>
          <a:lstStyle/>
          <a:p>
            <a:pPr>
              <a:buFontTx/>
              <a:buChar char="•"/>
            </a:pPr>
            <a:r>
              <a:rPr lang="en-US" sz="2200">
                <a:solidFill>
                  <a:srgbClr val="336699"/>
                </a:solidFill>
              </a:rPr>
              <a:t>Medical Services</a:t>
            </a:r>
          </a:p>
          <a:p>
            <a:pPr>
              <a:buFontTx/>
              <a:buChar char="•"/>
            </a:pPr>
            <a:r>
              <a:rPr lang="en-US" sz="2200">
                <a:solidFill>
                  <a:srgbClr val="336699"/>
                </a:solidFill>
              </a:rPr>
              <a:t>Agrifood products</a:t>
            </a:r>
          </a:p>
          <a:p>
            <a:pPr>
              <a:buFontTx/>
              <a:buChar char="•"/>
            </a:pPr>
            <a:r>
              <a:rPr lang="en-US" sz="2200">
                <a:solidFill>
                  <a:srgbClr val="336699"/>
                </a:solidFill>
              </a:rPr>
              <a:t>Cultural products</a:t>
            </a:r>
          </a:p>
          <a:p>
            <a:pPr>
              <a:buFontTx/>
              <a:buChar char="•"/>
            </a:pPr>
            <a:r>
              <a:rPr lang="en-US" sz="2200">
                <a:solidFill>
                  <a:srgbClr val="336699"/>
                </a:solidFill>
              </a:rPr>
              <a:t>Biotechnology, medical equipment and pharmaceutical products</a:t>
            </a:r>
          </a:p>
          <a:p>
            <a:pPr>
              <a:buFontTx/>
              <a:buChar char="•"/>
            </a:pPr>
            <a:r>
              <a:rPr lang="en-US" sz="2200">
                <a:solidFill>
                  <a:srgbClr val="336699"/>
                </a:solidFill>
              </a:rPr>
              <a:t>Information Technologies (ITCs)</a:t>
            </a:r>
          </a:p>
        </p:txBody>
      </p:sp>
      <p:sp>
        <p:nvSpPr>
          <p:cNvPr id="32776" name="Line 17"/>
          <p:cNvSpPr>
            <a:spLocks noChangeShapeType="1"/>
          </p:cNvSpPr>
          <p:nvPr/>
        </p:nvSpPr>
        <p:spPr bwMode="auto">
          <a:xfrm>
            <a:off x="2743200" y="1295400"/>
            <a:ext cx="0" cy="3657600"/>
          </a:xfrm>
          <a:prstGeom prst="line">
            <a:avLst/>
          </a:prstGeom>
          <a:noFill/>
          <a:ln w="38100">
            <a:solidFill>
              <a:srgbClr val="336699"/>
            </a:solidFill>
            <a:round/>
            <a:headEnd/>
            <a:tailEnd/>
          </a:ln>
          <a:effectLst>
            <a:outerShdw algn="ctr" rotWithShape="0">
              <a:schemeClr val="bg2">
                <a:alpha val="50000"/>
              </a:schemeClr>
            </a:outerShdw>
          </a:effectLst>
        </p:spPr>
        <p:txBody>
          <a:bodyPr/>
          <a:lstStyle/>
          <a:p>
            <a:pPr>
              <a:defRPr/>
            </a:pPr>
            <a:endParaRPr lang="es-ES_tradnl"/>
          </a:p>
        </p:txBody>
      </p:sp>
      <p:sp>
        <p:nvSpPr>
          <p:cNvPr id="32777" name="Line 18"/>
          <p:cNvSpPr>
            <a:spLocks noChangeShapeType="1"/>
          </p:cNvSpPr>
          <p:nvPr/>
        </p:nvSpPr>
        <p:spPr bwMode="auto">
          <a:xfrm>
            <a:off x="228600" y="1828800"/>
            <a:ext cx="6172200" cy="0"/>
          </a:xfrm>
          <a:prstGeom prst="line">
            <a:avLst/>
          </a:prstGeom>
          <a:noFill/>
          <a:ln w="38100">
            <a:solidFill>
              <a:srgbClr val="336699"/>
            </a:solidFill>
            <a:round/>
            <a:headEnd/>
            <a:tailEnd/>
          </a:ln>
          <a:effectLst>
            <a:outerShdw algn="ctr" rotWithShape="0">
              <a:schemeClr val="bg2">
                <a:alpha val="50000"/>
              </a:schemeClr>
            </a:outerShdw>
          </a:effectLst>
        </p:spPr>
        <p:txBody>
          <a:bodyPr/>
          <a:lstStyle/>
          <a:p>
            <a:pPr>
              <a:defRPr/>
            </a:pPr>
            <a:endParaRPr lang="es-ES_tradnl"/>
          </a:p>
        </p:txBody>
      </p:sp>
      <p:pic>
        <p:nvPicPr>
          <p:cNvPr id="1034" name="Picture 12" descr="citrico_corbe"/>
          <p:cNvPicPr>
            <a:picLocks noChangeAspect="1" noChangeArrowheads="1"/>
          </p:cNvPicPr>
          <p:nvPr/>
        </p:nvPicPr>
        <p:blipFill>
          <a:blip r:embed="rId4"/>
          <a:srcRect/>
          <a:stretch>
            <a:fillRect/>
          </a:stretch>
        </p:blipFill>
        <p:spPr bwMode="auto">
          <a:xfrm>
            <a:off x="2590800" y="5029200"/>
            <a:ext cx="1190625" cy="1108075"/>
          </a:xfrm>
          <a:prstGeom prst="rect">
            <a:avLst/>
          </a:prstGeom>
          <a:noFill/>
          <a:ln w="9525">
            <a:noFill/>
            <a:miter lim="800000"/>
            <a:headEnd/>
            <a:tailEnd/>
          </a:ln>
        </p:spPr>
      </p:pic>
      <p:pic>
        <p:nvPicPr>
          <p:cNvPr id="1035" name="Picture 13" descr="medicamentos"/>
          <p:cNvPicPr>
            <a:picLocks noChangeAspect="1" noChangeArrowheads="1"/>
          </p:cNvPicPr>
          <p:nvPr/>
        </p:nvPicPr>
        <p:blipFill>
          <a:blip r:embed="rId5"/>
          <a:srcRect/>
          <a:stretch>
            <a:fillRect/>
          </a:stretch>
        </p:blipFill>
        <p:spPr bwMode="auto">
          <a:xfrm>
            <a:off x="1447800" y="5715000"/>
            <a:ext cx="1066800" cy="914400"/>
          </a:xfrm>
          <a:prstGeom prst="rect">
            <a:avLst/>
          </a:prstGeom>
          <a:noFill/>
          <a:ln w="9525">
            <a:noFill/>
            <a:miter lim="800000"/>
            <a:headEnd/>
            <a:tailEnd/>
          </a:ln>
        </p:spPr>
      </p:pic>
      <p:pic>
        <p:nvPicPr>
          <p:cNvPr id="1036" name="Picture 15" descr="habanos"/>
          <p:cNvPicPr>
            <a:picLocks noChangeAspect="1" noChangeArrowheads="1"/>
          </p:cNvPicPr>
          <p:nvPr/>
        </p:nvPicPr>
        <p:blipFill>
          <a:blip r:embed="rId6"/>
          <a:srcRect/>
          <a:stretch>
            <a:fillRect/>
          </a:stretch>
        </p:blipFill>
        <p:spPr bwMode="auto">
          <a:xfrm>
            <a:off x="6781800" y="4953000"/>
            <a:ext cx="1314450" cy="877888"/>
          </a:xfrm>
          <a:prstGeom prst="rect">
            <a:avLst/>
          </a:prstGeom>
          <a:noFill/>
          <a:ln w="9525">
            <a:noFill/>
            <a:miter lim="800000"/>
            <a:headEnd/>
            <a:tailEnd/>
          </a:ln>
        </p:spPr>
      </p:pic>
      <p:pic>
        <p:nvPicPr>
          <p:cNvPr id="1037" name="Picture 16" descr="rio zaza compañia"/>
          <p:cNvPicPr>
            <a:picLocks noChangeAspect="1" noChangeArrowheads="1"/>
          </p:cNvPicPr>
          <p:nvPr/>
        </p:nvPicPr>
        <p:blipFill>
          <a:blip r:embed="rId7"/>
          <a:srcRect/>
          <a:stretch>
            <a:fillRect/>
          </a:stretch>
        </p:blipFill>
        <p:spPr bwMode="auto">
          <a:xfrm>
            <a:off x="8077200" y="5562600"/>
            <a:ext cx="1066800" cy="1085850"/>
          </a:xfrm>
          <a:prstGeom prst="rect">
            <a:avLst/>
          </a:prstGeom>
          <a:noFill/>
          <a:ln w="9525">
            <a:noFill/>
            <a:miter lim="800000"/>
            <a:headEnd/>
            <a:tailEnd/>
          </a:ln>
        </p:spPr>
      </p:pic>
      <p:pic>
        <p:nvPicPr>
          <p:cNvPr id="1038" name="Picture 17" descr="pozo petroleo"/>
          <p:cNvPicPr>
            <a:picLocks noChangeAspect="1" noChangeArrowheads="1"/>
          </p:cNvPicPr>
          <p:nvPr/>
        </p:nvPicPr>
        <p:blipFill>
          <a:blip r:embed="rId8"/>
          <a:srcRect/>
          <a:stretch>
            <a:fillRect/>
          </a:stretch>
        </p:blipFill>
        <p:spPr bwMode="auto">
          <a:xfrm>
            <a:off x="3886200" y="5748338"/>
            <a:ext cx="1143000" cy="1109662"/>
          </a:xfrm>
          <a:prstGeom prst="rect">
            <a:avLst/>
          </a:prstGeom>
          <a:noFill/>
          <a:ln w="9525">
            <a:noFill/>
            <a:miter lim="800000"/>
            <a:headEnd/>
            <a:tailEnd/>
          </a:ln>
        </p:spPr>
      </p:pic>
      <p:pic>
        <p:nvPicPr>
          <p:cNvPr id="1039" name="Picture 4" descr="cuba"/>
          <p:cNvPicPr>
            <a:picLocks noChangeAspect="1" noChangeArrowheads="1" noCrop="1"/>
          </p:cNvPicPr>
          <p:nvPr/>
        </p:nvPicPr>
        <p:blipFill>
          <a:blip r:embed="rId9"/>
          <a:srcRect/>
          <a:stretch>
            <a:fillRect/>
          </a:stretch>
        </p:blipFill>
        <p:spPr bwMode="auto">
          <a:xfrm rot="-655710">
            <a:off x="8302625" y="69850"/>
            <a:ext cx="790575" cy="608013"/>
          </a:xfrm>
          <a:prstGeom prst="rect">
            <a:avLst/>
          </a:prstGeom>
          <a:noFill/>
          <a:ln w="9525">
            <a:noFill/>
            <a:miter lim="800000"/>
            <a:headEnd/>
            <a:tailEnd/>
          </a:ln>
        </p:spPr>
      </p:pic>
      <p:sp>
        <p:nvSpPr>
          <p:cNvPr id="16" name="Line 17"/>
          <p:cNvSpPr>
            <a:spLocks noChangeShapeType="1"/>
          </p:cNvSpPr>
          <p:nvPr/>
        </p:nvSpPr>
        <p:spPr bwMode="auto">
          <a:xfrm>
            <a:off x="6096000" y="1219200"/>
            <a:ext cx="0" cy="3657600"/>
          </a:xfrm>
          <a:prstGeom prst="line">
            <a:avLst/>
          </a:prstGeom>
          <a:noFill/>
          <a:ln w="38100">
            <a:solidFill>
              <a:srgbClr val="336699"/>
            </a:solidFill>
            <a:round/>
            <a:headEnd/>
            <a:tailEnd/>
          </a:ln>
          <a:effectLst>
            <a:outerShdw algn="ctr" rotWithShape="0">
              <a:schemeClr val="bg2">
                <a:alpha val="50000"/>
              </a:schemeClr>
            </a:outerShdw>
          </a:effectLst>
        </p:spPr>
        <p:txBody>
          <a:bodyPr/>
          <a:lstStyle/>
          <a:p>
            <a:pPr>
              <a:defRPr/>
            </a:pPr>
            <a:endParaRPr lang="es-ES_tradnl"/>
          </a:p>
        </p:txBody>
      </p:sp>
      <p:sp>
        <p:nvSpPr>
          <p:cNvPr id="1041" name="Text Box 13"/>
          <p:cNvSpPr txBox="1">
            <a:spLocks noChangeArrowheads="1"/>
          </p:cNvSpPr>
          <p:nvPr/>
        </p:nvSpPr>
        <p:spPr bwMode="auto">
          <a:xfrm>
            <a:off x="6858000" y="1219200"/>
            <a:ext cx="1106488" cy="461963"/>
          </a:xfrm>
          <a:prstGeom prst="rect">
            <a:avLst/>
          </a:prstGeom>
          <a:noFill/>
          <a:ln w="9525">
            <a:noFill/>
            <a:miter lim="800000"/>
            <a:headEnd/>
            <a:tailEnd/>
          </a:ln>
          <a:effectLst>
            <a:prstShdw prst="shdw11">
              <a:schemeClr val="bg2">
                <a:alpha val="50000"/>
              </a:schemeClr>
            </a:prstShdw>
          </a:effectLst>
        </p:spPr>
        <p:txBody>
          <a:bodyPr>
            <a:spAutoFit/>
          </a:bodyPr>
          <a:lstStyle/>
          <a:p>
            <a:r>
              <a:rPr lang="es-ES">
                <a:solidFill>
                  <a:srgbClr val="336699"/>
                </a:solidFill>
              </a:rPr>
              <a:t>Export</a:t>
            </a:r>
          </a:p>
        </p:txBody>
      </p:sp>
      <p:sp>
        <p:nvSpPr>
          <p:cNvPr id="18" name="Line 18"/>
          <p:cNvSpPr>
            <a:spLocks noChangeShapeType="1"/>
          </p:cNvSpPr>
          <p:nvPr/>
        </p:nvSpPr>
        <p:spPr bwMode="auto">
          <a:xfrm>
            <a:off x="2667000" y="1828800"/>
            <a:ext cx="6172200" cy="0"/>
          </a:xfrm>
          <a:prstGeom prst="line">
            <a:avLst/>
          </a:prstGeom>
          <a:noFill/>
          <a:ln w="38100">
            <a:solidFill>
              <a:srgbClr val="336699"/>
            </a:solidFill>
            <a:round/>
            <a:headEnd/>
            <a:tailEnd/>
          </a:ln>
          <a:effectLst>
            <a:outerShdw algn="ctr" rotWithShape="0">
              <a:schemeClr val="bg2">
                <a:alpha val="50000"/>
              </a:schemeClr>
            </a:outerShdw>
          </a:effectLst>
        </p:spPr>
        <p:txBody>
          <a:bodyPr/>
          <a:lstStyle/>
          <a:p>
            <a:pPr>
              <a:defRPr/>
            </a:pPr>
            <a:endParaRPr lang="es-ES_tradnl"/>
          </a:p>
        </p:txBody>
      </p:sp>
      <p:sp>
        <p:nvSpPr>
          <p:cNvPr id="1043" name="18 Rectángulo"/>
          <p:cNvSpPr>
            <a:spLocks noChangeArrowheads="1"/>
          </p:cNvSpPr>
          <p:nvPr/>
        </p:nvSpPr>
        <p:spPr bwMode="auto">
          <a:xfrm>
            <a:off x="6019800" y="1828800"/>
            <a:ext cx="3124200" cy="3140075"/>
          </a:xfrm>
          <a:prstGeom prst="rect">
            <a:avLst/>
          </a:prstGeom>
          <a:noFill/>
          <a:ln w="9525">
            <a:noFill/>
            <a:miter lim="800000"/>
            <a:headEnd/>
            <a:tailEnd/>
          </a:ln>
        </p:spPr>
        <p:txBody>
          <a:bodyPr>
            <a:spAutoFit/>
          </a:bodyPr>
          <a:lstStyle/>
          <a:p>
            <a:pPr>
              <a:buFontTx/>
              <a:buChar char="•"/>
            </a:pPr>
            <a:r>
              <a:rPr lang="en-US" sz="2200">
                <a:solidFill>
                  <a:srgbClr val="336699"/>
                </a:solidFill>
              </a:rPr>
              <a:t>Spare parts for energy and steel industry.</a:t>
            </a:r>
          </a:p>
          <a:p>
            <a:pPr>
              <a:buFontTx/>
              <a:buChar char="•"/>
            </a:pPr>
            <a:r>
              <a:rPr lang="en-US" sz="2200">
                <a:solidFill>
                  <a:srgbClr val="336699"/>
                </a:solidFill>
              </a:rPr>
              <a:t>Information Technologies (ITCs).</a:t>
            </a:r>
          </a:p>
          <a:p>
            <a:pPr>
              <a:buFontTx/>
              <a:buChar char="•"/>
            </a:pPr>
            <a:r>
              <a:rPr lang="en-US" sz="2200">
                <a:solidFill>
                  <a:srgbClr val="336699"/>
                </a:solidFill>
              </a:rPr>
              <a:t>Tourism.</a:t>
            </a:r>
          </a:p>
          <a:p>
            <a:pPr>
              <a:buFontTx/>
              <a:buChar char="•"/>
            </a:pPr>
            <a:r>
              <a:rPr lang="en-US" sz="2200">
                <a:solidFill>
                  <a:srgbClr val="336699"/>
                </a:solidFill>
              </a:rPr>
              <a:t>Agrifood products.</a:t>
            </a:r>
          </a:p>
          <a:p>
            <a:pPr>
              <a:buFontTx/>
              <a:buChar char="•"/>
            </a:pPr>
            <a:r>
              <a:rPr lang="en-US" sz="2200">
                <a:solidFill>
                  <a:srgbClr val="336699"/>
                </a:solidFill>
              </a:rPr>
              <a:t> Material of construction.</a:t>
            </a:r>
          </a:p>
          <a:p>
            <a:pPr>
              <a:buFontTx/>
              <a:buChar char="•"/>
            </a:pPr>
            <a:r>
              <a:rPr lang="en-US" sz="2200">
                <a:solidFill>
                  <a:srgbClr val="336699"/>
                </a:solidFill>
              </a:rPr>
              <a:t> Mining.</a:t>
            </a:r>
          </a:p>
        </p:txBody>
      </p:sp>
      <p:pic>
        <p:nvPicPr>
          <p:cNvPr id="1044" name="Picture 4" descr="D:\Mis Documentos\Mis imágenes\cohiba.jpg"/>
          <p:cNvPicPr>
            <a:picLocks noChangeAspect="1" noChangeArrowheads="1"/>
          </p:cNvPicPr>
          <p:nvPr/>
        </p:nvPicPr>
        <p:blipFill>
          <a:blip r:embed="rId10"/>
          <a:srcRect/>
          <a:stretch>
            <a:fillRect/>
          </a:stretch>
        </p:blipFill>
        <p:spPr bwMode="auto">
          <a:xfrm>
            <a:off x="6781800" y="6019800"/>
            <a:ext cx="1371600" cy="838200"/>
          </a:xfrm>
          <a:prstGeom prst="rect">
            <a:avLst/>
          </a:prstGeom>
          <a:noFill/>
          <a:ln w="9525">
            <a:noFill/>
            <a:miter lim="800000"/>
            <a:headEnd/>
            <a:tailEnd/>
          </a:ln>
        </p:spPr>
      </p:pic>
      <p:graphicFrame>
        <p:nvGraphicFramePr>
          <p:cNvPr id="239623" name="Object 7"/>
          <p:cNvGraphicFramePr>
            <a:graphicFrameLocks noChangeAspect="1"/>
          </p:cNvGraphicFramePr>
          <p:nvPr/>
        </p:nvGraphicFramePr>
        <p:xfrm>
          <a:off x="5181600" y="4953000"/>
          <a:ext cx="1447800" cy="1238250"/>
        </p:xfrm>
        <a:graphic>
          <a:graphicData uri="http://schemas.openxmlformats.org/presentationml/2006/ole">
            <p:oleObj spid="_x0000_s1026" name="Fotografía de Photo Editor" r:id="rId11" imgW="3048426" imgH="2285714" progId="">
              <p:embed/>
            </p:oleObj>
          </a:graphicData>
        </a:graphic>
      </p:graphicFrame>
      <p:pic>
        <p:nvPicPr>
          <p:cNvPr id="22" name="Picture 2" descr="rehadulto1"/>
          <p:cNvPicPr>
            <a:picLocks noChangeAspect="1" noChangeArrowheads="1"/>
          </p:cNvPicPr>
          <p:nvPr/>
        </p:nvPicPr>
        <p:blipFill>
          <a:blip r:embed="rId12"/>
          <a:srcRect/>
          <a:stretch>
            <a:fillRect/>
          </a:stretch>
        </p:blipFill>
        <p:spPr bwMode="auto">
          <a:xfrm>
            <a:off x="228600" y="4953000"/>
            <a:ext cx="1219200" cy="10826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2"/>
          <p:cNvSpPr txBox="1">
            <a:spLocks noChangeArrowheads="1"/>
          </p:cNvSpPr>
          <p:nvPr/>
        </p:nvSpPr>
        <p:spPr bwMode="auto">
          <a:xfrm>
            <a:off x="228600" y="381001"/>
            <a:ext cx="7329488" cy="867930"/>
          </a:xfrm>
          <a:prstGeom prst="rect">
            <a:avLst/>
          </a:prstGeom>
          <a:noFill/>
          <a:ln w="9525">
            <a:noFill/>
            <a:miter lim="800000"/>
            <a:headEnd/>
            <a:tailEnd/>
          </a:ln>
        </p:spPr>
        <p:txBody>
          <a:bodyPr wrap="square">
            <a:spAutoFit/>
          </a:bodyPr>
          <a:lstStyle/>
          <a:p>
            <a:pPr algn="ctr">
              <a:lnSpc>
                <a:spcPct val="140000"/>
              </a:lnSpc>
            </a:pPr>
            <a:r>
              <a:rPr lang="en-US" sz="3600" b="1" dirty="0">
                <a:solidFill>
                  <a:srgbClr val="2E0099"/>
                </a:solidFill>
                <a:cs typeface="Arial" pitchFamily="34" charset="0"/>
              </a:rPr>
              <a:t>Cuba attractive for FDI</a:t>
            </a:r>
            <a:endParaRPr lang="es-ES" sz="3600" b="1" dirty="0">
              <a:solidFill>
                <a:srgbClr val="2E0099"/>
              </a:solidFill>
              <a:cs typeface="Arial" pitchFamily="34" charset="0"/>
            </a:endParaRPr>
          </a:p>
        </p:txBody>
      </p:sp>
      <p:sp>
        <p:nvSpPr>
          <p:cNvPr id="25603" name="Text Box 5"/>
          <p:cNvSpPr txBox="1">
            <a:spLocks noChangeArrowheads="1"/>
          </p:cNvSpPr>
          <p:nvPr/>
        </p:nvSpPr>
        <p:spPr bwMode="auto">
          <a:xfrm>
            <a:off x="152400" y="1219200"/>
            <a:ext cx="2168525" cy="503238"/>
          </a:xfrm>
          <a:prstGeom prst="rect">
            <a:avLst/>
          </a:prstGeom>
          <a:noFill/>
          <a:ln w="57150" cmpd="thinThick" algn="ctr">
            <a:solidFill>
              <a:srgbClr val="FFFFFF"/>
            </a:solidFill>
            <a:miter lim="800000"/>
            <a:headEnd/>
            <a:tailEnd/>
          </a:ln>
        </p:spPr>
        <p:txBody>
          <a:bodyPr wrap="none" anchor="ctr"/>
          <a:lstStyle/>
          <a:p>
            <a:pPr marL="174625" indent="-174625">
              <a:tabLst>
                <a:tab pos="174625" algn="l"/>
              </a:tabLst>
            </a:pPr>
            <a:r>
              <a:rPr lang="en-US" b="1" dirty="0">
                <a:solidFill>
                  <a:srgbClr val="2E0099"/>
                </a:solidFill>
                <a:cs typeface="Arial" pitchFamily="34" charset="0"/>
              </a:rPr>
              <a:t>Guarantees</a:t>
            </a:r>
          </a:p>
        </p:txBody>
      </p:sp>
      <p:sp>
        <p:nvSpPr>
          <p:cNvPr id="25604" name="Text Box 6"/>
          <p:cNvSpPr txBox="1">
            <a:spLocks noChangeArrowheads="1"/>
          </p:cNvSpPr>
          <p:nvPr/>
        </p:nvSpPr>
        <p:spPr bwMode="auto">
          <a:xfrm>
            <a:off x="304800" y="1752600"/>
            <a:ext cx="5867400" cy="708025"/>
          </a:xfrm>
          <a:prstGeom prst="rect">
            <a:avLst/>
          </a:prstGeom>
          <a:noFill/>
          <a:ln w="9525">
            <a:noFill/>
            <a:miter lim="800000"/>
            <a:headEnd/>
            <a:tailEnd/>
          </a:ln>
        </p:spPr>
        <p:txBody>
          <a:bodyPr>
            <a:spAutoFit/>
          </a:bodyPr>
          <a:lstStyle/>
          <a:p>
            <a:pPr marL="271463" indent="-271463">
              <a:buFontTx/>
              <a:buChar char="•"/>
            </a:pPr>
            <a:r>
              <a:rPr lang="en-US" sz="2000" b="1">
                <a:solidFill>
                  <a:srgbClr val="B30925"/>
                </a:solidFill>
                <a:cs typeface="Arial" pitchFamily="34" charset="0"/>
              </a:rPr>
              <a:t>No withholding tax on dividend and profit repatriations</a:t>
            </a:r>
          </a:p>
        </p:txBody>
      </p:sp>
      <p:sp>
        <p:nvSpPr>
          <p:cNvPr id="25605" name="Text Box 7"/>
          <p:cNvSpPr txBox="1">
            <a:spLocks noChangeArrowheads="1"/>
          </p:cNvSpPr>
          <p:nvPr/>
        </p:nvSpPr>
        <p:spPr bwMode="auto">
          <a:xfrm>
            <a:off x="228600" y="2514600"/>
            <a:ext cx="3448050" cy="574675"/>
          </a:xfrm>
          <a:prstGeom prst="rect">
            <a:avLst/>
          </a:prstGeom>
          <a:noFill/>
          <a:ln w="57150" cmpd="thinThick" algn="ctr">
            <a:solidFill>
              <a:srgbClr val="FFFFFF"/>
            </a:solidFill>
            <a:miter lim="800000"/>
            <a:headEnd/>
            <a:tailEnd/>
          </a:ln>
        </p:spPr>
        <p:txBody>
          <a:bodyPr wrap="none" rIns="144000" anchor="ctr"/>
          <a:lstStyle/>
          <a:p>
            <a:pPr marL="174625" indent="-174625">
              <a:tabLst>
                <a:tab pos="174625" algn="l"/>
              </a:tabLst>
            </a:pPr>
            <a:r>
              <a:rPr lang="en-US" b="1">
                <a:solidFill>
                  <a:srgbClr val="2E0099"/>
                </a:solidFill>
                <a:cs typeface="Arial" pitchFamily="34" charset="0"/>
              </a:rPr>
              <a:t>Tax Obligations</a:t>
            </a:r>
            <a:r>
              <a:rPr lang="es-ES" b="1">
                <a:solidFill>
                  <a:srgbClr val="2E0099"/>
                </a:solidFill>
                <a:cs typeface="Arial" pitchFamily="34" charset="0"/>
              </a:rPr>
              <a:t> </a:t>
            </a:r>
          </a:p>
        </p:txBody>
      </p:sp>
      <p:sp>
        <p:nvSpPr>
          <p:cNvPr id="25606" name="Text Box 8"/>
          <p:cNvSpPr txBox="1">
            <a:spLocks noChangeArrowheads="1"/>
          </p:cNvSpPr>
          <p:nvPr/>
        </p:nvSpPr>
        <p:spPr bwMode="auto">
          <a:xfrm>
            <a:off x="304800" y="3124200"/>
            <a:ext cx="5867400" cy="701675"/>
          </a:xfrm>
          <a:prstGeom prst="rect">
            <a:avLst/>
          </a:prstGeom>
          <a:noFill/>
          <a:ln w="9525">
            <a:noFill/>
            <a:miter lim="800000"/>
            <a:headEnd/>
            <a:tailEnd/>
          </a:ln>
        </p:spPr>
        <p:txBody>
          <a:bodyPr>
            <a:spAutoFit/>
          </a:bodyPr>
          <a:lstStyle/>
          <a:p>
            <a:pPr marL="271463" indent="-271463">
              <a:buFontTx/>
              <a:buChar char="•"/>
            </a:pPr>
            <a:r>
              <a:rPr lang="en-US" sz="2000" b="1">
                <a:solidFill>
                  <a:srgbClr val="B30925"/>
                </a:solidFill>
                <a:cs typeface="Arial" pitchFamily="34" charset="0"/>
              </a:rPr>
              <a:t>Profit Tax 30.0%</a:t>
            </a:r>
          </a:p>
          <a:p>
            <a:pPr marL="271463" indent="-271463">
              <a:buFontTx/>
              <a:buChar char="•"/>
            </a:pPr>
            <a:r>
              <a:rPr lang="en-US" sz="2000" b="1">
                <a:solidFill>
                  <a:srgbClr val="B30925"/>
                </a:solidFill>
                <a:cs typeface="Arial" pitchFamily="34" charset="0"/>
              </a:rPr>
              <a:t>Payroll and Social Security Charge 25.0%</a:t>
            </a:r>
          </a:p>
        </p:txBody>
      </p:sp>
      <p:sp>
        <p:nvSpPr>
          <p:cNvPr id="25607" name="Text Box 9"/>
          <p:cNvSpPr txBox="1">
            <a:spLocks noChangeArrowheads="1"/>
          </p:cNvSpPr>
          <p:nvPr/>
        </p:nvSpPr>
        <p:spPr bwMode="auto">
          <a:xfrm>
            <a:off x="304800" y="3962400"/>
            <a:ext cx="1808163" cy="263525"/>
          </a:xfrm>
          <a:prstGeom prst="rect">
            <a:avLst/>
          </a:prstGeom>
          <a:noFill/>
          <a:ln w="57150" cmpd="thinThick" algn="ctr">
            <a:solidFill>
              <a:srgbClr val="FFFFFF"/>
            </a:solidFill>
            <a:miter lim="800000"/>
            <a:headEnd/>
            <a:tailEnd/>
          </a:ln>
        </p:spPr>
        <p:txBody>
          <a:bodyPr wrap="none" anchor="ctr"/>
          <a:lstStyle/>
          <a:p>
            <a:pPr marL="174625" indent="-174625">
              <a:tabLst>
                <a:tab pos="174625" algn="l"/>
              </a:tabLst>
            </a:pPr>
            <a:endParaRPr lang="es-ES" b="1">
              <a:solidFill>
                <a:srgbClr val="2E0099"/>
              </a:solidFill>
              <a:cs typeface="Arial" pitchFamily="34" charset="0"/>
            </a:endParaRPr>
          </a:p>
          <a:p>
            <a:pPr marL="174625" indent="-174625">
              <a:tabLst>
                <a:tab pos="174625" algn="l"/>
              </a:tabLst>
            </a:pPr>
            <a:r>
              <a:rPr lang="en-US" b="1">
                <a:solidFill>
                  <a:srgbClr val="2E0099"/>
                </a:solidFill>
                <a:cs typeface="Arial" pitchFamily="34" charset="0"/>
              </a:rPr>
              <a:t>Incentives </a:t>
            </a:r>
          </a:p>
          <a:p>
            <a:pPr marL="174625" indent="-174625">
              <a:tabLst>
                <a:tab pos="174625" algn="l"/>
              </a:tabLst>
            </a:pPr>
            <a:endParaRPr lang="es-ES" b="1">
              <a:solidFill>
                <a:srgbClr val="2E0099"/>
              </a:solidFill>
              <a:cs typeface="Arial" pitchFamily="34" charset="0"/>
            </a:endParaRPr>
          </a:p>
        </p:txBody>
      </p:sp>
      <p:sp>
        <p:nvSpPr>
          <p:cNvPr id="25608" name="Text Box 4"/>
          <p:cNvSpPr txBox="1">
            <a:spLocks noChangeArrowheads="1"/>
          </p:cNvSpPr>
          <p:nvPr/>
        </p:nvSpPr>
        <p:spPr bwMode="auto">
          <a:xfrm>
            <a:off x="228600" y="4267200"/>
            <a:ext cx="5105400" cy="708025"/>
          </a:xfrm>
          <a:prstGeom prst="rect">
            <a:avLst/>
          </a:prstGeom>
          <a:noFill/>
          <a:ln w="9525">
            <a:noFill/>
            <a:miter lim="800000"/>
            <a:headEnd/>
            <a:tailEnd/>
          </a:ln>
        </p:spPr>
        <p:txBody>
          <a:bodyPr>
            <a:spAutoFit/>
          </a:bodyPr>
          <a:lstStyle/>
          <a:p>
            <a:pPr marL="728663" lvl="1" indent="-271463">
              <a:buFont typeface="Arial" pitchFamily="34" charset="0"/>
              <a:buChar char="•"/>
            </a:pPr>
            <a:r>
              <a:rPr lang="en-US" sz="2000" b="1">
                <a:solidFill>
                  <a:srgbClr val="B30925"/>
                </a:solidFill>
                <a:cs typeface="Arial" pitchFamily="34" charset="0"/>
              </a:rPr>
              <a:t>Considered on a case by case basis</a:t>
            </a:r>
          </a:p>
        </p:txBody>
      </p:sp>
      <p:sp>
        <p:nvSpPr>
          <p:cNvPr id="25609" name="Text Box 23"/>
          <p:cNvSpPr txBox="1">
            <a:spLocks noChangeArrowheads="1"/>
          </p:cNvSpPr>
          <p:nvPr/>
        </p:nvSpPr>
        <p:spPr bwMode="auto">
          <a:xfrm>
            <a:off x="228600" y="4876800"/>
            <a:ext cx="4514850" cy="442913"/>
          </a:xfrm>
          <a:prstGeom prst="rect">
            <a:avLst/>
          </a:prstGeom>
          <a:noFill/>
          <a:ln w="57150" cmpd="thinThick" algn="ctr">
            <a:solidFill>
              <a:srgbClr val="FFFFFF"/>
            </a:solidFill>
            <a:miter lim="800000"/>
            <a:headEnd/>
            <a:tailEnd/>
          </a:ln>
        </p:spPr>
        <p:txBody>
          <a:bodyPr wrap="none" anchor="ctr"/>
          <a:lstStyle/>
          <a:p>
            <a:pPr marL="174625" indent="-174625">
              <a:tabLst>
                <a:tab pos="174625" algn="l"/>
              </a:tabLst>
            </a:pPr>
            <a:r>
              <a:rPr lang="en-US" b="1">
                <a:solidFill>
                  <a:srgbClr val="2E0099"/>
                </a:solidFill>
                <a:cs typeface="Arial" pitchFamily="34" charset="0"/>
              </a:rPr>
              <a:t>Comparative strengths</a:t>
            </a:r>
            <a:r>
              <a:rPr lang="en-US" i="1">
                <a:solidFill>
                  <a:srgbClr val="2E0099"/>
                </a:solidFill>
                <a:cs typeface="Arial" pitchFamily="34" charset="0"/>
              </a:rPr>
              <a:t> </a:t>
            </a:r>
          </a:p>
        </p:txBody>
      </p:sp>
      <p:sp>
        <p:nvSpPr>
          <p:cNvPr id="25610" name="Text Box 24"/>
          <p:cNvSpPr txBox="1">
            <a:spLocks noChangeArrowheads="1"/>
          </p:cNvSpPr>
          <p:nvPr/>
        </p:nvSpPr>
        <p:spPr bwMode="auto">
          <a:xfrm>
            <a:off x="304800" y="5334000"/>
            <a:ext cx="4991100" cy="1016000"/>
          </a:xfrm>
          <a:prstGeom prst="rect">
            <a:avLst/>
          </a:prstGeom>
          <a:noFill/>
          <a:ln w="9525">
            <a:noFill/>
            <a:miter lim="800000"/>
            <a:headEnd/>
            <a:tailEnd/>
          </a:ln>
        </p:spPr>
        <p:txBody>
          <a:bodyPr>
            <a:spAutoFit/>
          </a:bodyPr>
          <a:lstStyle/>
          <a:p>
            <a:pPr marL="271463" indent="-271463">
              <a:buFontTx/>
              <a:buChar char="•"/>
            </a:pPr>
            <a:r>
              <a:rPr lang="en-US" sz="2000" b="1">
                <a:solidFill>
                  <a:srgbClr val="B30925"/>
                </a:solidFill>
                <a:cs typeface="Arial" pitchFamily="34" charset="0"/>
              </a:rPr>
              <a:t>Highly skilled labor</a:t>
            </a:r>
          </a:p>
          <a:p>
            <a:pPr marL="271463" indent="-271463">
              <a:buFontTx/>
              <a:buChar char="•"/>
            </a:pPr>
            <a:r>
              <a:rPr lang="en-US" sz="2000" b="1">
                <a:solidFill>
                  <a:srgbClr val="B30925"/>
                </a:solidFill>
                <a:cs typeface="Arial" pitchFamily="34" charset="0"/>
              </a:rPr>
              <a:t>Existing infrastructure </a:t>
            </a:r>
          </a:p>
          <a:p>
            <a:pPr marL="271463" indent="-271463">
              <a:buFontTx/>
              <a:buChar char="•"/>
            </a:pPr>
            <a:r>
              <a:rPr lang="en-US" sz="2000" b="1">
                <a:solidFill>
                  <a:srgbClr val="B30925"/>
                </a:solidFill>
                <a:cs typeface="Arial" pitchFamily="34" charset="0"/>
              </a:rPr>
              <a:t>Geographic location</a:t>
            </a:r>
          </a:p>
        </p:txBody>
      </p:sp>
      <p:pic>
        <p:nvPicPr>
          <p:cNvPr id="25611" name="Picture 12" descr="ok_cobre"/>
          <p:cNvPicPr>
            <a:picLocks noChangeAspect="1" noChangeArrowheads="1"/>
          </p:cNvPicPr>
          <p:nvPr/>
        </p:nvPicPr>
        <p:blipFill>
          <a:blip r:embed="rId3"/>
          <a:srcRect l="9235"/>
          <a:stretch>
            <a:fillRect/>
          </a:stretch>
        </p:blipFill>
        <p:spPr bwMode="auto">
          <a:xfrm>
            <a:off x="6400800" y="1447800"/>
            <a:ext cx="2590800" cy="2528888"/>
          </a:xfrm>
          <a:prstGeom prst="rect">
            <a:avLst/>
          </a:prstGeom>
          <a:noFill/>
          <a:ln w="9525">
            <a:noFill/>
            <a:miter lim="800000"/>
            <a:headEnd/>
            <a:tailEnd/>
          </a:ln>
        </p:spPr>
      </p:pic>
      <p:pic>
        <p:nvPicPr>
          <p:cNvPr id="25612" name="Picture 12" descr="None"/>
          <p:cNvPicPr>
            <a:picLocks noChangeAspect="1" noChangeArrowheads="1"/>
          </p:cNvPicPr>
          <p:nvPr/>
        </p:nvPicPr>
        <p:blipFill>
          <a:blip r:embed="rId4"/>
          <a:srcRect/>
          <a:stretch>
            <a:fillRect/>
          </a:stretch>
        </p:blipFill>
        <p:spPr bwMode="auto">
          <a:xfrm>
            <a:off x="5334000" y="4267200"/>
            <a:ext cx="3581400" cy="22860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6"/>
          <p:cNvSpPr>
            <a:spLocks noChangeArrowheads="1"/>
          </p:cNvSpPr>
          <p:nvPr/>
        </p:nvSpPr>
        <p:spPr bwMode="auto">
          <a:xfrm>
            <a:off x="609600" y="3810000"/>
            <a:ext cx="2133600" cy="1008063"/>
          </a:xfrm>
          <a:prstGeom prst="roundRect">
            <a:avLst>
              <a:gd name="adj" fmla="val 16667"/>
            </a:avLst>
          </a:prstGeom>
          <a:gradFill rotWithShape="1">
            <a:gsLst>
              <a:gs pos="0">
                <a:srgbClr val="336699"/>
              </a:gs>
              <a:gs pos="50000">
                <a:srgbClr val="7D9EBE"/>
              </a:gs>
              <a:gs pos="100000">
                <a:srgbClr val="336699"/>
              </a:gs>
            </a:gsLst>
            <a:lin ang="18900000" scaled="1"/>
          </a:gradFill>
          <a:ln w="9525">
            <a:noFill/>
            <a:round/>
            <a:headEnd/>
            <a:tailEnd/>
          </a:ln>
        </p:spPr>
        <p:txBody>
          <a:bodyPr wrap="none" anchor="ctr"/>
          <a:lstStyle/>
          <a:p>
            <a:endParaRPr lang="es-ES_tradnl">
              <a:latin typeface="Times New Roman" pitchFamily="18" charset="0"/>
            </a:endParaRPr>
          </a:p>
        </p:txBody>
      </p:sp>
      <p:sp>
        <p:nvSpPr>
          <p:cNvPr id="26627" name="Text Box 7"/>
          <p:cNvSpPr txBox="1">
            <a:spLocks noChangeArrowheads="1"/>
          </p:cNvSpPr>
          <p:nvPr/>
        </p:nvSpPr>
        <p:spPr bwMode="auto">
          <a:xfrm>
            <a:off x="685800" y="4038600"/>
            <a:ext cx="1981200" cy="584200"/>
          </a:xfrm>
          <a:prstGeom prst="rect">
            <a:avLst/>
          </a:prstGeom>
          <a:noFill/>
          <a:ln w="9525">
            <a:noFill/>
            <a:miter lim="800000"/>
            <a:headEnd/>
            <a:tailEnd/>
          </a:ln>
          <a:effectLst>
            <a:prstShdw prst="shdw11">
              <a:schemeClr val="bg2">
                <a:alpha val="50000"/>
              </a:schemeClr>
            </a:prstShdw>
          </a:effectLst>
        </p:spPr>
        <p:txBody>
          <a:bodyPr>
            <a:spAutoFit/>
          </a:bodyPr>
          <a:lstStyle/>
          <a:p>
            <a:pPr algn="ctr">
              <a:spcBef>
                <a:spcPct val="50000"/>
              </a:spcBef>
            </a:pPr>
            <a:r>
              <a:rPr lang="es-ES" sz="3200">
                <a:solidFill>
                  <a:schemeClr val="bg1"/>
                </a:solidFill>
                <a:latin typeface="Verdana" pitchFamily="34" charset="0"/>
              </a:rPr>
              <a:t>LAW 77</a:t>
            </a:r>
          </a:p>
        </p:txBody>
      </p:sp>
      <p:sp>
        <p:nvSpPr>
          <p:cNvPr id="26628" name="Text Box 8"/>
          <p:cNvSpPr txBox="1">
            <a:spLocks noChangeArrowheads="1"/>
          </p:cNvSpPr>
          <p:nvPr/>
        </p:nvSpPr>
        <p:spPr bwMode="auto">
          <a:xfrm>
            <a:off x="304800" y="4876800"/>
            <a:ext cx="3733800" cy="1631950"/>
          </a:xfrm>
          <a:prstGeom prst="rect">
            <a:avLst/>
          </a:prstGeom>
          <a:noFill/>
          <a:ln w="9525">
            <a:noFill/>
            <a:miter lim="800000"/>
            <a:headEnd/>
            <a:tailEnd/>
          </a:ln>
          <a:effectLst>
            <a:prstShdw prst="shdw11">
              <a:schemeClr val="bg2">
                <a:alpha val="50000"/>
              </a:schemeClr>
            </a:prstShdw>
          </a:effectLst>
        </p:spPr>
        <p:txBody>
          <a:bodyPr>
            <a:spAutoFit/>
          </a:bodyPr>
          <a:lstStyle/>
          <a:p>
            <a:pPr>
              <a:buFontTx/>
              <a:buChar char="•"/>
            </a:pPr>
            <a:r>
              <a:rPr lang="es-ES" sz="2000">
                <a:solidFill>
                  <a:srgbClr val="336699"/>
                </a:solidFill>
              </a:rPr>
              <a:t>Joint venture	</a:t>
            </a:r>
          </a:p>
          <a:p>
            <a:pPr>
              <a:buFontTx/>
              <a:buChar char="•"/>
            </a:pPr>
            <a:r>
              <a:rPr lang="es-ES" sz="2000">
                <a:solidFill>
                  <a:srgbClr val="336699"/>
                </a:solidFill>
              </a:rPr>
              <a:t>International Economic </a:t>
            </a:r>
          </a:p>
          <a:p>
            <a:r>
              <a:rPr lang="es-ES" sz="2000">
                <a:solidFill>
                  <a:srgbClr val="336699"/>
                </a:solidFill>
              </a:rPr>
              <a:t>   Association Contract</a:t>
            </a:r>
          </a:p>
          <a:p>
            <a:pPr>
              <a:buFontTx/>
              <a:buChar char="•"/>
            </a:pPr>
            <a:r>
              <a:rPr lang="en-US" sz="2000">
                <a:solidFill>
                  <a:srgbClr val="336699"/>
                </a:solidFill>
              </a:rPr>
              <a:t>Totally foreign capital company</a:t>
            </a:r>
            <a:endParaRPr lang="es-ES" sz="2000">
              <a:solidFill>
                <a:srgbClr val="336699"/>
              </a:solidFill>
            </a:endParaRPr>
          </a:p>
        </p:txBody>
      </p:sp>
      <p:sp>
        <p:nvSpPr>
          <p:cNvPr id="26629" name="AutoShape 9"/>
          <p:cNvSpPr>
            <a:spLocks noChangeArrowheads="1"/>
          </p:cNvSpPr>
          <p:nvPr/>
        </p:nvSpPr>
        <p:spPr bwMode="auto">
          <a:xfrm>
            <a:off x="5334000" y="3810000"/>
            <a:ext cx="2209800" cy="1143000"/>
          </a:xfrm>
          <a:prstGeom prst="roundRect">
            <a:avLst>
              <a:gd name="adj" fmla="val 16667"/>
            </a:avLst>
          </a:prstGeom>
          <a:gradFill rotWithShape="1">
            <a:gsLst>
              <a:gs pos="0">
                <a:srgbClr val="336699"/>
              </a:gs>
              <a:gs pos="50000">
                <a:srgbClr val="7D9EBE"/>
              </a:gs>
              <a:gs pos="100000">
                <a:srgbClr val="336699"/>
              </a:gs>
            </a:gsLst>
            <a:lin ang="18900000" scaled="1"/>
          </a:gradFill>
          <a:ln w="9525">
            <a:noFill/>
            <a:round/>
            <a:headEnd/>
            <a:tailEnd/>
          </a:ln>
        </p:spPr>
        <p:txBody>
          <a:bodyPr wrap="none" anchor="ctr"/>
          <a:lstStyle/>
          <a:p>
            <a:endParaRPr lang="es-ES_tradnl">
              <a:latin typeface="Times New Roman" pitchFamily="18" charset="0"/>
            </a:endParaRPr>
          </a:p>
        </p:txBody>
      </p:sp>
      <p:sp>
        <p:nvSpPr>
          <p:cNvPr id="26630" name="Text Box 10"/>
          <p:cNvSpPr txBox="1">
            <a:spLocks noChangeArrowheads="1"/>
          </p:cNvSpPr>
          <p:nvPr/>
        </p:nvSpPr>
        <p:spPr bwMode="auto">
          <a:xfrm>
            <a:off x="5334000" y="3886200"/>
            <a:ext cx="2209800" cy="954088"/>
          </a:xfrm>
          <a:prstGeom prst="rect">
            <a:avLst/>
          </a:prstGeom>
          <a:noFill/>
          <a:ln w="9525">
            <a:noFill/>
            <a:miter lim="800000"/>
            <a:headEnd/>
            <a:tailEnd/>
          </a:ln>
          <a:effectLst>
            <a:prstShdw prst="shdw11">
              <a:schemeClr val="bg2">
                <a:alpha val="50000"/>
              </a:schemeClr>
            </a:prstShdw>
          </a:effectLst>
        </p:spPr>
        <p:txBody>
          <a:bodyPr>
            <a:spAutoFit/>
          </a:bodyPr>
          <a:lstStyle/>
          <a:p>
            <a:pPr algn="ctr">
              <a:spcBef>
                <a:spcPct val="50000"/>
              </a:spcBef>
            </a:pPr>
            <a:r>
              <a:rPr lang="es-ES" sz="2800">
                <a:solidFill>
                  <a:schemeClr val="bg1"/>
                </a:solidFill>
                <a:latin typeface="Verdana" pitchFamily="34" charset="0"/>
              </a:rPr>
              <a:t>Agreement5290</a:t>
            </a:r>
          </a:p>
        </p:txBody>
      </p:sp>
      <p:sp>
        <p:nvSpPr>
          <p:cNvPr id="26631" name="Text Box 11"/>
          <p:cNvSpPr txBox="1">
            <a:spLocks noChangeArrowheads="1"/>
          </p:cNvSpPr>
          <p:nvPr/>
        </p:nvSpPr>
        <p:spPr bwMode="auto">
          <a:xfrm>
            <a:off x="4267200" y="4953000"/>
            <a:ext cx="4267200" cy="1692275"/>
          </a:xfrm>
          <a:prstGeom prst="rect">
            <a:avLst/>
          </a:prstGeom>
          <a:noFill/>
          <a:ln w="9525">
            <a:noFill/>
            <a:miter lim="800000"/>
            <a:headEnd/>
            <a:tailEnd/>
          </a:ln>
          <a:effectLst>
            <a:prstShdw prst="shdw11">
              <a:schemeClr val="bg2">
                <a:alpha val="50000"/>
              </a:schemeClr>
            </a:prstShdw>
          </a:effectLst>
        </p:spPr>
        <p:txBody>
          <a:bodyPr>
            <a:spAutoFit/>
          </a:bodyPr>
          <a:lstStyle/>
          <a:p>
            <a:pPr>
              <a:buFontTx/>
              <a:buChar char="•"/>
            </a:pPr>
            <a:r>
              <a:rPr lang="en-US" sz="2000">
                <a:solidFill>
                  <a:srgbClr val="336699"/>
                </a:solidFill>
              </a:rPr>
              <a:t>Cooperated Production Contract (Goods and Services) </a:t>
            </a:r>
          </a:p>
          <a:p>
            <a:pPr>
              <a:buFontTx/>
              <a:buChar char="•"/>
            </a:pPr>
            <a:r>
              <a:rPr lang="en-US" sz="2000">
                <a:solidFill>
                  <a:srgbClr val="336699"/>
                </a:solidFill>
              </a:rPr>
              <a:t>Management Contract (Products </a:t>
            </a:r>
          </a:p>
          <a:p>
            <a:pPr>
              <a:buFontTx/>
              <a:buChar char="•"/>
            </a:pPr>
            <a:r>
              <a:rPr lang="en-US" sz="2000">
                <a:solidFill>
                  <a:srgbClr val="336699"/>
                </a:solidFill>
              </a:rPr>
              <a:t>and Services) </a:t>
            </a:r>
          </a:p>
          <a:p>
            <a:pPr>
              <a:buFontTx/>
              <a:buChar char="•"/>
            </a:pPr>
            <a:r>
              <a:rPr lang="en-US" sz="2000">
                <a:solidFill>
                  <a:srgbClr val="336699"/>
                </a:solidFill>
              </a:rPr>
              <a:t>Hotel Management Contract</a:t>
            </a:r>
            <a:endParaRPr lang="es-ES" sz="2000">
              <a:solidFill>
                <a:srgbClr val="336699"/>
              </a:solidFill>
            </a:endParaRPr>
          </a:p>
        </p:txBody>
      </p:sp>
      <p:sp>
        <p:nvSpPr>
          <p:cNvPr id="26632" name="Text Box 4"/>
          <p:cNvSpPr txBox="1">
            <a:spLocks noChangeArrowheads="1"/>
          </p:cNvSpPr>
          <p:nvPr/>
        </p:nvSpPr>
        <p:spPr bwMode="auto">
          <a:xfrm>
            <a:off x="1371600" y="76200"/>
            <a:ext cx="5181600" cy="523875"/>
          </a:xfrm>
          <a:prstGeom prst="rect">
            <a:avLst/>
          </a:prstGeom>
          <a:solidFill>
            <a:schemeClr val="bg1"/>
          </a:solidFill>
          <a:ln w="9525">
            <a:noFill/>
            <a:miter lim="800000"/>
            <a:headEnd/>
            <a:tailEnd/>
          </a:ln>
        </p:spPr>
        <p:txBody>
          <a:bodyPr>
            <a:spAutoFit/>
          </a:bodyPr>
          <a:lstStyle/>
          <a:p>
            <a:r>
              <a:rPr lang="es-ES" sz="2800" b="1">
                <a:solidFill>
                  <a:srgbClr val="003399"/>
                </a:solidFill>
              </a:rPr>
              <a:t>Foreign Direct Investment</a:t>
            </a:r>
          </a:p>
        </p:txBody>
      </p:sp>
      <p:pic>
        <p:nvPicPr>
          <p:cNvPr id="26633" name="Picture 4" descr="cuba"/>
          <p:cNvPicPr>
            <a:picLocks noChangeAspect="1" noChangeArrowheads="1" noCrop="1"/>
          </p:cNvPicPr>
          <p:nvPr/>
        </p:nvPicPr>
        <p:blipFill>
          <a:blip r:embed="rId2"/>
          <a:srcRect/>
          <a:stretch>
            <a:fillRect/>
          </a:stretch>
        </p:blipFill>
        <p:spPr bwMode="auto">
          <a:xfrm rot="-655710">
            <a:off x="8302625" y="69850"/>
            <a:ext cx="790575" cy="608013"/>
          </a:xfrm>
          <a:prstGeom prst="rect">
            <a:avLst/>
          </a:prstGeom>
          <a:noFill/>
          <a:ln w="9525">
            <a:noFill/>
            <a:miter lim="800000"/>
            <a:headEnd/>
            <a:tailEnd/>
          </a:ln>
        </p:spPr>
      </p:pic>
      <p:sp>
        <p:nvSpPr>
          <p:cNvPr id="26634" name="9 Rectángulo"/>
          <p:cNvSpPr>
            <a:spLocks noChangeArrowheads="1"/>
          </p:cNvSpPr>
          <p:nvPr/>
        </p:nvSpPr>
        <p:spPr bwMode="auto">
          <a:xfrm>
            <a:off x="0" y="609600"/>
            <a:ext cx="2576513" cy="461963"/>
          </a:xfrm>
          <a:prstGeom prst="rect">
            <a:avLst/>
          </a:prstGeom>
          <a:noFill/>
          <a:ln w="9525">
            <a:noFill/>
            <a:miter lim="800000"/>
            <a:headEnd/>
            <a:tailEnd/>
          </a:ln>
        </p:spPr>
        <p:txBody>
          <a:bodyPr wrap="none">
            <a:spAutoFit/>
          </a:bodyPr>
          <a:lstStyle/>
          <a:p>
            <a:r>
              <a:rPr lang="en-US" b="1">
                <a:solidFill>
                  <a:srgbClr val="003399"/>
                </a:solidFill>
              </a:rPr>
              <a:t>Priority Sectors</a:t>
            </a:r>
          </a:p>
        </p:txBody>
      </p:sp>
      <p:sp>
        <p:nvSpPr>
          <p:cNvPr id="26635" name="10 Rectángulo"/>
          <p:cNvSpPr>
            <a:spLocks noChangeArrowheads="1"/>
          </p:cNvSpPr>
          <p:nvPr/>
        </p:nvSpPr>
        <p:spPr bwMode="auto">
          <a:xfrm>
            <a:off x="0" y="3352800"/>
            <a:ext cx="3027363" cy="461963"/>
          </a:xfrm>
          <a:prstGeom prst="rect">
            <a:avLst/>
          </a:prstGeom>
          <a:noFill/>
          <a:ln w="9525">
            <a:noFill/>
            <a:miter lim="800000"/>
            <a:headEnd/>
            <a:tailEnd/>
          </a:ln>
        </p:spPr>
        <p:txBody>
          <a:bodyPr wrap="none">
            <a:spAutoFit/>
          </a:bodyPr>
          <a:lstStyle/>
          <a:p>
            <a:r>
              <a:rPr lang="es-ES" b="1">
                <a:solidFill>
                  <a:srgbClr val="003399"/>
                </a:solidFill>
              </a:rPr>
              <a:t>Modalities in Cuba</a:t>
            </a:r>
            <a:endParaRPr lang="en-US" b="1">
              <a:solidFill>
                <a:srgbClr val="1E1E7C"/>
              </a:solidFill>
              <a:cs typeface="Arial" pitchFamily="34" charset="0"/>
            </a:endParaRPr>
          </a:p>
        </p:txBody>
      </p:sp>
      <p:sp>
        <p:nvSpPr>
          <p:cNvPr id="26636" name="Text Box 14"/>
          <p:cNvSpPr txBox="1">
            <a:spLocks noChangeArrowheads="1"/>
          </p:cNvSpPr>
          <p:nvPr/>
        </p:nvSpPr>
        <p:spPr bwMode="auto">
          <a:xfrm>
            <a:off x="2971800" y="533400"/>
            <a:ext cx="1981200" cy="2862263"/>
          </a:xfrm>
          <a:prstGeom prst="rect">
            <a:avLst/>
          </a:prstGeom>
          <a:noFill/>
          <a:ln w="9525">
            <a:noFill/>
            <a:miter lim="800000"/>
            <a:headEnd/>
            <a:tailEnd/>
          </a:ln>
        </p:spPr>
        <p:txBody>
          <a:bodyPr>
            <a:spAutoFit/>
          </a:bodyPr>
          <a:lstStyle/>
          <a:p>
            <a:pPr>
              <a:lnSpc>
                <a:spcPct val="150000"/>
              </a:lnSpc>
              <a:buFont typeface="Arial" pitchFamily="34" charset="0"/>
              <a:buChar char="•"/>
            </a:pPr>
            <a:r>
              <a:rPr lang="en-US" b="1">
                <a:solidFill>
                  <a:srgbClr val="003399"/>
                </a:solidFill>
              </a:rPr>
              <a:t> Tourism</a:t>
            </a:r>
          </a:p>
          <a:p>
            <a:pPr>
              <a:lnSpc>
                <a:spcPct val="150000"/>
              </a:lnSpc>
              <a:buFont typeface="Arial" pitchFamily="34" charset="0"/>
              <a:buChar char="•"/>
            </a:pPr>
            <a:r>
              <a:rPr lang="en-US" b="1">
                <a:solidFill>
                  <a:srgbClr val="003399"/>
                </a:solidFill>
              </a:rPr>
              <a:t> Oil</a:t>
            </a:r>
          </a:p>
          <a:p>
            <a:pPr>
              <a:lnSpc>
                <a:spcPct val="150000"/>
              </a:lnSpc>
              <a:buFont typeface="Arial" pitchFamily="34" charset="0"/>
              <a:buChar char="•"/>
            </a:pPr>
            <a:r>
              <a:rPr lang="en-US" b="1">
                <a:solidFill>
                  <a:srgbClr val="003399"/>
                </a:solidFill>
              </a:rPr>
              <a:t> Mining </a:t>
            </a:r>
          </a:p>
          <a:p>
            <a:pPr>
              <a:lnSpc>
                <a:spcPct val="150000"/>
              </a:lnSpc>
              <a:buFont typeface="Arial" pitchFamily="34" charset="0"/>
              <a:buChar char="•"/>
            </a:pPr>
            <a:r>
              <a:rPr lang="en-US" b="1">
                <a:solidFill>
                  <a:srgbClr val="003399"/>
                </a:solidFill>
              </a:rPr>
              <a:t> Energy</a:t>
            </a:r>
          </a:p>
          <a:p>
            <a:pPr>
              <a:lnSpc>
                <a:spcPct val="150000"/>
              </a:lnSpc>
              <a:buFont typeface="Arial" pitchFamily="34" charset="0"/>
              <a:buChar char="•"/>
            </a:pPr>
            <a:r>
              <a:rPr lang="en-US" b="1">
                <a:solidFill>
                  <a:srgbClr val="003399"/>
                </a:solidFill>
              </a:rPr>
              <a:t> Packaging</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685800" y="457200"/>
            <a:ext cx="6172200" cy="762000"/>
          </a:xfrm>
        </p:spPr>
        <p:txBody>
          <a:bodyPr/>
          <a:lstStyle/>
          <a:p>
            <a:pPr eaLnBrk="1" hangingPunct="1"/>
            <a:r>
              <a:rPr lang="en-US" dirty="0" smtClean="0"/>
              <a:t>Cuba attractive to trade </a:t>
            </a:r>
            <a:endParaRPr lang="sk-SK" dirty="0" smtClean="0">
              <a:latin typeface="Arial" pitchFamily="34" charset="0"/>
            </a:endParaRPr>
          </a:p>
        </p:txBody>
      </p:sp>
      <p:sp>
        <p:nvSpPr>
          <p:cNvPr id="27651" name="Rectangle 3"/>
          <p:cNvSpPr>
            <a:spLocks noGrp="1"/>
          </p:cNvSpPr>
          <p:nvPr>
            <p:ph type="body" idx="1"/>
          </p:nvPr>
        </p:nvSpPr>
        <p:spPr>
          <a:xfrm>
            <a:off x="228600" y="1219200"/>
            <a:ext cx="8610600" cy="5486400"/>
          </a:xfrm>
        </p:spPr>
        <p:txBody>
          <a:bodyPr/>
          <a:lstStyle/>
          <a:p>
            <a:pPr algn="just" eaLnBrk="1" hangingPunct="1">
              <a:lnSpc>
                <a:spcPct val="90000"/>
              </a:lnSpc>
            </a:pPr>
            <a:r>
              <a:rPr lang="en-US" sz="2400" dirty="0" smtClean="0">
                <a:solidFill>
                  <a:schemeClr val="tx2"/>
                </a:solidFill>
                <a:latin typeface="Arial" pitchFamily="34" charset="0"/>
              </a:rPr>
              <a:t>Exist </a:t>
            </a:r>
            <a:r>
              <a:rPr lang="en-US" sz="2400" dirty="0" smtClean="0">
                <a:latin typeface="Arial" pitchFamily="34" charset="0"/>
              </a:rPr>
              <a:t>mutual knowledge </a:t>
            </a:r>
            <a:r>
              <a:rPr lang="en-US" sz="2400" dirty="0" smtClean="0">
                <a:solidFill>
                  <a:schemeClr val="tx2"/>
                </a:solidFill>
                <a:latin typeface="Arial" pitchFamily="34" charset="0"/>
              </a:rPr>
              <a:t>since the times of socialism</a:t>
            </a:r>
            <a:r>
              <a:rPr lang="en-US" sz="2400" dirty="0" smtClean="0">
                <a:solidFill>
                  <a:schemeClr val="tx2"/>
                </a:solidFill>
                <a:latin typeface="Arial" pitchFamily="34" charset="0"/>
              </a:rPr>
              <a:t>.</a:t>
            </a:r>
            <a:endParaRPr lang="en-US" sz="2400" dirty="0" smtClean="0">
              <a:solidFill>
                <a:schemeClr val="tx2"/>
              </a:solidFill>
              <a:latin typeface="Arial" pitchFamily="34" charset="0"/>
            </a:endParaRPr>
          </a:p>
          <a:p>
            <a:pPr algn="just" eaLnBrk="1" hangingPunct="1">
              <a:lnSpc>
                <a:spcPct val="90000"/>
              </a:lnSpc>
            </a:pPr>
            <a:r>
              <a:rPr lang="en-US" sz="2400" dirty="0" smtClean="0">
                <a:solidFill>
                  <a:schemeClr val="tx2"/>
                </a:solidFill>
                <a:latin typeface="Arial" pitchFamily="34" charset="0"/>
              </a:rPr>
              <a:t>Cuba has experience in the trade with Slovakia</a:t>
            </a:r>
            <a:r>
              <a:rPr lang="en-US" sz="2400" dirty="0" smtClean="0">
                <a:solidFill>
                  <a:schemeClr val="tx2"/>
                </a:solidFill>
                <a:latin typeface="Arial" pitchFamily="34" charset="0"/>
              </a:rPr>
              <a:t>.</a:t>
            </a:r>
            <a:endParaRPr lang="en-US" sz="2400" dirty="0" smtClean="0">
              <a:solidFill>
                <a:schemeClr val="tx2"/>
              </a:solidFill>
              <a:latin typeface="Arial" pitchFamily="34" charset="0"/>
            </a:endParaRPr>
          </a:p>
          <a:p>
            <a:pPr algn="just" eaLnBrk="1" hangingPunct="1">
              <a:lnSpc>
                <a:spcPct val="90000"/>
              </a:lnSpc>
            </a:pPr>
            <a:r>
              <a:rPr lang="en-US" sz="2400" dirty="0" smtClean="0">
                <a:solidFill>
                  <a:schemeClr val="tx2"/>
                </a:solidFill>
                <a:latin typeface="Arial" pitchFamily="34" charset="0"/>
              </a:rPr>
              <a:t>Several Slovak companies make business with Cuba and has positives results in trade</a:t>
            </a:r>
            <a:r>
              <a:rPr lang="en-US" sz="2400" dirty="0" smtClean="0">
                <a:solidFill>
                  <a:schemeClr val="tx2"/>
                </a:solidFill>
                <a:latin typeface="Arial" pitchFamily="34" charset="0"/>
              </a:rPr>
              <a:t>.</a:t>
            </a:r>
            <a:endParaRPr lang="en-US" sz="2400" dirty="0" smtClean="0">
              <a:solidFill>
                <a:schemeClr val="tx2"/>
              </a:solidFill>
              <a:latin typeface="Arial" pitchFamily="34" charset="0"/>
            </a:endParaRPr>
          </a:p>
          <a:p>
            <a:pPr algn="just" eaLnBrk="1" hangingPunct="1">
              <a:lnSpc>
                <a:spcPct val="90000"/>
              </a:lnSpc>
            </a:pPr>
            <a:r>
              <a:rPr lang="en-US" sz="2400" dirty="0" smtClean="0">
                <a:solidFill>
                  <a:schemeClr val="tx2"/>
                </a:solidFill>
                <a:latin typeface="Arial" pitchFamily="34" charset="0"/>
              </a:rPr>
              <a:t>Cuba is a bridge to Slovakia to Latin America market. Some Slovak enterprises entry to other Latin-American market through Cuba Ex. To Venezuela, Colombia, Ecuador, Dominica Republic</a:t>
            </a:r>
            <a:r>
              <a:rPr lang="en-US" sz="2400" dirty="0" smtClean="0">
                <a:solidFill>
                  <a:schemeClr val="tx2"/>
                </a:solidFill>
                <a:latin typeface="Arial" pitchFamily="34" charset="0"/>
              </a:rPr>
              <a:t>.</a:t>
            </a:r>
          </a:p>
          <a:p>
            <a:pPr algn="just" eaLnBrk="1" hangingPunct="1">
              <a:lnSpc>
                <a:spcPct val="90000"/>
              </a:lnSpc>
            </a:pPr>
            <a:r>
              <a:rPr lang="en-US" sz="2400" dirty="0" smtClean="0">
                <a:solidFill>
                  <a:schemeClr val="tx2"/>
                </a:solidFill>
                <a:latin typeface="Arial" pitchFamily="34" charset="0"/>
              </a:rPr>
              <a:t>The new possibilities of the Special Zone of Mariel. </a:t>
            </a:r>
            <a:endParaRPr lang="en-US" sz="2400" dirty="0" smtClean="0">
              <a:solidFill>
                <a:schemeClr val="tx2"/>
              </a:solidFill>
              <a:latin typeface="Arial" pitchFamily="34" charset="0"/>
            </a:endParaRPr>
          </a:p>
          <a:p>
            <a:pPr algn="just" eaLnBrk="1" hangingPunct="1">
              <a:lnSpc>
                <a:spcPct val="90000"/>
              </a:lnSpc>
            </a:pPr>
            <a:r>
              <a:rPr lang="en-US" sz="2400" dirty="0" smtClean="0">
                <a:solidFill>
                  <a:schemeClr val="tx2"/>
                </a:solidFill>
                <a:latin typeface="Arial" pitchFamily="34" charset="0"/>
              </a:rPr>
              <a:t>Exist great potential to develop cooperation in tourism, training and education, as well as medical and cultural cooperation.</a:t>
            </a:r>
          </a:p>
          <a:p>
            <a:pPr algn="just" eaLnBrk="1" hangingPunct="1">
              <a:lnSpc>
                <a:spcPct val="90000"/>
              </a:lnSpc>
            </a:pPr>
            <a:r>
              <a:rPr lang="en-US" sz="2400" dirty="0" smtClean="0">
                <a:solidFill>
                  <a:schemeClr val="tx2"/>
                </a:solidFill>
                <a:latin typeface="Arial" pitchFamily="34" charset="0"/>
              </a:rPr>
              <a:t>Cuba has the same system of Metrology and Standardization to Slovakia. (the island below to the Regional Metrological Organization COOMECON).</a:t>
            </a:r>
          </a:p>
        </p:txBody>
      </p:sp>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762000"/>
            <a:ext cx="8229600" cy="685800"/>
          </a:xfrm>
        </p:spPr>
        <p:txBody>
          <a:bodyPr/>
          <a:lstStyle/>
          <a:p>
            <a:pPr eaLnBrk="1" hangingPunct="1"/>
            <a:r>
              <a:rPr lang="en-US" smtClean="0">
                <a:latin typeface="Arial" pitchFamily="34" charset="0"/>
              </a:rPr>
              <a:t>Conclusion</a:t>
            </a:r>
            <a:endParaRPr lang="vi-VN" smtClean="0">
              <a:latin typeface="Calibri" pitchFamily="34" charset="0"/>
            </a:endParaRPr>
          </a:p>
        </p:txBody>
      </p:sp>
      <p:sp>
        <p:nvSpPr>
          <p:cNvPr id="28675" name="Rectangle 3"/>
          <p:cNvSpPr>
            <a:spLocks noGrp="1"/>
          </p:cNvSpPr>
          <p:nvPr>
            <p:ph type="body" idx="1"/>
          </p:nvPr>
        </p:nvSpPr>
        <p:spPr>
          <a:xfrm>
            <a:off x="457200" y="1600200"/>
            <a:ext cx="8229600" cy="4724400"/>
          </a:xfrm>
        </p:spPr>
        <p:txBody>
          <a:bodyPr/>
          <a:lstStyle/>
          <a:p>
            <a:pPr algn="just" eaLnBrk="1" hangingPunct="1">
              <a:lnSpc>
                <a:spcPct val="90000"/>
              </a:lnSpc>
            </a:pPr>
            <a:r>
              <a:rPr lang="en-US" sz="2800" dirty="0" smtClean="0">
                <a:solidFill>
                  <a:schemeClr val="tx2"/>
                </a:solidFill>
                <a:latin typeface="Arial" pitchFamily="34" charset="0"/>
              </a:rPr>
              <a:t>Time of opportunity to promote relations and cooperation between Cuba and Slovakia.</a:t>
            </a:r>
          </a:p>
          <a:p>
            <a:pPr algn="just" eaLnBrk="1" hangingPunct="1">
              <a:lnSpc>
                <a:spcPct val="90000"/>
              </a:lnSpc>
              <a:buFont typeface="Wingdings 2" pitchFamily="18" charset="2"/>
              <a:buNone/>
            </a:pPr>
            <a:r>
              <a:rPr lang="en-US" sz="2800" dirty="0" smtClean="0">
                <a:solidFill>
                  <a:schemeClr val="tx2"/>
                </a:solidFill>
                <a:latin typeface="Arial" pitchFamily="34" charset="0"/>
              </a:rPr>
              <a:t>	</a:t>
            </a:r>
          </a:p>
          <a:p>
            <a:pPr algn="just" eaLnBrk="1" hangingPunct="1">
              <a:lnSpc>
                <a:spcPct val="90000"/>
              </a:lnSpc>
            </a:pPr>
            <a:r>
              <a:rPr lang="en-US" sz="2800" dirty="0" smtClean="0">
                <a:solidFill>
                  <a:schemeClr val="tx2"/>
                </a:solidFill>
                <a:latin typeface="Arial" pitchFamily="34" charset="0"/>
              </a:rPr>
              <a:t>Both countries will take advantage of opportunities to enhance cooperation, exploit strengths and potential of the two sides, meeting the interests of two countries.</a:t>
            </a:r>
          </a:p>
          <a:p>
            <a:pPr algn="just" eaLnBrk="1" hangingPunct="1">
              <a:lnSpc>
                <a:spcPct val="90000"/>
              </a:lnSpc>
            </a:pPr>
            <a:endParaRPr lang="en-US" sz="2800" dirty="0" smtClean="0">
              <a:solidFill>
                <a:schemeClr val="tx2"/>
              </a:solidFill>
              <a:latin typeface="Arial" pitchFamily="34" charset="0"/>
            </a:endParaRPr>
          </a:p>
          <a:p>
            <a:pPr algn="just" eaLnBrk="1" hangingPunct="1">
              <a:lnSpc>
                <a:spcPct val="90000"/>
              </a:lnSpc>
            </a:pPr>
            <a:r>
              <a:rPr lang="en-US" sz="2800" dirty="0" smtClean="0">
                <a:solidFill>
                  <a:schemeClr val="tx2"/>
                </a:solidFill>
                <a:latin typeface="Arial" pitchFamily="34" charset="0"/>
              </a:rPr>
              <a:t>Exist friendly relations and cooperation on the bases of mutual respect.</a:t>
            </a:r>
            <a:r>
              <a:rPr lang="en-US" sz="800" dirty="0" smtClean="0">
                <a:solidFill>
                  <a:schemeClr val="tx2"/>
                </a:solidFill>
                <a:latin typeface="Arial" pitchFamily="34" charset="0"/>
              </a:rPr>
              <a:t>	</a:t>
            </a:r>
          </a:p>
        </p:txBody>
      </p:sp>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0" y="1371600"/>
            <a:ext cx="9144000" cy="5486400"/>
          </a:xfrm>
          <a:prstGeom prst="rect">
            <a:avLst/>
          </a:prstGeom>
          <a:noFill/>
          <a:ln w="9525">
            <a:noFill/>
            <a:miter lim="800000"/>
            <a:headEnd/>
            <a:tailEnd/>
          </a:ln>
        </p:spPr>
      </p:pic>
      <p:sp>
        <p:nvSpPr>
          <p:cNvPr id="29699" name="8 CuadroTexto"/>
          <p:cNvSpPr txBox="1">
            <a:spLocks noChangeArrowheads="1"/>
          </p:cNvSpPr>
          <p:nvPr/>
        </p:nvSpPr>
        <p:spPr bwMode="auto">
          <a:xfrm>
            <a:off x="1066800" y="457200"/>
            <a:ext cx="6019800" cy="923925"/>
          </a:xfrm>
          <a:prstGeom prst="rect">
            <a:avLst/>
          </a:prstGeom>
          <a:noFill/>
          <a:ln w="9525">
            <a:noFill/>
            <a:miter lim="800000"/>
            <a:headEnd/>
            <a:tailEnd/>
          </a:ln>
        </p:spPr>
        <p:txBody>
          <a:bodyPr>
            <a:spAutoFit/>
          </a:bodyPr>
          <a:lstStyle/>
          <a:p>
            <a:pPr algn="ctr"/>
            <a:r>
              <a:rPr lang="es-ES" sz="5400" b="1">
                <a:solidFill>
                  <a:srgbClr val="FF0000"/>
                </a:solidFill>
              </a:rPr>
              <a:t>CUBA</a:t>
            </a:r>
            <a:endParaRPr lang="en-US" sz="5400" b="1">
              <a:solidFill>
                <a:srgbClr val="FF0000"/>
              </a:solidFill>
            </a:endParaRPr>
          </a:p>
        </p:txBody>
      </p:sp>
      <p:pic>
        <p:nvPicPr>
          <p:cNvPr id="29700" name="Picture 3" descr="1_cuba_fl_md_clr"/>
          <p:cNvPicPr>
            <a:picLocks noChangeAspect="1" noChangeArrowheads="1" noCrop="1"/>
          </p:cNvPicPr>
          <p:nvPr/>
        </p:nvPicPr>
        <p:blipFill>
          <a:blip r:embed="rId3"/>
          <a:srcRect/>
          <a:stretch>
            <a:fillRect/>
          </a:stretch>
        </p:blipFill>
        <p:spPr bwMode="auto">
          <a:xfrm>
            <a:off x="3276600" y="3048000"/>
            <a:ext cx="903288" cy="762000"/>
          </a:xfrm>
          <a:prstGeom prst="rect">
            <a:avLst/>
          </a:prstGeom>
          <a:noFill/>
          <a:ln w="9525">
            <a:noFill/>
            <a:miter lim="800000"/>
            <a:headEnd/>
            <a:tailEnd/>
          </a:ln>
        </p:spPr>
      </p:pic>
      <p:sp>
        <p:nvSpPr>
          <p:cNvPr id="29701" name="10 CuadroTexto"/>
          <p:cNvSpPr txBox="1">
            <a:spLocks noChangeArrowheads="1"/>
          </p:cNvSpPr>
          <p:nvPr/>
        </p:nvSpPr>
        <p:spPr bwMode="auto">
          <a:xfrm>
            <a:off x="0" y="6519863"/>
            <a:ext cx="2971800" cy="338137"/>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ln w="9525">
            <a:noFill/>
            <a:miter lim="800000"/>
            <a:headEnd/>
            <a:tailEnd/>
          </a:ln>
        </p:spPr>
        <p:txBody>
          <a:bodyPr>
            <a:spAutoFit/>
          </a:bodyPr>
          <a:lstStyle/>
          <a:p>
            <a:pPr algn="ctr"/>
            <a:r>
              <a:rPr lang="en-US" sz="1600" dirty="0">
                <a:solidFill>
                  <a:schemeClr val="bg1"/>
                </a:solidFill>
              </a:rPr>
              <a:t>Thank  </a:t>
            </a:r>
            <a:r>
              <a:rPr lang="en-US" sz="1600" dirty="0" smtClean="0">
                <a:solidFill>
                  <a:schemeClr val="bg1"/>
                </a:solidFill>
              </a:rPr>
              <a:t>You –</a:t>
            </a:r>
            <a:r>
              <a:rPr lang="en-US" sz="1600" dirty="0" err="1" smtClean="0">
                <a:solidFill>
                  <a:schemeClr val="bg1"/>
                </a:solidFill>
              </a:rPr>
              <a:t>Dakujem</a:t>
            </a:r>
            <a:endParaRPr lang="en-US" sz="1600" dirty="0">
              <a:solidFill>
                <a:schemeClr val="bg1"/>
              </a:solidFill>
            </a:endParaRPr>
          </a:p>
        </p:txBody>
      </p:sp>
    </p:spTree>
  </p:cSld>
  <p:clrMapOvr>
    <a:masterClrMapping/>
  </p:clrMapOvr>
  <p:transition spd="slow">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type="body" idx="1"/>
          </p:nvPr>
        </p:nvSpPr>
        <p:spPr>
          <a:xfrm>
            <a:off x="304800" y="1600200"/>
            <a:ext cx="8534400" cy="5257800"/>
          </a:xfrm>
        </p:spPr>
        <p:txBody>
          <a:bodyPr/>
          <a:lstStyle/>
          <a:p>
            <a:pPr>
              <a:buNone/>
            </a:pPr>
            <a:endParaRPr lang="es-ES" sz="1400" dirty="0" smtClean="0">
              <a:solidFill>
                <a:schemeClr val="tx2"/>
              </a:solidFill>
              <a:latin typeface="Arial" pitchFamily="34" charset="0"/>
            </a:endParaRPr>
          </a:p>
        </p:txBody>
      </p:sp>
      <p:sp>
        <p:nvSpPr>
          <p:cNvPr id="6" name="5 Título"/>
          <p:cNvSpPr>
            <a:spLocks noGrp="1"/>
          </p:cNvSpPr>
          <p:nvPr>
            <p:ph type="title"/>
          </p:nvPr>
        </p:nvSpPr>
        <p:spPr/>
        <p:txBody>
          <a:bodyPr/>
          <a:lstStyle/>
          <a:p>
            <a:endParaRPr lang="es-ES"/>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1295401"/>
            <a:ext cx="9144000" cy="5232202"/>
          </a:xfrm>
          <a:prstGeom prst="rect">
            <a:avLst/>
          </a:prstGeom>
          <a:noFill/>
          <a:ln w="9525">
            <a:noFill/>
            <a:miter lim="800000"/>
            <a:headEnd/>
            <a:tailEnd/>
          </a:ln>
          <a:effectLst>
            <a:prstShdw prst="shdw11">
              <a:schemeClr val="bg2">
                <a:alpha val="50000"/>
              </a:schemeClr>
            </a:prstShdw>
          </a:effectLst>
        </p:spPr>
        <p:txBody>
          <a:bodyPr wrap="square">
            <a:spAutoFit/>
          </a:bodyPr>
          <a:lstStyle/>
          <a:p>
            <a:r>
              <a:rPr lang="en-US" sz="1600" b="1" u="sng" dirty="0" smtClean="0"/>
              <a:t>Main  Superior Organs:</a:t>
            </a:r>
            <a:endParaRPr lang="en-US" sz="1600" dirty="0" smtClean="0"/>
          </a:p>
          <a:p>
            <a:pPr lvl="0"/>
            <a:endParaRPr lang="en-US" sz="1600" b="1" dirty="0" smtClean="0"/>
          </a:p>
          <a:p>
            <a:r>
              <a:rPr lang="en-US" sz="1600" b="1" dirty="0" smtClean="0"/>
              <a:t>1) La Asamblea Nacional del Poder Popular (Parliament): </a:t>
            </a:r>
          </a:p>
          <a:p>
            <a:pPr lvl="0"/>
            <a:r>
              <a:rPr lang="en-US" sz="1600" dirty="0" smtClean="0"/>
              <a:t>- Main and supreme Organ of the State.</a:t>
            </a:r>
          </a:p>
          <a:p>
            <a:pPr lvl="0"/>
            <a:r>
              <a:rPr lang="en-US" sz="1600" dirty="0" smtClean="0"/>
              <a:t>- 609 members elected by free, direct and secret vote.</a:t>
            </a:r>
          </a:p>
          <a:p>
            <a:pPr lvl="0"/>
            <a:r>
              <a:rPr lang="en-US" sz="1600" dirty="0" smtClean="0"/>
              <a:t>- Has constituent and legislative authority.</a:t>
            </a:r>
          </a:p>
          <a:p>
            <a:pPr lvl="0"/>
            <a:endParaRPr lang="en-US" sz="1600" b="1" dirty="0" smtClean="0"/>
          </a:p>
          <a:p>
            <a:pPr lvl="0"/>
            <a:r>
              <a:rPr lang="en-US" sz="1600" b="1" dirty="0" smtClean="0"/>
              <a:t>2) El </a:t>
            </a:r>
            <a:r>
              <a:rPr lang="en-US" sz="1600" b="1" dirty="0" err="1" smtClean="0"/>
              <a:t>Consejo</a:t>
            </a:r>
            <a:r>
              <a:rPr lang="en-US" sz="1600" b="1" dirty="0" smtClean="0"/>
              <a:t> de Estado (Council of State):</a:t>
            </a:r>
          </a:p>
          <a:p>
            <a:pPr lvl="0"/>
            <a:endParaRPr lang="en-US" sz="1600" b="1" dirty="0" smtClean="0"/>
          </a:p>
          <a:p>
            <a:pPr>
              <a:buFontTx/>
              <a:buChar char="-"/>
            </a:pPr>
            <a:r>
              <a:rPr lang="en-US" sz="1600" dirty="0" smtClean="0"/>
              <a:t>Organ of the Parliament that represent it between sessions, </a:t>
            </a:r>
          </a:p>
          <a:p>
            <a:r>
              <a:rPr lang="en-US" sz="1600" dirty="0" smtClean="0"/>
              <a:t> and implements its agreements and decisions.</a:t>
            </a:r>
          </a:p>
          <a:p>
            <a:pPr lvl="0"/>
            <a:r>
              <a:rPr lang="en-US" sz="1600" b="1" dirty="0" smtClean="0"/>
              <a:t>-</a:t>
            </a:r>
            <a:r>
              <a:rPr lang="en-US" sz="1600" dirty="0" smtClean="0"/>
              <a:t>  Have the highest representative of the Cuban State.</a:t>
            </a:r>
            <a:endParaRPr lang="en-US" sz="1600" b="1" dirty="0" smtClean="0"/>
          </a:p>
          <a:p>
            <a:pPr lvl="0"/>
            <a:endParaRPr lang="en-US" sz="1600" b="1" dirty="0" smtClean="0"/>
          </a:p>
          <a:p>
            <a:pPr lvl="0"/>
            <a:endParaRPr lang="en-US" sz="1600" b="1" dirty="0" smtClean="0"/>
          </a:p>
          <a:p>
            <a:r>
              <a:rPr lang="en-US" sz="1600" b="1" dirty="0" smtClean="0"/>
              <a:t>3) El </a:t>
            </a:r>
            <a:r>
              <a:rPr lang="en-US" sz="1600" b="1" dirty="0" err="1" smtClean="0"/>
              <a:t>Consejo</a:t>
            </a:r>
            <a:r>
              <a:rPr lang="en-US" sz="1600" b="1" dirty="0" smtClean="0"/>
              <a:t> de </a:t>
            </a:r>
            <a:r>
              <a:rPr lang="en-US" sz="1600" b="1" dirty="0" err="1" smtClean="0"/>
              <a:t>Ministros</a:t>
            </a:r>
            <a:endParaRPr lang="en-US" sz="1600" dirty="0" smtClean="0"/>
          </a:p>
          <a:p>
            <a:pPr lvl="0"/>
            <a:r>
              <a:rPr lang="en-US" sz="1600" b="1" dirty="0" smtClean="0"/>
              <a:t>(</a:t>
            </a:r>
            <a:r>
              <a:rPr lang="en-US" sz="1600" b="1" dirty="0" err="1" smtClean="0"/>
              <a:t>Counsil</a:t>
            </a:r>
            <a:r>
              <a:rPr lang="en-US" sz="1600" b="1" dirty="0" smtClean="0"/>
              <a:t> of Ministries)</a:t>
            </a:r>
          </a:p>
          <a:p>
            <a:pPr lvl="0"/>
            <a:endParaRPr lang="en-US" sz="1600" b="1" dirty="0" smtClean="0"/>
          </a:p>
          <a:p>
            <a:pPr lvl="0"/>
            <a:endParaRPr lang="en-US" sz="1600" b="1" dirty="0" smtClean="0"/>
          </a:p>
          <a:p>
            <a:pPr lvl="0"/>
            <a:endParaRPr lang="en-US" sz="1600" b="1" dirty="0" smtClean="0"/>
          </a:p>
          <a:p>
            <a:pPr lvl="0"/>
            <a:r>
              <a:rPr lang="en-US" sz="1600" b="1" dirty="0" smtClean="0"/>
              <a:t>4) El </a:t>
            </a:r>
            <a:r>
              <a:rPr lang="en-US" sz="1600" b="1" dirty="0" err="1" smtClean="0"/>
              <a:t>Consejo</a:t>
            </a:r>
            <a:r>
              <a:rPr lang="en-US" sz="1600" b="1" dirty="0" smtClean="0"/>
              <a:t> de </a:t>
            </a:r>
            <a:r>
              <a:rPr lang="en-US" sz="1600" b="1" dirty="0" err="1" smtClean="0"/>
              <a:t>Defensa</a:t>
            </a:r>
            <a:r>
              <a:rPr lang="en-US" sz="1600" b="1" dirty="0" smtClean="0"/>
              <a:t> Nacional: </a:t>
            </a:r>
            <a:r>
              <a:rPr lang="en-US" sz="1400" dirty="0" smtClean="0"/>
              <a:t>In exceptional situations, exercises political power and the privileges that correspond to the higher organs of People's Power in time of peace, except the constituent power.</a:t>
            </a:r>
            <a:endParaRPr lang="en-US" sz="1600" dirty="0" smtClean="0"/>
          </a:p>
        </p:txBody>
      </p:sp>
      <p:sp>
        <p:nvSpPr>
          <p:cNvPr id="5123" name="12 CuadroTexto"/>
          <p:cNvSpPr txBox="1">
            <a:spLocks noChangeArrowheads="1"/>
          </p:cNvSpPr>
          <p:nvPr/>
        </p:nvSpPr>
        <p:spPr bwMode="auto">
          <a:xfrm>
            <a:off x="0" y="685800"/>
            <a:ext cx="8839200" cy="523220"/>
          </a:xfrm>
          <a:prstGeom prst="rect">
            <a:avLst/>
          </a:prstGeom>
          <a:noFill/>
          <a:ln w="9525">
            <a:noFill/>
            <a:miter lim="800000"/>
            <a:headEnd/>
            <a:tailEnd/>
          </a:ln>
        </p:spPr>
        <p:txBody>
          <a:bodyPr wrap="square">
            <a:spAutoFit/>
          </a:bodyPr>
          <a:lstStyle/>
          <a:p>
            <a:r>
              <a:rPr lang="es-ES" sz="2800" b="1" dirty="0">
                <a:solidFill>
                  <a:srgbClr val="1E1E7C"/>
                </a:solidFill>
              </a:rPr>
              <a:t>GENERAL INFORMATION: </a:t>
            </a:r>
            <a:r>
              <a:rPr lang="es-ES" sz="2800" b="1" dirty="0" err="1" smtClean="0">
                <a:solidFill>
                  <a:srgbClr val="1E1E7C"/>
                </a:solidFill>
              </a:rPr>
              <a:t>Political</a:t>
            </a:r>
            <a:r>
              <a:rPr lang="es-ES" sz="2800" b="1" dirty="0" smtClean="0">
                <a:solidFill>
                  <a:srgbClr val="1E1E7C"/>
                </a:solidFill>
              </a:rPr>
              <a:t> </a:t>
            </a:r>
            <a:r>
              <a:rPr lang="es-ES" sz="2800" b="1" dirty="0" err="1" smtClean="0">
                <a:solidFill>
                  <a:srgbClr val="1E1E7C"/>
                </a:solidFill>
              </a:rPr>
              <a:t>Organization</a:t>
            </a:r>
            <a:endParaRPr lang="es-ES" sz="2800" b="1" dirty="0">
              <a:solidFill>
                <a:srgbClr val="1E1E7C"/>
              </a:solidFill>
            </a:endParaRPr>
          </a:p>
        </p:txBody>
      </p:sp>
      <p:pic>
        <p:nvPicPr>
          <p:cNvPr id="34817" name="Imagen 2" descr="http://www.granma.cubaweb.cu/secciones/estado_cubano/imagenes_la_habana/juan_esteban_lazo.jpg"/>
          <p:cNvPicPr>
            <a:picLocks noChangeAspect="1" noChangeArrowheads="1"/>
          </p:cNvPicPr>
          <p:nvPr/>
        </p:nvPicPr>
        <p:blipFill>
          <a:blip r:embed="rId3"/>
          <a:srcRect/>
          <a:stretch>
            <a:fillRect/>
          </a:stretch>
        </p:blipFill>
        <p:spPr bwMode="auto">
          <a:xfrm>
            <a:off x="6096000" y="1143000"/>
            <a:ext cx="857250" cy="1343025"/>
          </a:xfrm>
          <a:prstGeom prst="rect">
            <a:avLst/>
          </a:prstGeom>
          <a:noFill/>
          <a:ln w="9525">
            <a:noFill/>
            <a:miter lim="800000"/>
            <a:headEnd/>
            <a:tailEnd/>
          </a:ln>
        </p:spPr>
      </p:pic>
      <p:pic>
        <p:nvPicPr>
          <p:cNvPr id="34818" name="Imagen 3" descr="http://www.parlamentocubano.cu/images/imagenes/anamaria/image001.jpg"/>
          <p:cNvPicPr>
            <a:picLocks noChangeAspect="1" noChangeArrowheads="1"/>
          </p:cNvPicPr>
          <p:nvPr/>
        </p:nvPicPr>
        <p:blipFill>
          <a:blip r:embed="rId4"/>
          <a:srcRect/>
          <a:stretch>
            <a:fillRect/>
          </a:stretch>
        </p:blipFill>
        <p:spPr bwMode="auto">
          <a:xfrm>
            <a:off x="7162800" y="1219200"/>
            <a:ext cx="990600" cy="1295400"/>
          </a:xfrm>
          <a:prstGeom prst="rect">
            <a:avLst/>
          </a:prstGeom>
          <a:noFill/>
          <a:ln w="9525">
            <a:noFill/>
            <a:miter lim="800000"/>
            <a:headEnd/>
            <a:tailEnd/>
          </a:ln>
        </p:spPr>
      </p:pic>
      <p:pic>
        <p:nvPicPr>
          <p:cNvPr id="34819" name="Imagen 4" descr="http://www.parlamentocubano.cu/images/imagenes/miriam/image002.jpg"/>
          <p:cNvPicPr>
            <a:picLocks noChangeAspect="1" noChangeArrowheads="1"/>
          </p:cNvPicPr>
          <p:nvPr/>
        </p:nvPicPr>
        <p:blipFill>
          <a:blip r:embed="rId5"/>
          <a:srcRect/>
          <a:stretch>
            <a:fillRect/>
          </a:stretch>
        </p:blipFill>
        <p:spPr bwMode="auto">
          <a:xfrm>
            <a:off x="8248650" y="1219200"/>
            <a:ext cx="895350" cy="1257300"/>
          </a:xfrm>
          <a:prstGeom prst="rect">
            <a:avLst/>
          </a:prstGeom>
          <a:noFill/>
          <a:ln w="9525">
            <a:noFill/>
            <a:miter lim="800000"/>
            <a:headEnd/>
            <a:tailEnd/>
          </a:ln>
        </p:spPr>
      </p:pic>
      <p:pic>
        <p:nvPicPr>
          <p:cNvPr id="7" name="6 Imagen" descr="http://www.granma.cubaweb.cu/secciones/estado_cubano/imagenes_santiago_de_cuba/raul_castro.jpg"/>
          <p:cNvPicPr/>
          <p:nvPr/>
        </p:nvPicPr>
        <p:blipFill>
          <a:blip r:embed="rId6"/>
          <a:srcRect/>
          <a:stretch>
            <a:fillRect/>
          </a:stretch>
        </p:blipFill>
        <p:spPr bwMode="auto">
          <a:xfrm>
            <a:off x="5715000" y="2667000"/>
            <a:ext cx="857250" cy="1343025"/>
          </a:xfrm>
          <a:prstGeom prst="rect">
            <a:avLst/>
          </a:prstGeom>
          <a:noFill/>
          <a:ln w="9525">
            <a:noFill/>
            <a:miter lim="800000"/>
            <a:headEnd/>
            <a:tailEnd/>
          </a:ln>
        </p:spPr>
      </p:pic>
      <p:pic>
        <p:nvPicPr>
          <p:cNvPr id="8" name="7 Imagen" descr="http://www.granma.cubaweb.cu/secciones/estado_cubano/imagenes_villa_clara/diaz-canel.jpg"/>
          <p:cNvPicPr/>
          <p:nvPr/>
        </p:nvPicPr>
        <p:blipFill>
          <a:blip r:embed="rId7"/>
          <a:srcRect/>
          <a:stretch>
            <a:fillRect/>
          </a:stretch>
        </p:blipFill>
        <p:spPr bwMode="auto">
          <a:xfrm>
            <a:off x="6629400" y="2590800"/>
            <a:ext cx="990600" cy="1447800"/>
          </a:xfrm>
          <a:prstGeom prst="rect">
            <a:avLst/>
          </a:prstGeom>
          <a:noFill/>
          <a:ln w="9525">
            <a:noFill/>
            <a:miter lim="800000"/>
            <a:headEnd/>
            <a:tailEnd/>
          </a:ln>
        </p:spPr>
      </p:pic>
      <p:pic>
        <p:nvPicPr>
          <p:cNvPr id="9" name="8 Imagen" descr="http://www.granma.cubaweb.cu/secciones/estado_cubano/imagenes_guantanamo/jose-ramon-machado-ventura.jpg"/>
          <p:cNvPicPr/>
          <p:nvPr/>
        </p:nvPicPr>
        <p:blipFill>
          <a:blip r:embed="rId8"/>
          <a:srcRect/>
          <a:stretch>
            <a:fillRect/>
          </a:stretch>
        </p:blipFill>
        <p:spPr bwMode="auto">
          <a:xfrm>
            <a:off x="7391400" y="3505200"/>
            <a:ext cx="857250" cy="1343025"/>
          </a:xfrm>
          <a:prstGeom prst="rect">
            <a:avLst/>
          </a:prstGeom>
          <a:noFill/>
          <a:ln w="9525">
            <a:noFill/>
            <a:miter lim="800000"/>
            <a:headEnd/>
            <a:tailEnd/>
          </a:ln>
        </p:spPr>
      </p:pic>
      <p:pic>
        <p:nvPicPr>
          <p:cNvPr id="10" name="9 Imagen" descr="http://www.granma.cubaweb.cu/secciones/estado_cubano/imagenes_la_habana/lazara_lopez.jpg"/>
          <p:cNvPicPr/>
          <p:nvPr/>
        </p:nvPicPr>
        <p:blipFill>
          <a:blip r:embed="rId9"/>
          <a:srcRect/>
          <a:stretch>
            <a:fillRect/>
          </a:stretch>
        </p:blipFill>
        <p:spPr bwMode="auto">
          <a:xfrm>
            <a:off x="8286750" y="3505200"/>
            <a:ext cx="857250" cy="1343025"/>
          </a:xfrm>
          <a:prstGeom prst="rect">
            <a:avLst/>
          </a:prstGeom>
          <a:noFill/>
          <a:ln w="9525">
            <a:noFill/>
            <a:miter lim="800000"/>
            <a:headEnd/>
            <a:tailEnd/>
          </a:ln>
        </p:spPr>
      </p:pic>
      <p:pic>
        <p:nvPicPr>
          <p:cNvPr id="34820" name="Imagen 5" descr="http://www.granma.cubaweb.cu/secciones/estado_cubano/imagenes_artemisa/ramiro_valdes.jpg"/>
          <p:cNvPicPr>
            <a:picLocks noChangeAspect="1" noChangeArrowheads="1"/>
          </p:cNvPicPr>
          <p:nvPr/>
        </p:nvPicPr>
        <p:blipFill>
          <a:blip r:embed="rId10"/>
          <a:srcRect/>
          <a:stretch>
            <a:fillRect/>
          </a:stretch>
        </p:blipFill>
        <p:spPr bwMode="auto">
          <a:xfrm>
            <a:off x="4343400" y="4572000"/>
            <a:ext cx="857250" cy="13716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type="body" idx="1"/>
          </p:nvPr>
        </p:nvSpPr>
        <p:spPr>
          <a:xfrm>
            <a:off x="457200" y="1066800"/>
            <a:ext cx="8458200" cy="5562600"/>
          </a:xfrm>
        </p:spPr>
        <p:txBody>
          <a:bodyPr/>
          <a:lstStyle/>
          <a:p>
            <a:pPr>
              <a:buNone/>
            </a:pPr>
            <a:r>
              <a:rPr lang="es-ES" sz="1600" b="1" dirty="0" smtClean="0"/>
              <a:t>La Asamblea Nacional del Poder Pop</a:t>
            </a:r>
            <a:r>
              <a:rPr lang="es-ES" sz="1600" dirty="0" smtClean="0"/>
              <a:t>ular es el único órgano con potestad constituyente y legislativa en la República de Estado; </a:t>
            </a:r>
          </a:p>
          <a:p>
            <a:pPr>
              <a:buNone/>
            </a:pPr>
            <a:r>
              <a:rPr lang="es-ES" sz="1600" dirty="0" err="1" smtClean="0"/>
              <a:t>Postestades</a:t>
            </a:r>
            <a:r>
              <a:rPr lang="es-ES" sz="1600" dirty="0" smtClean="0"/>
              <a:t>:</a:t>
            </a:r>
          </a:p>
          <a:p>
            <a:pPr>
              <a:buNone/>
            </a:pPr>
            <a:r>
              <a:rPr lang="es-ES" sz="1600" dirty="0" smtClean="0"/>
              <a:t>a) acordar reformas de la Constitución conforme a lo establecido en el artículo 137; </a:t>
            </a:r>
          </a:p>
          <a:p>
            <a:pPr>
              <a:buNone/>
            </a:pPr>
            <a:r>
              <a:rPr lang="es-ES" sz="1600" dirty="0" smtClean="0"/>
              <a:t>b) aprobar, modificar o derogar las leyes y someterlas previamente a la consulta popular cuando lo estime procedente en atención a la índole de la legislación de que se trate; </a:t>
            </a:r>
          </a:p>
          <a:p>
            <a:pPr>
              <a:buNone/>
            </a:pPr>
            <a:r>
              <a:rPr lang="es-ES" sz="1600" dirty="0" smtClean="0"/>
              <a:t>c) decidir acerca de la constitucionalidad de las leyes, decretos-leyes, decretos y demás disposiciones generales; ch) revocar en todo o en parte los decretos-leyes que haya dictado el Consejo de Estado; </a:t>
            </a:r>
          </a:p>
          <a:p>
            <a:pPr>
              <a:buNone/>
            </a:pPr>
            <a:r>
              <a:rPr lang="es-ES" sz="1600" dirty="0" smtClean="0"/>
              <a:t>d) discutir y aprobar los planes nacionales de desarrollo económico y social; </a:t>
            </a:r>
          </a:p>
          <a:p>
            <a:pPr>
              <a:buNone/>
            </a:pPr>
            <a:r>
              <a:rPr lang="es-ES" sz="1600" dirty="0" smtClean="0"/>
              <a:t>e) discutir y aprobar el presupuesto del Estado;</a:t>
            </a:r>
          </a:p>
          <a:p>
            <a:pPr>
              <a:buNone/>
            </a:pPr>
            <a:r>
              <a:rPr lang="es-ES" sz="1600" dirty="0" smtClean="0"/>
              <a:t>f) aprobar los principios del sistema de planificación y de dirección de la economía nacional; </a:t>
            </a:r>
          </a:p>
          <a:p>
            <a:pPr>
              <a:buNone/>
            </a:pPr>
            <a:r>
              <a:rPr lang="es-ES" sz="1600" dirty="0" smtClean="0"/>
              <a:t>g) acordar el sistema monetario y crediticio;</a:t>
            </a:r>
          </a:p>
          <a:p>
            <a:pPr>
              <a:buNone/>
            </a:pPr>
            <a:r>
              <a:rPr lang="es-ES" sz="1600" dirty="0" smtClean="0"/>
              <a:t>h) aprobar los lineamientos generales de la política exterior e interior; </a:t>
            </a:r>
          </a:p>
          <a:p>
            <a:pPr>
              <a:buNone/>
            </a:pPr>
            <a:r>
              <a:rPr lang="es-ES" sz="1600" dirty="0" smtClean="0"/>
              <a:t>i) declarar el estado de guerra en caso de agresión militar y aprobar los tratados de paz; </a:t>
            </a:r>
          </a:p>
          <a:p>
            <a:pPr>
              <a:buNone/>
            </a:pPr>
            <a:r>
              <a:rPr lang="es-ES" sz="1600" dirty="0" smtClean="0"/>
              <a:t>j) establecer y modificar la división político-administrativa del país conforme a lo establecido en el artículo 102;</a:t>
            </a:r>
          </a:p>
          <a:p>
            <a:pPr>
              <a:buNone/>
            </a:pPr>
            <a:r>
              <a:rPr lang="es-ES" sz="1600" dirty="0" smtClean="0"/>
              <a:t>k) elegir al Presidente, al Vicepresidente y al Secretario de la Asamblea Nacional; </a:t>
            </a:r>
          </a:p>
          <a:p>
            <a:pPr>
              <a:buNone/>
            </a:pPr>
            <a:r>
              <a:rPr lang="es-ES" sz="1600" dirty="0" smtClean="0"/>
              <a:t>l) elegir al Presidente, al Primer Vicepresidente, a los Vicepresidentes, al Secretario y a los demás miembros del Consejo  de Estado.</a:t>
            </a:r>
            <a:endParaRPr lang="es-ES" sz="1600" dirty="0" smtClean="0">
              <a:solidFill>
                <a:schemeClr val="tx2"/>
              </a:solidFill>
              <a:latin typeface="Arial" pitchFamily="34" charset="0"/>
            </a:endParaRPr>
          </a:p>
        </p:txBody>
      </p:sp>
      <p:sp>
        <p:nvSpPr>
          <p:cNvPr id="4" name="Rectangle 2"/>
          <p:cNvSpPr>
            <a:spLocks noGrp="1"/>
          </p:cNvSpPr>
          <p:nvPr>
            <p:ph type="title"/>
          </p:nvPr>
        </p:nvSpPr>
        <p:spPr>
          <a:xfrm>
            <a:off x="0" y="304800"/>
            <a:ext cx="7543800" cy="685800"/>
          </a:xfrm>
        </p:spPr>
        <p:txBody>
          <a:bodyPr/>
          <a:lstStyle/>
          <a:p>
            <a:pPr eaLnBrk="1" hangingPunct="1"/>
            <a:r>
              <a:rPr lang="en-US" dirty="0" smtClean="0">
                <a:latin typeface="Arial" pitchFamily="34" charset="0"/>
              </a:rPr>
              <a:t>FACULTADES ORGANOS</a:t>
            </a:r>
            <a:endParaRPr lang="vi-VN" dirty="0" smtClean="0">
              <a:latin typeface="Calibri" pitchFamily="34" charset="0"/>
            </a:endParaRPr>
          </a:p>
        </p:txBody>
      </p:sp>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type="body" idx="1"/>
          </p:nvPr>
        </p:nvSpPr>
        <p:spPr>
          <a:xfrm>
            <a:off x="457200" y="1066800"/>
            <a:ext cx="8382000" cy="5410200"/>
          </a:xfrm>
        </p:spPr>
        <p:txBody>
          <a:bodyPr/>
          <a:lstStyle/>
          <a:p>
            <a:pPr>
              <a:buNone/>
            </a:pPr>
            <a:r>
              <a:rPr lang="es-ES" sz="1400" dirty="0" smtClean="0"/>
              <a:t>ll) designar, a propuesta del Presidente del Consejo de Estado, al Primer Vicepresidente, a los Vicepresidentes y demás miembros del Consejo de Ministros; </a:t>
            </a:r>
          </a:p>
          <a:p>
            <a:r>
              <a:rPr lang="es-ES" sz="1400" dirty="0" smtClean="0"/>
              <a:t>m) elegir al Presidente, a los Vicepresidentes y a los demás Jueces del Tribunal Supremo Popular; </a:t>
            </a:r>
          </a:p>
          <a:p>
            <a:r>
              <a:rPr lang="es-ES" sz="1400" dirty="0" smtClean="0"/>
              <a:t>n) elegir al Fiscal General y a los </a:t>
            </a:r>
            <a:r>
              <a:rPr lang="es-ES" sz="1400" dirty="0" err="1" smtClean="0"/>
              <a:t>Vicefiscales</a:t>
            </a:r>
            <a:r>
              <a:rPr lang="es-ES" sz="1400" dirty="0" smtClean="0"/>
              <a:t> generales de la República; </a:t>
            </a:r>
          </a:p>
          <a:p>
            <a:r>
              <a:rPr lang="es-ES" sz="1400" dirty="0" smtClean="0"/>
              <a:t>ñ) nombrar Comisiones permanentes y temporales; </a:t>
            </a:r>
          </a:p>
          <a:p>
            <a:r>
              <a:rPr lang="es-ES" sz="1400" dirty="0" smtClean="0"/>
              <a:t>o) revocar la elección o designación de las personas elegidas o designadas por ella;</a:t>
            </a:r>
          </a:p>
          <a:p>
            <a:r>
              <a:rPr lang="es-ES" sz="1400" dirty="0" smtClean="0"/>
              <a:t>p) ejercer la más alta fiscalización sobre los órganos del Estado y del Gobierno; </a:t>
            </a:r>
          </a:p>
          <a:p>
            <a:r>
              <a:rPr lang="es-ES" sz="1400" dirty="0" smtClean="0"/>
              <a:t>q) conocer, evaluar y adoptar las decisiones pertinentes sobre los informes de rendición de cuenta que le presenten el Consejo de Estado, el Consejo de Ministros, el Tribunal Supremo Popular, la Fiscalía General de la República y las Asambleas Provinciales del Poder Popular; </a:t>
            </a:r>
          </a:p>
          <a:p>
            <a:r>
              <a:rPr lang="es-ES" sz="1400" dirty="0" smtClean="0"/>
              <a:t>r) revocar los decretos-leyes del Consejo de Estado y los decretos o disposiciones del Consejo de Ministros que contradigan la Constitución o las leyes; </a:t>
            </a:r>
          </a:p>
          <a:p>
            <a:r>
              <a:rPr lang="es-ES" sz="1400" dirty="0" smtClean="0"/>
              <a:t>s) revocar o modificar los acuerdos o disposiciones de los órganos locales del Poder Popular que violen la Constitución, las leyes, los decretos-leyes, decretos y demás disposiciones dictadas por un órgano de superior jerarquía a los mismos; o los que afecten los intereses de otras localidades o los generales del país; </a:t>
            </a:r>
          </a:p>
          <a:p>
            <a:r>
              <a:rPr lang="es-ES" sz="1400" dirty="0" smtClean="0"/>
              <a:t>t) conceder amnistías;</a:t>
            </a:r>
          </a:p>
          <a:p>
            <a:r>
              <a:rPr lang="es-ES" sz="1400" dirty="0" smtClean="0"/>
              <a:t>u) disponer la convocatoria de referendos en los casos previstos en la Constitución y en otros que la propia Asamblea considere procedente; </a:t>
            </a:r>
          </a:p>
          <a:p>
            <a:r>
              <a:rPr lang="es-ES" sz="1400" dirty="0" smtClean="0"/>
              <a:t>v) acordar su reglamento; w) las demás que le confiere esta</a:t>
            </a:r>
            <a:endParaRPr lang="es-ES" sz="1400" dirty="0" smtClean="0">
              <a:solidFill>
                <a:schemeClr val="tx2"/>
              </a:solidFill>
              <a:latin typeface="Arial" pitchFamily="34" charset="0"/>
            </a:endParaRPr>
          </a:p>
        </p:txBody>
      </p:sp>
      <p:sp>
        <p:nvSpPr>
          <p:cNvPr id="3" name="Rectangle 2"/>
          <p:cNvSpPr>
            <a:spLocks noGrp="1"/>
          </p:cNvSpPr>
          <p:nvPr>
            <p:ph type="title"/>
          </p:nvPr>
        </p:nvSpPr>
        <p:spPr>
          <a:xfrm>
            <a:off x="0" y="304800"/>
            <a:ext cx="7543800" cy="685800"/>
          </a:xfrm>
        </p:spPr>
        <p:txBody>
          <a:bodyPr/>
          <a:lstStyle/>
          <a:p>
            <a:pPr eaLnBrk="1" hangingPunct="1"/>
            <a:r>
              <a:rPr lang="en-US" dirty="0" smtClean="0">
                <a:latin typeface="Arial" pitchFamily="34" charset="0"/>
              </a:rPr>
              <a:t>FACULTADES ORGANOS</a:t>
            </a:r>
            <a:endParaRPr lang="vi-VN" dirty="0" smtClean="0">
              <a:latin typeface="Calibri" pitchFamily="34" charset="0"/>
            </a:endParaRPr>
          </a:p>
        </p:txBody>
      </p:sp>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0" y="533400"/>
            <a:ext cx="7543800" cy="685800"/>
          </a:xfrm>
        </p:spPr>
        <p:txBody>
          <a:bodyPr/>
          <a:lstStyle/>
          <a:p>
            <a:pPr eaLnBrk="1" hangingPunct="1"/>
            <a:r>
              <a:rPr lang="en-US" dirty="0" smtClean="0">
                <a:latin typeface="Arial" pitchFamily="34" charset="0"/>
              </a:rPr>
              <a:t>FACULTADES ORGANOS</a:t>
            </a:r>
            <a:endParaRPr lang="vi-VN" dirty="0" smtClean="0">
              <a:latin typeface="Calibri" pitchFamily="34" charset="0"/>
            </a:endParaRPr>
          </a:p>
        </p:txBody>
      </p:sp>
      <p:sp>
        <p:nvSpPr>
          <p:cNvPr id="28675" name="Rectangle 3"/>
          <p:cNvSpPr>
            <a:spLocks noGrp="1"/>
          </p:cNvSpPr>
          <p:nvPr>
            <p:ph type="body" idx="1"/>
          </p:nvPr>
        </p:nvSpPr>
        <p:spPr>
          <a:xfrm>
            <a:off x="381000" y="1219200"/>
            <a:ext cx="8534400" cy="5334000"/>
          </a:xfrm>
        </p:spPr>
        <p:txBody>
          <a:bodyPr/>
          <a:lstStyle/>
          <a:p>
            <a:pPr>
              <a:buNone/>
            </a:pPr>
            <a:r>
              <a:rPr lang="es-ES" sz="1800" b="1" dirty="0" smtClean="0"/>
              <a:t>Consejo de Estado:</a:t>
            </a:r>
            <a:r>
              <a:rPr lang="es-ES" sz="1400" dirty="0" smtClean="0"/>
              <a:t>  </a:t>
            </a:r>
            <a:r>
              <a:rPr lang="es-ES" sz="1400" dirty="0" smtClean="0">
                <a:solidFill>
                  <a:schemeClr val="tx2"/>
                </a:solidFill>
                <a:latin typeface="Arial" pitchFamily="34" charset="0"/>
              </a:rPr>
              <a:t>Total: 35 (7 mujeres). </a:t>
            </a:r>
          </a:p>
          <a:p>
            <a:pPr>
              <a:buNone/>
            </a:pPr>
            <a:endParaRPr lang="es-ES" sz="1400" dirty="0" smtClean="0">
              <a:solidFill>
                <a:schemeClr val="tx2"/>
              </a:solidFill>
              <a:latin typeface="Arial" pitchFamily="34" charset="0"/>
            </a:endParaRPr>
          </a:p>
          <a:p>
            <a:pPr>
              <a:buNone/>
            </a:pPr>
            <a:r>
              <a:rPr lang="es-ES" sz="1400" dirty="0" smtClean="0">
                <a:solidFill>
                  <a:schemeClr val="tx2"/>
                </a:solidFill>
                <a:latin typeface="Arial" pitchFamily="34" charset="0"/>
              </a:rPr>
              <a:t>. </a:t>
            </a:r>
            <a:r>
              <a:rPr lang="es-ES" sz="1400" dirty="0" smtClean="0"/>
              <a:t>El Consejo de Estado es el órgano de la Asamblea Nacional del Poder Popular que la representa entre uno y otro período de sesiones, ejecuta los acuerdos de ésta y cumple las demás funciones que la Constitución le atribuye.</a:t>
            </a:r>
          </a:p>
          <a:p>
            <a:r>
              <a:rPr lang="es-ES" sz="1400" dirty="0" smtClean="0"/>
              <a:t>Tiene carácter colegiado y, a los fines nacionales e internacionales, ostenta la suprema representación del Estado cubano.</a:t>
            </a:r>
          </a:p>
          <a:p>
            <a:r>
              <a:rPr lang="es-ES" sz="1400" dirty="0" smtClean="0"/>
              <a:t> </a:t>
            </a:r>
          </a:p>
          <a:p>
            <a:r>
              <a:rPr lang="es-ES" sz="1400" b="1" dirty="0" smtClean="0"/>
              <a:t>Son atribuciones del Consejo de Estado:</a:t>
            </a:r>
            <a:endParaRPr lang="es-ES" sz="1400" dirty="0" smtClean="0"/>
          </a:p>
          <a:p>
            <a:r>
              <a:rPr lang="es-ES" sz="1400" dirty="0" smtClean="0"/>
              <a:t>a) disponer la celebración de sesiones extraordinarias de la Asamblea Nacional del Poder Popular;</a:t>
            </a:r>
          </a:p>
          <a:p>
            <a:r>
              <a:rPr lang="es-ES" sz="1400" dirty="0" smtClean="0"/>
              <a:t>b) acordar la fecha de las elecciones para la renovación periódica de la Asamblea Nacional del Poder Popular;</a:t>
            </a:r>
          </a:p>
          <a:p>
            <a:r>
              <a:rPr lang="es-ES" sz="1400" dirty="0" smtClean="0"/>
              <a:t>c) dictar decretos-leyes, entre uno y otro período de sesiones de la Asamblea Nacional del Poder Popular;</a:t>
            </a:r>
          </a:p>
          <a:p>
            <a:r>
              <a:rPr lang="es-ES" sz="1400" dirty="0" smtClean="0"/>
              <a:t>ch) dar a las leyes vigentes, en caso necesario, una interpretación general y obligatoria;</a:t>
            </a:r>
          </a:p>
          <a:p>
            <a:r>
              <a:rPr lang="es-ES" sz="1400" dirty="0" smtClean="0"/>
              <a:t>d) ejercer la iniciativa legislativa;</a:t>
            </a:r>
          </a:p>
          <a:p>
            <a:r>
              <a:rPr lang="es-ES" sz="1400" dirty="0" smtClean="0"/>
              <a:t>e) disponer lo pertinente para realizar los referendos que acuerde la Asamblea Nacional del Poder Popular;</a:t>
            </a:r>
          </a:p>
          <a:p>
            <a:r>
              <a:rPr lang="es-ES" sz="1400" dirty="0" smtClean="0"/>
              <a:t>f) decretar la movilización general cuando la defensa del país lo exija y asumir las facultades.</a:t>
            </a:r>
          </a:p>
          <a:p>
            <a:endParaRPr lang="es-ES" sz="1400" b="1" dirty="0" smtClean="0"/>
          </a:p>
          <a:p>
            <a:r>
              <a:rPr lang="es-ES" sz="1800" b="1" dirty="0" smtClean="0"/>
              <a:t>Consejo de Ministros:</a:t>
            </a:r>
            <a:r>
              <a:rPr lang="es-ES" sz="1400" dirty="0" smtClean="0"/>
              <a:t> </a:t>
            </a:r>
            <a:r>
              <a:rPr lang="es-ES" sz="1400" dirty="0" smtClean="0">
                <a:solidFill>
                  <a:schemeClr val="tx2"/>
                </a:solidFill>
                <a:latin typeface="Arial" pitchFamily="34" charset="0"/>
              </a:rPr>
              <a:t>Total: 31 (13 mujeres) </a:t>
            </a:r>
            <a:endParaRPr lang="en-US" sz="800" dirty="0" smtClean="0">
              <a:solidFill>
                <a:schemeClr val="tx2"/>
              </a:solidFill>
              <a:latin typeface="Arial" pitchFamily="34" charset="0"/>
            </a:endParaRPr>
          </a:p>
        </p:txBody>
      </p:sp>
    </p:spTree>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828800" y="381000"/>
            <a:ext cx="3810000" cy="533400"/>
          </a:xfrm>
        </p:spPr>
        <p:txBody>
          <a:bodyPr/>
          <a:lstStyle/>
          <a:p>
            <a:pPr eaLnBrk="1" hangingPunct="1"/>
            <a:r>
              <a:rPr lang="en-US" sz="1800" dirty="0" smtClean="0">
                <a:latin typeface="Arial" pitchFamily="34" charset="0"/>
              </a:rPr>
              <a:t>FACULTADES ORGANOS</a:t>
            </a:r>
            <a:endParaRPr lang="vi-VN" sz="1800" dirty="0" smtClean="0">
              <a:latin typeface="Calibri" pitchFamily="34" charset="0"/>
            </a:endParaRPr>
          </a:p>
        </p:txBody>
      </p:sp>
      <p:sp>
        <p:nvSpPr>
          <p:cNvPr id="28675" name="Rectangle 3"/>
          <p:cNvSpPr>
            <a:spLocks noGrp="1"/>
          </p:cNvSpPr>
          <p:nvPr>
            <p:ph type="body" idx="1"/>
          </p:nvPr>
        </p:nvSpPr>
        <p:spPr>
          <a:xfrm>
            <a:off x="457200" y="685800"/>
            <a:ext cx="8686800" cy="5943600"/>
          </a:xfrm>
        </p:spPr>
        <p:txBody>
          <a:bodyPr/>
          <a:lstStyle/>
          <a:p>
            <a:pPr>
              <a:buNone/>
            </a:pPr>
            <a:r>
              <a:rPr lang="es-ES" sz="1800" b="1" dirty="0" smtClean="0"/>
              <a:t>Consejo de Defensa Nacional : </a:t>
            </a:r>
            <a:r>
              <a:rPr lang="es-ES" sz="1400" dirty="0" smtClean="0"/>
              <a:t>	- </a:t>
            </a:r>
            <a:r>
              <a:rPr lang="es-ES" sz="1200" dirty="0" smtClean="0"/>
              <a:t>Constitución de la República de Cuba: artículo 101</a:t>
            </a:r>
          </a:p>
          <a:p>
            <a:pPr lvl="0">
              <a:buNone/>
            </a:pPr>
            <a:r>
              <a:rPr lang="es-ES" sz="1200" dirty="0" smtClean="0"/>
              <a:t>					- Ley No. 75 de la Defensa Nacional</a:t>
            </a:r>
          </a:p>
          <a:p>
            <a:pPr>
              <a:buNone/>
            </a:pPr>
            <a:r>
              <a:rPr lang="es-ES" sz="1200" dirty="0" smtClean="0"/>
              <a:t>Atribuciones y funciones</a:t>
            </a:r>
          </a:p>
          <a:p>
            <a:pPr>
              <a:buNone/>
            </a:pPr>
            <a:r>
              <a:rPr lang="es-ES" sz="1100" dirty="0" smtClean="0"/>
              <a:t>El Consejo de Defensa Nacional, durante las situaciones excepcionales, ejerce el poder político y las atribuciones que corresponden a los órganos superiores del Poder Popular en tiempo de paz, excepto la potestad constituyente.</a:t>
            </a:r>
          </a:p>
          <a:p>
            <a:pPr>
              <a:buNone/>
            </a:pPr>
            <a:endParaRPr lang="es-ES" sz="1100" dirty="0" smtClean="0"/>
          </a:p>
          <a:p>
            <a:pPr>
              <a:buNone/>
            </a:pPr>
            <a:r>
              <a:rPr lang="es-ES" sz="1100" dirty="0" smtClean="0"/>
              <a:t>Dirige el trabajo político, ideológico y del Partido, la preparación de la defensa nacional, la lucha armada, la seguridad y el orden interior, la actividad de relaciones exteriores, la actividad económico-social, la actividad de informática y las comunicaciones, la actividad jurídica y la defensa civil.</a:t>
            </a:r>
          </a:p>
          <a:p>
            <a:pPr>
              <a:buNone/>
            </a:pPr>
            <a:r>
              <a:rPr lang="es-ES" sz="1100" dirty="0" smtClean="0"/>
              <a:t>Adopta disposiciones de carácter general y obligatorio cumplimiento para todos, así como regula, de manera diferente y ajustada a las circunstancias y al territorio donde dichas situaciones estén vigentes, el ejercicio de los derechos y el cumplimiento de los deberes fundamentales, reconocidos en la Constitución de la República y plasmados en las correspondientes leyes y otras disposiciones complementarias que a continuación se enuncian: el derecho al trabajo, la libertad de palabra y prensa, los derechos de reunión, manifestación y asociación, la inviolabilidad del domicilio, la inviolabilidad de la correspondencia y el régimen de detención de las personas.</a:t>
            </a:r>
          </a:p>
          <a:p>
            <a:pPr>
              <a:buNone/>
            </a:pPr>
            <a:r>
              <a:rPr lang="es-ES" sz="1100" dirty="0" smtClean="0"/>
              <a:t>Aplica, según lo establecido en la Ley de la Defensa Nacional, la legislación especial establecida para las situaciones excepcionales y controla su cumplimiento por parte de los órganos y organismos estatales, las entidades económicas, instituciones sociales y los ciudadanos.</a:t>
            </a:r>
          </a:p>
          <a:p>
            <a:pPr>
              <a:buNone/>
            </a:pPr>
            <a:r>
              <a:rPr lang="es-ES" sz="1100" dirty="0" smtClean="0"/>
              <a:t>Autoriza a los jefes de los ejércitos u otros designados por el propio Consejo, a representar al Consejo de Defensa Nacional, durante las situaciones excepcionales, en cualquier parte del territorio, cuando ello sea necesario, estableciendo las atribuciones que desempeñarán.</a:t>
            </a:r>
          </a:p>
          <a:p>
            <a:pPr>
              <a:buNone/>
            </a:pPr>
            <a:r>
              <a:rPr lang="es-ES" sz="1100" dirty="0" smtClean="0"/>
              <a:t>Determina la organización y atribuciones de los consejos de defensa provincial, municipal y de zona. Designa o sustituye a los presidentes y demás miembros de los consejos de defensa provinciales y del municipio especial de Isla de la Juventud, así como a los jefes de los órganos de trabajo del Consejo de Defensa Nacional y a los de los grupos que integran estos órganos.</a:t>
            </a:r>
          </a:p>
          <a:p>
            <a:pPr>
              <a:buNone/>
            </a:pPr>
            <a:r>
              <a:rPr lang="es-ES" sz="1100" dirty="0" smtClean="0"/>
              <a:t>Controla el cumplimiento de las atribuciones de los consejos de defensa provinciales y del municipio especial de Isla de la Juventud. Acepta o no las renuncias de los miembros del Consejo de Defensa Nacional, de los jefes de sus órganos de trabajo y de los grupos que lo integran, y la del Presidente y miembros de los consejos de defensa provinciales y del municipio especial de Isla de la Juventud, durante las situaciones excepcionales.</a:t>
            </a:r>
          </a:p>
          <a:p>
            <a:pPr>
              <a:buNone/>
            </a:pPr>
            <a:r>
              <a:rPr lang="es-ES" sz="1100" dirty="0" smtClean="0"/>
              <a:t>Decide quienes cubrirán las plazas de miembros del Consejo de Defensa Nacional, que queden vacantes durante las situaciones excepcionales; e informa al Consejo de Estado la desaparición de las causas que dieron origen al estado de guerra, la guerra o la movilización general, al efecto de que se considere su terminación o convoque a la Asamblea Nacional del Poder Popular para que decida al efecto; así como cualquier otra medida que se considere necesaria.</a:t>
            </a:r>
            <a:endParaRPr lang="en-US" sz="1100" dirty="0" smtClean="0"/>
          </a:p>
        </p:txBody>
      </p:sp>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228600" y="304800"/>
            <a:ext cx="8686800" cy="6553200"/>
          </a:xfrm>
        </p:spPr>
        <p:txBody>
          <a:bodyPr/>
          <a:lstStyle/>
          <a:p>
            <a:r>
              <a:rPr lang="es-ES" sz="1600" b="1" dirty="0" smtClean="0"/>
              <a:t>PRINCIPIOS QUE RIGEN EL ESTADO CUBANO </a:t>
            </a:r>
            <a:endParaRPr lang="es-ES" sz="1600" dirty="0" smtClean="0"/>
          </a:p>
          <a:p>
            <a:r>
              <a:rPr lang="es-ES" sz="1600" dirty="0" smtClean="0"/>
              <a:t>Existencia de un solo poder: el poder del pueblo. </a:t>
            </a:r>
          </a:p>
          <a:p>
            <a:r>
              <a:rPr lang="es-ES" sz="1600" dirty="0" smtClean="0"/>
              <a:t>Existencia de un solo Partido. </a:t>
            </a:r>
          </a:p>
          <a:p>
            <a:r>
              <a:rPr lang="es-ES" sz="1600" dirty="0" smtClean="0"/>
              <a:t>Un sistema de órganos del Poder Popular.</a:t>
            </a:r>
          </a:p>
          <a:p>
            <a:r>
              <a:rPr lang="es-ES" sz="1600" dirty="0" smtClean="0"/>
              <a:t>Todos los órganos representativos del poder del Estado son electivos y renovables. </a:t>
            </a:r>
          </a:p>
          <a:p>
            <a:r>
              <a:rPr lang="es-ES" sz="1600" dirty="0" smtClean="0"/>
              <a:t>Las masas populares controlan la actividad de los órganos estatales, de los Diputados, de los Delegados y de los funcionarios.</a:t>
            </a:r>
          </a:p>
          <a:p>
            <a:r>
              <a:rPr lang="es-ES" sz="1600" dirty="0" smtClean="0"/>
              <a:t>Los elegidos tienen el deber de rendir cuenta de su actuación y pueden ser revocados de sus cargos en cualquier momento del mandato.</a:t>
            </a:r>
          </a:p>
          <a:p>
            <a:r>
              <a:rPr lang="es-ES" sz="1600" dirty="0" smtClean="0"/>
              <a:t>Las disposiciones de los órganos estatales superiores son de obligatorio cumplimiento para los inferiores. </a:t>
            </a:r>
          </a:p>
          <a:p>
            <a:r>
              <a:rPr lang="es-ES" sz="1600" dirty="0" smtClean="0"/>
              <a:t>Los órganos estatales inferiores responden ante los superiores y le rinden cuenta de su gestión.</a:t>
            </a:r>
          </a:p>
          <a:p>
            <a:r>
              <a:rPr lang="es-ES" sz="1600" dirty="0" smtClean="0"/>
              <a:t>La libertad de discusión, el ejercicio de la crítica y la autocrítica y la subordinación de la minoría a la mayoría rige en todos los órganos estatales colegiados. </a:t>
            </a:r>
          </a:p>
          <a:p>
            <a:r>
              <a:rPr lang="es-ES" sz="1600" dirty="0" smtClean="0"/>
              <a:t>Incorpora, como elemento principal, las formas de democracia directa al carácter inevitablemente representativo que debe tener la institucionalización de una democracia moderna. </a:t>
            </a:r>
          </a:p>
          <a:p>
            <a:r>
              <a:rPr lang="es-ES" sz="1600" dirty="0" smtClean="0"/>
              <a:t>Garantiza que el contenido democrático de la sociedad cubana no se agote en el sistema del Poder Popular y en el ejercicio electoral, fomentando una cultura participativa que incluye las funciones de las organizaciones de masas y sociales (</a:t>
            </a:r>
            <a:r>
              <a:rPr lang="es-ES" sz="1600" dirty="0" err="1" smtClean="0"/>
              <a:t>ONGs</a:t>
            </a:r>
            <a:r>
              <a:rPr lang="es-ES" sz="1600" dirty="0" smtClean="0"/>
              <a:t>) que constituyen la sociedad civil. </a:t>
            </a:r>
          </a:p>
          <a:p>
            <a:r>
              <a:rPr lang="es-ES" sz="1600" dirty="0" smtClean="0"/>
              <a:t>Garantiza la más alta forma de pluralidad de opiniones, criterios y acciones en el seno de la sociedad cubana.</a:t>
            </a:r>
          </a:p>
          <a:p>
            <a:endParaRPr lang="es-ES" dirty="0"/>
          </a:p>
        </p:txBody>
      </p:sp>
    </p:spTree>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533400" y="914400"/>
            <a:ext cx="7772400" cy="4114800"/>
          </a:xfrm>
        </p:spPr>
        <p:txBody>
          <a:bodyPr/>
          <a:lstStyle/>
          <a:p>
            <a:pPr>
              <a:buNone/>
            </a:pPr>
            <a:r>
              <a:rPr lang="es-ES" sz="1600" dirty="0" smtClean="0"/>
              <a:t>Sistema electoral:</a:t>
            </a:r>
          </a:p>
          <a:p>
            <a:pPr>
              <a:buNone/>
            </a:pPr>
            <a:r>
              <a:rPr lang="es-ES" sz="1600" dirty="0" smtClean="0"/>
              <a:t>La Asamblea Nacional se compone de Diputados elegidos por el voto libre, directo y secreto de los electores.</a:t>
            </a:r>
          </a:p>
          <a:p>
            <a:r>
              <a:rPr lang="es-ES" sz="1600" dirty="0" smtClean="0"/>
              <a:t>Los Diputados se eligen en Distritos electorales, en proporción de uno por cada 20 000 habitantes o fracción mayor de 10 000. Cada Municipio, independientemente del número de sus habitantes elige, por lo menos, dos Diputados. Los candidatos a Diputados son nominados por los Delegados a las Asambleas Municipales del Poder Popular. Hasta el 50% de los Diputados deben ser Delegados de Asambleas Municipales al Poder Popular. </a:t>
            </a:r>
          </a:p>
          <a:p>
            <a:r>
              <a:rPr lang="es-ES" sz="1600" dirty="0" smtClean="0"/>
              <a:t>La Asamblea Nacional es elegida por un término de cinco años. </a:t>
            </a:r>
          </a:p>
          <a:p>
            <a:endParaRPr lang="es-ES" dirty="0"/>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52400" y="1255713"/>
            <a:ext cx="5791200" cy="5478423"/>
          </a:xfrm>
          <a:prstGeom prst="rect">
            <a:avLst/>
          </a:prstGeom>
          <a:noFill/>
          <a:ln w="9525">
            <a:noFill/>
            <a:miter lim="800000"/>
            <a:headEnd/>
            <a:tailEnd/>
          </a:ln>
          <a:effectLst>
            <a:prstShdw prst="shdw11">
              <a:schemeClr val="bg2">
                <a:alpha val="50000"/>
              </a:schemeClr>
            </a:prstShdw>
          </a:effectLst>
        </p:spPr>
        <p:txBody>
          <a:bodyPr wrap="square">
            <a:spAutoFit/>
          </a:bodyPr>
          <a:lstStyle/>
          <a:p>
            <a:pPr algn="just">
              <a:buFontTx/>
              <a:buChar char="-"/>
              <a:defRPr/>
            </a:pPr>
            <a:r>
              <a:rPr lang="en-US" sz="1400" b="1" dirty="0">
                <a:cs typeface="Arial" pitchFamily="34" charset="0"/>
              </a:rPr>
              <a:t>Cuba have relations with 188 countries (Excluded US and Israel) and have 124 diplomatic Embassy all over the world.</a:t>
            </a:r>
          </a:p>
          <a:p>
            <a:pPr algn="just">
              <a:buFontTx/>
              <a:buChar char="-"/>
              <a:defRPr/>
            </a:pPr>
            <a:endParaRPr lang="en-US" sz="1400" b="1" dirty="0">
              <a:cs typeface="Arial" pitchFamily="34" charset="0"/>
            </a:endParaRPr>
          </a:p>
          <a:p>
            <a:pPr algn="just">
              <a:buFontTx/>
              <a:buChar char="-"/>
              <a:defRPr/>
            </a:pPr>
            <a:r>
              <a:rPr lang="en-US" sz="1400" b="1" dirty="0">
                <a:cs typeface="Arial" pitchFamily="34" charset="0"/>
              </a:rPr>
              <a:t> Is an active member of international organizations in the region and in the world.  Below to all UN organizations. </a:t>
            </a:r>
          </a:p>
          <a:p>
            <a:pPr algn="just">
              <a:buFontTx/>
              <a:buChar char="-"/>
              <a:defRPr/>
            </a:pPr>
            <a:endParaRPr lang="en-US" sz="1400" b="1" dirty="0">
              <a:cs typeface="Arial" pitchFamily="34" charset="0"/>
            </a:endParaRPr>
          </a:p>
          <a:p>
            <a:pPr algn="just">
              <a:buFontTx/>
              <a:buChar char="-"/>
              <a:defRPr/>
            </a:pPr>
            <a:r>
              <a:rPr lang="en-US" sz="1400" b="1" dirty="0">
                <a:cs typeface="Arial" pitchFamily="34" charset="0"/>
              </a:rPr>
              <a:t> Since 2011 Cuba accomplished all the MILLENNIUM DEVELOPMENT GOALS of United Nations</a:t>
            </a:r>
            <a:r>
              <a:rPr lang="en-US" sz="1400" b="1" dirty="0" smtClean="0">
                <a:cs typeface="Arial" pitchFamily="34" charset="0"/>
              </a:rPr>
              <a:t>.</a:t>
            </a:r>
          </a:p>
          <a:p>
            <a:pPr algn="just">
              <a:defRPr/>
            </a:pPr>
            <a:endParaRPr lang="en-US" sz="1400" b="1" dirty="0" smtClean="0">
              <a:cs typeface="Arial" pitchFamily="34" charset="0"/>
            </a:endParaRPr>
          </a:p>
          <a:p>
            <a:pPr algn="just">
              <a:buFontTx/>
              <a:buChar char="-"/>
              <a:defRPr/>
            </a:pPr>
            <a:r>
              <a:rPr lang="en-US" sz="1400" b="1" dirty="0" smtClean="0">
                <a:cs typeface="Arial" pitchFamily="34" charset="0"/>
              </a:rPr>
              <a:t> Is No. 59 in the world among 187 countries in the Human Development Report of UNDP 2013. With a value of Human Development Index (HDI) of 0.780 2012. (increase of 0,004 compared to 2012).</a:t>
            </a:r>
          </a:p>
          <a:p>
            <a:pPr algn="just">
              <a:buFontTx/>
              <a:buChar char="-"/>
              <a:defRPr/>
            </a:pPr>
            <a:endParaRPr lang="en-US" sz="1400" b="1" dirty="0" smtClean="0">
              <a:cs typeface="Arial" pitchFamily="34" charset="0"/>
            </a:endParaRPr>
          </a:p>
          <a:p>
            <a:pPr algn="just">
              <a:buFontTx/>
              <a:buChar char="-"/>
              <a:defRPr/>
            </a:pPr>
            <a:r>
              <a:rPr lang="en-US" sz="1400" b="1" dirty="0" smtClean="0">
                <a:cs typeface="Arial" pitchFamily="34" charset="0"/>
              </a:rPr>
              <a:t> Since 1992 the Organization of the United Nations is approving resolutions demanding to the US to eliminate the blockade (embargo). Vote of 189 countries in favor, 2 against (US and Israel).</a:t>
            </a:r>
          </a:p>
          <a:p>
            <a:pPr algn="just">
              <a:buFontTx/>
              <a:buChar char="-"/>
              <a:defRPr/>
            </a:pPr>
            <a:endParaRPr lang="en-US" sz="1400" b="1" dirty="0" smtClean="0">
              <a:cs typeface="Arial" pitchFamily="34" charset="0"/>
            </a:endParaRPr>
          </a:p>
          <a:p>
            <a:pPr algn="just">
              <a:buFontTx/>
              <a:buChar char="-"/>
              <a:defRPr/>
            </a:pPr>
            <a:r>
              <a:rPr lang="en-US" sz="1400" b="1" dirty="0" smtClean="0">
                <a:cs typeface="Arial" pitchFamily="34" charset="0"/>
              </a:rPr>
              <a:t> In the last 10 years Cuba became the 3 touristic destination in the Caribbean, nevertheless that the principal country of emission of tourism (US) is excluded. </a:t>
            </a:r>
          </a:p>
          <a:p>
            <a:pPr algn="just">
              <a:buFontTx/>
              <a:buChar char="-"/>
              <a:defRPr/>
            </a:pPr>
            <a:endParaRPr lang="en-US" sz="1400" b="1" dirty="0">
              <a:cs typeface="Arial" pitchFamily="34" charset="0"/>
            </a:endParaRPr>
          </a:p>
          <a:p>
            <a:pPr algn="just">
              <a:buFontTx/>
              <a:buChar char="-"/>
            </a:pPr>
            <a:r>
              <a:rPr lang="en-US" sz="1400" b="1" dirty="0" smtClean="0">
                <a:cs typeface="Arial" charset="0"/>
              </a:rPr>
              <a:t>Cuba is in the 9 place between 163 countries that better protect the environment.</a:t>
            </a:r>
          </a:p>
        </p:txBody>
      </p:sp>
      <p:sp>
        <p:nvSpPr>
          <p:cNvPr id="6147" name="12 CuadroTexto"/>
          <p:cNvSpPr txBox="1">
            <a:spLocks noChangeArrowheads="1"/>
          </p:cNvSpPr>
          <p:nvPr/>
        </p:nvSpPr>
        <p:spPr bwMode="auto">
          <a:xfrm>
            <a:off x="228600" y="381000"/>
            <a:ext cx="8610600" cy="954088"/>
          </a:xfrm>
          <a:prstGeom prst="rect">
            <a:avLst/>
          </a:prstGeom>
          <a:noFill/>
          <a:ln w="9525">
            <a:noFill/>
            <a:miter lim="800000"/>
            <a:headEnd/>
            <a:tailEnd/>
          </a:ln>
        </p:spPr>
        <p:txBody>
          <a:bodyPr>
            <a:spAutoFit/>
          </a:bodyPr>
          <a:lstStyle/>
          <a:p>
            <a:r>
              <a:rPr lang="en-US" sz="2800" b="1">
                <a:solidFill>
                  <a:srgbClr val="1E1E7C"/>
                </a:solidFill>
              </a:rPr>
              <a:t>GENERAL INFORMATION: </a:t>
            </a:r>
          </a:p>
          <a:p>
            <a:r>
              <a:rPr lang="en-US" sz="2800" b="1">
                <a:solidFill>
                  <a:srgbClr val="1E1E7C"/>
                </a:solidFill>
              </a:rPr>
              <a:t>International Relations.</a:t>
            </a:r>
          </a:p>
        </p:txBody>
      </p:sp>
      <p:pic>
        <p:nvPicPr>
          <p:cNvPr id="6148" name="Picture 1027" descr="pinardelrio"/>
          <p:cNvPicPr>
            <a:picLocks noChangeAspect="1" noChangeArrowheads="1"/>
          </p:cNvPicPr>
          <p:nvPr/>
        </p:nvPicPr>
        <p:blipFill>
          <a:blip r:embed="rId3"/>
          <a:srcRect/>
          <a:stretch>
            <a:fillRect/>
          </a:stretch>
        </p:blipFill>
        <p:spPr bwMode="auto">
          <a:xfrm>
            <a:off x="5943600" y="838200"/>
            <a:ext cx="3048000" cy="2740025"/>
          </a:xfrm>
          <a:prstGeom prst="rect">
            <a:avLst/>
          </a:prstGeom>
          <a:noFill/>
          <a:ln w="9525">
            <a:noFill/>
            <a:miter lim="800000"/>
            <a:headEnd/>
            <a:tailEnd/>
          </a:ln>
        </p:spPr>
      </p:pic>
      <p:pic>
        <p:nvPicPr>
          <p:cNvPr id="6149" name="Picture 14" descr="None"/>
          <p:cNvPicPr>
            <a:picLocks noChangeAspect="1" noChangeArrowheads="1"/>
          </p:cNvPicPr>
          <p:nvPr/>
        </p:nvPicPr>
        <p:blipFill>
          <a:blip r:embed="rId4"/>
          <a:srcRect/>
          <a:stretch>
            <a:fillRect/>
          </a:stretch>
        </p:blipFill>
        <p:spPr bwMode="auto">
          <a:xfrm>
            <a:off x="6019800" y="3810000"/>
            <a:ext cx="2970213" cy="24384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04800" y="2362200"/>
            <a:ext cx="8610600" cy="4032250"/>
          </a:xfrm>
          <a:prstGeom prst="rect">
            <a:avLst/>
          </a:prstGeom>
          <a:noFill/>
          <a:ln w="9525">
            <a:noFill/>
            <a:miter lim="800000"/>
            <a:headEnd/>
            <a:tailEnd/>
          </a:ln>
          <a:effectLst>
            <a:prstShdw prst="shdw11">
              <a:schemeClr val="bg2">
                <a:alpha val="50000"/>
              </a:schemeClr>
            </a:prstShdw>
          </a:effectLst>
        </p:spPr>
        <p:txBody>
          <a:bodyPr>
            <a:spAutoFit/>
          </a:bodyPr>
          <a:lstStyle/>
          <a:p>
            <a:pPr algn="just">
              <a:buFontTx/>
              <a:buChar char="-"/>
            </a:pPr>
            <a:r>
              <a:rPr lang="en-US" sz="1600" b="1" dirty="0">
                <a:cs typeface="Arial" pitchFamily="34" charset="0"/>
              </a:rPr>
              <a:t>Since 1961 Cuba send a  total of 270 743 Cuban cooperators to 154 countries.  </a:t>
            </a:r>
          </a:p>
          <a:p>
            <a:pPr algn="just">
              <a:buFontTx/>
              <a:buChar char="-"/>
            </a:pPr>
            <a:endParaRPr lang="en-US" sz="1600" b="1" dirty="0">
              <a:cs typeface="Arial" pitchFamily="34" charset="0"/>
            </a:endParaRPr>
          </a:p>
          <a:p>
            <a:pPr algn="just">
              <a:buFontTx/>
              <a:buChar char="-"/>
            </a:pPr>
            <a:r>
              <a:rPr lang="en-US" sz="1600" b="1" dirty="0">
                <a:cs typeface="Arial" pitchFamily="34" charset="0"/>
              </a:rPr>
              <a:t>Now more that </a:t>
            </a:r>
            <a:r>
              <a:rPr lang="en-US" sz="1600" b="1" dirty="0" smtClean="0">
                <a:cs typeface="Arial" pitchFamily="34" charset="0"/>
              </a:rPr>
              <a:t>41 000 </a:t>
            </a:r>
            <a:r>
              <a:rPr lang="en-US" sz="1600" b="1" dirty="0">
                <a:cs typeface="Arial" pitchFamily="34" charset="0"/>
              </a:rPr>
              <a:t>Cuban cooperators work in 97 countries.</a:t>
            </a:r>
          </a:p>
          <a:p>
            <a:pPr algn="just">
              <a:buFontTx/>
              <a:buChar char="-"/>
            </a:pPr>
            <a:endParaRPr lang="en-US" sz="1600" b="1" dirty="0">
              <a:cs typeface="Arial" pitchFamily="34" charset="0"/>
            </a:endParaRPr>
          </a:p>
          <a:p>
            <a:pPr algn="just">
              <a:buFontTx/>
              <a:buChar char="-"/>
            </a:pPr>
            <a:r>
              <a:rPr lang="en-US" sz="1600" b="1" dirty="0">
                <a:cs typeface="Arial" pitchFamily="34" charset="0"/>
              </a:rPr>
              <a:t> 37 mil Cuban professionals of health work now in 70 countries.</a:t>
            </a:r>
          </a:p>
          <a:p>
            <a:pPr algn="just">
              <a:buFontTx/>
              <a:buChar char="-"/>
            </a:pPr>
            <a:endParaRPr lang="en-US" sz="1600" b="1" dirty="0">
              <a:cs typeface="Arial" pitchFamily="34" charset="0"/>
            </a:endParaRPr>
          </a:p>
          <a:p>
            <a:pPr algn="just">
              <a:buFontTx/>
              <a:buChar char="-"/>
            </a:pPr>
            <a:r>
              <a:rPr lang="en-US" sz="1600" b="1" dirty="0">
                <a:cs typeface="Arial" pitchFamily="34" charset="0"/>
              </a:rPr>
              <a:t> Thought the “operation Milagros” started  on Mars 2009, 1 million 536 775 persons of 35 countries have been operate of the eyes without any payment (free).</a:t>
            </a:r>
          </a:p>
          <a:p>
            <a:pPr algn="just">
              <a:buFontTx/>
              <a:buChar char="-"/>
            </a:pPr>
            <a:endParaRPr lang="en-US" sz="1600" b="1" dirty="0">
              <a:cs typeface="Arial" pitchFamily="34" charset="0"/>
            </a:endParaRPr>
          </a:p>
          <a:p>
            <a:pPr algn="just">
              <a:buFontTx/>
              <a:buChar char="-"/>
            </a:pPr>
            <a:r>
              <a:rPr lang="en-US" sz="1600" b="1" dirty="0">
                <a:cs typeface="Arial" pitchFamily="34" charset="0"/>
              </a:rPr>
              <a:t>  The alphabetization Program “</a:t>
            </a:r>
            <a:r>
              <a:rPr lang="en-US" sz="1600" b="1" dirty="0" err="1">
                <a:cs typeface="Arial" pitchFamily="34" charset="0"/>
              </a:rPr>
              <a:t>Yo</a:t>
            </a:r>
            <a:r>
              <a:rPr lang="en-US" sz="1600" b="1" dirty="0">
                <a:cs typeface="Arial" pitchFamily="34" charset="0"/>
              </a:rPr>
              <a:t>, </a:t>
            </a:r>
            <a:r>
              <a:rPr lang="en-US" sz="1600" b="1" dirty="0" err="1">
                <a:cs typeface="Arial" pitchFamily="34" charset="0"/>
              </a:rPr>
              <a:t>Sí</a:t>
            </a:r>
            <a:r>
              <a:rPr lang="en-US" sz="1600" b="1" dirty="0">
                <a:cs typeface="Arial" pitchFamily="34" charset="0"/>
              </a:rPr>
              <a:t> </a:t>
            </a:r>
            <a:r>
              <a:rPr lang="en-US" sz="1600" b="1" dirty="0" err="1">
                <a:cs typeface="Arial" pitchFamily="34" charset="0"/>
              </a:rPr>
              <a:t>Puedo</a:t>
            </a:r>
            <a:r>
              <a:rPr lang="en-US" sz="1600" b="1" dirty="0">
                <a:cs typeface="Arial" pitchFamily="34" charset="0"/>
              </a:rPr>
              <a:t>” (I can do it): It was selected by UNESCO as the best alphabetization program in the world. Now is implemented in 29 countries. More that 3 million 5054 of peoples are alphabetized through it.</a:t>
            </a:r>
          </a:p>
          <a:p>
            <a:pPr algn="just">
              <a:buFontTx/>
              <a:buChar char="-"/>
            </a:pPr>
            <a:endParaRPr lang="en-US" sz="1600" b="1" dirty="0">
              <a:cs typeface="Arial" pitchFamily="34" charset="0"/>
            </a:endParaRPr>
          </a:p>
          <a:p>
            <a:pPr algn="just">
              <a:buFontTx/>
              <a:buChar char="-"/>
            </a:pPr>
            <a:r>
              <a:rPr lang="en-US" sz="1600" b="1" dirty="0">
                <a:cs typeface="Arial" pitchFamily="34" charset="0"/>
              </a:rPr>
              <a:t> Toughen of young people of the Third countries are student in Cuba free of charges. </a:t>
            </a:r>
            <a:endParaRPr lang="en-US" sz="1600" dirty="0">
              <a:solidFill>
                <a:srgbClr val="1E1E7C"/>
              </a:solidFill>
              <a:ea typeface="Verdana" pitchFamily="34" charset="0"/>
              <a:cs typeface="Tahoma" pitchFamily="34" charset="0"/>
            </a:endParaRPr>
          </a:p>
        </p:txBody>
      </p:sp>
      <p:sp>
        <p:nvSpPr>
          <p:cNvPr id="7171" name="12 CuadroTexto"/>
          <p:cNvSpPr txBox="1">
            <a:spLocks noChangeArrowheads="1"/>
          </p:cNvSpPr>
          <p:nvPr/>
        </p:nvSpPr>
        <p:spPr bwMode="auto">
          <a:xfrm>
            <a:off x="609600" y="609600"/>
            <a:ext cx="5715000" cy="954088"/>
          </a:xfrm>
          <a:prstGeom prst="rect">
            <a:avLst/>
          </a:prstGeom>
          <a:noFill/>
          <a:ln w="9525">
            <a:noFill/>
            <a:miter lim="800000"/>
            <a:headEnd/>
            <a:tailEnd/>
          </a:ln>
        </p:spPr>
        <p:txBody>
          <a:bodyPr>
            <a:spAutoFit/>
          </a:bodyPr>
          <a:lstStyle/>
          <a:p>
            <a:r>
              <a:rPr lang="es-ES" sz="2800" b="1">
                <a:solidFill>
                  <a:srgbClr val="1E1E7C"/>
                </a:solidFill>
              </a:rPr>
              <a:t>GENERAL INFORMATION:  </a:t>
            </a:r>
          </a:p>
          <a:p>
            <a:r>
              <a:rPr lang="es-ES" sz="2800" b="1">
                <a:solidFill>
                  <a:srgbClr val="1E1E7C"/>
                </a:solidFill>
              </a:rPr>
              <a:t>International cooperation </a:t>
            </a:r>
          </a:p>
        </p:txBody>
      </p:sp>
      <p:pic>
        <p:nvPicPr>
          <p:cNvPr id="7172" name="Imagen 2" descr="Médicos cub. en Haití 3"/>
          <p:cNvPicPr>
            <a:picLocks noChangeAspect="1" noChangeArrowheads="1"/>
          </p:cNvPicPr>
          <p:nvPr/>
        </p:nvPicPr>
        <p:blipFill>
          <a:blip r:embed="rId3"/>
          <a:srcRect/>
          <a:stretch>
            <a:fillRect/>
          </a:stretch>
        </p:blipFill>
        <p:spPr bwMode="auto">
          <a:xfrm>
            <a:off x="6248400" y="152400"/>
            <a:ext cx="2719388" cy="22098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381000" y="533400"/>
            <a:ext cx="5257800" cy="5924550"/>
          </a:xfrm>
          <a:prstGeom prst="rect">
            <a:avLst/>
          </a:prstGeom>
          <a:noFill/>
          <a:ln w="9525">
            <a:noFill/>
            <a:miter lim="800000"/>
            <a:headEnd/>
            <a:tailEnd/>
          </a:ln>
          <a:effectLst>
            <a:prstShdw prst="shdw11">
              <a:schemeClr val="bg2">
                <a:alpha val="50000"/>
              </a:schemeClr>
            </a:prstShdw>
          </a:effectLst>
        </p:spPr>
        <p:txBody>
          <a:bodyPr>
            <a:spAutoFit/>
          </a:bodyPr>
          <a:lstStyle/>
          <a:p>
            <a:pPr>
              <a:spcBef>
                <a:spcPct val="50000"/>
              </a:spcBef>
              <a:defRPr/>
            </a:pPr>
            <a:r>
              <a:rPr lang="es-ES" sz="1400" b="1" dirty="0">
                <a:solidFill>
                  <a:schemeClr val="accent2">
                    <a:lumMod val="75000"/>
                  </a:schemeClr>
                </a:solidFill>
              </a:rPr>
              <a:t>	</a:t>
            </a:r>
            <a:r>
              <a:rPr lang="es-ES" sz="2800" b="1" dirty="0">
                <a:solidFill>
                  <a:srgbClr val="1E1E7C"/>
                </a:solidFill>
              </a:rPr>
              <a:t>THE ECONOMY:</a:t>
            </a:r>
          </a:p>
          <a:p>
            <a:pPr algn="just">
              <a:spcBef>
                <a:spcPct val="50000"/>
              </a:spcBef>
              <a:buFontTx/>
              <a:buChar char="-"/>
              <a:defRPr/>
            </a:pPr>
            <a:r>
              <a:rPr lang="es-ES" sz="1800" b="1" dirty="0">
                <a:cs typeface="Arial" pitchFamily="34" charset="0"/>
              </a:rPr>
              <a:t> </a:t>
            </a:r>
            <a:r>
              <a:rPr lang="en-US" sz="1800" b="1" dirty="0">
                <a:cs typeface="Arial" pitchFamily="34" charset="0"/>
              </a:rPr>
              <a:t>1902-1962: Cuban Economy was controlled by the US companies.</a:t>
            </a:r>
          </a:p>
          <a:p>
            <a:pPr algn="just">
              <a:spcBef>
                <a:spcPct val="50000"/>
              </a:spcBef>
              <a:defRPr/>
            </a:pPr>
            <a:r>
              <a:rPr lang="en-US" sz="1800" b="1" dirty="0">
                <a:cs typeface="Arial" pitchFamily="34" charset="0"/>
              </a:rPr>
              <a:t>	</a:t>
            </a:r>
            <a:r>
              <a:rPr lang="en-US" sz="1800" b="1" dirty="0">
                <a:solidFill>
                  <a:schemeClr val="accent2"/>
                </a:solidFill>
                <a:cs typeface="Arial" pitchFamily="34" charset="0"/>
              </a:rPr>
              <a:t>1959 Cuban Revolution.</a:t>
            </a:r>
          </a:p>
          <a:p>
            <a:pPr algn="just">
              <a:spcBef>
                <a:spcPct val="50000"/>
              </a:spcBef>
              <a:buFontTx/>
              <a:buChar char="-"/>
              <a:defRPr/>
            </a:pPr>
            <a:r>
              <a:rPr lang="en-US" sz="1800" b="1" dirty="0">
                <a:cs typeface="Arial" pitchFamily="34" charset="0"/>
              </a:rPr>
              <a:t>1962: The US imposed the economic, financial and  commercial </a:t>
            </a:r>
            <a:r>
              <a:rPr lang="en-US" sz="1800" b="1" dirty="0" err="1">
                <a:cs typeface="Arial" pitchFamily="34" charset="0"/>
              </a:rPr>
              <a:t>blocqade</a:t>
            </a:r>
            <a:r>
              <a:rPr lang="en-US" sz="1800" b="1" dirty="0">
                <a:cs typeface="Arial" pitchFamily="34" charset="0"/>
              </a:rPr>
              <a:t> to Cuba.</a:t>
            </a:r>
          </a:p>
          <a:p>
            <a:pPr algn="just">
              <a:spcBef>
                <a:spcPct val="50000"/>
              </a:spcBef>
              <a:buFontTx/>
              <a:buChar char="-"/>
              <a:defRPr/>
            </a:pPr>
            <a:r>
              <a:rPr lang="en-US" sz="1800" b="1" dirty="0">
                <a:cs typeface="Arial" pitchFamily="34" charset="0"/>
              </a:rPr>
              <a:t>1962-1989: Cuba concentrated its trade with the socialists countries.</a:t>
            </a:r>
          </a:p>
          <a:p>
            <a:pPr algn="just">
              <a:spcBef>
                <a:spcPct val="50000"/>
              </a:spcBef>
              <a:defRPr/>
            </a:pPr>
            <a:r>
              <a:rPr lang="en-US" sz="1800" b="1" dirty="0">
                <a:cs typeface="Arial" pitchFamily="34" charset="0"/>
              </a:rPr>
              <a:t>85 % of trade  were within the COMECOM.</a:t>
            </a:r>
          </a:p>
          <a:p>
            <a:pPr algn="just">
              <a:spcBef>
                <a:spcPct val="50000"/>
              </a:spcBef>
              <a:defRPr/>
            </a:pPr>
            <a:r>
              <a:rPr lang="en-US" sz="1800" b="1" dirty="0">
                <a:solidFill>
                  <a:schemeClr val="accent2"/>
                </a:solidFill>
                <a:cs typeface="Arial" pitchFamily="34" charset="0"/>
              </a:rPr>
              <a:t>	Disappeared socialism in Europe</a:t>
            </a:r>
          </a:p>
          <a:p>
            <a:pPr algn="just">
              <a:spcBef>
                <a:spcPct val="50000"/>
              </a:spcBef>
              <a:buFontTx/>
              <a:buChar char="-"/>
              <a:defRPr/>
            </a:pPr>
            <a:r>
              <a:rPr lang="en-US" sz="1800" b="1" dirty="0">
                <a:cs typeface="Arial" pitchFamily="34" charset="0"/>
              </a:rPr>
              <a:t> 1989-1994 : The  GDP fall down in 35%.</a:t>
            </a:r>
          </a:p>
          <a:p>
            <a:pPr algn="just">
              <a:spcBef>
                <a:spcPct val="50000"/>
              </a:spcBef>
              <a:buFontTx/>
              <a:buChar char="-"/>
              <a:defRPr/>
            </a:pPr>
            <a:r>
              <a:rPr lang="en-US" sz="1800" b="1" dirty="0">
                <a:cs typeface="Arial" pitchFamily="34" charset="0"/>
              </a:rPr>
              <a:t> 1992-1995: Special Period in Cuba.</a:t>
            </a:r>
          </a:p>
          <a:p>
            <a:pPr algn="just">
              <a:spcBef>
                <a:spcPct val="50000"/>
              </a:spcBef>
              <a:buFontTx/>
              <a:buChar char="-"/>
              <a:defRPr/>
            </a:pPr>
            <a:r>
              <a:rPr lang="en-US" sz="1800" b="1" dirty="0">
                <a:cs typeface="Arial" pitchFamily="34" charset="0"/>
              </a:rPr>
              <a:t> 1995-2009: Recovered period.</a:t>
            </a:r>
          </a:p>
          <a:p>
            <a:pPr algn="just">
              <a:spcBef>
                <a:spcPct val="50000"/>
              </a:spcBef>
              <a:buFontTx/>
              <a:buChar char="-"/>
              <a:defRPr/>
            </a:pPr>
            <a:r>
              <a:rPr lang="en-US" sz="1800" b="1" dirty="0">
                <a:cs typeface="Arial" pitchFamily="34" charset="0"/>
              </a:rPr>
              <a:t> 2010-2013: Transformation of Economy </a:t>
            </a:r>
          </a:p>
          <a:p>
            <a:pPr algn="just">
              <a:spcBef>
                <a:spcPct val="50000"/>
              </a:spcBef>
              <a:defRPr/>
            </a:pPr>
            <a:r>
              <a:rPr lang="en-US" sz="1800" b="1" dirty="0">
                <a:cs typeface="Arial" pitchFamily="34" charset="0"/>
              </a:rPr>
              <a:t>	          Growing period</a:t>
            </a:r>
          </a:p>
        </p:txBody>
      </p:sp>
      <p:pic>
        <p:nvPicPr>
          <p:cNvPr id="8195" name="14 Imagen" descr="coastal_boulevard_havana_cuba_photo_gov.jpg"/>
          <p:cNvPicPr>
            <a:picLocks noChangeAspect="1"/>
          </p:cNvPicPr>
          <p:nvPr/>
        </p:nvPicPr>
        <p:blipFill>
          <a:blip r:embed="rId2"/>
          <a:srcRect/>
          <a:stretch>
            <a:fillRect/>
          </a:stretch>
        </p:blipFill>
        <p:spPr bwMode="auto">
          <a:xfrm>
            <a:off x="5638800" y="152400"/>
            <a:ext cx="3505200" cy="502920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152400" y="501650"/>
            <a:ext cx="5562600" cy="6356350"/>
          </a:xfrm>
          <a:prstGeom prst="rect">
            <a:avLst/>
          </a:prstGeom>
          <a:noFill/>
          <a:ln w="9525">
            <a:noFill/>
            <a:miter lim="800000"/>
            <a:headEnd/>
            <a:tailEnd/>
          </a:ln>
          <a:effectLst>
            <a:prstShdw prst="shdw11">
              <a:schemeClr val="bg2">
                <a:alpha val="50000"/>
              </a:schemeClr>
            </a:prstShdw>
          </a:effectLst>
        </p:spPr>
        <p:txBody>
          <a:bodyPr>
            <a:spAutoFit/>
          </a:bodyPr>
          <a:lstStyle/>
          <a:p>
            <a:pPr>
              <a:spcBef>
                <a:spcPct val="50000"/>
              </a:spcBef>
              <a:defRPr/>
            </a:pPr>
            <a:r>
              <a:rPr lang="es-ES" sz="1400" b="1" dirty="0">
                <a:solidFill>
                  <a:schemeClr val="accent2">
                    <a:lumMod val="75000"/>
                  </a:schemeClr>
                </a:solidFill>
              </a:rPr>
              <a:t>	</a:t>
            </a:r>
            <a:r>
              <a:rPr lang="en-US" sz="2800" b="1" dirty="0">
                <a:solidFill>
                  <a:srgbClr val="1E1E7C"/>
                </a:solidFill>
              </a:rPr>
              <a:t>THE ECONOMY NOW: </a:t>
            </a:r>
          </a:p>
          <a:p>
            <a:pPr>
              <a:spcBef>
                <a:spcPct val="50000"/>
              </a:spcBef>
              <a:defRPr/>
            </a:pPr>
            <a:r>
              <a:rPr lang="en-US" sz="1800" dirty="0">
                <a:solidFill>
                  <a:srgbClr val="0070C0"/>
                </a:solidFill>
                <a:cs typeface="Arial" pitchFamily="34" charset="0"/>
              </a:rPr>
              <a:t>* In process of transformation</a:t>
            </a:r>
          </a:p>
          <a:p>
            <a:pPr>
              <a:spcBef>
                <a:spcPct val="50000"/>
              </a:spcBef>
              <a:defRPr/>
            </a:pPr>
            <a:r>
              <a:rPr lang="en-US" sz="1800" dirty="0">
                <a:solidFill>
                  <a:srgbClr val="0070C0"/>
                </a:solidFill>
                <a:cs typeface="Arial" pitchFamily="34" charset="0"/>
              </a:rPr>
              <a:t>* Keeps its vitality </a:t>
            </a:r>
          </a:p>
          <a:p>
            <a:pPr>
              <a:spcBef>
                <a:spcPct val="50000"/>
              </a:spcBef>
              <a:defRPr/>
            </a:pPr>
            <a:r>
              <a:rPr lang="en-US" sz="1800" dirty="0">
                <a:solidFill>
                  <a:srgbClr val="0070C0"/>
                </a:solidFill>
                <a:cs typeface="Arial" pitchFamily="34" charset="0"/>
              </a:rPr>
              <a:t>* The rate of growing is between 2,8 to 3,0%.</a:t>
            </a:r>
          </a:p>
          <a:p>
            <a:pPr>
              <a:spcBef>
                <a:spcPct val="50000"/>
              </a:spcBef>
              <a:defRPr/>
            </a:pPr>
            <a:endParaRPr lang="en-US" sz="1800" dirty="0">
              <a:solidFill>
                <a:srgbClr val="0070C0"/>
              </a:solidFill>
              <a:cs typeface="Arial" pitchFamily="34" charset="0"/>
            </a:endParaRPr>
          </a:p>
          <a:p>
            <a:pPr algn="just">
              <a:spcBef>
                <a:spcPct val="50000"/>
              </a:spcBef>
              <a:defRPr/>
            </a:pPr>
            <a:r>
              <a:rPr lang="en-US" sz="1800" b="1" dirty="0">
                <a:cs typeface="Arial" pitchFamily="34" charset="0"/>
              </a:rPr>
              <a:t>1)Objectives of the Process of transformation: </a:t>
            </a:r>
          </a:p>
          <a:p>
            <a:pPr marL="342900" indent="-342900" algn="just">
              <a:spcBef>
                <a:spcPct val="50000"/>
              </a:spcBef>
              <a:defRPr/>
            </a:pPr>
            <a:r>
              <a:rPr lang="en-US" sz="1400" b="1" dirty="0">
                <a:cs typeface="Arial" pitchFamily="34" charset="0"/>
              </a:rPr>
              <a:t>	- Develop the productive forces 	     </a:t>
            </a:r>
          </a:p>
          <a:p>
            <a:pPr marL="342900" indent="-342900" algn="just">
              <a:spcBef>
                <a:spcPct val="50000"/>
              </a:spcBef>
              <a:defRPr/>
            </a:pPr>
            <a:r>
              <a:rPr lang="en-US" sz="1400" b="1" dirty="0">
                <a:cs typeface="Arial" pitchFamily="34" charset="0"/>
              </a:rPr>
              <a:t>	- Make its management more efficient.</a:t>
            </a:r>
          </a:p>
          <a:p>
            <a:pPr algn="just">
              <a:spcBef>
                <a:spcPct val="50000"/>
              </a:spcBef>
              <a:defRPr/>
            </a:pPr>
            <a:r>
              <a:rPr lang="en-US" sz="1800" b="1" dirty="0">
                <a:cs typeface="Arial" pitchFamily="34" charset="0"/>
              </a:rPr>
              <a:t>2) The model: </a:t>
            </a:r>
          </a:p>
          <a:p>
            <a:pPr lvl="1" algn="just">
              <a:spcBef>
                <a:spcPct val="50000"/>
              </a:spcBef>
              <a:buFontTx/>
              <a:buChar char="-"/>
              <a:defRPr/>
            </a:pPr>
            <a:r>
              <a:rPr lang="en-US" sz="1400" b="1" dirty="0">
                <a:cs typeface="Arial" pitchFamily="34" charset="0"/>
              </a:rPr>
              <a:t>Reaffirm the socialism and the </a:t>
            </a:r>
            <a:r>
              <a:rPr lang="en-US" sz="1400" b="1" dirty="0" err="1" smtClean="0">
                <a:cs typeface="Arial" pitchFamily="34" charset="0"/>
              </a:rPr>
              <a:t>planification</a:t>
            </a:r>
            <a:r>
              <a:rPr lang="en-US" sz="1400" b="1" dirty="0" smtClean="0">
                <a:cs typeface="Arial" pitchFamily="34" charset="0"/>
              </a:rPr>
              <a:t> </a:t>
            </a:r>
            <a:r>
              <a:rPr lang="en-US" sz="1400" b="1" dirty="0">
                <a:cs typeface="Arial" pitchFamily="34" charset="0"/>
              </a:rPr>
              <a:t>of the economic as tools for the development. </a:t>
            </a:r>
          </a:p>
          <a:p>
            <a:pPr lvl="1" algn="just">
              <a:spcBef>
                <a:spcPct val="50000"/>
              </a:spcBef>
              <a:buFontTx/>
              <a:buChar char="-"/>
              <a:defRPr/>
            </a:pPr>
            <a:r>
              <a:rPr lang="en-US" sz="1400" b="1" dirty="0">
                <a:cs typeface="Arial" pitchFamily="34" charset="0"/>
              </a:rPr>
              <a:t> </a:t>
            </a:r>
            <a:r>
              <a:rPr lang="en-US" sz="1400" b="1" dirty="0" smtClean="0">
                <a:cs typeface="Arial" pitchFamily="34" charset="0"/>
              </a:rPr>
              <a:t> Enlarged the role of other </a:t>
            </a:r>
            <a:r>
              <a:rPr lang="en-US" sz="1400" b="1" dirty="0">
                <a:cs typeface="Arial" pitchFamily="34" charset="0"/>
              </a:rPr>
              <a:t>not governmental forms to  manager the property (cooperatives and private).</a:t>
            </a:r>
          </a:p>
          <a:p>
            <a:pPr lvl="1" algn="just">
              <a:spcBef>
                <a:spcPct val="50000"/>
              </a:spcBef>
              <a:buFontTx/>
              <a:buChar char="-"/>
              <a:defRPr/>
            </a:pPr>
            <a:r>
              <a:rPr lang="en-US" sz="1400" b="1" dirty="0">
                <a:cs typeface="Arial" pitchFamily="34" charset="0"/>
              </a:rPr>
              <a:t>Recognize and promote the foreign direct investment in the country as supplement </a:t>
            </a:r>
            <a:br>
              <a:rPr lang="en-US" sz="1400" b="1" dirty="0">
                <a:cs typeface="Arial" pitchFamily="34" charset="0"/>
              </a:rPr>
            </a:br>
            <a:r>
              <a:rPr lang="en-US" sz="1400" b="1" dirty="0">
                <a:cs typeface="Arial" pitchFamily="34" charset="0"/>
              </a:rPr>
              <a:t>to national efforts for economic and technological development in priority sectors and regions and to help in the process of adjustment to the changing conditions of business environment &amp; specific national needs.</a:t>
            </a:r>
          </a:p>
        </p:txBody>
      </p:sp>
      <p:pic>
        <p:nvPicPr>
          <p:cNvPr id="9219" name="Picture 11" descr="campo"/>
          <p:cNvPicPr>
            <a:picLocks noChangeAspect="1" noChangeArrowheads="1"/>
          </p:cNvPicPr>
          <p:nvPr/>
        </p:nvPicPr>
        <p:blipFill>
          <a:blip r:embed="rId2"/>
          <a:srcRect/>
          <a:stretch>
            <a:fillRect/>
          </a:stretch>
        </p:blipFill>
        <p:spPr bwMode="auto">
          <a:xfrm>
            <a:off x="5715000" y="838200"/>
            <a:ext cx="3276600" cy="320040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7 CuadroTexto"/>
          <p:cNvSpPr txBox="1">
            <a:spLocks noChangeArrowheads="1"/>
          </p:cNvSpPr>
          <p:nvPr/>
        </p:nvSpPr>
        <p:spPr bwMode="auto">
          <a:xfrm>
            <a:off x="304800" y="1349375"/>
            <a:ext cx="8686800" cy="4800600"/>
          </a:xfrm>
          <a:prstGeom prst="rect">
            <a:avLst/>
          </a:prstGeom>
          <a:noFill/>
          <a:ln w="9525">
            <a:noFill/>
            <a:miter lim="800000"/>
            <a:headEnd/>
            <a:tailEnd/>
          </a:ln>
        </p:spPr>
        <p:txBody>
          <a:bodyPr>
            <a:spAutoFit/>
          </a:bodyPr>
          <a:lstStyle/>
          <a:p>
            <a:pPr algn="ctr"/>
            <a:r>
              <a:rPr lang="en-US" sz="1600" b="1"/>
              <a:t>2008: </a:t>
            </a:r>
          </a:p>
          <a:p>
            <a:pPr algn="just">
              <a:buFontTx/>
              <a:buChar char="-"/>
            </a:pPr>
            <a:r>
              <a:rPr lang="en-US" sz="1400"/>
              <a:t>Usufruct of land: Give land for 10 years to the natural people and for 25 years to the judicial entities. Result: Given 1,5 million hectares of unless land to 172.000 persons.</a:t>
            </a:r>
          </a:p>
          <a:p>
            <a:pPr algn="just">
              <a:buFontTx/>
              <a:buChar char="-"/>
            </a:pPr>
            <a:endParaRPr lang="en-US" sz="1400"/>
          </a:p>
          <a:p>
            <a:pPr algn="just">
              <a:buFontTx/>
              <a:buChar char="-"/>
            </a:pPr>
            <a:r>
              <a:rPr lang="en-US" sz="1400"/>
              <a:t>Cooperatives and enterprises of agriculture can sings contracts with touristic center and hotels.</a:t>
            </a:r>
          </a:p>
          <a:p>
            <a:pPr algn="ctr"/>
            <a:endParaRPr lang="en-US" sz="1600" b="1"/>
          </a:p>
          <a:p>
            <a:pPr algn="ctr"/>
            <a:r>
              <a:rPr lang="en-US" sz="1600" b="1"/>
              <a:t>2010: </a:t>
            </a:r>
          </a:p>
          <a:p>
            <a:pPr algn="just"/>
            <a:r>
              <a:rPr lang="en-US" sz="1400"/>
              <a:t>Was approved 300 reforms in the Economy: Including among other private sector expansion, the state personnel cuts, substantial changes in the agricultural sector and the expansion of the cooperative sector.</a:t>
            </a:r>
          </a:p>
          <a:p>
            <a:pPr algn="just"/>
            <a:endParaRPr lang="en-US" sz="1400"/>
          </a:p>
          <a:p>
            <a:pPr algn="ctr"/>
            <a:r>
              <a:rPr lang="en-US" sz="1600" b="1"/>
              <a:t>2011: </a:t>
            </a:r>
          </a:p>
          <a:p>
            <a:pPr algn="just"/>
            <a:r>
              <a:rPr lang="en-US" sz="1400"/>
              <a:t>-Reduction of more than one million state jobs, the elimination of subsidies and grant greater autonomy to state enterprises.</a:t>
            </a:r>
          </a:p>
          <a:p>
            <a:r>
              <a:rPr lang="en-US" sz="1400"/>
              <a:t>-Decree-Low 289: Increase the finance loans to the population.</a:t>
            </a:r>
          </a:p>
          <a:p>
            <a:pPr algn="just">
              <a:buFontTx/>
              <a:buChar char="-"/>
            </a:pPr>
            <a:r>
              <a:rPr lang="en-US" sz="1400"/>
              <a:t>State farms and cooperatives can sign contracts with the resorts or hotels, but not private producers, beneficial owners and small farmers.</a:t>
            </a:r>
          </a:p>
          <a:p>
            <a:r>
              <a:rPr lang="en-US" sz="1400"/>
              <a:t>- Railroad development program,</a:t>
            </a:r>
          </a:p>
          <a:p>
            <a:pPr algn="just">
              <a:buFontTx/>
              <a:buChar char="-"/>
            </a:pPr>
            <a:r>
              <a:rPr lang="en-US" sz="1400"/>
              <a:t> Authorized the purchase and sale of homes and motor vehicles, </a:t>
            </a:r>
          </a:p>
          <a:p>
            <a:pPr algn="just">
              <a:buFontTx/>
              <a:buChar char="-"/>
            </a:pPr>
            <a:r>
              <a:rPr lang="en-US" sz="1400"/>
              <a:t>Entry into force the direct sale of agricultural producers and tourism entities giving land in usufruct.</a:t>
            </a:r>
          </a:p>
          <a:p>
            <a:pPr algn="just">
              <a:buFontTx/>
              <a:buChar char="-"/>
            </a:pPr>
            <a:r>
              <a:rPr lang="en-US" sz="1400"/>
              <a:t>Creation of 126 agricultural cooperatives and Senior Business Development Organizations, which energize economic activity in the production of goods and services.</a:t>
            </a:r>
            <a:endParaRPr lang="es-ES_tradnl" sz="1400">
              <a:solidFill>
                <a:srgbClr val="336699"/>
              </a:solidFill>
            </a:endParaRPr>
          </a:p>
        </p:txBody>
      </p:sp>
      <p:sp>
        <p:nvSpPr>
          <p:cNvPr id="10243" name="Text Box 4"/>
          <p:cNvSpPr txBox="1">
            <a:spLocks noChangeArrowheads="1"/>
          </p:cNvSpPr>
          <p:nvPr/>
        </p:nvSpPr>
        <p:spPr bwMode="auto">
          <a:xfrm>
            <a:off x="0" y="381000"/>
            <a:ext cx="8001000" cy="954088"/>
          </a:xfrm>
          <a:prstGeom prst="rect">
            <a:avLst/>
          </a:prstGeom>
          <a:solidFill>
            <a:schemeClr val="bg1"/>
          </a:solidFill>
          <a:ln w="9525">
            <a:noFill/>
            <a:miter lim="800000"/>
            <a:headEnd/>
            <a:tailEnd/>
          </a:ln>
        </p:spPr>
        <p:txBody>
          <a:bodyPr>
            <a:spAutoFit/>
          </a:bodyPr>
          <a:lstStyle/>
          <a:p>
            <a:pPr algn="ctr"/>
            <a:r>
              <a:rPr lang="en-US" sz="2800" b="1">
                <a:solidFill>
                  <a:srgbClr val="003399"/>
                </a:solidFill>
              </a:rPr>
              <a:t>Measures taked toward to the Actualization the Model of Cuban Economy </a:t>
            </a:r>
          </a:p>
        </p:txBody>
      </p:sp>
      <p:pic>
        <p:nvPicPr>
          <p:cNvPr id="10244" name="Picture 4" descr="cuba"/>
          <p:cNvPicPr>
            <a:picLocks noChangeAspect="1" noChangeArrowheads="1" noCrop="1"/>
          </p:cNvPicPr>
          <p:nvPr/>
        </p:nvPicPr>
        <p:blipFill>
          <a:blip r:embed="rId2"/>
          <a:srcRect/>
          <a:stretch>
            <a:fillRect/>
          </a:stretch>
        </p:blipFill>
        <p:spPr bwMode="auto">
          <a:xfrm rot="-655710">
            <a:off x="8302625" y="69850"/>
            <a:ext cx="790575" cy="6080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7 CuadroTexto"/>
          <p:cNvSpPr txBox="1">
            <a:spLocks noChangeArrowheads="1"/>
          </p:cNvSpPr>
          <p:nvPr/>
        </p:nvSpPr>
        <p:spPr bwMode="auto">
          <a:xfrm>
            <a:off x="381000" y="1066800"/>
            <a:ext cx="8610600" cy="5602288"/>
          </a:xfrm>
          <a:prstGeom prst="rect">
            <a:avLst/>
          </a:prstGeom>
          <a:noFill/>
          <a:ln w="9525">
            <a:noFill/>
            <a:miter lim="800000"/>
            <a:headEnd/>
            <a:tailEnd/>
          </a:ln>
        </p:spPr>
        <p:txBody>
          <a:bodyPr>
            <a:spAutoFit/>
          </a:bodyPr>
          <a:lstStyle/>
          <a:p>
            <a:pPr algn="ctr"/>
            <a:r>
              <a:rPr lang="es-ES" sz="1400" b="1" dirty="0"/>
              <a:t>2012:</a:t>
            </a:r>
          </a:p>
          <a:p>
            <a:pPr algn="just">
              <a:buFontTx/>
              <a:buChar char="-"/>
            </a:pPr>
            <a:r>
              <a:rPr lang="en-US" sz="1400" dirty="0"/>
              <a:t> Restructuring of central government agencies in order to devise a more rational organizational.</a:t>
            </a:r>
          </a:p>
          <a:p>
            <a:pPr algn="just">
              <a:buFontTx/>
              <a:buChar char="-"/>
            </a:pPr>
            <a:endParaRPr lang="en-US" sz="1400" dirty="0"/>
          </a:p>
          <a:p>
            <a:pPr algn="just">
              <a:buFontTx/>
              <a:buChar char="-"/>
            </a:pPr>
            <a:r>
              <a:rPr lang="en-US" sz="1400" dirty="0"/>
              <a:t> Changes in banking policy to facilitate access to credit to natural figures, </a:t>
            </a:r>
          </a:p>
          <a:p>
            <a:pPr algn="just">
              <a:buFontTx/>
              <a:buChar char="-"/>
            </a:pPr>
            <a:endParaRPr lang="en-US" sz="1400" dirty="0"/>
          </a:p>
          <a:p>
            <a:pPr algn="just">
              <a:buFontTx/>
              <a:buChar char="-"/>
            </a:pPr>
            <a:r>
              <a:rPr lang="en-US" sz="1400" dirty="0"/>
              <a:t> Imposed the tax system toward to  have better distribution of wealth generated by the country.</a:t>
            </a:r>
          </a:p>
          <a:p>
            <a:pPr algn="just"/>
            <a:r>
              <a:rPr lang="en-US" sz="1400" dirty="0"/>
              <a:t/>
            </a:r>
            <a:br>
              <a:rPr lang="en-US" sz="1400" dirty="0"/>
            </a:br>
            <a:r>
              <a:rPr lang="en-US" sz="1400" dirty="0"/>
              <a:t>- </a:t>
            </a:r>
            <a:r>
              <a:rPr lang="en-US" sz="1400" dirty="0" smtClean="0"/>
              <a:t>Differentiates </a:t>
            </a:r>
            <a:r>
              <a:rPr lang="en-US" sz="1400" dirty="0"/>
              <a:t>the roles of government and business: Merger of ministries and creation of independent companies in key sectors of the economy such as biotechnology or sugar.</a:t>
            </a:r>
          </a:p>
          <a:p>
            <a:pPr algn="just">
              <a:buFontTx/>
              <a:buChar char="-"/>
            </a:pPr>
            <a:endParaRPr lang="en-US" sz="1400" dirty="0"/>
          </a:p>
          <a:p>
            <a:pPr algn="just">
              <a:buFontTx/>
              <a:buChar char="-"/>
            </a:pPr>
            <a:r>
              <a:rPr lang="en-US" sz="1400" dirty="0"/>
              <a:t>Decree 300: Enlargement of the plots given extension (maximum of 67.10 hectares) or the possibility of building homes in these areas.</a:t>
            </a:r>
          </a:p>
          <a:p>
            <a:pPr algn="just">
              <a:buFontTx/>
              <a:buChar char="-"/>
            </a:pPr>
            <a:endParaRPr lang="en-US" sz="1400" dirty="0"/>
          </a:p>
          <a:p>
            <a:pPr algn="just">
              <a:buFontTx/>
              <a:buChar char="-"/>
            </a:pPr>
            <a:r>
              <a:rPr lang="en-US" sz="1400" dirty="0"/>
              <a:t>Transformations in the </a:t>
            </a:r>
            <a:r>
              <a:rPr lang="en-US" sz="1400" dirty="0" smtClean="0"/>
              <a:t>territories of Artemis and </a:t>
            </a:r>
            <a:r>
              <a:rPr lang="en-US" sz="1400" dirty="0" err="1" smtClean="0"/>
              <a:t>Mayabeque</a:t>
            </a:r>
            <a:r>
              <a:rPr lang="en-US" sz="1400" dirty="0" smtClean="0"/>
              <a:t> targeting seeking </a:t>
            </a:r>
            <a:r>
              <a:rPr lang="en-US" sz="1400" dirty="0"/>
              <a:t>ways to better </a:t>
            </a:r>
            <a:r>
              <a:rPr lang="en-US" sz="1400" dirty="0" err="1" smtClean="0"/>
              <a:t>delineatie</a:t>
            </a:r>
            <a:r>
              <a:rPr lang="en-US" sz="1400" dirty="0" smtClean="0"/>
              <a:t> the </a:t>
            </a:r>
            <a:r>
              <a:rPr lang="en-US" sz="1400" dirty="0"/>
              <a:t>powers and relations between the People's Power and the state administration.</a:t>
            </a:r>
          </a:p>
          <a:p>
            <a:pPr algn="just"/>
            <a:endParaRPr lang="en-US" sz="1400" dirty="0"/>
          </a:p>
          <a:p>
            <a:pPr algn="ctr"/>
            <a:r>
              <a:rPr lang="en-US" sz="1400" b="1" dirty="0"/>
              <a:t>2013:</a:t>
            </a:r>
          </a:p>
          <a:p>
            <a:pPr algn="just">
              <a:buFontTx/>
              <a:buChar char="-"/>
            </a:pPr>
            <a:r>
              <a:rPr lang="en-US" sz="1400" dirty="0"/>
              <a:t> Authorized to the beneficial owners and private farmers to sell directly to hotels and resorts.</a:t>
            </a:r>
          </a:p>
          <a:p>
            <a:pPr algn="just"/>
            <a:r>
              <a:rPr lang="en-US" sz="1400" dirty="0"/>
              <a:t/>
            </a:r>
            <a:br>
              <a:rPr lang="en-US" sz="1400" dirty="0"/>
            </a:br>
            <a:r>
              <a:rPr lang="en-US" sz="1400" dirty="0"/>
              <a:t>- Created the first import and export </a:t>
            </a:r>
            <a:r>
              <a:rPr lang="en-US" sz="1400" dirty="0" smtClean="0"/>
              <a:t>cooperative. </a:t>
            </a:r>
            <a:endParaRPr lang="en-US" sz="1400" dirty="0"/>
          </a:p>
          <a:p>
            <a:pPr algn="just">
              <a:buFontTx/>
              <a:buChar char="-"/>
            </a:pPr>
            <a:endParaRPr lang="en-US" sz="1400" dirty="0"/>
          </a:p>
          <a:p>
            <a:pPr algn="just">
              <a:buFontTx/>
              <a:buChar char="-"/>
            </a:pPr>
            <a:r>
              <a:rPr lang="en-US" sz="1400" dirty="0"/>
              <a:t> Grant greater autonomy and financial capabilities to a group of state-owned enterprises (SOEs 3.700).</a:t>
            </a:r>
          </a:p>
          <a:p>
            <a:pPr algn="just">
              <a:buFontTx/>
              <a:buChar char="-"/>
            </a:pPr>
            <a:endParaRPr lang="en-US" sz="1400" dirty="0">
              <a:solidFill>
                <a:srgbClr val="336699"/>
              </a:solidFill>
            </a:endParaRPr>
          </a:p>
          <a:p>
            <a:pPr algn="just"/>
            <a:r>
              <a:rPr lang="en-US" sz="1800" dirty="0">
                <a:solidFill>
                  <a:schemeClr val="accent2"/>
                </a:solidFill>
              </a:rPr>
              <a:t>According to the latest official data, in September 2013 a total of 436,342 Cubans exercised self-employment.</a:t>
            </a:r>
          </a:p>
        </p:txBody>
      </p:sp>
      <p:sp>
        <p:nvSpPr>
          <p:cNvPr id="11267" name="Text Box 4"/>
          <p:cNvSpPr txBox="1">
            <a:spLocks noChangeArrowheads="1"/>
          </p:cNvSpPr>
          <p:nvPr/>
        </p:nvSpPr>
        <p:spPr bwMode="auto">
          <a:xfrm>
            <a:off x="152400" y="76200"/>
            <a:ext cx="7848600" cy="954088"/>
          </a:xfrm>
          <a:prstGeom prst="rect">
            <a:avLst/>
          </a:prstGeom>
          <a:solidFill>
            <a:schemeClr val="bg1"/>
          </a:solidFill>
          <a:ln w="9525">
            <a:noFill/>
            <a:miter lim="800000"/>
            <a:headEnd/>
            <a:tailEnd/>
          </a:ln>
        </p:spPr>
        <p:txBody>
          <a:bodyPr>
            <a:spAutoFit/>
          </a:bodyPr>
          <a:lstStyle/>
          <a:p>
            <a:pPr algn="ctr"/>
            <a:r>
              <a:rPr lang="en-US" sz="2800" b="1">
                <a:solidFill>
                  <a:srgbClr val="003399"/>
                </a:solidFill>
              </a:rPr>
              <a:t>Measures take toward to the Actualization the Model of Cuban Economy </a:t>
            </a:r>
          </a:p>
        </p:txBody>
      </p:sp>
      <p:pic>
        <p:nvPicPr>
          <p:cNvPr id="11268" name="Picture 4" descr="cuba"/>
          <p:cNvPicPr>
            <a:picLocks noChangeAspect="1" noChangeArrowheads="1" noCrop="1"/>
          </p:cNvPicPr>
          <p:nvPr/>
        </p:nvPicPr>
        <p:blipFill>
          <a:blip r:embed="rId2"/>
          <a:srcRect/>
          <a:stretch>
            <a:fillRect/>
          </a:stretch>
        </p:blipFill>
        <p:spPr bwMode="auto">
          <a:xfrm rot="-655710">
            <a:off x="8302625" y="69850"/>
            <a:ext cx="790575" cy="6080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8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10738</TotalTime>
  <Words>3472</Words>
  <Application>Microsoft PowerPoint</Application>
  <PresentationFormat>Presentación en pantalla (4:3)</PresentationFormat>
  <Paragraphs>523</Paragraphs>
  <Slides>35</Slides>
  <Notes>16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8_Diseño predeterminado</vt:lpstr>
      <vt:lpstr>Fotografía de Photo Editor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MAIN ACHIEVEMENTS  2010-2013</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Cuba attractive to trade </vt:lpstr>
      <vt:lpstr>Conclusion</vt:lpstr>
      <vt:lpstr>Diapositiva 28</vt:lpstr>
      <vt:lpstr>Diapositiva 29</vt:lpstr>
      <vt:lpstr>FACULTADES ORGANOS</vt:lpstr>
      <vt:lpstr>FACULTADES ORGANOS</vt:lpstr>
      <vt:lpstr>FACULTADES ORGANOS</vt:lpstr>
      <vt:lpstr>FACULTADES ORGANOS</vt:lpstr>
      <vt:lpstr>Diapositiva 34</vt:lpstr>
      <vt:lpstr>Diapositiva 35</vt:lpstr>
    </vt:vector>
  </TitlesOfParts>
  <Company>Cámara de Comercio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Rel_Osana</dc:creator>
  <cp:lastModifiedBy>Mi PC</cp:lastModifiedBy>
  <cp:revision>915</cp:revision>
  <dcterms:created xsi:type="dcterms:W3CDTF">2007-06-27T16:14:59Z</dcterms:created>
  <dcterms:modified xsi:type="dcterms:W3CDTF">2013-11-26T11:19:45Z</dcterms:modified>
</cp:coreProperties>
</file>