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57" r:id="rId3"/>
    <p:sldId id="258" r:id="rId4"/>
    <p:sldId id="266" r:id="rId5"/>
    <p:sldId id="263" r:id="rId6"/>
    <p:sldId id="269" r:id="rId7"/>
    <p:sldId id="291" r:id="rId8"/>
    <p:sldId id="292" r:id="rId9"/>
    <p:sldId id="298" r:id="rId10"/>
    <p:sldId id="294" r:id="rId11"/>
    <p:sldId id="304" r:id="rId12"/>
    <p:sldId id="305" r:id="rId13"/>
    <p:sldId id="301" r:id="rId14"/>
    <p:sldId id="299" r:id="rId15"/>
    <p:sldId id="303" r:id="rId16"/>
    <p:sldId id="300" r:id="rId17"/>
    <p:sldId id="270" r:id="rId18"/>
    <p:sldId id="282" r:id="rId19"/>
    <p:sldId id="296" r:id="rId20"/>
    <p:sldId id="283" r:id="rId21"/>
    <p:sldId id="295" r:id="rId22"/>
    <p:sldId id="280" r:id="rId23"/>
    <p:sldId id="281" r:id="rId24"/>
    <p:sldId id="285" r:id="rId25"/>
    <p:sldId id="284" r:id="rId26"/>
    <p:sldId id="289" r:id="rId27"/>
    <p:sldId id="297"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99CCFF"/>
    <a:srgbClr val="039F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60" y="5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TRADE</a:t>
            </a:r>
            <a:r>
              <a:rPr lang="en-US" b="1" baseline="0"/>
              <a:t> BETWEEN INDONESIA AND SLOVAKIA 2008-2012 </a:t>
            </a:r>
          </a:p>
          <a:p>
            <a:pPr>
              <a:defRPr/>
            </a:pPr>
            <a:r>
              <a:rPr lang="en-US" sz="1100" baseline="0"/>
              <a:t>(in million US dollar)</a:t>
            </a:r>
            <a:endParaRPr lang="en-US" sz="11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Sheet1!$A$2</c:f>
              <c:strCache>
                <c:ptCount val="1"/>
                <c:pt idx="0">
                  <c:v>Eksport</c:v>
                </c:pt>
              </c:strCache>
            </c:strRef>
          </c:tx>
          <c:spPr>
            <a:solidFill>
              <a:schemeClr val="accent1"/>
            </a:solidFill>
            <a:ln>
              <a:noFill/>
            </a:ln>
            <a:effectLst/>
            <a:sp3d/>
          </c:spPr>
          <c:invertIfNegative val="0"/>
          <c:cat>
            <c:numRef>
              <c:f>Sheet1!$B$1:$F$1</c:f>
              <c:numCache>
                <c:formatCode>General</c:formatCode>
                <c:ptCount val="5"/>
                <c:pt idx="0">
                  <c:v>2008</c:v>
                </c:pt>
                <c:pt idx="1">
                  <c:v>2009</c:v>
                </c:pt>
                <c:pt idx="2">
                  <c:v>2010</c:v>
                </c:pt>
                <c:pt idx="3">
                  <c:v>2011</c:v>
                </c:pt>
                <c:pt idx="4">
                  <c:v>2012</c:v>
                </c:pt>
              </c:numCache>
            </c:numRef>
          </c:cat>
          <c:val>
            <c:numRef>
              <c:f>Sheet1!$B$2:$F$2</c:f>
              <c:numCache>
                <c:formatCode>General</c:formatCode>
                <c:ptCount val="5"/>
                <c:pt idx="0">
                  <c:v>39.686999999999998</c:v>
                </c:pt>
                <c:pt idx="1">
                  <c:v>64.325000000000003</c:v>
                </c:pt>
                <c:pt idx="2">
                  <c:v>75.367999999999995</c:v>
                </c:pt>
                <c:pt idx="3">
                  <c:v>54.395000000000003</c:v>
                </c:pt>
                <c:pt idx="4">
                  <c:v>45.442999999999998</c:v>
                </c:pt>
              </c:numCache>
            </c:numRef>
          </c:val>
        </c:ser>
        <c:ser>
          <c:idx val="1"/>
          <c:order val="1"/>
          <c:tx>
            <c:strRef>
              <c:f>Sheet1!$A$3</c:f>
              <c:strCache>
                <c:ptCount val="1"/>
                <c:pt idx="0">
                  <c:v>Import</c:v>
                </c:pt>
              </c:strCache>
            </c:strRef>
          </c:tx>
          <c:spPr>
            <a:solidFill>
              <a:schemeClr val="accent2"/>
            </a:solidFill>
            <a:ln>
              <a:noFill/>
            </a:ln>
            <a:effectLst/>
            <a:sp3d/>
          </c:spPr>
          <c:invertIfNegative val="0"/>
          <c:cat>
            <c:numRef>
              <c:f>Sheet1!$B$1:$F$1</c:f>
              <c:numCache>
                <c:formatCode>General</c:formatCode>
                <c:ptCount val="5"/>
                <c:pt idx="0">
                  <c:v>2008</c:v>
                </c:pt>
                <c:pt idx="1">
                  <c:v>2009</c:v>
                </c:pt>
                <c:pt idx="2">
                  <c:v>2010</c:v>
                </c:pt>
                <c:pt idx="3">
                  <c:v>2011</c:v>
                </c:pt>
                <c:pt idx="4">
                  <c:v>2012</c:v>
                </c:pt>
              </c:numCache>
            </c:numRef>
          </c:cat>
          <c:val>
            <c:numRef>
              <c:f>Sheet1!$B$3:$F$3</c:f>
              <c:numCache>
                <c:formatCode>General</c:formatCode>
                <c:ptCount val="5"/>
                <c:pt idx="0">
                  <c:v>23.58</c:v>
                </c:pt>
                <c:pt idx="1">
                  <c:v>9.0640000000000001</c:v>
                </c:pt>
                <c:pt idx="2">
                  <c:v>9.1180000000000003</c:v>
                </c:pt>
                <c:pt idx="3">
                  <c:v>11.555999999999999</c:v>
                </c:pt>
                <c:pt idx="4">
                  <c:v>9.02</c:v>
                </c:pt>
              </c:numCache>
            </c:numRef>
          </c:val>
        </c:ser>
        <c:dLbls>
          <c:showLegendKey val="0"/>
          <c:showVal val="0"/>
          <c:showCatName val="0"/>
          <c:showSerName val="0"/>
          <c:showPercent val="0"/>
          <c:showBubbleSize val="0"/>
        </c:dLbls>
        <c:gapWidth val="150"/>
        <c:shape val="box"/>
        <c:axId val="587194544"/>
        <c:axId val="587196176"/>
        <c:axId val="0"/>
      </c:bar3DChart>
      <c:catAx>
        <c:axId val="587194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196176"/>
        <c:crosses val="autoZero"/>
        <c:auto val="1"/>
        <c:lblAlgn val="ctr"/>
        <c:lblOffset val="100"/>
        <c:noMultiLvlLbl val="0"/>
      </c:catAx>
      <c:valAx>
        <c:axId val="587196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1945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rgbClr val="CAF278">
        <a:lumMod val="40000"/>
        <a:lumOff val="60000"/>
      </a:srgbClr>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Sheet1!$A$6</c:f>
              <c:strCache>
                <c:ptCount val="1"/>
                <c:pt idx="0">
                  <c:v>Eksport</c:v>
                </c:pt>
              </c:strCache>
            </c:strRef>
          </c:tx>
          <c:spPr>
            <a:solidFill>
              <a:schemeClr val="accent1"/>
            </a:solidFill>
            <a:ln>
              <a:noFill/>
            </a:ln>
            <a:effectLst/>
            <a:sp3d/>
          </c:spPr>
          <c:invertIfNegative val="0"/>
          <c:cat>
            <c:strRef>
              <c:f>Sheet1!$B$5:$C$5</c:f>
              <c:strCache>
                <c:ptCount val="2"/>
                <c:pt idx="0">
                  <c:v>Jan-Aug 2012</c:v>
                </c:pt>
                <c:pt idx="1">
                  <c:v>Jan-Aug 2013</c:v>
                </c:pt>
              </c:strCache>
            </c:strRef>
          </c:cat>
          <c:val>
            <c:numRef>
              <c:f>Sheet1!$B$6:$C$6</c:f>
              <c:numCache>
                <c:formatCode>General</c:formatCode>
                <c:ptCount val="2"/>
                <c:pt idx="0">
                  <c:v>28.733000000000001</c:v>
                </c:pt>
                <c:pt idx="1">
                  <c:v>23.736999999999998</c:v>
                </c:pt>
              </c:numCache>
            </c:numRef>
          </c:val>
        </c:ser>
        <c:ser>
          <c:idx val="1"/>
          <c:order val="1"/>
          <c:tx>
            <c:strRef>
              <c:f>Sheet1!$A$7</c:f>
              <c:strCache>
                <c:ptCount val="1"/>
                <c:pt idx="0">
                  <c:v>Import</c:v>
                </c:pt>
              </c:strCache>
            </c:strRef>
          </c:tx>
          <c:spPr>
            <a:solidFill>
              <a:schemeClr val="accent2"/>
            </a:solidFill>
            <a:ln>
              <a:noFill/>
            </a:ln>
            <a:effectLst/>
            <a:sp3d/>
          </c:spPr>
          <c:invertIfNegative val="0"/>
          <c:cat>
            <c:strRef>
              <c:f>Sheet1!$B$5:$C$5</c:f>
              <c:strCache>
                <c:ptCount val="2"/>
                <c:pt idx="0">
                  <c:v>Jan-Aug 2012</c:v>
                </c:pt>
                <c:pt idx="1">
                  <c:v>Jan-Aug 2013</c:v>
                </c:pt>
              </c:strCache>
            </c:strRef>
          </c:cat>
          <c:val>
            <c:numRef>
              <c:f>Sheet1!$B$7:$C$7</c:f>
              <c:numCache>
                <c:formatCode>General</c:formatCode>
                <c:ptCount val="2"/>
                <c:pt idx="0">
                  <c:v>5.633</c:v>
                </c:pt>
                <c:pt idx="1">
                  <c:v>7.2880000000000003</c:v>
                </c:pt>
              </c:numCache>
            </c:numRef>
          </c:val>
        </c:ser>
        <c:dLbls>
          <c:showLegendKey val="0"/>
          <c:showVal val="0"/>
          <c:showCatName val="0"/>
          <c:showSerName val="0"/>
          <c:showPercent val="0"/>
          <c:showBubbleSize val="0"/>
        </c:dLbls>
        <c:gapWidth val="150"/>
        <c:shape val="box"/>
        <c:axId val="587183120"/>
        <c:axId val="587185840"/>
        <c:axId val="0"/>
      </c:bar3DChart>
      <c:catAx>
        <c:axId val="587183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185840"/>
        <c:crosses val="autoZero"/>
        <c:auto val="1"/>
        <c:lblAlgn val="ctr"/>
        <c:lblOffset val="100"/>
        <c:noMultiLvlLbl val="0"/>
      </c:catAx>
      <c:valAx>
        <c:axId val="58718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183120"/>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lumMod val="20000"/>
        <a:lumOff val="80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TRADE</a:t>
            </a:r>
            <a:r>
              <a:rPr lang="en-US" b="1" baseline="0"/>
              <a:t> BETWEEN INDONESIA AND SLOVAKIA 2008-2012 </a:t>
            </a:r>
          </a:p>
          <a:p>
            <a:pPr>
              <a:defRPr/>
            </a:pPr>
            <a:r>
              <a:rPr lang="en-US" sz="1200" baseline="0"/>
              <a:t>(in million euro)</a:t>
            </a:r>
            <a:endParaRPr lang="en-US" sz="1200"/>
          </a:p>
        </c:rich>
      </c:tx>
      <c:layout>
        <c:manualLayout>
          <c:xMode val="edge"/>
          <c:yMode val="edge"/>
          <c:x val="0.14344444444444446"/>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Sheet1!$A$40</c:f>
              <c:strCache>
                <c:ptCount val="1"/>
                <c:pt idx="0">
                  <c:v>Export</c:v>
                </c:pt>
              </c:strCache>
            </c:strRef>
          </c:tx>
          <c:spPr>
            <a:solidFill>
              <a:schemeClr val="accent1"/>
            </a:solidFill>
            <a:ln>
              <a:noFill/>
            </a:ln>
            <a:effectLst/>
            <a:sp3d/>
          </c:spPr>
          <c:invertIfNegative val="0"/>
          <c:cat>
            <c:numRef>
              <c:f>Sheet1!$B$39:$F$39</c:f>
              <c:numCache>
                <c:formatCode>General</c:formatCode>
                <c:ptCount val="5"/>
                <c:pt idx="0">
                  <c:v>2008</c:v>
                </c:pt>
                <c:pt idx="1">
                  <c:v>2009</c:v>
                </c:pt>
                <c:pt idx="2">
                  <c:v>2010</c:v>
                </c:pt>
                <c:pt idx="3">
                  <c:v>2011</c:v>
                </c:pt>
                <c:pt idx="4">
                  <c:v>2012</c:v>
                </c:pt>
              </c:numCache>
            </c:numRef>
          </c:cat>
          <c:val>
            <c:numRef>
              <c:f>Sheet1!$B$40:$F$40</c:f>
              <c:numCache>
                <c:formatCode>0.000</c:formatCode>
                <c:ptCount val="5"/>
                <c:pt idx="0">
                  <c:v>9.5039999999999996</c:v>
                </c:pt>
                <c:pt idx="1">
                  <c:v>7.6239999999999997</c:v>
                </c:pt>
                <c:pt idx="2">
                  <c:v>11</c:v>
                </c:pt>
                <c:pt idx="3">
                  <c:v>10.199999999999999</c:v>
                </c:pt>
                <c:pt idx="4">
                  <c:v>12.362</c:v>
                </c:pt>
              </c:numCache>
            </c:numRef>
          </c:val>
        </c:ser>
        <c:ser>
          <c:idx val="1"/>
          <c:order val="1"/>
          <c:tx>
            <c:strRef>
              <c:f>Sheet1!$A$41</c:f>
              <c:strCache>
                <c:ptCount val="1"/>
                <c:pt idx="0">
                  <c:v>Import</c:v>
                </c:pt>
              </c:strCache>
            </c:strRef>
          </c:tx>
          <c:spPr>
            <a:solidFill>
              <a:schemeClr val="accent2"/>
            </a:solidFill>
            <a:ln>
              <a:noFill/>
            </a:ln>
            <a:effectLst/>
            <a:sp3d/>
          </c:spPr>
          <c:invertIfNegative val="0"/>
          <c:cat>
            <c:numRef>
              <c:f>Sheet1!$B$39:$F$39</c:f>
              <c:numCache>
                <c:formatCode>General</c:formatCode>
                <c:ptCount val="5"/>
                <c:pt idx="0">
                  <c:v>2008</c:v>
                </c:pt>
                <c:pt idx="1">
                  <c:v>2009</c:v>
                </c:pt>
                <c:pt idx="2">
                  <c:v>2010</c:v>
                </c:pt>
                <c:pt idx="3">
                  <c:v>2011</c:v>
                </c:pt>
                <c:pt idx="4">
                  <c:v>2012</c:v>
                </c:pt>
              </c:numCache>
            </c:numRef>
          </c:cat>
          <c:val>
            <c:numRef>
              <c:f>Sheet1!$B$41:$F$41</c:f>
              <c:numCache>
                <c:formatCode>0.000</c:formatCode>
                <c:ptCount val="5"/>
                <c:pt idx="0">
                  <c:v>121.449</c:v>
                </c:pt>
                <c:pt idx="1">
                  <c:v>104.783</c:v>
                </c:pt>
                <c:pt idx="2">
                  <c:v>138.4</c:v>
                </c:pt>
                <c:pt idx="3">
                  <c:v>144.4</c:v>
                </c:pt>
                <c:pt idx="4">
                  <c:v>123.654</c:v>
                </c:pt>
              </c:numCache>
            </c:numRef>
          </c:val>
        </c:ser>
        <c:dLbls>
          <c:showLegendKey val="0"/>
          <c:showVal val="0"/>
          <c:showCatName val="0"/>
          <c:showSerName val="0"/>
          <c:showPercent val="0"/>
          <c:showBubbleSize val="0"/>
        </c:dLbls>
        <c:gapWidth val="150"/>
        <c:shape val="box"/>
        <c:axId val="629151456"/>
        <c:axId val="629141664"/>
        <c:axId val="0"/>
      </c:bar3DChart>
      <c:catAx>
        <c:axId val="629151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141664"/>
        <c:crosses val="autoZero"/>
        <c:auto val="1"/>
        <c:lblAlgn val="ctr"/>
        <c:lblOffset val="100"/>
        <c:noMultiLvlLbl val="0"/>
      </c:catAx>
      <c:valAx>
        <c:axId val="629141664"/>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9151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accent3">
        <a:lumMod val="20000"/>
        <a:lumOff val="80000"/>
      </a:schemeClr>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ASEAN Countries’ Export </a:t>
            </a:r>
            <a:r>
              <a:rPr lang="en-US" b="1" dirty="0"/>
              <a:t>to Slovakia </a:t>
            </a:r>
          </a:p>
          <a:p>
            <a:pPr>
              <a:defRPr/>
            </a:pPr>
            <a:r>
              <a:rPr lang="en-US" b="1" dirty="0"/>
              <a:t>Jan - Nov </a:t>
            </a:r>
            <a:r>
              <a:rPr lang="en-US" b="1" dirty="0" smtClean="0"/>
              <a:t>2013 </a:t>
            </a:r>
            <a:r>
              <a:rPr lang="en-US" sz="1200" dirty="0" smtClean="0"/>
              <a:t> </a:t>
            </a:r>
            <a:r>
              <a:rPr lang="en-US" sz="1200" dirty="0"/>
              <a:t>(in million Euro)</a:t>
            </a:r>
          </a:p>
        </c:rich>
      </c:tx>
      <c:layout>
        <c:manualLayout>
          <c:xMode val="edge"/>
          <c:yMode val="edge"/>
          <c:x val="0.26172053053295224"/>
          <c:y val="1.951058261286087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Sheet1!$C$58</c:f>
              <c:strCache>
                <c:ptCount val="1"/>
                <c:pt idx="0">
                  <c:v>Export to Slovakia</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Pt>
            <c:idx val="6"/>
            <c:bubble3D val="0"/>
            <c:spPr>
              <a:solidFill>
                <a:schemeClr val="accent1">
                  <a:lumMod val="80000"/>
                  <a:lumOff val="20000"/>
                </a:schemeClr>
              </a:solidFill>
              <a:ln w="19050">
                <a:solidFill>
                  <a:schemeClr val="lt1"/>
                </a:solidFill>
              </a:ln>
              <a:effectLst/>
            </c:spPr>
          </c:dPt>
          <c:dPt>
            <c:idx val="7"/>
            <c:bubble3D val="0"/>
            <c:spPr>
              <a:solidFill>
                <a:schemeClr val="accent3">
                  <a:lumMod val="80000"/>
                  <a:lumOff val="20000"/>
                </a:schemeClr>
              </a:solidFill>
              <a:ln w="19050">
                <a:solidFill>
                  <a:schemeClr val="lt1"/>
                </a:solidFill>
              </a:ln>
              <a:effectLst/>
            </c:spPr>
          </c:dPt>
          <c:dLbls>
            <c:dLbl>
              <c:idx val="0"/>
              <c:layout>
                <c:manualLayout>
                  <c:x val="-7.2946755916009336E-3"/>
                  <c:y val="1.6761221377978936E-2"/>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dLbl>
              <c:idx val="1"/>
              <c:layout>
                <c:manualLayout>
                  <c:x val="0"/>
                  <c:y val="0.14127574534729115"/>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dLbl>
              <c:idx val="2"/>
              <c:layout>
                <c:manualLayout>
                  <c:x val="-7.0929067846077064E-3"/>
                  <c:y val="-7.9608090140522014E-3"/>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dLbl>
              <c:idx val="4"/>
              <c:layout>
                <c:manualLayout>
                  <c:x val="-0.23484890567714697"/>
                  <c:y val="-2.0842666227050041E-2"/>
                </c:manualLayout>
              </c:layout>
              <c:tx>
                <c:rich>
                  <a:bodyPr/>
                  <a:lstStyle/>
                  <a:p>
                    <a:r>
                      <a:rPr lang="en-US" dirty="0" smtClean="0"/>
                      <a:t>Singapore</a:t>
                    </a:r>
                    <a:endParaRPr lang="en-US" dirty="0"/>
                  </a:p>
                </c:rich>
              </c:tx>
              <c:dLblPos val="bestFit"/>
              <c:showLegendKey val="1"/>
              <c:showVal val="0"/>
              <c:showCatName val="1"/>
              <c:showSerName val="0"/>
              <c:showPercent val="0"/>
              <c:showBubbleSize val="0"/>
              <c:extLst>
                <c:ext xmlns:c15="http://schemas.microsoft.com/office/drawing/2012/chart" uri="{CE6537A1-D6FC-4f65-9D91-7224C49458BB}">
                  <c15:layout/>
                </c:ext>
              </c:extLst>
            </c:dLbl>
            <c:dLbl>
              <c:idx val="5"/>
              <c:layout/>
              <c:tx>
                <c:rich>
                  <a:bodyPr/>
                  <a:lstStyle/>
                  <a:p>
                    <a:r>
                      <a:rPr lang="en-US" smtClean="0"/>
                      <a:t>Philippines</a:t>
                    </a:r>
                    <a:endParaRPr lang="en-US" dirty="0"/>
                  </a:p>
                </c:rich>
              </c:tx>
              <c:dLblPos val="bestFit"/>
              <c:showLegendKey val="1"/>
              <c:showVal val="0"/>
              <c:showCatName val="1"/>
              <c:showSerName val="0"/>
              <c:showPercent val="0"/>
              <c:showBubbleSize val="0"/>
              <c:extLst>
                <c:ext xmlns:c15="http://schemas.microsoft.com/office/drawing/2012/chart" uri="{CE6537A1-D6FC-4f65-9D91-7224C49458BB}">
                  <c15:layout/>
                </c:ext>
              </c:extLst>
            </c:dLbl>
            <c:dLbl>
              <c:idx val="6"/>
              <c:layout/>
              <c:tx>
                <c:rich>
                  <a:bodyPr/>
                  <a:lstStyle/>
                  <a:p>
                    <a:r>
                      <a:rPr lang="en-US" smtClean="0"/>
                      <a:t>Cambodia</a:t>
                    </a:r>
                    <a:endParaRPr lang="en-US"/>
                  </a:p>
                </c:rich>
              </c:tx>
              <c:dLblPos val="bestFit"/>
              <c:showLegendKey val="1"/>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1"/>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Sheet1!$B$59:$B$66</c:f>
              <c:strCache>
                <c:ptCount val="8"/>
                <c:pt idx="0">
                  <c:v>Vietnam</c:v>
                </c:pt>
                <c:pt idx="1">
                  <c:v>Malaysia</c:v>
                </c:pt>
                <c:pt idx="2">
                  <c:v>Thailand</c:v>
                </c:pt>
                <c:pt idx="3">
                  <c:v>Indonesia</c:v>
                </c:pt>
                <c:pt idx="4">
                  <c:v>Singapura</c:v>
                </c:pt>
                <c:pt idx="5">
                  <c:v>Filipina</c:v>
                </c:pt>
                <c:pt idx="6">
                  <c:v>Kamboja</c:v>
                </c:pt>
                <c:pt idx="7">
                  <c:v>Myanmar</c:v>
                </c:pt>
              </c:strCache>
            </c:strRef>
          </c:cat>
          <c:val>
            <c:numRef>
              <c:f>Sheet1!$C$59:$C$66</c:f>
              <c:numCache>
                <c:formatCode>0.000</c:formatCode>
                <c:ptCount val="8"/>
                <c:pt idx="0">
                  <c:v>1184.327</c:v>
                </c:pt>
                <c:pt idx="1">
                  <c:v>231.78</c:v>
                </c:pt>
                <c:pt idx="2">
                  <c:v>177.91</c:v>
                </c:pt>
                <c:pt idx="3">
                  <c:v>97.515000000000001</c:v>
                </c:pt>
                <c:pt idx="4">
                  <c:v>41.201999999999998</c:v>
                </c:pt>
                <c:pt idx="5">
                  <c:v>14.891999999999999</c:v>
                </c:pt>
                <c:pt idx="6">
                  <c:v>17.834</c:v>
                </c:pt>
                <c:pt idx="7">
                  <c:v>1.0669999999999999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accent3">
        <a:lumMod val="20000"/>
        <a:lumOff val="80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solidFill>
                  <a:sysClr val="windowText" lastClr="000000"/>
                </a:solidFill>
              </a:rPr>
              <a:t>ASEAN Countries’ Import from</a:t>
            </a:r>
            <a:r>
              <a:rPr lang="en-US" b="1" baseline="0" dirty="0" smtClean="0">
                <a:solidFill>
                  <a:sysClr val="windowText" lastClr="000000"/>
                </a:solidFill>
              </a:rPr>
              <a:t> Slovakia</a:t>
            </a:r>
            <a:r>
              <a:rPr lang="en-US" b="1" dirty="0" smtClean="0">
                <a:solidFill>
                  <a:sysClr val="windowText" lastClr="000000"/>
                </a:solidFill>
              </a:rPr>
              <a:t> </a:t>
            </a:r>
            <a:endParaRPr lang="en-US" b="1" dirty="0">
              <a:solidFill>
                <a:sysClr val="windowText" lastClr="000000"/>
              </a:solidFill>
            </a:endParaRPr>
          </a:p>
          <a:p>
            <a:pPr>
              <a:defRPr/>
            </a:pPr>
            <a:r>
              <a:rPr lang="en-US" b="1" dirty="0">
                <a:solidFill>
                  <a:sysClr val="windowText" lastClr="000000"/>
                </a:solidFill>
              </a:rPr>
              <a:t>Jan-Nov</a:t>
            </a:r>
            <a:r>
              <a:rPr lang="en-US" b="1" baseline="0" dirty="0">
                <a:solidFill>
                  <a:sysClr val="windowText" lastClr="000000"/>
                </a:solidFill>
              </a:rPr>
              <a:t> 2013 </a:t>
            </a:r>
          </a:p>
          <a:p>
            <a:pPr>
              <a:defRPr/>
            </a:pPr>
            <a:r>
              <a:rPr lang="en-US" sz="1200" b="0" baseline="0" dirty="0">
                <a:solidFill>
                  <a:sysClr val="windowText" lastClr="000000"/>
                </a:solidFill>
              </a:rPr>
              <a:t>(in million Euro)</a:t>
            </a:r>
            <a:endParaRPr lang="en-US" sz="1200" b="0" dirty="0">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Sheet1!$D$91</c:f>
              <c:strCache>
                <c:ptCount val="1"/>
                <c:pt idx="0">
                  <c:v>Import from Slovakia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0"/>
              <c:layout>
                <c:manualLayout>
                  <c:x val="9.2234231809001199E-2"/>
                  <c:y val="1.2933537687731691E-2"/>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dLbl>
              <c:idx val="1"/>
              <c:layout>
                <c:manualLayout>
                  <c:x val="2.7766830939119972E-2"/>
                  <c:y val="7.946184991791036E-2"/>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dLbl>
              <c:idx val="2"/>
              <c:layout>
                <c:manualLayout>
                  <c:x val="6.9156699483923306E-2"/>
                  <c:y val="-2.7590467378624698E-2"/>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dLbl>
              <c:idx val="3"/>
              <c:layout>
                <c:manualLayout>
                  <c:x val="3.5853065592292684E-2"/>
                  <c:y val="1.1222995424750668E-2"/>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dLbl>
              <c:idx val="4"/>
              <c:layout>
                <c:manualLayout>
                  <c:x val="-2.7064340859401365E-2"/>
                  <c:y val="1.2150165133167023E-3"/>
                </c:manualLayout>
              </c:layout>
              <c:tx>
                <c:rich>
                  <a:bodyPr/>
                  <a:lstStyle/>
                  <a:p>
                    <a:r>
                      <a:rPr lang="en-US" dirty="0" smtClean="0"/>
                      <a:t>Singapore</a:t>
                    </a:r>
                    <a:endParaRPr lang="en-US" dirty="0"/>
                  </a:p>
                </c:rich>
              </c:tx>
              <c:dLblPos val="bestFit"/>
              <c:showLegendKey val="1"/>
              <c:showVal val="0"/>
              <c:showCatName val="1"/>
              <c:showSerName val="0"/>
              <c:showPercent val="0"/>
              <c:showBubbleSize val="0"/>
              <c:extLst>
                <c:ext xmlns:c15="http://schemas.microsoft.com/office/drawing/2012/chart" uri="{CE6537A1-D6FC-4f65-9D91-7224C49458BB}">
                  <c15:layout/>
                </c:ext>
              </c:extLst>
            </c:dLbl>
            <c:dLbl>
              <c:idx val="5"/>
              <c:layout>
                <c:manualLayout>
                  <c:x val="-0.13878993791046282"/>
                  <c:y val="8.5041056044277905E-3"/>
                </c:manualLayout>
              </c:layout>
              <c:tx>
                <c:rich>
                  <a:bodyPr/>
                  <a:lstStyle/>
                  <a:p>
                    <a:r>
                      <a:rPr lang="en-US" dirty="0" smtClean="0"/>
                      <a:t>Philippines</a:t>
                    </a:r>
                    <a:endParaRPr lang="en-US" dirty="0"/>
                  </a:p>
                </c:rich>
              </c:tx>
              <c:dLblPos val="bestFit"/>
              <c:showLegendKey val="1"/>
              <c:showVal val="0"/>
              <c:showCatName val="1"/>
              <c:showSerName val="0"/>
              <c:showPercent val="0"/>
              <c:showBubbleSize val="0"/>
              <c:extLst>
                <c:ext xmlns:c15="http://schemas.microsoft.com/office/drawing/2012/chart" uri="{CE6537A1-D6FC-4f65-9D91-7224C49458BB}">
                  <c15:layout/>
                </c:ext>
              </c:extLst>
            </c:dLbl>
            <c:dLbl>
              <c:idx val="6"/>
              <c:layout/>
              <c:tx>
                <c:rich>
                  <a:bodyPr/>
                  <a:lstStyle/>
                  <a:p>
                    <a:r>
                      <a:rPr lang="en-US" smtClean="0"/>
                      <a:t>Cambodia</a:t>
                    </a:r>
                    <a:endParaRPr lang="en-US" dirty="0"/>
                  </a:p>
                </c:rich>
              </c:tx>
              <c:dLblPos val="bestFit"/>
              <c:showLegendKey val="1"/>
              <c:showVal val="0"/>
              <c:showCatName val="1"/>
              <c:showSerName val="0"/>
              <c:showPercent val="0"/>
              <c:showBubbleSize val="0"/>
              <c:extLst>
                <c:ext xmlns:c15="http://schemas.microsoft.com/office/drawing/2012/chart" uri="{CE6537A1-D6FC-4f65-9D91-7224C49458BB}">
                  <c15:layout/>
                </c:ext>
              </c:extLst>
            </c:dLbl>
            <c:dLbl>
              <c:idx val="7"/>
              <c:layout>
                <c:manualLayout>
                  <c:x val="0.25576800446830111"/>
                  <c:y val="-2.5884276747028107E-2"/>
                </c:manualLayout>
              </c:layout>
              <c:dLblPos val="bestFit"/>
              <c:showLegendKey val="1"/>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bestFit"/>
            <c:showLegendKey val="1"/>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Sheet1!$C$92:$C$99</c:f>
              <c:strCache>
                <c:ptCount val="8"/>
                <c:pt idx="0">
                  <c:v>Vietnam</c:v>
                </c:pt>
                <c:pt idx="1">
                  <c:v>Malaysia</c:v>
                </c:pt>
                <c:pt idx="2">
                  <c:v>Thailand</c:v>
                </c:pt>
                <c:pt idx="3">
                  <c:v>Indonesia</c:v>
                </c:pt>
                <c:pt idx="4">
                  <c:v>Singapura</c:v>
                </c:pt>
                <c:pt idx="5">
                  <c:v>Filipina</c:v>
                </c:pt>
                <c:pt idx="6">
                  <c:v>Kamboja</c:v>
                </c:pt>
                <c:pt idx="7">
                  <c:v>Myanmar</c:v>
                </c:pt>
              </c:strCache>
            </c:strRef>
          </c:cat>
          <c:val>
            <c:numRef>
              <c:f>Sheet1!$D$92:$D$99</c:f>
              <c:numCache>
                <c:formatCode>0.000</c:formatCode>
                <c:ptCount val="8"/>
                <c:pt idx="0">
                  <c:v>9.766</c:v>
                </c:pt>
                <c:pt idx="1">
                  <c:v>13.295999999999999</c:v>
                </c:pt>
                <c:pt idx="2">
                  <c:v>18.204000000000001</c:v>
                </c:pt>
                <c:pt idx="3">
                  <c:v>7.7619999999999996</c:v>
                </c:pt>
                <c:pt idx="4">
                  <c:v>31.172999999999998</c:v>
                </c:pt>
                <c:pt idx="5">
                  <c:v>3.8849999999999998</c:v>
                </c:pt>
                <c:pt idx="6">
                  <c:v>0.155</c:v>
                </c:pt>
                <c:pt idx="7">
                  <c:v>0.113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2">
        <a:lumMod val="20000"/>
        <a:lumOff val="80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3D447-A52C-451A-B490-A490842B707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E8D00FB-BD86-48E8-8E6D-05CA17E0A967}">
      <dgm:prSet phldrT="[Text]"/>
      <dgm:spPr>
        <a:blipFill rotWithShape="0">
          <a:blip xmlns:r="http://schemas.openxmlformats.org/officeDocument/2006/relationships" r:embed="rId1"/>
          <a:stretch>
            <a:fillRect/>
          </a:stretch>
        </a:blipFill>
      </dgm:spPr>
      <dgm:t>
        <a:bodyPr/>
        <a:lstStyle/>
        <a:p>
          <a:r>
            <a:rPr lang="id-ID" dirty="0" smtClean="0"/>
            <a:t>I</a:t>
          </a:r>
          <a:endParaRPr lang="en-US" dirty="0"/>
        </a:p>
      </dgm:t>
    </dgm:pt>
    <dgm:pt modelId="{C02B1326-108C-4EE1-912E-89BCEEC0E1EB}" type="parTrans" cxnId="{9945B283-018C-4430-B455-648DEFE460BB}">
      <dgm:prSet/>
      <dgm:spPr/>
      <dgm:t>
        <a:bodyPr/>
        <a:lstStyle/>
        <a:p>
          <a:endParaRPr lang="en-US"/>
        </a:p>
      </dgm:t>
    </dgm:pt>
    <dgm:pt modelId="{4461C0C0-75F8-440F-9E09-AD9F82DF053B}" type="sibTrans" cxnId="{9945B283-018C-4430-B455-648DEFE460BB}">
      <dgm:prSet/>
      <dgm:spPr/>
      <dgm:t>
        <a:bodyPr/>
        <a:lstStyle/>
        <a:p>
          <a:endParaRPr lang="en-US"/>
        </a:p>
      </dgm:t>
    </dgm:pt>
    <dgm:pt modelId="{05C4F9E8-B47B-4DDE-9B41-02D4F456ED12}">
      <dgm:prSet custT="1"/>
      <dgm:spPr/>
      <dgm:t>
        <a:bodyPr/>
        <a:lstStyle/>
        <a:p>
          <a:r>
            <a:rPr lang="id-ID" altLang="en-US" sz="1400" b="1" dirty="0" smtClean="0">
              <a:solidFill>
                <a:schemeClr val="tx1"/>
              </a:solidFill>
            </a:rPr>
            <a:t>S</a:t>
          </a:r>
          <a:r>
            <a:rPr lang="fi-FI" altLang="en-US" sz="1400" b="1" dirty="0" smtClean="0">
              <a:solidFill>
                <a:schemeClr val="tx1"/>
              </a:solidFill>
            </a:rPr>
            <a:t>trategic location</a:t>
          </a:r>
          <a:r>
            <a:rPr lang="fi-FI" altLang="en-US" sz="1400" dirty="0" smtClean="0">
              <a:solidFill>
                <a:schemeClr val="tx1"/>
              </a:solidFill>
            </a:rPr>
            <a:t>: </a:t>
          </a:r>
          <a:endParaRPr lang="id-ID" altLang="en-US" sz="1400" dirty="0" smtClean="0">
            <a:solidFill>
              <a:schemeClr val="tx1"/>
            </a:solidFill>
          </a:endParaRPr>
        </a:p>
      </dgm:t>
    </dgm:pt>
    <dgm:pt modelId="{61F34247-CEDD-4EFB-9596-DE76F166C8DF}" type="parTrans" cxnId="{C5D9521B-A58B-41D9-A8AB-98F0C6EC73B0}">
      <dgm:prSet/>
      <dgm:spPr/>
      <dgm:t>
        <a:bodyPr/>
        <a:lstStyle/>
        <a:p>
          <a:endParaRPr lang="en-US"/>
        </a:p>
      </dgm:t>
    </dgm:pt>
    <dgm:pt modelId="{A5248CBC-6D75-4071-B0CC-279D797C67B4}" type="sibTrans" cxnId="{C5D9521B-A58B-41D9-A8AB-98F0C6EC73B0}">
      <dgm:prSet/>
      <dgm:spPr/>
      <dgm:t>
        <a:bodyPr/>
        <a:lstStyle/>
        <a:p>
          <a:endParaRPr lang="en-US"/>
        </a:p>
      </dgm:t>
    </dgm:pt>
    <dgm:pt modelId="{80BABD9F-163B-4953-B546-F624DE9525F0}">
      <dgm:prSet custT="1"/>
      <dgm:spPr/>
      <dgm:t>
        <a:bodyPr/>
        <a:lstStyle/>
        <a:p>
          <a:r>
            <a:rPr lang="fi-FI" altLang="en-US" sz="1400" dirty="0" smtClean="0">
              <a:solidFill>
                <a:schemeClr val="tx1"/>
              </a:solidFill>
            </a:rPr>
            <a:t>crossroads two oceans </a:t>
          </a:r>
          <a:r>
            <a:rPr lang="id-ID" altLang="en-US" sz="1400" dirty="0" smtClean="0">
              <a:solidFill>
                <a:schemeClr val="tx1"/>
              </a:solidFill>
            </a:rPr>
            <a:t>(</a:t>
          </a:r>
          <a:r>
            <a:rPr lang="fi-FI" altLang="en-US" sz="1400" dirty="0" smtClean="0">
              <a:solidFill>
                <a:schemeClr val="tx1"/>
              </a:solidFill>
            </a:rPr>
            <a:t>the Pacific and Indian Oceans</a:t>
          </a:r>
          <a:r>
            <a:rPr lang="id-ID" altLang="en-US" sz="1400" dirty="0" smtClean="0">
              <a:solidFill>
                <a:schemeClr val="tx1"/>
              </a:solidFill>
            </a:rPr>
            <a:t>)</a:t>
          </a:r>
          <a:r>
            <a:rPr lang="fi-FI" altLang="en-US" sz="1400" dirty="0" smtClean="0">
              <a:solidFill>
                <a:schemeClr val="tx1"/>
              </a:solidFill>
            </a:rPr>
            <a:t>,</a:t>
          </a:r>
          <a:endParaRPr lang="id-ID" altLang="en-US" sz="1400" dirty="0" smtClean="0">
            <a:solidFill>
              <a:schemeClr val="tx1"/>
            </a:solidFill>
          </a:endParaRPr>
        </a:p>
      </dgm:t>
    </dgm:pt>
    <dgm:pt modelId="{AFC7BED6-58B9-4322-91B7-74F44A379E1F}" type="parTrans" cxnId="{8D21E57A-0594-4853-96EE-53045686A34B}">
      <dgm:prSet/>
      <dgm:spPr/>
      <dgm:t>
        <a:bodyPr/>
        <a:lstStyle/>
        <a:p>
          <a:endParaRPr lang="en-US"/>
        </a:p>
      </dgm:t>
    </dgm:pt>
    <dgm:pt modelId="{4B1A4AC2-BF89-4122-ADE8-4F009E150B79}" type="sibTrans" cxnId="{8D21E57A-0594-4853-96EE-53045686A34B}">
      <dgm:prSet/>
      <dgm:spPr/>
      <dgm:t>
        <a:bodyPr/>
        <a:lstStyle/>
        <a:p>
          <a:endParaRPr lang="en-US"/>
        </a:p>
      </dgm:t>
    </dgm:pt>
    <dgm:pt modelId="{9569750D-167B-4117-A314-73C3330B2DEC}">
      <dgm:prSet custT="1"/>
      <dgm:spPr/>
      <dgm:t>
        <a:bodyPr/>
        <a:lstStyle/>
        <a:p>
          <a:r>
            <a:rPr lang="fi-FI" altLang="en-US" sz="1400" dirty="0" smtClean="0">
              <a:solidFill>
                <a:schemeClr val="tx1"/>
              </a:solidFill>
            </a:rPr>
            <a:t>bridges two continents</a:t>
          </a:r>
          <a:r>
            <a:rPr lang="id-ID" altLang="en-US" sz="1400" dirty="0" smtClean="0">
              <a:solidFill>
                <a:schemeClr val="tx1"/>
              </a:solidFill>
            </a:rPr>
            <a:t> (</a:t>
          </a:r>
          <a:r>
            <a:rPr lang="fi-FI" altLang="en-US" sz="1400" dirty="0" smtClean="0">
              <a:solidFill>
                <a:schemeClr val="tx1"/>
              </a:solidFill>
            </a:rPr>
            <a:t>Asia and Australia</a:t>
          </a:r>
          <a:r>
            <a:rPr lang="id-ID" altLang="en-US" sz="1400" dirty="0" smtClean="0">
              <a:solidFill>
                <a:schemeClr val="tx1"/>
              </a:solidFill>
            </a:rPr>
            <a:t>)</a:t>
          </a:r>
          <a:endParaRPr lang="fi-FI" altLang="en-US" sz="1400" dirty="0">
            <a:solidFill>
              <a:schemeClr val="tx1"/>
            </a:solidFill>
          </a:endParaRPr>
        </a:p>
      </dgm:t>
    </dgm:pt>
    <dgm:pt modelId="{6C0B2DC3-7EAB-4839-9BB4-D408C56C86CF}" type="parTrans" cxnId="{22ACA072-777F-457D-9FE9-826260A95308}">
      <dgm:prSet/>
      <dgm:spPr/>
      <dgm:t>
        <a:bodyPr/>
        <a:lstStyle/>
        <a:p>
          <a:endParaRPr lang="en-US"/>
        </a:p>
      </dgm:t>
    </dgm:pt>
    <dgm:pt modelId="{0529F6D5-70C2-4359-B6A1-AB32CADEC369}" type="sibTrans" cxnId="{22ACA072-777F-457D-9FE9-826260A95308}">
      <dgm:prSet/>
      <dgm:spPr/>
      <dgm:t>
        <a:bodyPr/>
        <a:lstStyle/>
        <a:p>
          <a:endParaRPr lang="en-US"/>
        </a:p>
      </dgm:t>
    </dgm:pt>
    <dgm:pt modelId="{5627B7DB-3F7F-4137-9A76-68A85092050E}">
      <dgm:prSet custT="1"/>
      <dgm:spPr/>
      <dgm:t>
        <a:bodyPr/>
        <a:lstStyle/>
        <a:p>
          <a:r>
            <a:rPr lang="fi-FI" altLang="en-US" sz="1400" dirty="0" smtClean="0">
              <a:solidFill>
                <a:schemeClr val="tx1"/>
              </a:solidFill>
            </a:rPr>
            <a:t>Stretching from east to west in the equator for </a:t>
          </a:r>
          <a:r>
            <a:rPr lang="fi-FI" altLang="en-US" sz="1400" b="1" dirty="0" smtClean="0">
              <a:solidFill>
                <a:schemeClr val="tx1"/>
              </a:solidFill>
            </a:rPr>
            <a:t>5.150km</a:t>
          </a:r>
          <a:r>
            <a:rPr lang="fi-FI" altLang="en-US" sz="1400" dirty="0" smtClean="0">
              <a:solidFill>
                <a:schemeClr val="tx1"/>
              </a:solidFill>
            </a:rPr>
            <a:t> (±3200 miles</a:t>
          </a:r>
          <a:r>
            <a:rPr lang="fi-FI" altLang="en-US" sz="1400" dirty="0" smtClean="0">
              <a:solidFill>
                <a:srgbClr val="3E3D2D"/>
              </a:solidFill>
            </a:rPr>
            <a:t>)</a:t>
          </a:r>
          <a:endParaRPr lang="id-ID" altLang="en-US" sz="1400" dirty="0" smtClean="0">
            <a:solidFill>
              <a:srgbClr val="3E3D2D"/>
            </a:solidFill>
          </a:endParaRPr>
        </a:p>
      </dgm:t>
    </dgm:pt>
    <dgm:pt modelId="{92D61AD3-4574-43DC-AFA6-8B3B2196D3EF}" type="parTrans" cxnId="{85D064E7-A043-41FD-8F6E-DB99E805D216}">
      <dgm:prSet/>
      <dgm:spPr/>
      <dgm:t>
        <a:bodyPr/>
        <a:lstStyle/>
        <a:p>
          <a:endParaRPr lang="en-US"/>
        </a:p>
      </dgm:t>
    </dgm:pt>
    <dgm:pt modelId="{D27B4D20-0F7A-4289-A99B-119DE3635A9B}" type="sibTrans" cxnId="{85D064E7-A043-41FD-8F6E-DB99E805D216}">
      <dgm:prSet/>
      <dgm:spPr/>
      <dgm:t>
        <a:bodyPr/>
        <a:lstStyle/>
        <a:p>
          <a:endParaRPr lang="en-US"/>
        </a:p>
      </dgm:t>
    </dgm:pt>
    <dgm:pt modelId="{3E55BB2A-3EF3-45AC-B37B-4B434E04105F}">
      <dgm:prSet custT="1"/>
      <dgm:spPr/>
      <dgm:t>
        <a:bodyPr/>
        <a:lstStyle/>
        <a:p>
          <a:r>
            <a:rPr lang="id-ID" altLang="en-US" sz="1400" b="1" dirty="0" smtClean="0">
              <a:solidFill>
                <a:schemeClr val="tx1"/>
              </a:solidFill>
            </a:rPr>
            <a:t>Larg</a:t>
          </a:r>
          <a:r>
            <a:rPr lang="fi-FI" altLang="en-US" sz="1400" b="1" dirty="0" smtClean="0">
              <a:solidFill>
                <a:schemeClr val="tx1"/>
              </a:solidFill>
            </a:rPr>
            <a:t>est Archipelago</a:t>
          </a:r>
          <a:r>
            <a:rPr lang="fi-FI" altLang="en-US" sz="1400" dirty="0" smtClean="0">
              <a:solidFill>
                <a:schemeClr val="tx1"/>
              </a:solidFill>
            </a:rPr>
            <a:t>: 17.508 islands (5 main islands, 6.000 islands inhabited)</a:t>
          </a:r>
          <a:endParaRPr lang="fi-FI" altLang="en-US" sz="1400" dirty="0">
            <a:solidFill>
              <a:schemeClr val="tx1"/>
            </a:solidFill>
          </a:endParaRPr>
        </a:p>
      </dgm:t>
    </dgm:pt>
    <dgm:pt modelId="{C65C7F8C-9D56-4BE5-9B92-3159544B0B83}" type="parTrans" cxnId="{D6C8234C-7D20-419B-BA73-4A00641BC599}">
      <dgm:prSet/>
      <dgm:spPr/>
      <dgm:t>
        <a:bodyPr/>
        <a:lstStyle/>
        <a:p>
          <a:endParaRPr lang="en-US"/>
        </a:p>
      </dgm:t>
    </dgm:pt>
    <dgm:pt modelId="{D0958A4A-8C4F-406E-85BE-610ADD8A7A83}" type="sibTrans" cxnId="{D6C8234C-7D20-419B-BA73-4A00641BC599}">
      <dgm:prSet/>
      <dgm:spPr/>
      <dgm:t>
        <a:bodyPr/>
        <a:lstStyle/>
        <a:p>
          <a:endParaRPr lang="en-US"/>
        </a:p>
      </dgm:t>
    </dgm:pt>
    <dgm:pt modelId="{7E2998D2-5FB9-4DB1-8F41-0505BA4D8508}">
      <dgm:prSet custT="1"/>
      <dgm:spPr/>
      <dgm:t>
        <a:bodyPr/>
        <a:lstStyle/>
        <a:p>
          <a:r>
            <a:rPr lang="en-US" altLang="en-US" sz="1400" b="1" dirty="0" smtClean="0">
              <a:solidFill>
                <a:srgbClr val="3E3D2D"/>
              </a:solidFill>
              <a:effectLst/>
            </a:rPr>
            <a:t>Sea area is four times greater than land area</a:t>
          </a:r>
          <a:endParaRPr lang="en-US" sz="1400" b="1" dirty="0">
            <a:effectLst/>
          </a:endParaRPr>
        </a:p>
      </dgm:t>
    </dgm:pt>
    <dgm:pt modelId="{54710F34-D7E2-4C66-8ED1-91DE5FF903B5}" type="parTrans" cxnId="{44BB519C-D043-4626-8861-5B431FDA4199}">
      <dgm:prSet/>
      <dgm:spPr/>
      <dgm:t>
        <a:bodyPr/>
        <a:lstStyle/>
        <a:p>
          <a:endParaRPr lang="en-US"/>
        </a:p>
      </dgm:t>
    </dgm:pt>
    <dgm:pt modelId="{F4170A13-EDF0-480C-BCA2-D4A0EBD12920}" type="sibTrans" cxnId="{44BB519C-D043-4626-8861-5B431FDA4199}">
      <dgm:prSet/>
      <dgm:spPr/>
      <dgm:t>
        <a:bodyPr/>
        <a:lstStyle/>
        <a:p>
          <a:endParaRPr lang="en-US"/>
        </a:p>
      </dgm:t>
    </dgm:pt>
    <dgm:pt modelId="{473C8292-83B4-4EFD-98C2-93AA23DB1D1E}">
      <dgm:prSet custT="1"/>
      <dgm:spPr/>
      <dgm:t>
        <a:bodyPr/>
        <a:lstStyle/>
        <a:p>
          <a:r>
            <a:rPr lang="fi-FI" altLang="en-US" sz="1400" dirty="0" smtClean="0">
              <a:solidFill>
                <a:schemeClr val="tx1"/>
              </a:solidFill>
              <a:latin typeface="+mj-lt"/>
            </a:rPr>
            <a:t>A </a:t>
          </a:r>
          <a:r>
            <a:rPr lang="fi-FI" altLang="en-US" sz="1400" b="1" dirty="0" smtClean="0">
              <a:solidFill>
                <a:schemeClr val="tx1"/>
              </a:solidFill>
              <a:latin typeface="+mj-lt"/>
            </a:rPr>
            <a:t>vast, huge, diverse and polyglot</a:t>
          </a:r>
          <a:r>
            <a:rPr lang="fi-FI" altLang="en-US" sz="1400" dirty="0" smtClean="0">
              <a:solidFill>
                <a:schemeClr val="tx1"/>
              </a:solidFill>
              <a:latin typeface="+mj-lt"/>
            </a:rPr>
            <a:t> nation </a:t>
          </a:r>
          <a:r>
            <a:rPr lang="en-US" sz="1400" b="1" dirty="0" smtClean="0">
              <a:solidFill>
                <a:schemeClr val="tx1"/>
              </a:solidFill>
              <a:latin typeface="+mj-lt"/>
            </a:rPr>
            <a:t>500 ethnic groups </a:t>
          </a:r>
          <a:r>
            <a:rPr lang="en-US" sz="1400" dirty="0" smtClean="0">
              <a:solidFill>
                <a:schemeClr val="tx1"/>
              </a:solidFill>
              <a:latin typeface="+mj-lt"/>
            </a:rPr>
            <a:t>with more than </a:t>
          </a:r>
          <a:r>
            <a:rPr lang="en-US" sz="1400" b="1" dirty="0" smtClean="0">
              <a:solidFill>
                <a:schemeClr val="tx1"/>
              </a:solidFill>
              <a:latin typeface="+mj-lt"/>
            </a:rPr>
            <a:t>700 languages </a:t>
          </a:r>
          <a:r>
            <a:rPr lang="en-US" sz="1400" dirty="0" smtClean="0">
              <a:solidFill>
                <a:schemeClr val="tx1"/>
              </a:solidFill>
              <a:latin typeface="+mj-lt"/>
            </a:rPr>
            <a:t>and dialects. Bahasa Indonesia is the official language</a:t>
          </a:r>
          <a:endParaRPr lang="id-ID" altLang="en-US" sz="1400" dirty="0" smtClean="0">
            <a:solidFill>
              <a:schemeClr val="tx1"/>
            </a:solidFill>
            <a:latin typeface="+mj-lt"/>
          </a:endParaRPr>
        </a:p>
      </dgm:t>
    </dgm:pt>
    <dgm:pt modelId="{CA8055BC-6828-4867-9F67-22C5348C6D48}" type="parTrans" cxnId="{5B1FD4C1-1041-4155-9424-2A6AAEDF2B46}">
      <dgm:prSet/>
      <dgm:spPr/>
      <dgm:t>
        <a:bodyPr/>
        <a:lstStyle/>
        <a:p>
          <a:endParaRPr lang="en-US"/>
        </a:p>
      </dgm:t>
    </dgm:pt>
    <dgm:pt modelId="{467473F6-D17E-4A92-9045-26CB9FA303AC}" type="sibTrans" cxnId="{5B1FD4C1-1041-4155-9424-2A6AAEDF2B46}">
      <dgm:prSet/>
      <dgm:spPr/>
      <dgm:t>
        <a:bodyPr/>
        <a:lstStyle/>
        <a:p>
          <a:endParaRPr lang="en-US"/>
        </a:p>
      </dgm:t>
    </dgm:pt>
    <dgm:pt modelId="{B03D6B0A-2015-4A77-A789-C4B334A99C26}">
      <dgm:prSet custT="1"/>
      <dgm:spPr/>
      <dgm:t>
        <a:bodyPr/>
        <a:lstStyle/>
        <a:p>
          <a:r>
            <a:rPr lang="fi-FI" altLang="en-US" sz="1400" b="1" dirty="0" smtClean="0">
              <a:solidFill>
                <a:schemeClr val="tx1"/>
              </a:solidFill>
            </a:rPr>
            <a:t>Abundance of Natural Resources </a:t>
          </a:r>
          <a:r>
            <a:rPr lang="id-ID" altLang="en-US" sz="1400" b="1" dirty="0" smtClean="0">
              <a:solidFill>
                <a:schemeClr val="tx1"/>
              </a:solidFill>
            </a:rPr>
            <a:t>&amp; </a:t>
          </a:r>
          <a:r>
            <a:rPr lang="fi-FI" altLang="en-US" sz="1400" b="1" dirty="0" smtClean="0">
              <a:solidFill>
                <a:schemeClr val="tx1"/>
              </a:solidFill>
            </a:rPr>
            <a:t>Fertile Soil</a:t>
          </a:r>
          <a:endParaRPr lang="fi-FI" altLang="en-US" sz="1400" b="1" dirty="0">
            <a:solidFill>
              <a:schemeClr val="tx1"/>
            </a:solidFill>
          </a:endParaRPr>
        </a:p>
      </dgm:t>
    </dgm:pt>
    <dgm:pt modelId="{C0879A05-EDCB-4187-9A0D-69E306D69D2F}" type="parTrans" cxnId="{80A1E4C3-77AB-4DA3-8FA8-F9927187269D}">
      <dgm:prSet/>
      <dgm:spPr/>
      <dgm:t>
        <a:bodyPr/>
        <a:lstStyle/>
        <a:p>
          <a:endParaRPr lang="en-US"/>
        </a:p>
      </dgm:t>
    </dgm:pt>
    <dgm:pt modelId="{52E7026C-DDC0-4FDF-9FC2-EBCD407D4979}" type="sibTrans" cxnId="{80A1E4C3-77AB-4DA3-8FA8-F9927187269D}">
      <dgm:prSet/>
      <dgm:spPr/>
      <dgm:t>
        <a:bodyPr/>
        <a:lstStyle/>
        <a:p>
          <a:endParaRPr lang="en-US"/>
        </a:p>
      </dgm:t>
    </dgm:pt>
    <dgm:pt modelId="{75ABA79D-0130-467A-B96F-46357072C460}" type="pres">
      <dgm:prSet presAssocID="{6543D447-A52C-451A-B490-A490842B7072}" presName="cycle" presStyleCnt="0">
        <dgm:presLayoutVars>
          <dgm:chMax val="1"/>
          <dgm:dir/>
          <dgm:animLvl val="ctr"/>
          <dgm:resizeHandles val="exact"/>
        </dgm:presLayoutVars>
      </dgm:prSet>
      <dgm:spPr/>
      <dgm:t>
        <a:bodyPr/>
        <a:lstStyle/>
        <a:p>
          <a:endParaRPr lang="en-US"/>
        </a:p>
      </dgm:t>
    </dgm:pt>
    <dgm:pt modelId="{3FCE60C3-017C-4BD1-8965-6417E24F04FA}" type="pres">
      <dgm:prSet presAssocID="{DE8D00FB-BD86-48E8-8E6D-05CA17E0A967}" presName="centerShape" presStyleLbl="node0" presStyleIdx="0" presStyleCnt="1" custScaleX="243104" custScaleY="216482" custLinFactNeighborX="-2997" custLinFactNeighborY="-9739"/>
      <dgm:spPr/>
      <dgm:t>
        <a:bodyPr/>
        <a:lstStyle/>
        <a:p>
          <a:endParaRPr lang="en-US"/>
        </a:p>
      </dgm:t>
    </dgm:pt>
    <dgm:pt modelId="{F34AA6B6-2166-4D3F-BC03-55668780A52B}" type="pres">
      <dgm:prSet presAssocID="{92D61AD3-4574-43DC-AFA6-8B3B2196D3EF}" presName="Name9" presStyleLbl="parChTrans1D2" presStyleIdx="0" presStyleCnt="6"/>
      <dgm:spPr/>
      <dgm:t>
        <a:bodyPr/>
        <a:lstStyle/>
        <a:p>
          <a:endParaRPr lang="en-US"/>
        </a:p>
      </dgm:t>
    </dgm:pt>
    <dgm:pt modelId="{E218FE7F-55E9-405B-ACB8-BABD01EC5901}" type="pres">
      <dgm:prSet presAssocID="{92D61AD3-4574-43DC-AFA6-8B3B2196D3EF}" presName="connTx" presStyleLbl="parChTrans1D2" presStyleIdx="0" presStyleCnt="6"/>
      <dgm:spPr/>
      <dgm:t>
        <a:bodyPr/>
        <a:lstStyle/>
        <a:p>
          <a:endParaRPr lang="en-US"/>
        </a:p>
      </dgm:t>
    </dgm:pt>
    <dgm:pt modelId="{5B058F7F-D84A-4975-9113-869CFF567344}" type="pres">
      <dgm:prSet presAssocID="{5627B7DB-3F7F-4137-9A76-68A85092050E}" presName="node" presStyleLbl="node1" presStyleIdx="0" presStyleCnt="6" custScaleX="130033" custScaleY="102058" custRadScaleRad="141633" custRadScaleInc="278218">
        <dgm:presLayoutVars>
          <dgm:bulletEnabled val="1"/>
        </dgm:presLayoutVars>
      </dgm:prSet>
      <dgm:spPr/>
      <dgm:t>
        <a:bodyPr/>
        <a:lstStyle/>
        <a:p>
          <a:endParaRPr lang="en-US"/>
        </a:p>
      </dgm:t>
    </dgm:pt>
    <dgm:pt modelId="{1B072B3C-21D7-4048-BC86-72072081362A}" type="pres">
      <dgm:prSet presAssocID="{C0879A05-EDCB-4187-9A0D-69E306D69D2F}" presName="Name9" presStyleLbl="parChTrans1D2" presStyleIdx="1" presStyleCnt="6"/>
      <dgm:spPr/>
      <dgm:t>
        <a:bodyPr/>
        <a:lstStyle/>
        <a:p>
          <a:endParaRPr lang="en-US"/>
        </a:p>
      </dgm:t>
    </dgm:pt>
    <dgm:pt modelId="{ECA58D15-A701-4801-8EE5-7C4A633E57AC}" type="pres">
      <dgm:prSet presAssocID="{C0879A05-EDCB-4187-9A0D-69E306D69D2F}" presName="connTx" presStyleLbl="parChTrans1D2" presStyleIdx="1" presStyleCnt="6"/>
      <dgm:spPr/>
      <dgm:t>
        <a:bodyPr/>
        <a:lstStyle/>
        <a:p>
          <a:endParaRPr lang="en-US"/>
        </a:p>
      </dgm:t>
    </dgm:pt>
    <dgm:pt modelId="{3B416B46-F4D9-4A5A-B54D-D042B1E6317B}" type="pres">
      <dgm:prSet presAssocID="{B03D6B0A-2015-4A77-A789-C4B334A99C26}" presName="node" presStyleLbl="node1" presStyleIdx="1" presStyleCnt="6" custScaleX="134996" custScaleY="103909" custRadScaleRad="183713" custRadScaleInc="-30252">
        <dgm:presLayoutVars>
          <dgm:bulletEnabled val="1"/>
        </dgm:presLayoutVars>
      </dgm:prSet>
      <dgm:spPr/>
      <dgm:t>
        <a:bodyPr/>
        <a:lstStyle/>
        <a:p>
          <a:endParaRPr lang="en-US"/>
        </a:p>
      </dgm:t>
    </dgm:pt>
    <dgm:pt modelId="{C539DF37-F532-4D41-ACC3-80DAD0CDC84B}" type="pres">
      <dgm:prSet presAssocID="{CA8055BC-6828-4867-9F67-22C5348C6D48}" presName="Name9" presStyleLbl="parChTrans1D2" presStyleIdx="2" presStyleCnt="6"/>
      <dgm:spPr/>
      <dgm:t>
        <a:bodyPr/>
        <a:lstStyle/>
        <a:p>
          <a:endParaRPr lang="en-US"/>
        </a:p>
      </dgm:t>
    </dgm:pt>
    <dgm:pt modelId="{50FF3985-44EC-480E-89DB-867897E66445}" type="pres">
      <dgm:prSet presAssocID="{CA8055BC-6828-4867-9F67-22C5348C6D48}" presName="connTx" presStyleLbl="parChTrans1D2" presStyleIdx="2" presStyleCnt="6"/>
      <dgm:spPr/>
      <dgm:t>
        <a:bodyPr/>
        <a:lstStyle/>
        <a:p>
          <a:endParaRPr lang="en-US"/>
        </a:p>
      </dgm:t>
    </dgm:pt>
    <dgm:pt modelId="{83789F44-D503-4E31-9CFC-665C24D9F97D}" type="pres">
      <dgm:prSet presAssocID="{473C8292-83B4-4EFD-98C2-93AA23DB1D1E}" presName="node" presStyleLbl="node1" presStyleIdx="2" presStyleCnt="6" custScaleX="196894" custScaleY="112596" custRadScaleRad="151267" custRadScaleInc="-3517">
        <dgm:presLayoutVars>
          <dgm:bulletEnabled val="1"/>
        </dgm:presLayoutVars>
      </dgm:prSet>
      <dgm:spPr/>
      <dgm:t>
        <a:bodyPr/>
        <a:lstStyle/>
        <a:p>
          <a:endParaRPr lang="en-US"/>
        </a:p>
      </dgm:t>
    </dgm:pt>
    <dgm:pt modelId="{C2710A19-00FF-4D66-B1F6-26B28A1DB3E8}" type="pres">
      <dgm:prSet presAssocID="{54710F34-D7E2-4C66-8ED1-91DE5FF903B5}" presName="Name9" presStyleLbl="parChTrans1D2" presStyleIdx="3" presStyleCnt="6"/>
      <dgm:spPr/>
      <dgm:t>
        <a:bodyPr/>
        <a:lstStyle/>
        <a:p>
          <a:endParaRPr lang="en-US"/>
        </a:p>
      </dgm:t>
    </dgm:pt>
    <dgm:pt modelId="{D1B97DD7-E8F5-4DD1-9CEE-EC7D12ABA203}" type="pres">
      <dgm:prSet presAssocID="{54710F34-D7E2-4C66-8ED1-91DE5FF903B5}" presName="connTx" presStyleLbl="parChTrans1D2" presStyleIdx="3" presStyleCnt="6"/>
      <dgm:spPr/>
      <dgm:t>
        <a:bodyPr/>
        <a:lstStyle/>
        <a:p>
          <a:endParaRPr lang="en-US"/>
        </a:p>
      </dgm:t>
    </dgm:pt>
    <dgm:pt modelId="{E37F3B3C-950B-430E-8722-FA6D14D27EAD}" type="pres">
      <dgm:prSet presAssocID="{7E2998D2-5FB9-4DB1-8F41-0505BA4D8508}" presName="node" presStyleLbl="node1" presStyleIdx="3" presStyleCnt="6" custScaleX="109097" custScaleY="97464" custRadScaleRad="157410" custRadScaleInc="199431">
        <dgm:presLayoutVars>
          <dgm:bulletEnabled val="1"/>
        </dgm:presLayoutVars>
      </dgm:prSet>
      <dgm:spPr/>
      <dgm:t>
        <a:bodyPr/>
        <a:lstStyle/>
        <a:p>
          <a:endParaRPr lang="en-US"/>
        </a:p>
      </dgm:t>
    </dgm:pt>
    <dgm:pt modelId="{B1C722EA-1A1D-4485-B236-787C62BACCA0}" type="pres">
      <dgm:prSet presAssocID="{C65C7F8C-9D56-4BE5-9B92-3159544B0B83}" presName="Name9" presStyleLbl="parChTrans1D2" presStyleIdx="4" presStyleCnt="6"/>
      <dgm:spPr/>
      <dgm:t>
        <a:bodyPr/>
        <a:lstStyle/>
        <a:p>
          <a:endParaRPr lang="en-US"/>
        </a:p>
      </dgm:t>
    </dgm:pt>
    <dgm:pt modelId="{12D34B87-D27E-472C-834C-FF8DFEFE14A4}" type="pres">
      <dgm:prSet presAssocID="{C65C7F8C-9D56-4BE5-9B92-3159544B0B83}" presName="connTx" presStyleLbl="parChTrans1D2" presStyleIdx="4" presStyleCnt="6"/>
      <dgm:spPr/>
      <dgm:t>
        <a:bodyPr/>
        <a:lstStyle/>
        <a:p>
          <a:endParaRPr lang="en-US"/>
        </a:p>
      </dgm:t>
    </dgm:pt>
    <dgm:pt modelId="{028C5680-44D7-467F-8014-C36B346354D4}" type="pres">
      <dgm:prSet presAssocID="{3E55BB2A-3EF3-45AC-B37B-4B434E04105F}" presName="node" presStyleLbl="node1" presStyleIdx="4" presStyleCnt="6" custScaleX="101712" custScaleY="105145" custRadScaleRad="142340" custRadScaleInc="97213">
        <dgm:presLayoutVars>
          <dgm:bulletEnabled val="1"/>
        </dgm:presLayoutVars>
      </dgm:prSet>
      <dgm:spPr/>
      <dgm:t>
        <a:bodyPr/>
        <a:lstStyle/>
        <a:p>
          <a:endParaRPr lang="en-US"/>
        </a:p>
      </dgm:t>
    </dgm:pt>
    <dgm:pt modelId="{A136BC29-F6F5-4EF1-866E-3EC5FA0B7084}" type="pres">
      <dgm:prSet presAssocID="{61F34247-CEDD-4EFB-9596-DE76F166C8DF}" presName="Name9" presStyleLbl="parChTrans1D2" presStyleIdx="5" presStyleCnt="6"/>
      <dgm:spPr/>
      <dgm:t>
        <a:bodyPr/>
        <a:lstStyle/>
        <a:p>
          <a:endParaRPr lang="en-US"/>
        </a:p>
      </dgm:t>
    </dgm:pt>
    <dgm:pt modelId="{EF16CEF8-A04A-4468-BA5C-D308EE021B4E}" type="pres">
      <dgm:prSet presAssocID="{61F34247-CEDD-4EFB-9596-DE76F166C8DF}" presName="connTx" presStyleLbl="parChTrans1D2" presStyleIdx="5" presStyleCnt="6"/>
      <dgm:spPr/>
      <dgm:t>
        <a:bodyPr/>
        <a:lstStyle/>
        <a:p>
          <a:endParaRPr lang="en-US"/>
        </a:p>
      </dgm:t>
    </dgm:pt>
    <dgm:pt modelId="{35E7B8C5-BA7D-48EC-AE44-29E36FB740F5}" type="pres">
      <dgm:prSet presAssocID="{05C4F9E8-B47B-4DDE-9B41-02D4F456ED12}" presName="node" presStyleLbl="node1" presStyleIdx="5" presStyleCnt="6" custScaleX="149375" custScaleY="132786" custRadScaleRad="177787" custRadScaleInc="36588">
        <dgm:presLayoutVars>
          <dgm:bulletEnabled val="1"/>
        </dgm:presLayoutVars>
      </dgm:prSet>
      <dgm:spPr/>
      <dgm:t>
        <a:bodyPr/>
        <a:lstStyle/>
        <a:p>
          <a:endParaRPr lang="en-US"/>
        </a:p>
      </dgm:t>
    </dgm:pt>
  </dgm:ptLst>
  <dgm:cxnLst>
    <dgm:cxn modelId="{DF547A63-6E98-40FE-AE10-B21ACC6B7E09}" type="presOf" srcId="{54710F34-D7E2-4C66-8ED1-91DE5FF903B5}" destId="{D1B97DD7-E8F5-4DD1-9CEE-EC7D12ABA203}" srcOrd="1" destOrd="0" presId="urn:microsoft.com/office/officeart/2005/8/layout/radial1"/>
    <dgm:cxn modelId="{5DDB2BC6-E1B8-4EA9-88E2-6AE27D24F50A}" type="presOf" srcId="{54710F34-D7E2-4C66-8ED1-91DE5FF903B5}" destId="{C2710A19-00FF-4D66-B1F6-26B28A1DB3E8}" srcOrd="0" destOrd="0" presId="urn:microsoft.com/office/officeart/2005/8/layout/radial1"/>
    <dgm:cxn modelId="{EBEC61AB-0865-4F2C-8253-62E65F188E87}" type="presOf" srcId="{C0879A05-EDCB-4187-9A0D-69E306D69D2F}" destId="{ECA58D15-A701-4801-8EE5-7C4A633E57AC}" srcOrd="1" destOrd="0" presId="urn:microsoft.com/office/officeart/2005/8/layout/radial1"/>
    <dgm:cxn modelId="{C5D9521B-A58B-41D9-A8AB-98F0C6EC73B0}" srcId="{DE8D00FB-BD86-48E8-8E6D-05CA17E0A967}" destId="{05C4F9E8-B47B-4DDE-9B41-02D4F456ED12}" srcOrd="5" destOrd="0" parTransId="{61F34247-CEDD-4EFB-9596-DE76F166C8DF}" sibTransId="{A5248CBC-6D75-4071-B0CC-279D797C67B4}"/>
    <dgm:cxn modelId="{80A1E4C3-77AB-4DA3-8FA8-F9927187269D}" srcId="{DE8D00FB-BD86-48E8-8E6D-05CA17E0A967}" destId="{B03D6B0A-2015-4A77-A789-C4B334A99C26}" srcOrd="1" destOrd="0" parTransId="{C0879A05-EDCB-4187-9A0D-69E306D69D2F}" sibTransId="{52E7026C-DDC0-4FDF-9FC2-EBCD407D4979}"/>
    <dgm:cxn modelId="{3B0231A2-0E30-40D4-A5EE-2773D982C1DB}" type="presOf" srcId="{C0879A05-EDCB-4187-9A0D-69E306D69D2F}" destId="{1B072B3C-21D7-4048-BC86-72072081362A}" srcOrd="0" destOrd="0" presId="urn:microsoft.com/office/officeart/2005/8/layout/radial1"/>
    <dgm:cxn modelId="{85D064E7-A043-41FD-8F6E-DB99E805D216}" srcId="{DE8D00FB-BD86-48E8-8E6D-05CA17E0A967}" destId="{5627B7DB-3F7F-4137-9A76-68A85092050E}" srcOrd="0" destOrd="0" parTransId="{92D61AD3-4574-43DC-AFA6-8B3B2196D3EF}" sibTransId="{D27B4D20-0F7A-4289-A99B-119DE3635A9B}"/>
    <dgm:cxn modelId="{2BDD116D-59A5-4A43-8587-B3A52C4CC3CD}" type="presOf" srcId="{C65C7F8C-9D56-4BE5-9B92-3159544B0B83}" destId="{B1C722EA-1A1D-4485-B236-787C62BACCA0}" srcOrd="0" destOrd="0" presId="urn:microsoft.com/office/officeart/2005/8/layout/radial1"/>
    <dgm:cxn modelId="{DE6A7B48-B30F-4697-9B2B-ED2F8EDC9206}" type="presOf" srcId="{3E55BB2A-3EF3-45AC-B37B-4B434E04105F}" destId="{028C5680-44D7-467F-8014-C36B346354D4}" srcOrd="0" destOrd="0" presId="urn:microsoft.com/office/officeart/2005/8/layout/radial1"/>
    <dgm:cxn modelId="{E7297E2D-8EB9-4307-B7D0-114239615B64}" type="presOf" srcId="{80BABD9F-163B-4953-B546-F624DE9525F0}" destId="{35E7B8C5-BA7D-48EC-AE44-29E36FB740F5}" srcOrd="0" destOrd="1" presId="urn:microsoft.com/office/officeart/2005/8/layout/radial1"/>
    <dgm:cxn modelId="{1A42F3E5-008F-441B-9509-DC27D6B8C32B}" type="presOf" srcId="{9569750D-167B-4117-A314-73C3330B2DEC}" destId="{35E7B8C5-BA7D-48EC-AE44-29E36FB740F5}" srcOrd="0" destOrd="2" presId="urn:microsoft.com/office/officeart/2005/8/layout/radial1"/>
    <dgm:cxn modelId="{71BC5419-E5EB-4483-BCC3-06276952F742}" type="presOf" srcId="{CA8055BC-6828-4867-9F67-22C5348C6D48}" destId="{C539DF37-F532-4D41-ACC3-80DAD0CDC84B}" srcOrd="0" destOrd="0" presId="urn:microsoft.com/office/officeart/2005/8/layout/radial1"/>
    <dgm:cxn modelId="{A90F060B-466C-4988-942F-FFB23ED9E665}" type="presOf" srcId="{DE8D00FB-BD86-48E8-8E6D-05CA17E0A967}" destId="{3FCE60C3-017C-4BD1-8965-6417E24F04FA}" srcOrd="0" destOrd="0" presId="urn:microsoft.com/office/officeart/2005/8/layout/radial1"/>
    <dgm:cxn modelId="{81E42F47-9B43-4DCB-8677-6FB677D3F2D8}" type="presOf" srcId="{05C4F9E8-B47B-4DDE-9B41-02D4F456ED12}" destId="{35E7B8C5-BA7D-48EC-AE44-29E36FB740F5}" srcOrd="0" destOrd="0" presId="urn:microsoft.com/office/officeart/2005/8/layout/radial1"/>
    <dgm:cxn modelId="{A844841E-447A-4281-B311-ACBBDF73C4D4}" type="presOf" srcId="{473C8292-83B4-4EFD-98C2-93AA23DB1D1E}" destId="{83789F44-D503-4E31-9CFC-665C24D9F97D}" srcOrd="0" destOrd="0" presId="urn:microsoft.com/office/officeart/2005/8/layout/radial1"/>
    <dgm:cxn modelId="{D6C8234C-7D20-419B-BA73-4A00641BC599}" srcId="{DE8D00FB-BD86-48E8-8E6D-05CA17E0A967}" destId="{3E55BB2A-3EF3-45AC-B37B-4B434E04105F}" srcOrd="4" destOrd="0" parTransId="{C65C7F8C-9D56-4BE5-9B92-3159544B0B83}" sibTransId="{D0958A4A-8C4F-406E-85BE-610ADD8A7A83}"/>
    <dgm:cxn modelId="{9945B283-018C-4430-B455-648DEFE460BB}" srcId="{6543D447-A52C-451A-B490-A490842B7072}" destId="{DE8D00FB-BD86-48E8-8E6D-05CA17E0A967}" srcOrd="0" destOrd="0" parTransId="{C02B1326-108C-4EE1-912E-89BCEEC0E1EB}" sibTransId="{4461C0C0-75F8-440F-9E09-AD9F82DF053B}"/>
    <dgm:cxn modelId="{22ACA072-777F-457D-9FE9-826260A95308}" srcId="{05C4F9E8-B47B-4DDE-9B41-02D4F456ED12}" destId="{9569750D-167B-4117-A314-73C3330B2DEC}" srcOrd="1" destOrd="0" parTransId="{6C0B2DC3-7EAB-4839-9BB4-D408C56C86CF}" sibTransId="{0529F6D5-70C2-4359-B6A1-AB32CADEC369}"/>
    <dgm:cxn modelId="{B39E6643-7B56-4E8C-93E0-36922EE44FBE}" type="presOf" srcId="{B03D6B0A-2015-4A77-A789-C4B334A99C26}" destId="{3B416B46-F4D9-4A5A-B54D-D042B1E6317B}" srcOrd="0" destOrd="0" presId="urn:microsoft.com/office/officeart/2005/8/layout/radial1"/>
    <dgm:cxn modelId="{6FF15DF9-72C4-451C-ACC9-52AD673A30B3}" type="presOf" srcId="{7E2998D2-5FB9-4DB1-8F41-0505BA4D8508}" destId="{E37F3B3C-950B-430E-8722-FA6D14D27EAD}" srcOrd="0" destOrd="0" presId="urn:microsoft.com/office/officeart/2005/8/layout/radial1"/>
    <dgm:cxn modelId="{44BB519C-D043-4626-8861-5B431FDA4199}" srcId="{DE8D00FB-BD86-48E8-8E6D-05CA17E0A967}" destId="{7E2998D2-5FB9-4DB1-8F41-0505BA4D8508}" srcOrd="3" destOrd="0" parTransId="{54710F34-D7E2-4C66-8ED1-91DE5FF903B5}" sibTransId="{F4170A13-EDF0-480C-BCA2-D4A0EBD12920}"/>
    <dgm:cxn modelId="{AE1697E6-2307-4ED6-8BC1-CC3B6C71458F}" type="presOf" srcId="{C65C7F8C-9D56-4BE5-9B92-3159544B0B83}" destId="{12D34B87-D27E-472C-834C-FF8DFEFE14A4}" srcOrd="1" destOrd="0" presId="urn:microsoft.com/office/officeart/2005/8/layout/radial1"/>
    <dgm:cxn modelId="{5B1FD4C1-1041-4155-9424-2A6AAEDF2B46}" srcId="{DE8D00FB-BD86-48E8-8E6D-05CA17E0A967}" destId="{473C8292-83B4-4EFD-98C2-93AA23DB1D1E}" srcOrd="2" destOrd="0" parTransId="{CA8055BC-6828-4867-9F67-22C5348C6D48}" sibTransId="{467473F6-D17E-4A92-9045-26CB9FA303AC}"/>
    <dgm:cxn modelId="{930DCC2D-F716-405B-8C9E-B5F47522F076}" type="presOf" srcId="{92D61AD3-4574-43DC-AFA6-8B3B2196D3EF}" destId="{E218FE7F-55E9-405B-ACB8-BABD01EC5901}" srcOrd="1" destOrd="0" presId="urn:microsoft.com/office/officeart/2005/8/layout/radial1"/>
    <dgm:cxn modelId="{6BB1A547-E5FD-40F2-B10D-56FE847336C2}" type="presOf" srcId="{61F34247-CEDD-4EFB-9596-DE76F166C8DF}" destId="{A136BC29-F6F5-4EF1-866E-3EC5FA0B7084}" srcOrd="0" destOrd="0" presId="urn:microsoft.com/office/officeart/2005/8/layout/radial1"/>
    <dgm:cxn modelId="{9438795B-03CA-431C-8843-3BD2BEF78632}" type="presOf" srcId="{5627B7DB-3F7F-4137-9A76-68A85092050E}" destId="{5B058F7F-D84A-4975-9113-869CFF567344}" srcOrd="0" destOrd="0" presId="urn:microsoft.com/office/officeart/2005/8/layout/radial1"/>
    <dgm:cxn modelId="{5E6FA7E4-987B-4FEB-BD35-ABF88D47E529}" type="presOf" srcId="{92D61AD3-4574-43DC-AFA6-8B3B2196D3EF}" destId="{F34AA6B6-2166-4D3F-BC03-55668780A52B}" srcOrd="0" destOrd="0" presId="urn:microsoft.com/office/officeart/2005/8/layout/radial1"/>
    <dgm:cxn modelId="{85F59605-11F6-462F-B7EF-8BC30CA0E291}" type="presOf" srcId="{61F34247-CEDD-4EFB-9596-DE76F166C8DF}" destId="{EF16CEF8-A04A-4468-BA5C-D308EE021B4E}" srcOrd="1" destOrd="0" presId="urn:microsoft.com/office/officeart/2005/8/layout/radial1"/>
    <dgm:cxn modelId="{07411FC0-ED64-45E8-9A1A-BD1EEFCD0BCA}" type="presOf" srcId="{CA8055BC-6828-4867-9F67-22C5348C6D48}" destId="{50FF3985-44EC-480E-89DB-867897E66445}" srcOrd="1" destOrd="0" presId="urn:microsoft.com/office/officeart/2005/8/layout/radial1"/>
    <dgm:cxn modelId="{DA4B321F-89F2-46D2-A29F-3729F89745A2}" type="presOf" srcId="{6543D447-A52C-451A-B490-A490842B7072}" destId="{75ABA79D-0130-467A-B96F-46357072C460}" srcOrd="0" destOrd="0" presId="urn:microsoft.com/office/officeart/2005/8/layout/radial1"/>
    <dgm:cxn modelId="{8D21E57A-0594-4853-96EE-53045686A34B}" srcId="{05C4F9E8-B47B-4DDE-9B41-02D4F456ED12}" destId="{80BABD9F-163B-4953-B546-F624DE9525F0}" srcOrd="0" destOrd="0" parTransId="{AFC7BED6-58B9-4322-91B7-74F44A379E1F}" sibTransId="{4B1A4AC2-BF89-4122-ADE8-4F009E150B79}"/>
    <dgm:cxn modelId="{DB5F05E1-AF45-4072-AA6B-69A7837CAF1D}" type="presParOf" srcId="{75ABA79D-0130-467A-B96F-46357072C460}" destId="{3FCE60C3-017C-4BD1-8965-6417E24F04FA}" srcOrd="0" destOrd="0" presId="urn:microsoft.com/office/officeart/2005/8/layout/radial1"/>
    <dgm:cxn modelId="{E4EECDC7-8AFE-441D-AA4E-F08EE8E89ABD}" type="presParOf" srcId="{75ABA79D-0130-467A-B96F-46357072C460}" destId="{F34AA6B6-2166-4D3F-BC03-55668780A52B}" srcOrd="1" destOrd="0" presId="urn:microsoft.com/office/officeart/2005/8/layout/radial1"/>
    <dgm:cxn modelId="{5C4D3863-C6A8-4BBF-8B7D-EE2ABDC6B82A}" type="presParOf" srcId="{F34AA6B6-2166-4D3F-BC03-55668780A52B}" destId="{E218FE7F-55E9-405B-ACB8-BABD01EC5901}" srcOrd="0" destOrd="0" presId="urn:microsoft.com/office/officeart/2005/8/layout/radial1"/>
    <dgm:cxn modelId="{696E295B-79BB-43E3-ABB6-5F2632E836E8}" type="presParOf" srcId="{75ABA79D-0130-467A-B96F-46357072C460}" destId="{5B058F7F-D84A-4975-9113-869CFF567344}" srcOrd="2" destOrd="0" presId="urn:microsoft.com/office/officeart/2005/8/layout/radial1"/>
    <dgm:cxn modelId="{FB39FFBF-4CF2-4FF7-995D-79BC80D049E2}" type="presParOf" srcId="{75ABA79D-0130-467A-B96F-46357072C460}" destId="{1B072B3C-21D7-4048-BC86-72072081362A}" srcOrd="3" destOrd="0" presId="urn:microsoft.com/office/officeart/2005/8/layout/radial1"/>
    <dgm:cxn modelId="{7B331CC6-882A-46B7-8B78-9C1CB711BE6D}" type="presParOf" srcId="{1B072B3C-21D7-4048-BC86-72072081362A}" destId="{ECA58D15-A701-4801-8EE5-7C4A633E57AC}" srcOrd="0" destOrd="0" presId="urn:microsoft.com/office/officeart/2005/8/layout/radial1"/>
    <dgm:cxn modelId="{939BE92A-0ED4-4DCC-B56E-86D633176B54}" type="presParOf" srcId="{75ABA79D-0130-467A-B96F-46357072C460}" destId="{3B416B46-F4D9-4A5A-B54D-D042B1E6317B}" srcOrd="4" destOrd="0" presId="urn:microsoft.com/office/officeart/2005/8/layout/radial1"/>
    <dgm:cxn modelId="{BA80E64F-03D1-4D4A-B794-AD7595487F51}" type="presParOf" srcId="{75ABA79D-0130-467A-B96F-46357072C460}" destId="{C539DF37-F532-4D41-ACC3-80DAD0CDC84B}" srcOrd="5" destOrd="0" presId="urn:microsoft.com/office/officeart/2005/8/layout/radial1"/>
    <dgm:cxn modelId="{B98B4665-CBD5-472D-B8AE-D8392955C13B}" type="presParOf" srcId="{C539DF37-F532-4D41-ACC3-80DAD0CDC84B}" destId="{50FF3985-44EC-480E-89DB-867897E66445}" srcOrd="0" destOrd="0" presId="urn:microsoft.com/office/officeart/2005/8/layout/radial1"/>
    <dgm:cxn modelId="{DECD263E-CF4F-409B-A5A6-5C074CDD7E64}" type="presParOf" srcId="{75ABA79D-0130-467A-B96F-46357072C460}" destId="{83789F44-D503-4E31-9CFC-665C24D9F97D}" srcOrd="6" destOrd="0" presId="urn:microsoft.com/office/officeart/2005/8/layout/radial1"/>
    <dgm:cxn modelId="{045BE481-5755-42E3-9ED4-3C5A07ABFEC3}" type="presParOf" srcId="{75ABA79D-0130-467A-B96F-46357072C460}" destId="{C2710A19-00FF-4D66-B1F6-26B28A1DB3E8}" srcOrd="7" destOrd="0" presId="urn:microsoft.com/office/officeart/2005/8/layout/radial1"/>
    <dgm:cxn modelId="{F2419FC5-CC8E-4ADB-AF33-FF8BD3EB93F3}" type="presParOf" srcId="{C2710A19-00FF-4D66-B1F6-26B28A1DB3E8}" destId="{D1B97DD7-E8F5-4DD1-9CEE-EC7D12ABA203}" srcOrd="0" destOrd="0" presId="urn:microsoft.com/office/officeart/2005/8/layout/radial1"/>
    <dgm:cxn modelId="{91CF4C20-783C-4B89-A292-6A4321A54237}" type="presParOf" srcId="{75ABA79D-0130-467A-B96F-46357072C460}" destId="{E37F3B3C-950B-430E-8722-FA6D14D27EAD}" srcOrd="8" destOrd="0" presId="urn:microsoft.com/office/officeart/2005/8/layout/radial1"/>
    <dgm:cxn modelId="{8E12F5F8-798E-4EE6-A868-E93D491C1EB8}" type="presParOf" srcId="{75ABA79D-0130-467A-B96F-46357072C460}" destId="{B1C722EA-1A1D-4485-B236-787C62BACCA0}" srcOrd="9" destOrd="0" presId="urn:microsoft.com/office/officeart/2005/8/layout/radial1"/>
    <dgm:cxn modelId="{707F5DA1-5C54-4BF4-9BD9-9845C8A0795A}" type="presParOf" srcId="{B1C722EA-1A1D-4485-B236-787C62BACCA0}" destId="{12D34B87-D27E-472C-834C-FF8DFEFE14A4}" srcOrd="0" destOrd="0" presId="urn:microsoft.com/office/officeart/2005/8/layout/radial1"/>
    <dgm:cxn modelId="{D4652734-82DC-4484-A014-166DC864E99D}" type="presParOf" srcId="{75ABA79D-0130-467A-B96F-46357072C460}" destId="{028C5680-44D7-467F-8014-C36B346354D4}" srcOrd="10" destOrd="0" presId="urn:microsoft.com/office/officeart/2005/8/layout/radial1"/>
    <dgm:cxn modelId="{F906A010-B110-47E3-AC4E-08EEEA03AD4B}" type="presParOf" srcId="{75ABA79D-0130-467A-B96F-46357072C460}" destId="{A136BC29-F6F5-4EF1-866E-3EC5FA0B7084}" srcOrd="11" destOrd="0" presId="urn:microsoft.com/office/officeart/2005/8/layout/radial1"/>
    <dgm:cxn modelId="{5871689D-170E-4CE8-BE1F-1AE3B7DDF2C7}" type="presParOf" srcId="{A136BC29-F6F5-4EF1-866E-3EC5FA0B7084}" destId="{EF16CEF8-A04A-4468-BA5C-D308EE021B4E}" srcOrd="0" destOrd="0" presId="urn:microsoft.com/office/officeart/2005/8/layout/radial1"/>
    <dgm:cxn modelId="{EF29821C-B57A-4585-AA41-74CCBBEFF640}" type="presParOf" srcId="{75ABA79D-0130-467A-B96F-46357072C460}" destId="{35E7B8C5-BA7D-48EC-AE44-29E36FB740F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E3681-2A52-4401-8287-E1BE7BF63340}" type="doc">
      <dgm:prSet loTypeId="urn:microsoft.com/office/officeart/2005/8/layout/arrow2" loCatId="process" qsTypeId="urn:microsoft.com/office/officeart/2005/8/quickstyle/simple1" qsCatId="simple" csTypeId="urn:microsoft.com/office/officeart/2005/8/colors/accent2_4" csCatId="accent2" phldr="1"/>
      <dgm:spPr/>
      <dgm:t>
        <a:bodyPr/>
        <a:lstStyle/>
        <a:p>
          <a:endParaRPr lang="en-US"/>
        </a:p>
      </dgm:t>
    </dgm:pt>
    <dgm:pt modelId="{3DA74064-8A40-4078-9C3D-D7E30612EC29}">
      <dgm:prSet phldrT="[Text]" custT="1"/>
      <dgm:spPr>
        <a:solidFill>
          <a:srgbClr val="00B050"/>
        </a:solidFill>
      </dgm:spPr>
      <dgm:t>
        <a:bodyPr/>
        <a:lstStyle/>
        <a:p>
          <a:r>
            <a:rPr lang="id-ID" sz="1400" b="1" dirty="0" smtClean="0"/>
            <a:t>2010</a:t>
          </a:r>
        </a:p>
        <a:p>
          <a:r>
            <a:rPr lang="id-ID" sz="1400" b="1" dirty="0" smtClean="0"/>
            <a:t>GDP: USD 700 Billion</a:t>
          </a:r>
        </a:p>
        <a:p>
          <a:r>
            <a:rPr lang="id-ID" sz="1400" b="1" dirty="0" smtClean="0"/>
            <a:t>Income/capita: USD 3,005 </a:t>
          </a:r>
          <a:endParaRPr lang="en-US" sz="1400" b="1" dirty="0"/>
        </a:p>
      </dgm:t>
    </dgm:pt>
    <dgm:pt modelId="{5AAE2D4E-674B-479D-B2E1-190A4D56A825}" type="parTrans" cxnId="{DBE15B2B-6294-4D49-AA9B-4A18E7A7919C}">
      <dgm:prSet/>
      <dgm:spPr/>
      <dgm:t>
        <a:bodyPr/>
        <a:lstStyle/>
        <a:p>
          <a:endParaRPr lang="en-US"/>
        </a:p>
      </dgm:t>
    </dgm:pt>
    <dgm:pt modelId="{C4282983-2DC8-44AE-942E-E490D340DF06}" type="sibTrans" cxnId="{DBE15B2B-6294-4D49-AA9B-4A18E7A7919C}">
      <dgm:prSet/>
      <dgm:spPr/>
      <dgm:t>
        <a:bodyPr/>
        <a:lstStyle/>
        <a:p>
          <a:endParaRPr lang="en-US"/>
        </a:p>
      </dgm:t>
    </dgm:pt>
    <dgm:pt modelId="{AF011972-DD50-4950-A99A-C12C54ACF240}">
      <dgm:prSet phldrT="[Text]" custT="1"/>
      <dgm:spPr>
        <a:solidFill>
          <a:schemeClr val="accent1">
            <a:lumMod val="75000"/>
          </a:schemeClr>
        </a:solidFill>
      </dgm:spPr>
      <dgm:t>
        <a:bodyPr/>
        <a:lstStyle/>
        <a:p>
          <a:r>
            <a:rPr lang="id-ID" sz="1400" b="1" dirty="0" smtClean="0"/>
            <a:t>2011</a:t>
          </a:r>
        </a:p>
        <a:p>
          <a:r>
            <a:rPr lang="id-ID" sz="1400" b="1" dirty="0" smtClean="0"/>
            <a:t>GDP: USD 800 Billion</a:t>
          </a:r>
        </a:p>
        <a:p>
          <a:r>
            <a:rPr lang="id-ID" sz="1400" b="1" dirty="0" smtClean="0"/>
            <a:t>Income/capita: USD 3,543</a:t>
          </a:r>
          <a:endParaRPr lang="en-US" sz="1400" b="1" dirty="0"/>
        </a:p>
      </dgm:t>
    </dgm:pt>
    <dgm:pt modelId="{C1778D97-F37B-4405-9A78-7341741B6BFE}" type="parTrans" cxnId="{AE97E784-85DE-492E-A337-5A3F696AD12D}">
      <dgm:prSet/>
      <dgm:spPr/>
      <dgm:t>
        <a:bodyPr/>
        <a:lstStyle/>
        <a:p>
          <a:endParaRPr lang="en-US"/>
        </a:p>
      </dgm:t>
    </dgm:pt>
    <dgm:pt modelId="{81359DCB-6E02-4660-8ADC-179BDDAC3B51}" type="sibTrans" cxnId="{AE97E784-85DE-492E-A337-5A3F696AD12D}">
      <dgm:prSet/>
      <dgm:spPr/>
      <dgm:t>
        <a:bodyPr/>
        <a:lstStyle/>
        <a:p>
          <a:endParaRPr lang="en-US"/>
        </a:p>
      </dgm:t>
    </dgm:pt>
    <dgm:pt modelId="{91DB704C-4F01-4DB3-8D79-1A7742BD6D26}">
      <dgm:prSet phldrT="[Text]" custT="1"/>
      <dgm:spPr>
        <a:solidFill>
          <a:schemeClr val="accent1">
            <a:lumMod val="60000"/>
            <a:lumOff val="40000"/>
          </a:schemeClr>
        </a:solidFill>
      </dgm:spPr>
      <dgm:t>
        <a:bodyPr/>
        <a:lstStyle/>
        <a:p>
          <a:r>
            <a:rPr lang="id-ID" sz="1400" b="1" dirty="0" smtClean="0"/>
            <a:t>2014</a:t>
          </a:r>
        </a:p>
        <a:p>
          <a:r>
            <a:rPr lang="id-ID" sz="1400" b="1" dirty="0" smtClean="0"/>
            <a:t>GDP: USD 1,2 Trillion</a:t>
          </a:r>
        </a:p>
        <a:p>
          <a:r>
            <a:rPr lang="id-ID" sz="1400" b="1" dirty="0" smtClean="0"/>
            <a:t>Income/capita: USD 4,800 – 5,000</a:t>
          </a:r>
          <a:endParaRPr lang="en-US" sz="1400" b="1" dirty="0"/>
        </a:p>
      </dgm:t>
    </dgm:pt>
    <dgm:pt modelId="{B5583FA4-3228-457A-A448-A250B2EFF4E2}" type="parTrans" cxnId="{1A034DE4-E177-4C83-8BB2-BA0A0C8C42CE}">
      <dgm:prSet/>
      <dgm:spPr/>
      <dgm:t>
        <a:bodyPr/>
        <a:lstStyle/>
        <a:p>
          <a:endParaRPr lang="en-US"/>
        </a:p>
      </dgm:t>
    </dgm:pt>
    <dgm:pt modelId="{73257D30-D7BE-4B5B-80F2-BC38B211F896}" type="sibTrans" cxnId="{1A034DE4-E177-4C83-8BB2-BA0A0C8C42CE}">
      <dgm:prSet/>
      <dgm:spPr/>
      <dgm:t>
        <a:bodyPr/>
        <a:lstStyle/>
        <a:p>
          <a:endParaRPr lang="en-US"/>
        </a:p>
      </dgm:t>
    </dgm:pt>
    <dgm:pt modelId="{D16F3EDB-6129-4F60-9351-5BA71B77D40E}" type="pres">
      <dgm:prSet presAssocID="{C17E3681-2A52-4401-8287-E1BE7BF63340}" presName="arrowDiagram" presStyleCnt="0">
        <dgm:presLayoutVars>
          <dgm:chMax val="5"/>
          <dgm:dir/>
          <dgm:resizeHandles val="exact"/>
        </dgm:presLayoutVars>
      </dgm:prSet>
      <dgm:spPr/>
      <dgm:t>
        <a:bodyPr/>
        <a:lstStyle/>
        <a:p>
          <a:endParaRPr lang="en-US"/>
        </a:p>
      </dgm:t>
    </dgm:pt>
    <dgm:pt modelId="{A35C30E8-3F12-478C-B6A8-AE01BE4A7E6C}" type="pres">
      <dgm:prSet presAssocID="{C17E3681-2A52-4401-8287-E1BE7BF63340}" presName="arrow" presStyleLbl="bgShp" presStyleIdx="0" presStyleCnt="1" custScaleX="128646" custScaleY="93605" custLinFactNeighborX="1210" custLinFactNeighborY="724"/>
      <dgm:spPr>
        <a:solidFill>
          <a:srgbClr val="0070C0"/>
        </a:solidFill>
        <a:ln w="38100">
          <a:solidFill>
            <a:srgbClr val="C00000"/>
          </a:solidFill>
        </a:ln>
      </dgm:spPr>
      <dgm:t>
        <a:bodyPr/>
        <a:lstStyle/>
        <a:p>
          <a:endParaRPr lang="en-US"/>
        </a:p>
      </dgm:t>
    </dgm:pt>
    <dgm:pt modelId="{B9200FEB-D9E6-47D1-9775-731FD26EB559}" type="pres">
      <dgm:prSet presAssocID="{C17E3681-2A52-4401-8287-E1BE7BF63340}" presName="arrowDiagram3" presStyleCnt="0"/>
      <dgm:spPr/>
      <dgm:t>
        <a:bodyPr/>
        <a:lstStyle/>
        <a:p>
          <a:endParaRPr lang="en-US"/>
        </a:p>
      </dgm:t>
    </dgm:pt>
    <dgm:pt modelId="{3A00AE66-684A-47F9-A4FE-C7454BC2FAFB}" type="pres">
      <dgm:prSet presAssocID="{3DA74064-8A40-4078-9C3D-D7E30612EC29}" presName="bullet3a" presStyleLbl="node1" presStyleIdx="0" presStyleCnt="3" custLinFactX="-200000" custLinFactY="100000" custLinFactNeighborX="-293469" custLinFactNeighborY="143910"/>
      <dgm:spPr/>
      <dgm:t>
        <a:bodyPr/>
        <a:lstStyle/>
        <a:p>
          <a:endParaRPr lang="en-US"/>
        </a:p>
      </dgm:t>
    </dgm:pt>
    <dgm:pt modelId="{AFEE0C2B-2812-4503-AD21-612B80C813F9}" type="pres">
      <dgm:prSet presAssocID="{3DA74064-8A40-4078-9C3D-D7E30612EC29}" presName="textBox3a" presStyleLbl="revTx" presStyleIdx="0" presStyleCnt="3" custScaleX="197508" custScaleY="73010" custLinFactX="-23293" custLinFactNeighborX="-100000" custLinFactNeighborY="12884">
        <dgm:presLayoutVars>
          <dgm:bulletEnabled val="1"/>
        </dgm:presLayoutVars>
      </dgm:prSet>
      <dgm:spPr/>
      <dgm:t>
        <a:bodyPr/>
        <a:lstStyle/>
        <a:p>
          <a:endParaRPr lang="en-US"/>
        </a:p>
      </dgm:t>
    </dgm:pt>
    <dgm:pt modelId="{550B92CA-26E0-41C0-AA88-6CC87CD1CFFA}" type="pres">
      <dgm:prSet presAssocID="{AF011972-DD50-4950-A99A-C12C54ACF240}" presName="bullet3b" presStyleLbl="node1" presStyleIdx="1" presStyleCnt="3" custLinFactNeighborX="69836" custLinFactNeighborY="25399"/>
      <dgm:spPr/>
      <dgm:t>
        <a:bodyPr/>
        <a:lstStyle/>
        <a:p>
          <a:endParaRPr lang="en-US"/>
        </a:p>
      </dgm:t>
    </dgm:pt>
    <dgm:pt modelId="{D425EC36-6BBF-438E-B4F4-4BD161732363}" type="pres">
      <dgm:prSet presAssocID="{AF011972-DD50-4950-A99A-C12C54ACF240}" presName="textBox3b" presStyleLbl="revTx" presStyleIdx="1" presStyleCnt="3" custScaleX="200144" custScaleY="40842" custLinFactNeighborX="-5661" custLinFactNeighborY="-13498">
        <dgm:presLayoutVars>
          <dgm:bulletEnabled val="1"/>
        </dgm:presLayoutVars>
      </dgm:prSet>
      <dgm:spPr/>
      <dgm:t>
        <a:bodyPr/>
        <a:lstStyle/>
        <a:p>
          <a:endParaRPr lang="en-US"/>
        </a:p>
      </dgm:t>
    </dgm:pt>
    <dgm:pt modelId="{0CEEC6F4-EE66-44E8-A163-4A87117BE938}" type="pres">
      <dgm:prSet presAssocID="{91DB704C-4F01-4DB3-8D79-1A7742BD6D26}" presName="bullet3c" presStyleLbl="node1" presStyleIdx="2" presStyleCnt="3" custScaleX="138350" custLinFactX="100000" custLinFactNeighborX="156034" custLinFactNeighborY="17148"/>
      <dgm:spPr/>
      <dgm:t>
        <a:bodyPr/>
        <a:lstStyle/>
        <a:p>
          <a:endParaRPr lang="en-US"/>
        </a:p>
      </dgm:t>
    </dgm:pt>
    <dgm:pt modelId="{A4BCCD80-F1B7-4B81-9D61-6B57F2AB65E2}" type="pres">
      <dgm:prSet presAssocID="{91DB704C-4F01-4DB3-8D79-1A7742BD6D26}" presName="textBox3c" presStyleLbl="revTx" presStyleIdx="2" presStyleCnt="3" custScaleX="211376" custScaleY="41650" custLinFactNeighborX="94501" custLinFactNeighborY="-23013">
        <dgm:presLayoutVars>
          <dgm:bulletEnabled val="1"/>
        </dgm:presLayoutVars>
      </dgm:prSet>
      <dgm:spPr/>
      <dgm:t>
        <a:bodyPr/>
        <a:lstStyle/>
        <a:p>
          <a:endParaRPr lang="en-US"/>
        </a:p>
      </dgm:t>
    </dgm:pt>
  </dgm:ptLst>
  <dgm:cxnLst>
    <dgm:cxn modelId="{1A034DE4-E177-4C83-8BB2-BA0A0C8C42CE}" srcId="{C17E3681-2A52-4401-8287-E1BE7BF63340}" destId="{91DB704C-4F01-4DB3-8D79-1A7742BD6D26}" srcOrd="2" destOrd="0" parTransId="{B5583FA4-3228-457A-A448-A250B2EFF4E2}" sibTransId="{73257D30-D7BE-4B5B-80F2-BC38B211F896}"/>
    <dgm:cxn modelId="{C94E9728-5911-4ABC-AA4F-EF349DFF73D8}" type="presOf" srcId="{AF011972-DD50-4950-A99A-C12C54ACF240}" destId="{D425EC36-6BBF-438E-B4F4-4BD161732363}" srcOrd="0" destOrd="0" presId="urn:microsoft.com/office/officeart/2005/8/layout/arrow2"/>
    <dgm:cxn modelId="{F7DE5530-97F0-4C83-971C-4D9F808DA9A4}" type="presOf" srcId="{C17E3681-2A52-4401-8287-E1BE7BF63340}" destId="{D16F3EDB-6129-4F60-9351-5BA71B77D40E}" srcOrd="0" destOrd="0" presId="urn:microsoft.com/office/officeart/2005/8/layout/arrow2"/>
    <dgm:cxn modelId="{92CC1412-770D-485A-A471-4FE596816C7A}" type="presOf" srcId="{91DB704C-4F01-4DB3-8D79-1A7742BD6D26}" destId="{A4BCCD80-F1B7-4B81-9D61-6B57F2AB65E2}" srcOrd="0" destOrd="0" presId="urn:microsoft.com/office/officeart/2005/8/layout/arrow2"/>
    <dgm:cxn modelId="{DBE15B2B-6294-4D49-AA9B-4A18E7A7919C}" srcId="{C17E3681-2A52-4401-8287-E1BE7BF63340}" destId="{3DA74064-8A40-4078-9C3D-D7E30612EC29}" srcOrd="0" destOrd="0" parTransId="{5AAE2D4E-674B-479D-B2E1-190A4D56A825}" sibTransId="{C4282983-2DC8-44AE-942E-E490D340DF06}"/>
    <dgm:cxn modelId="{0014D88D-488B-4D21-BB8C-57AF99D8154F}" type="presOf" srcId="{3DA74064-8A40-4078-9C3D-D7E30612EC29}" destId="{AFEE0C2B-2812-4503-AD21-612B80C813F9}" srcOrd="0" destOrd="0" presId="urn:microsoft.com/office/officeart/2005/8/layout/arrow2"/>
    <dgm:cxn modelId="{AE97E784-85DE-492E-A337-5A3F696AD12D}" srcId="{C17E3681-2A52-4401-8287-E1BE7BF63340}" destId="{AF011972-DD50-4950-A99A-C12C54ACF240}" srcOrd="1" destOrd="0" parTransId="{C1778D97-F37B-4405-9A78-7341741B6BFE}" sibTransId="{81359DCB-6E02-4660-8ADC-179BDDAC3B51}"/>
    <dgm:cxn modelId="{85ED0357-3A8F-4886-9B83-F7CEC7C5BFD6}" type="presParOf" srcId="{D16F3EDB-6129-4F60-9351-5BA71B77D40E}" destId="{A35C30E8-3F12-478C-B6A8-AE01BE4A7E6C}" srcOrd="0" destOrd="0" presId="urn:microsoft.com/office/officeart/2005/8/layout/arrow2"/>
    <dgm:cxn modelId="{B620DC2F-7AE1-4665-926F-3C478B5EE58B}" type="presParOf" srcId="{D16F3EDB-6129-4F60-9351-5BA71B77D40E}" destId="{B9200FEB-D9E6-47D1-9775-731FD26EB559}" srcOrd="1" destOrd="0" presId="urn:microsoft.com/office/officeart/2005/8/layout/arrow2"/>
    <dgm:cxn modelId="{A8D5C1A6-81AF-467D-BF30-7D59A1FAA1B4}" type="presParOf" srcId="{B9200FEB-D9E6-47D1-9775-731FD26EB559}" destId="{3A00AE66-684A-47F9-A4FE-C7454BC2FAFB}" srcOrd="0" destOrd="0" presId="urn:microsoft.com/office/officeart/2005/8/layout/arrow2"/>
    <dgm:cxn modelId="{199A262D-5E26-4F1F-8422-E722C9AF4AE8}" type="presParOf" srcId="{B9200FEB-D9E6-47D1-9775-731FD26EB559}" destId="{AFEE0C2B-2812-4503-AD21-612B80C813F9}" srcOrd="1" destOrd="0" presId="urn:microsoft.com/office/officeart/2005/8/layout/arrow2"/>
    <dgm:cxn modelId="{9D3E4BCC-D352-4CBC-A3A1-8A02A0A4E7B7}" type="presParOf" srcId="{B9200FEB-D9E6-47D1-9775-731FD26EB559}" destId="{550B92CA-26E0-41C0-AA88-6CC87CD1CFFA}" srcOrd="2" destOrd="0" presId="urn:microsoft.com/office/officeart/2005/8/layout/arrow2"/>
    <dgm:cxn modelId="{EF95DA9F-BE74-42BE-98C9-08DF0077E8B5}" type="presParOf" srcId="{B9200FEB-D9E6-47D1-9775-731FD26EB559}" destId="{D425EC36-6BBF-438E-B4F4-4BD161732363}" srcOrd="3" destOrd="0" presId="urn:microsoft.com/office/officeart/2005/8/layout/arrow2"/>
    <dgm:cxn modelId="{AFC15E50-621B-4956-A266-AF09E7B699B4}" type="presParOf" srcId="{B9200FEB-D9E6-47D1-9775-731FD26EB559}" destId="{0CEEC6F4-EE66-44E8-A163-4A87117BE938}" srcOrd="4" destOrd="0" presId="urn:microsoft.com/office/officeart/2005/8/layout/arrow2"/>
    <dgm:cxn modelId="{D563B17B-3504-41F1-B1EB-E170FC586641}" type="presParOf" srcId="{B9200FEB-D9E6-47D1-9775-731FD26EB559}" destId="{A4BCCD80-F1B7-4B81-9D61-6B57F2AB65E2}" srcOrd="5" destOrd="0" presId="urn:microsoft.com/office/officeart/2005/8/layout/arrow2"/>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E60C3-017C-4BD1-8965-6417E24F04FA}">
      <dsp:nvSpPr>
        <dsp:cNvPr id="0" name=""/>
        <dsp:cNvSpPr/>
      </dsp:nvSpPr>
      <dsp:spPr>
        <a:xfrm>
          <a:off x="2096280" y="798938"/>
          <a:ext cx="3952390" cy="3519569"/>
        </a:xfrm>
        <a:prstGeom prst="ellipse">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id-ID" sz="6500" kern="1200" dirty="0" smtClean="0"/>
            <a:t>I</a:t>
          </a:r>
          <a:endParaRPr lang="en-US" sz="6500" kern="1200" dirty="0"/>
        </a:p>
      </dsp:txBody>
      <dsp:txXfrm>
        <a:off x="2675094" y="1314367"/>
        <a:ext cx="2794762" cy="2488711"/>
      </dsp:txXfrm>
    </dsp:sp>
    <dsp:sp modelId="{F34AA6B6-2166-4D3F-BC03-55668780A52B}">
      <dsp:nvSpPr>
        <dsp:cNvPr id="0" name=""/>
        <dsp:cNvSpPr/>
      </dsp:nvSpPr>
      <dsp:spPr>
        <a:xfrm rot="78714">
          <a:off x="6048008" y="2588145"/>
          <a:ext cx="73131" cy="33311"/>
        </a:xfrm>
        <a:custGeom>
          <a:avLst/>
          <a:gdLst/>
          <a:ahLst/>
          <a:cxnLst/>
          <a:rect l="0" t="0" r="0" b="0"/>
          <a:pathLst>
            <a:path>
              <a:moveTo>
                <a:pt x="0" y="16655"/>
              </a:moveTo>
              <a:lnTo>
                <a:pt x="73131" y="166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82745" y="2602973"/>
        <a:ext cx="3656" cy="3656"/>
      </dsp:txXfrm>
    </dsp:sp>
    <dsp:sp modelId="{5B058F7F-D84A-4975-9113-869CFF567344}">
      <dsp:nvSpPr>
        <dsp:cNvPr id="0" name=""/>
        <dsp:cNvSpPr/>
      </dsp:nvSpPr>
      <dsp:spPr>
        <a:xfrm>
          <a:off x="6120680" y="1800204"/>
          <a:ext cx="2114079" cy="165926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altLang="en-US" sz="1400" kern="1200" dirty="0" smtClean="0">
              <a:solidFill>
                <a:schemeClr val="tx1"/>
              </a:solidFill>
            </a:rPr>
            <a:t>Stretching from east to west in the equator for </a:t>
          </a:r>
          <a:r>
            <a:rPr lang="fi-FI" altLang="en-US" sz="1400" b="1" kern="1200" dirty="0" smtClean="0">
              <a:solidFill>
                <a:schemeClr val="tx1"/>
              </a:solidFill>
            </a:rPr>
            <a:t>5.150km</a:t>
          </a:r>
          <a:r>
            <a:rPr lang="fi-FI" altLang="en-US" sz="1400" kern="1200" dirty="0" smtClean="0">
              <a:solidFill>
                <a:schemeClr val="tx1"/>
              </a:solidFill>
            </a:rPr>
            <a:t> (±3200 miles</a:t>
          </a:r>
          <a:r>
            <a:rPr lang="fi-FI" altLang="en-US" sz="1400" kern="1200" dirty="0" smtClean="0">
              <a:solidFill>
                <a:srgbClr val="3E3D2D"/>
              </a:solidFill>
            </a:rPr>
            <a:t>)</a:t>
          </a:r>
          <a:endParaRPr lang="id-ID" altLang="en-US" sz="1400" kern="1200" dirty="0" smtClean="0">
            <a:solidFill>
              <a:srgbClr val="3E3D2D"/>
            </a:solidFill>
          </a:endParaRPr>
        </a:p>
      </dsp:txBody>
      <dsp:txXfrm>
        <a:off x="6430280" y="2043197"/>
        <a:ext cx="1494879" cy="1173275"/>
      </dsp:txXfrm>
    </dsp:sp>
    <dsp:sp modelId="{1B072B3C-21D7-4048-BC86-72072081362A}">
      <dsp:nvSpPr>
        <dsp:cNvPr id="0" name=""/>
        <dsp:cNvSpPr/>
      </dsp:nvSpPr>
      <dsp:spPr>
        <a:xfrm rot="19884832">
          <a:off x="5718957" y="1469811"/>
          <a:ext cx="642614" cy="33311"/>
        </a:xfrm>
        <a:custGeom>
          <a:avLst/>
          <a:gdLst/>
          <a:ahLst/>
          <a:cxnLst/>
          <a:rect l="0" t="0" r="0" b="0"/>
          <a:pathLst>
            <a:path>
              <a:moveTo>
                <a:pt x="0" y="16655"/>
              </a:moveTo>
              <a:lnTo>
                <a:pt x="642614" y="166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024199" y="1470401"/>
        <a:ext cx="32130" cy="32130"/>
      </dsp:txXfrm>
    </dsp:sp>
    <dsp:sp modelId="{3B416B46-F4D9-4A5A-B54D-D042B1E6317B}">
      <dsp:nvSpPr>
        <dsp:cNvPr id="0" name=""/>
        <dsp:cNvSpPr/>
      </dsp:nvSpPr>
      <dsp:spPr>
        <a:xfrm>
          <a:off x="6120685" y="0"/>
          <a:ext cx="2194768" cy="168935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altLang="en-US" sz="1400" b="1" kern="1200" dirty="0" smtClean="0">
              <a:solidFill>
                <a:schemeClr val="tx1"/>
              </a:solidFill>
            </a:rPr>
            <a:t>Abundance of Natural Resources </a:t>
          </a:r>
          <a:r>
            <a:rPr lang="id-ID" altLang="en-US" sz="1400" b="1" kern="1200" dirty="0" smtClean="0">
              <a:solidFill>
                <a:schemeClr val="tx1"/>
              </a:solidFill>
            </a:rPr>
            <a:t>&amp; </a:t>
          </a:r>
          <a:r>
            <a:rPr lang="fi-FI" altLang="en-US" sz="1400" b="1" kern="1200" dirty="0" smtClean="0">
              <a:solidFill>
                <a:schemeClr val="tx1"/>
              </a:solidFill>
            </a:rPr>
            <a:t>Fertile Soil</a:t>
          </a:r>
          <a:endParaRPr lang="fi-FI" altLang="en-US" sz="1400" b="1" kern="1200" dirty="0">
            <a:solidFill>
              <a:schemeClr val="tx1"/>
            </a:solidFill>
          </a:endParaRPr>
        </a:p>
      </dsp:txBody>
      <dsp:txXfrm>
        <a:off x="6442101" y="247400"/>
        <a:ext cx="1551936" cy="1194554"/>
      </dsp:txXfrm>
    </dsp:sp>
    <dsp:sp modelId="{C539DF37-F532-4D41-ACC3-80DAD0CDC84B}">
      <dsp:nvSpPr>
        <dsp:cNvPr id="0" name=""/>
        <dsp:cNvSpPr/>
      </dsp:nvSpPr>
      <dsp:spPr>
        <a:xfrm rot="2029008">
          <a:off x="5620143" y="3703862"/>
          <a:ext cx="373403" cy="33311"/>
        </a:xfrm>
        <a:custGeom>
          <a:avLst/>
          <a:gdLst/>
          <a:ahLst/>
          <a:cxnLst/>
          <a:rect l="0" t="0" r="0" b="0"/>
          <a:pathLst>
            <a:path>
              <a:moveTo>
                <a:pt x="0" y="16655"/>
              </a:moveTo>
              <a:lnTo>
                <a:pt x="373403" y="166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97510" y="3711183"/>
        <a:ext cx="18670" cy="18670"/>
      </dsp:txXfrm>
    </dsp:sp>
    <dsp:sp modelId="{83789F44-D503-4E31-9CFC-665C24D9F97D}">
      <dsp:nvSpPr>
        <dsp:cNvPr id="0" name=""/>
        <dsp:cNvSpPr/>
      </dsp:nvSpPr>
      <dsp:spPr>
        <a:xfrm>
          <a:off x="5400611" y="3605259"/>
          <a:ext cx="3201107" cy="18305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i-FI" altLang="en-US" sz="1400" kern="1200" dirty="0" smtClean="0">
              <a:solidFill>
                <a:schemeClr val="tx1"/>
              </a:solidFill>
              <a:latin typeface="+mj-lt"/>
            </a:rPr>
            <a:t>A </a:t>
          </a:r>
          <a:r>
            <a:rPr lang="fi-FI" altLang="en-US" sz="1400" b="1" kern="1200" dirty="0" smtClean="0">
              <a:solidFill>
                <a:schemeClr val="tx1"/>
              </a:solidFill>
              <a:latin typeface="+mj-lt"/>
            </a:rPr>
            <a:t>vast, huge, diverse and polyglot</a:t>
          </a:r>
          <a:r>
            <a:rPr lang="fi-FI" altLang="en-US" sz="1400" kern="1200" dirty="0" smtClean="0">
              <a:solidFill>
                <a:schemeClr val="tx1"/>
              </a:solidFill>
              <a:latin typeface="+mj-lt"/>
            </a:rPr>
            <a:t> nation </a:t>
          </a:r>
          <a:r>
            <a:rPr lang="en-US" sz="1400" b="1" kern="1200" dirty="0" smtClean="0">
              <a:solidFill>
                <a:schemeClr val="tx1"/>
              </a:solidFill>
              <a:latin typeface="+mj-lt"/>
            </a:rPr>
            <a:t>500 ethnic groups </a:t>
          </a:r>
          <a:r>
            <a:rPr lang="en-US" sz="1400" kern="1200" dirty="0" smtClean="0">
              <a:solidFill>
                <a:schemeClr val="tx1"/>
              </a:solidFill>
              <a:latin typeface="+mj-lt"/>
            </a:rPr>
            <a:t>with more than </a:t>
          </a:r>
          <a:r>
            <a:rPr lang="en-US" sz="1400" b="1" kern="1200" dirty="0" smtClean="0">
              <a:solidFill>
                <a:schemeClr val="tx1"/>
              </a:solidFill>
              <a:latin typeface="+mj-lt"/>
            </a:rPr>
            <a:t>700 languages </a:t>
          </a:r>
          <a:r>
            <a:rPr lang="en-US" sz="1400" kern="1200" dirty="0" smtClean="0">
              <a:solidFill>
                <a:schemeClr val="tx1"/>
              </a:solidFill>
              <a:latin typeface="+mj-lt"/>
            </a:rPr>
            <a:t>and dialects. Bahasa Indonesia is the official language</a:t>
          </a:r>
          <a:endParaRPr lang="id-ID" altLang="en-US" sz="1400" kern="1200" dirty="0" smtClean="0">
            <a:solidFill>
              <a:schemeClr val="tx1"/>
            </a:solidFill>
            <a:latin typeface="+mj-lt"/>
          </a:endParaRPr>
        </a:p>
      </dsp:txBody>
      <dsp:txXfrm>
        <a:off x="5869402" y="3873342"/>
        <a:ext cx="2263525" cy="1294422"/>
      </dsp:txXfrm>
    </dsp:sp>
    <dsp:sp modelId="{C2710A19-00FF-4D66-B1F6-26B28A1DB3E8}">
      <dsp:nvSpPr>
        <dsp:cNvPr id="0" name=""/>
        <dsp:cNvSpPr/>
      </dsp:nvSpPr>
      <dsp:spPr>
        <a:xfrm rot="8570624">
          <a:off x="1922315" y="3899449"/>
          <a:ext cx="718075" cy="33311"/>
        </a:xfrm>
        <a:custGeom>
          <a:avLst/>
          <a:gdLst/>
          <a:ahLst/>
          <a:cxnLst/>
          <a:rect l="0" t="0" r="0" b="0"/>
          <a:pathLst>
            <a:path>
              <a:moveTo>
                <a:pt x="0" y="16655"/>
              </a:moveTo>
              <a:lnTo>
                <a:pt x="718075" y="166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63401" y="3898153"/>
        <a:ext cx="35903" cy="35903"/>
      </dsp:txXfrm>
    </dsp:sp>
    <dsp:sp modelId="{E37F3B3C-950B-430E-8722-FA6D14D27EAD}">
      <dsp:nvSpPr>
        <dsp:cNvPr id="0" name=""/>
        <dsp:cNvSpPr/>
      </dsp:nvSpPr>
      <dsp:spPr>
        <a:xfrm>
          <a:off x="432056" y="3853198"/>
          <a:ext cx="1773701" cy="15845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en-US" sz="1400" b="1" kern="1200" dirty="0" smtClean="0">
              <a:solidFill>
                <a:srgbClr val="3E3D2D"/>
              </a:solidFill>
              <a:effectLst/>
            </a:rPr>
            <a:t>Sea area is four times greater than land area</a:t>
          </a:r>
          <a:endParaRPr lang="en-US" sz="1400" b="1" kern="1200" dirty="0">
            <a:effectLst/>
          </a:endParaRPr>
        </a:p>
      </dsp:txBody>
      <dsp:txXfrm>
        <a:off x="691808" y="4085253"/>
        <a:ext cx="1254197" cy="1120461"/>
      </dsp:txXfrm>
    </dsp:sp>
    <dsp:sp modelId="{B1C722EA-1A1D-4485-B236-787C62BACCA0}">
      <dsp:nvSpPr>
        <dsp:cNvPr id="0" name=""/>
        <dsp:cNvSpPr/>
      </dsp:nvSpPr>
      <dsp:spPr>
        <a:xfrm rot="10260926">
          <a:off x="2003406" y="2859396"/>
          <a:ext cx="124067" cy="33311"/>
        </a:xfrm>
        <a:custGeom>
          <a:avLst/>
          <a:gdLst/>
          <a:ahLst/>
          <a:cxnLst/>
          <a:rect l="0" t="0" r="0" b="0"/>
          <a:pathLst>
            <a:path>
              <a:moveTo>
                <a:pt x="0" y="16655"/>
              </a:moveTo>
              <a:lnTo>
                <a:pt x="124067" y="166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62338" y="2872950"/>
        <a:ext cx="6203" cy="6203"/>
      </dsp:txXfrm>
    </dsp:sp>
    <dsp:sp modelId="{028C5680-44D7-467F-8014-C36B346354D4}">
      <dsp:nvSpPr>
        <dsp:cNvPr id="0" name=""/>
        <dsp:cNvSpPr/>
      </dsp:nvSpPr>
      <dsp:spPr>
        <a:xfrm>
          <a:off x="360035" y="2160238"/>
          <a:ext cx="1653636" cy="170944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id-ID" altLang="en-US" sz="1400" b="1" kern="1200" dirty="0" smtClean="0">
              <a:solidFill>
                <a:schemeClr val="tx1"/>
              </a:solidFill>
            </a:rPr>
            <a:t>Larg</a:t>
          </a:r>
          <a:r>
            <a:rPr lang="fi-FI" altLang="en-US" sz="1400" b="1" kern="1200" dirty="0" smtClean="0">
              <a:solidFill>
                <a:schemeClr val="tx1"/>
              </a:solidFill>
            </a:rPr>
            <a:t>est Archipelago</a:t>
          </a:r>
          <a:r>
            <a:rPr lang="fi-FI" altLang="en-US" sz="1400" kern="1200" dirty="0" smtClean="0">
              <a:solidFill>
                <a:schemeClr val="tx1"/>
              </a:solidFill>
            </a:rPr>
            <a:t>: 17.508 islands (5 main islands, 6.000 islands inhabited)</a:t>
          </a:r>
          <a:endParaRPr lang="fi-FI" altLang="en-US" sz="1400" kern="1200" dirty="0">
            <a:solidFill>
              <a:schemeClr val="tx1"/>
            </a:solidFill>
          </a:endParaRPr>
        </a:p>
      </dsp:txBody>
      <dsp:txXfrm>
        <a:off x="602204" y="2410581"/>
        <a:ext cx="1169298" cy="1208763"/>
      </dsp:txXfrm>
    </dsp:sp>
    <dsp:sp modelId="{A136BC29-F6F5-4EF1-866E-3EC5FA0B7084}">
      <dsp:nvSpPr>
        <dsp:cNvPr id="0" name=""/>
        <dsp:cNvSpPr/>
      </dsp:nvSpPr>
      <dsp:spPr>
        <a:xfrm rot="1715491">
          <a:off x="2386474" y="1625184"/>
          <a:ext cx="7455" cy="33311"/>
        </a:xfrm>
        <a:custGeom>
          <a:avLst/>
          <a:gdLst/>
          <a:ahLst/>
          <a:cxnLst/>
          <a:rect l="0" t="0" r="0" b="0"/>
          <a:pathLst>
            <a:path>
              <a:moveTo>
                <a:pt x="0" y="16655"/>
              </a:moveTo>
              <a:lnTo>
                <a:pt x="7455" y="1665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90016" y="1641654"/>
        <a:ext cx="372" cy="372"/>
      </dsp:txXfrm>
    </dsp:sp>
    <dsp:sp modelId="{35E7B8C5-BA7D-48EC-AE44-29E36FB740F5}">
      <dsp:nvSpPr>
        <dsp:cNvPr id="0" name=""/>
        <dsp:cNvSpPr/>
      </dsp:nvSpPr>
      <dsp:spPr>
        <a:xfrm>
          <a:off x="144014" y="0"/>
          <a:ext cx="2428542" cy="21588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id-ID" altLang="en-US" sz="1400" b="1" kern="1200" dirty="0" smtClean="0">
              <a:solidFill>
                <a:schemeClr val="tx1"/>
              </a:solidFill>
            </a:rPr>
            <a:t>S</a:t>
          </a:r>
          <a:r>
            <a:rPr lang="fi-FI" altLang="en-US" sz="1400" b="1" kern="1200" dirty="0" smtClean="0">
              <a:solidFill>
                <a:schemeClr val="tx1"/>
              </a:solidFill>
            </a:rPr>
            <a:t>trategic location</a:t>
          </a:r>
          <a:r>
            <a:rPr lang="fi-FI" altLang="en-US" sz="1400" kern="1200" dirty="0" smtClean="0">
              <a:solidFill>
                <a:schemeClr val="tx1"/>
              </a:solidFill>
            </a:rPr>
            <a:t>: </a:t>
          </a:r>
          <a:endParaRPr lang="id-ID" altLang="en-US" sz="1400" kern="1200" dirty="0" smtClean="0">
            <a:solidFill>
              <a:schemeClr val="tx1"/>
            </a:solidFill>
          </a:endParaRPr>
        </a:p>
        <a:p>
          <a:pPr marL="114300" lvl="1" indent="-114300" algn="l" defTabSz="622300">
            <a:lnSpc>
              <a:spcPct val="90000"/>
            </a:lnSpc>
            <a:spcBef>
              <a:spcPct val="0"/>
            </a:spcBef>
            <a:spcAft>
              <a:spcPct val="15000"/>
            </a:spcAft>
            <a:buChar char="••"/>
          </a:pPr>
          <a:r>
            <a:rPr lang="fi-FI" altLang="en-US" sz="1400" kern="1200" dirty="0" smtClean="0">
              <a:solidFill>
                <a:schemeClr val="tx1"/>
              </a:solidFill>
            </a:rPr>
            <a:t>crossroads two oceans </a:t>
          </a:r>
          <a:r>
            <a:rPr lang="id-ID" altLang="en-US" sz="1400" kern="1200" dirty="0" smtClean="0">
              <a:solidFill>
                <a:schemeClr val="tx1"/>
              </a:solidFill>
            </a:rPr>
            <a:t>(</a:t>
          </a:r>
          <a:r>
            <a:rPr lang="fi-FI" altLang="en-US" sz="1400" kern="1200" dirty="0" smtClean="0">
              <a:solidFill>
                <a:schemeClr val="tx1"/>
              </a:solidFill>
            </a:rPr>
            <a:t>the Pacific and Indian Oceans</a:t>
          </a:r>
          <a:r>
            <a:rPr lang="id-ID" altLang="en-US" sz="1400" kern="1200" dirty="0" smtClean="0">
              <a:solidFill>
                <a:schemeClr val="tx1"/>
              </a:solidFill>
            </a:rPr>
            <a:t>)</a:t>
          </a:r>
          <a:r>
            <a:rPr lang="fi-FI" altLang="en-US" sz="1400" kern="1200" dirty="0" smtClean="0">
              <a:solidFill>
                <a:schemeClr val="tx1"/>
              </a:solidFill>
            </a:rPr>
            <a:t>,</a:t>
          </a:r>
          <a:endParaRPr lang="id-ID" altLang="en-US" sz="1400" kern="1200" dirty="0" smtClean="0">
            <a:solidFill>
              <a:schemeClr val="tx1"/>
            </a:solidFill>
          </a:endParaRPr>
        </a:p>
        <a:p>
          <a:pPr marL="114300" lvl="1" indent="-114300" algn="l" defTabSz="622300">
            <a:lnSpc>
              <a:spcPct val="90000"/>
            </a:lnSpc>
            <a:spcBef>
              <a:spcPct val="0"/>
            </a:spcBef>
            <a:spcAft>
              <a:spcPct val="15000"/>
            </a:spcAft>
            <a:buChar char="••"/>
          </a:pPr>
          <a:r>
            <a:rPr lang="fi-FI" altLang="en-US" sz="1400" kern="1200" dirty="0" smtClean="0">
              <a:solidFill>
                <a:schemeClr val="tx1"/>
              </a:solidFill>
            </a:rPr>
            <a:t>bridges two continents</a:t>
          </a:r>
          <a:r>
            <a:rPr lang="id-ID" altLang="en-US" sz="1400" kern="1200" dirty="0" smtClean="0">
              <a:solidFill>
                <a:schemeClr val="tx1"/>
              </a:solidFill>
            </a:rPr>
            <a:t> (</a:t>
          </a:r>
          <a:r>
            <a:rPr lang="fi-FI" altLang="en-US" sz="1400" kern="1200" dirty="0" smtClean="0">
              <a:solidFill>
                <a:schemeClr val="tx1"/>
              </a:solidFill>
            </a:rPr>
            <a:t>Asia and Australia</a:t>
          </a:r>
          <a:r>
            <a:rPr lang="id-ID" altLang="en-US" sz="1400" kern="1200" dirty="0" smtClean="0">
              <a:solidFill>
                <a:schemeClr val="tx1"/>
              </a:solidFill>
            </a:rPr>
            <a:t>)</a:t>
          </a:r>
          <a:endParaRPr lang="fi-FI" altLang="en-US" sz="1400" kern="1200" dirty="0">
            <a:solidFill>
              <a:schemeClr val="tx1"/>
            </a:solidFill>
          </a:endParaRPr>
        </a:p>
      </dsp:txBody>
      <dsp:txXfrm>
        <a:off x="499666" y="316154"/>
        <a:ext cx="1717238" cy="1526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C30E8-3F12-478C-B6A8-AE01BE4A7E6C}">
      <dsp:nvSpPr>
        <dsp:cNvPr id="0" name=""/>
        <dsp:cNvSpPr/>
      </dsp:nvSpPr>
      <dsp:spPr>
        <a:xfrm>
          <a:off x="687592" y="129894"/>
          <a:ext cx="6817966" cy="3100542"/>
        </a:xfrm>
        <a:prstGeom prst="swooshArrow">
          <a:avLst>
            <a:gd name="adj1" fmla="val 25000"/>
            <a:gd name="adj2" fmla="val 25000"/>
          </a:avLst>
        </a:prstGeom>
        <a:solidFill>
          <a:srgbClr val="0070C0"/>
        </a:solidFill>
        <a:ln w="38100">
          <a:solidFill>
            <a:srgbClr val="C00000"/>
          </a:solidFill>
        </a:ln>
        <a:effectLst/>
      </dsp:spPr>
      <dsp:style>
        <a:lnRef idx="0">
          <a:scrgbClr r="0" g="0" b="0"/>
        </a:lnRef>
        <a:fillRef idx="1">
          <a:scrgbClr r="0" g="0" b="0"/>
        </a:fillRef>
        <a:effectRef idx="0">
          <a:scrgbClr r="0" g="0" b="0"/>
        </a:effectRef>
        <a:fontRef idx="minor"/>
      </dsp:style>
    </dsp:sp>
    <dsp:sp modelId="{3A00AE66-684A-47F9-A4FE-C7454BC2FAFB}">
      <dsp:nvSpPr>
        <dsp:cNvPr id="0" name=""/>
        <dsp:cNvSpPr/>
      </dsp:nvSpPr>
      <dsp:spPr>
        <a:xfrm>
          <a:off x="1375653" y="2622290"/>
          <a:ext cx="137794" cy="137794"/>
        </a:xfrm>
        <a:prstGeom prst="ellipse">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E0C2B-2812-4503-AD21-612B80C813F9}">
      <dsp:nvSpPr>
        <dsp:cNvPr id="0" name=""/>
        <dsp:cNvSpPr/>
      </dsp:nvSpPr>
      <dsp:spPr>
        <a:xfrm>
          <a:off x="0" y="2607613"/>
          <a:ext cx="2438929" cy="698906"/>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73014" tIns="0" rIns="0" bIns="0" numCol="1" spcCol="1270" anchor="t" anchorCtr="0">
          <a:noAutofit/>
        </a:bodyPr>
        <a:lstStyle/>
        <a:p>
          <a:pPr lvl="0" algn="l" defTabSz="622300">
            <a:lnSpc>
              <a:spcPct val="90000"/>
            </a:lnSpc>
            <a:spcBef>
              <a:spcPct val="0"/>
            </a:spcBef>
            <a:spcAft>
              <a:spcPct val="35000"/>
            </a:spcAft>
          </a:pPr>
          <a:r>
            <a:rPr lang="id-ID" sz="1400" b="1" kern="1200" dirty="0" smtClean="0"/>
            <a:t>2010</a:t>
          </a:r>
        </a:p>
        <a:p>
          <a:pPr lvl="0" algn="l" defTabSz="622300">
            <a:lnSpc>
              <a:spcPct val="90000"/>
            </a:lnSpc>
            <a:spcBef>
              <a:spcPct val="0"/>
            </a:spcBef>
            <a:spcAft>
              <a:spcPct val="35000"/>
            </a:spcAft>
          </a:pPr>
          <a:r>
            <a:rPr lang="id-ID" sz="1400" b="1" kern="1200" dirty="0" smtClean="0"/>
            <a:t>GDP: USD 700 Billion</a:t>
          </a:r>
        </a:p>
        <a:p>
          <a:pPr lvl="0" algn="l" defTabSz="622300">
            <a:lnSpc>
              <a:spcPct val="90000"/>
            </a:lnSpc>
            <a:spcBef>
              <a:spcPct val="0"/>
            </a:spcBef>
            <a:spcAft>
              <a:spcPct val="35000"/>
            </a:spcAft>
          </a:pPr>
          <a:r>
            <a:rPr lang="id-ID" sz="1400" b="1" kern="1200" dirty="0" smtClean="0"/>
            <a:t>Income/capita: USD 3,005 </a:t>
          </a:r>
          <a:endParaRPr lang="en-US" sz="1400" b="1" kern="1200" dirty="0"/>
        </a:p>
      </dsp:txBody>
      <dsp:txXfrm>
        <a:off x="0" y="2607613"/>
        <a:ext cx="2438929" cy="698906"/>
      </dsp:txXfrm>
    </dsp:sp>
    <dsp:sp modelId="{550B92CA-26E0-41C0-AA88-6CC87CD1CFFA}">
      <dsp:nvSpPr>
        <dsp:cNvPr id="0" name=""/>
        <dsp:cNvSpPr/>
      </dsp:nvSpPr>
      <dsp:spPr>
        <a:xfrm>
          <a:off x="3445882" y="1449161"/>
          <a:ext cx="249090" cy="249090"/>
        </a:xfrm>
        <a:prstGeom prst="ellipse">
          <a:avLst/>
        </a:prstGeom>
        <a:solidFill>
          <a:schemeClr val="accent2">
            <a:shade val="50000"/>
            <a:hueOff val="-71763"/>
            <a:satOff val="-5103"/>
            <a:lumOff val="34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25EC36-6BBF-438E-B4F4-4BD161732363}">
      <dsp:nvSpPr>
        <dsp:cNvPr id="0" name=""/>
        <dsp:cNvSpPr/>
      </dsp:nvSpPr>
      <dsp:spPr>
        <a:xfrm>
          <a:off x="2687577" y="1800207"/>
          <a:ext cx="2545730" cy="735943"/>
        </a:xfrm>
        <a:prstGeom prst="rect">
          <a:avLst/>
        </a:prstGeom>
        <a:solidFill>
          <a:schemeClr val="accent1">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31988" tIns="0" rIns="0" bIns="0" numCol="1" spcCol="1270" anchor="t" anchorCtr="0">
          <a:noAutofit/>
        </a:bodyPr>
        <a:lstStyle/>
        <a:p>
          <a:pPr lvl="0" algn="l" defTabSz="622300">
            <a:lnSpc>
              <a:spcPct val="90000"/>
            </a:lnSpc>
            <a:spcBef>
              <a:spcPct val="0"/>
            </a:spcBef>
            <a:spcAft>
              <a:spcPct val="35000"/>
            </a:spcAft>
          </a:pPr>
          <a:r>
            <a:rPr lang="id-ID" sz="1400" b="1" kern="1200" dirty="0" smtClean="0"/>
            <a:t>2011</a:t>
          </a:r>
        </a:p>
        <a:p>
          <a:pPr lvl="0" algn="l" defTabSz="622300">
            <a:lnSpc>
              <a:spcPct val="90000"/>
            </a:lnSpc>
            <a:spcBef>
              <a:spcPct val="0"/>
            </a:spcBef>
            <a:spcAft>
              <a:spcPct val="35000"/>
            </a:spcAft>
          </a:pPr>
          <a:r>
            <a:rPr lang="id-ID" sz="1400" b="1" kern="1200" dirty="0" smtClean="0"/>
            <a:t>GDP: USD 800 Billion</a:t>
          </a:r>
        </a:p>
        <a:p>
          <a:pPr lvl="0" algn="l" defTabSz="622300">
            <a:lnSpc>
              <a:spcPct val="90000"/>
            </a:lnSpc>
            <a:spcBef>
              <a:spcPct val="0"/>
            </a:spcBef>
            <a:spcAft>
              <a:spcPct val="35000"/>
            </a:spcAft>
          </a:pPr>
          <a:r>
            <a:rPr lang="id-ID" sz="1400" b="1" kern="1200" dirty="0" smtClean="0"/>
            <a:t>Income/capita: USD 3,543</a:t>
          </a:r>
          <a:endParaRPr lang="en-US" sz="1400" b="1" kern="1200" dirty="0"/>
        </a:p>
      </dsp:txBody>
      <dsp:txXfrm>
        <a:off x="2687577" y="1800207"/>
        <a:ext cx="2545730" cy="735943"/>
      </dsp:txXfrm>
    </dsp:sp>
    <dsp:sp modelId="{0CEEC6F4-EE66-44E8-A163-4A87117BE938}">
      <dsp:nvSpPr>
        <dsp:cNvPr id="0" name=""/>
        <dsp:cNvSpPr/>
      </dsp:nvSpPr>
      <dsp:spPr>
        <a:xfrm>
          <a:off x="5550616" y="897101"/>
          <a:ext cx="476596" cy="344486"/>
        </a:xfrm>
        <a:prstGeom prst="ellipse">
          <a:avLst/>
        </a:prstGeom>
        <a:solidFill>
          <a:schemeClr val="accent2">
            <a:shade val="50000"/>
            <a:hueOff val="-71763"/>
            <a:satOff val="-5103"/>
            <a:lumOff val="346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CCD80-F1B7-4B81-9D61-6B57F2AB65E2}">
      <dsp:nvSpPr>
        <dsp:cNvPr id="0" name=""/>
        <dsp:cNvSpPr/>
      </dsp:nvSpPr>
      <dsp:spPr>
        <a:xfrm>
          <a:off x="5376300" y="1152127"/>
          <a:ext cx="2688595" cy="958822"/>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82536" tIns="0" rIns="0" bIns="0" numCol="1" spcCol="1270" anchor="t" anchorCtr="0">
          <a:noAutofit/>
        </a:bodyPr>
        <a:lstStyle/>
        <a:p>
          <a:pPr lvl="0" algn="l" defTabSz="622300">
            <a:lnSpc>
              <a:spcPct val="90000"/>
            </a:lnSpc>
            <a:spcBef>
              <a:spcPct val="0"/>
            </a:spcBef>
            <a:spcAft>
              <a:spcPct val="35000"/>
            </a:spcAft>
          </a:pPr>
          <a:r>
            <a:rPr lang="id-ID" sz="1400" b="1" kern="1200" dirty="0" smtClean="0"/>
            <a:t>2014</a:t>
          </a:r>
        </a:p>
        <a:p>
          <a:pPr lvl="0" algn="l" defTabSz="622300">
            <a:lnSpc>
              <a:spcPct val="90000"/>
            </a:lnSpc>
            <a:spcBef>
              <a:spcPct val="0"/>
            </a:spcBef>
            <a:spcAft>
              <a:spcPct val="35000"/>
            </a:spcAft>
          </a:pPr>
          <a:r>
            <a:rPr lang="id-ID" sz="1400" b="1" kern="1200" dirty="0" smtClean="0"/>
            <a:t>GDP: USD 1,2 Trillion</a:t>
          </a:r>
        </a:p>
        <a:p>
          <a:pPr lvl="0" algn="l" defTabSz="622300">
            <a:lnSpc>
              <a:spcPct val="90000"/>
            </a:lnSpc>
            <a:spcBef>
              <a:spcPct val="0"/>
            </a:spcBef>
            <a:spcAft>
              <a:spcPct val="35000"/>
            </a:spcAft>
          </a:pPr>
          <a:r>
            <a:rPr lang="id-ID" sz="1400" b="1" kern="1200" dirty="0" smtClean="0"/>
            <a:t>Income/capita: USD 4,800 – 5,000</a:t>
          </a:r>
          <a:endParaRPr lang="en-US" sz="1400" b="1" kern="1200" dirty="0"/>
        </a:p>
      </dsp:txBody>
      <dsp:txXfrm>
        <a:off x="5376300" y="1152127"/>
        <a:ext cx="2688595" cy="95882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41CF55-2BB6-4AE3-ACFE-C969F58F985B}" type="datetimeFigureOut">
              <a:rPr lang="en-US" smtClean="0"/>
              <a:t>3/27/2014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9667F-590E-488F-B060-D71FF48EE136}" type="slidenum">
              <a:rPr lang="en-US" smtClean="0"/>
              <a:t>‹#›</a:t>
            </a:fld>
            <a:endParaRPr lang="en-US"/>
          </a:p>
        </p:txBody>
      </p:sp>
    </p:spTree>
    <p:extLst>
      <p:ext uri="{BB962C8B-B14F-4D97-AF65-F5344CB8AC3E}">
        <p14:creationId xmlns:p14="http://schemas.microsoft.com/office/powerpoint/2010/main" val="3153055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74AAA-20EC-4C05-8C4B-C3CACF436E57}" type="datetimeFigureOut">
              <a:rPr lang="en-US" smtClean="0"/>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F60E9-50D0-432A-880F-D48682BDA463}" type="slidenum">
              <a:rPr lang="en-US" smtClean="0"/>
              <a:t>‹#›</a:t>
            </a:fld>
            <a:endParaRPr lang="en-US"/>
          </a:p>
        </p:txBody>
      </p:sp>
    </p:spTree>
    <p:extLst>
      <p:ext uri="{BB962C8B-B14F-4D97-AF65-F5344CB8AC3E}">
        <p14:creationId xmlns:p14="http://schemas.microsoft.com/office/powerpoint/2010/main" val="266173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F60E9-50D0-432A-880F-D48682BDA463}" type="slidenum">
              <a:rPr lang="en-US" smtClean="0"/>
              <a:t>5</a:t>
            </a:fld>
            <a:endParaRPr lang="en-US"/>
          </a:p>
        </p:txBody>
      </p:sp>
    </p:spTree>
    <p:extLst>
      <p:ext uri="{BB962C8B-B14F-4D97-AF65-F5344CB8AC3E}">
        <p14:creationId xmlns:p14="http://schemas.microsoft.com/office/powerpoint/2010/main" val="223410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F60E9-50D0-432A-880F-D48682BDA463}" type="slidenum">
              <a:rPr lang="en-US" smtClean="0"/>
              <a:t>8</a:t>
            </a:fld>
            <a:endParaRPr lang="en-US"/>
          </a:p>
        </p:txBody>
      </p:sp>
    </p:spTree>
    <p:extLst>
      <p:ext uri="{BB962C8B-B14F-4D97-AF65-F5344CB8AC3E}">
        <p14:creationId xmlns:p14="http://schemas.microsoft.com/office/powerpoint/2010/main" val="48071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0F60E9-50D0-432A-880F-D48682BDA463}" type="slidenum">
              <a:rPr lang="en-US" smtClean="0"/>
              <a:t>28</a:t>
            </a:fld>
            <a:endParaRPr lang="en-US"/>
          </a:p>
        </p:txBody>
      </p:sp>
    </p:spTree>
    <p:extLst>
      <p:ext uri="{BB962C8B-B14F-4D97-AF65-F5344CB8AC3E}">
        <p14:creationId xmlns:p14="http://schemas.microsoft.com/office/powerpoint/2010/main" val="221880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F150D65-C64D-44FB-9152-4CC2DE0C9198}" type="datetime1">
              <a:rPr lang="en-US" smtClean="0"/>
              <a:pPr/>
              <a:t>3/27/2014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FEBEB0A-9E3D-4B14-9782-E2AE3DA60D9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3/27/2014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FE64A4-35FB-42B6-9183-2C0CE0E36649}" type="datetime1">
              <a:rPr lang="en-US" smtClean="0"/>
              <a:pPr/>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3/27/2014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3/27/2014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B23FBD-8F7D-4F85-8085-67BFDB05CB71}" type="datetime1">
              <a:rPr lang="en-US" smtClean="0"/>
              <a:pPr/>
              <a:t>3/27/2014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5D789A-1220-4441-8676-44A034051BFD}" type="datetime1">
              <a:rPr lang="en-US" smtClean="0"/>
              <a:pPr/>
              <a:t>3/27/2014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3/27/2014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93F2040-9975-4642-A906-1DF87F8BE202}" type="datetime1">
              <a:rPr lang="en-US" smtClean="0"/>
              <a:pPr/>
              <a:t>3/27/2014</a:t>
            </a:fld>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3/27/2014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5D48070-6A81-47D0-9810-1540B9FEFF61}" type="datetime1">
              <a:rPr lang="en-US" smtClean="0"/>
              <a:pPr/>
              <a:t>3/27/2014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dirty="0" smtClean="0">
                <a:solidFill>
                  <a:srgbClr val="FF0000"/>
                </a:solidFill>
              </a:rPr>
              <a:t>INDONESIA</a:t>
            </a:r>
            <a:endParaRPr lang="en-US" sz="4400" b="1" dirty="0">
              <a:solidFill>
                <a:srgbClr val="FF0000"/>
              </a:solidFill>
            </a:endParaRPr>
          </a:p>
        </p:txBody>
      </p:sp>
      <p:sp>
        <p:nvSpPr>
          <p:cNvPr id="3" name="Subtitle 2"/>
          <p:cNvSpPr>
            <a:spLocks noGrp="1"/>
          </p:cNvSpPr>
          <p:nvPr>
            <p:ph type="subTitle" idx="1"/>
          </p:nvPr>
        </p:nvSpPr>
        <p:spPr/>
        <p:txBody>
          <a:bodyPr/>
          <a:lstStyle/>
          <a:p>
            <a:r>
              <a:rPr lang="en-US" b="1" dirty="0" smtClean="0">
                <a:solidFill>
                  <a:srgbClr val="002060"/>
                </a:solidFill>
              </a:rPr>
              <a:t>An Emerging Economic Powerhouse in Asia</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1</a:t>
            </a:fld>
            <a:endParaRPr lang="en-US"/>
          </a:p>
        </p:txBody>
      </p:sp>
    </p:spTree>
    <p:extLst>
      <p:ext uri="{BB962C8B-B14F-4D97-AF65-F5344CB8AC3E}">
        <p14:creationId xmlns:p14="http://schemas.microsoft.com/office/powerpoint/2010/main" val="1940229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10</a:t>
            </a:fld>
            <a:endParaRPr lang="en-US"/>
          </a:p>
        </p:txBody>
      </p:sp>
      <p:sp>
        <p:nvSpPr>
          <p:cNvPr id="9" name="Rectangle 8"/>
          <p:cNvSpPr/>
          <p:nvPr/>
        </p:nvSpPr>
        <p:spPr>
          <a:xfrm>
            <a:off x="1115616" y="764704"/>
            <a:ext cx="69847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smtClean="0">
                <a:solidFill>
                  <a:schemeClr val="tx1"/>
                </a:solidFill>
              </a:rPr>
              <a:t>Direct trade between Indonesia and Slovakia and trade trough third countries (Singapore and Germany) </a:t>
            </a:r>
            <a:endParaRPr lang="en-US" sz="1600" dirty="0">
              <a:solidFill>
                <a:schemeClr val="tx1"/>
              </a:solidFill>
            </a:endParaRPr>
          </a:p>
        </p:txBody>
      </p:sp>
      <p:sp>
        <p:nvSpPr>
          <p:cNvPr id="10" name="Rectangle 9"/>
          <p:cNvSpPr/>
          <p:nvPr/>
        </p:nvSpPr>
        <p:spPr>
          <a:xfrm>
            <a:off x="1007604" y="5949280"/>
            <a:ext cx="69127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200" dirty="0" smtClean="0">
                <a:solidFill>
                  <a:schemeClr val="tx1"/>
                </a:solidFill>
              </a:rPr>
              <a:t>Source : Ministry of Economy of the Slovak Republic</a:t>
            </a:r>
            <a:endParaRPr lang="en-US" sz="120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1093478157"/>
              </p:ext>
            </p:extLst>
          </p:nvPr>
        </p:nvGraphicFramePr>
        <p:xfrm>
          <a:off x="1115616" y="1556792"/>
          <a:ext cx="6984776"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2752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11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848154"/>
              </p:ext>
            </p:extLst>
          </p:nvPr>
        </p:nvGraphicFramePr>
        <p:xfrm>
          <a:off x="683568" y="908720"/>
          <a:ext cx="4968552"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3568" y="5949280"/>
            <a:ext cx="76328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tx1"/>
                </a:solidFill>
                <a:latin typeface="Arial" panose="020B0604020202020204" pitchFamily="34" charset="0"/>
                <a:cs typeface="Arial" panose="020B0604020202020204" pitchFamily="34" charset="0"/>
              </a:rPr>
              <a:t>Source: </a:t>
            </a:r>
            <a:r>
              <a:rPr lang="en-US" sz="1100" dirty="0">
                <a:solidFill>
                  <a:schemeClr val="tx1"/>
                </a:solidFill>
                <a:latin typeface="Arial" panose="020B0604020202020204" pitchFamily="34" charset="0"/>
                <a:cs typeface="Arial" panose="020B0604020202020204" pitchFamily="34" charset="0"/>
              </a:rPr>
              <a:t>The Statistical Office of the Slovak Republic (SO SR)</a:t>
            </a:r>
          </a:p>
        </p:txBody>
      </p:sp>
      <p:graphicFrame>
        <p:nvGraphicFramePr>
          <p:cNvPr id="8" name="Table 7"/>
          <p:cNvGraphicFramePr>
            <a:graphicFrameLocks noGrp="1"/>
          </p:cNvGraphicFramePr>
          <p:nvPr>
            <p:extLst>
              <p:ext uri="{D42A27DB-BD31-4B8C-83A1-F6EECF244321}">
                <p14:modId xmlns:p14="http://schemas.microsoft.com/office/powerpoint/2010/main" val="2645849162"/>
              </p:ext>
            </p:extLst>
          </p:nvPr>
        </p:nvGraphicFramePr>
        <p:xfrm>
          <a:off x="5652120" y="2060845"/>
          <a:ext cx="3024335" cy="2088234"/>
        </p:xfrm>
        <a:graphic>
          <a:graphicData uri="http://schemas.openxmlformats.org/drawingml/2006/table">
            <a:tbl>
              <a:tblPr>
                <a:tableStyleId>{5C22544A-7EE6-4342-B048-85BDC9FD1C3A}</a:tableStyleId>
              </a:tblPr>
              <a:tblGrid>
                <a:gridCol w="933210"/>
                <a:gridCol w="2091125"/>
              </a:tblGrid>
              <a:tr h="232026">
                <a:tc>
                  <a:txBody>
                    <a:bodyPr/>
                    <a:lstStyle/>
                    <a:p>
                      <a:pPr algn="ctr" fontAlgn="ctr"/>
                      <a:r>
                        <a:rPr lang="en-US" sz="1100" b="1" u="none" strike="noStrike" dirty="0">
                          <a:solidFill>
                            <a:schemeClr val="tx1"/>
                          </a:solidFill>
                          <a:effectLst/>
                        </a:rPr>
                        <a:t>Country</a:t>
                      </a:r>
                      <a:endParaRPr lang="en-US" sz="1100" b="1" i="0" u="none" strike="noStrike" dirty="0">
                        <a:solidFill>
                          <a:schemeClr val="tx1"/>
                        </a:solidFill>
                        <a:effectLst/>
                        <a:latin typeface="Arial" panose="020B0604020202020204" pitchFamily="34" charset="0"/>
                      </a:endParaRPr>
                    </a:p>
                  </a:txBody>
                  <a:tcPr marL="9525" marR="9525" marT="9525" marB="0" anchor="ctr">
                    <a:solidFill>
                      <a:schemeClr val="bg2"/>
                    </a:solidFill>
                  </a:tcPr>
                </a:tc>
                <a:tc>
                  <a:txBody>
                    <a:bodyPr/>
                    <a:lstStyle/>
                    <a:p>
                      <a:pPr algn="ctr" fontAlgn="ctr"/>
                      <a:r>
                        <a:rPr lang="en-US" sz="1100" b="1" u="none" strike="noStrike" dirty="0">
                          <a:solidFill>
                            <a:schemeClr val="tx1"/>
                          </a:solidFill>
                          <a:effectLst/>
                        </a:rPr>
                        <a:t>Export to Slovakia</a:t>
                      </a:r>
                      <a:endParaRPr lang="en-US" sz="1100" b="1" i="0" u="none" strike="noStrike" dirty="0">
                        <a:solidFill>
                          <a:schemeClr val="tx1"/>
                        </a:solidFill>
                        <a:effectLst/>
                        <a:latin typeface="Arial" panose="020B0604020202020204" pitchFamily="34" charset="0"/>
                      </a:endParaRPr>
                    </a:p>
                  </a:txBody>
                  <a:tcPr marL="9525" marR="9525" marT="9525" marB="0" anchor="ctr">
                    <a:solidFill>
                      <a:schemeClr val="bg2"/>
                    </a:solidFill>
                  </a:tcPr>
                </a:tc>
              </a:tr>
              <a:tr h="232026">
                <a:tc>
                  <a:txBody>
                    <a:bodyPr/>
                    <a:lstStyle/>
                    <a:p>
                      <a:pPr algn="ctr" fontAlgn="ctr"/>
                      <a:r>
                        <a:rPr lang="en-US" sz="1000" u="none" strike="noStrike">
                          <a:effectLst/>
                        </a:rPr>
                        <a:t>Vietnam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1184.327</a:t>
                      </a:r>
                      <a:endParaRPr lang="en-US" sz="1000" b="0" i="0" u="none" strike="noStrike">
                        <a:solidFill>
                          <a:srgbClr val="000000"/>
                        </a:solidFill>
                        <a:effectLst/>
                        <a:latin typeface="Arial" panose="020B0604020202020204" pitchFamily="34" charset="0"/>
                      </a:endParaRPr>
                    </a:p>
                  </a:txBody>
                  <a:tcPr marL="9525" marR="9525" marT="9525" marB="0" anchor="ctr"/>
                </a:tc>
              </a:tr>
              <a:tr h="232026">
                <a:tc>
                  <a:txBody>
                    <a:bodyPr/>
                    <a:lstStyle/>
                    <a:p>
                      <a:pPr algn="ctr" fontAlgn="ctr"/>
                      <a:r>
                        <a:rPr lang="en-US" sz="1000" u="none" strike="noStrike">
                          <a:effectLst/>
                        </a:rPr>
                        <a:t>Malaysia</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231.780</a:t>
                      </a:r>
                      <a:endParaRPr lang="en-US" sz="1000" b="0" i="0" u="none" strike="noStrike">
                        <a:solidFill>
                          <a:srgbClr val="000000"/>
                        </a:solidFill>
                        <a:effectLst/>
                        <a:latin typeface="Arial" panose="020B0604020202020204" pitchFamily="34" charset="0"/>
                      </a:endParaRPr>
                    </a:p>
                  </a:txBody>
                  <a:tcPr marL="9525" marR="9525" marT="9525" marB="0" anchor="ctr"/>
                </a:tc>
              </a:tr>
              <a:tr h="232026">
                <a:tc>
                  <a:txBody>
                    <a:bodyPr/>
                    <a:lstStyle/>
                    <a:p>
                      <a:pPr algn="ctr" fontAlgn="ctr"/>
                      <a:r>
                        <a:rPr lang="en-US" sz="1000" u="none" strike="noStrike">
                          <a:effectLst/>
                        </a:rPr>
                        <a:t>Thailand</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177.910</a:t>
                      </a:r>
                      <a:endParaRPr lang="en-US" sz="1000" b="0" i="0" u="none" strike="noStrike">
                        <a:solidFill>
                          <a:srgbClr val="000000"/>
                        </a:solidFill>
                        <a:effectLst/>
                        <a:latin typeface="Arial" panose="020B0604020202020204" pitchFamily="34" charset="0"/>
                      </a:endParaRPr>
                    </a:p>
                  </a:txBody>
                  <a:tcPr marL="9525" marR="9525" marT="9525" marB="0" anchor="ctr"/>
                </a:tc>
              </a:tr>
              <a:tr h="232026">
                <a:tc>
                  <a:txBody>
                    <a:bodyPr/>
                    <a:lstStyle/>
                    <a:p>
                      <a:pPr algn="ctr" fontAlgn="ctr"/>
                      <a:r>
                        <a:rPr lang="en-US" sz="1000" b="1" u="none" strike="noStrike" dirty="0">
                          <a:effectLst/>
                        </a:rPr>
                        <a:t>Indonesia</a:t>
                      </a:r>
                      <a:endParaRPr lang="en-US"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b="1" u="none" strike="noStrike" dirty="0">
                          <a:effectLst/>
                        </a:rPr>
                        <a:t>97.515</a:t>
                      </a:r>
                      <a:endParaRPr lang="en-US" sz="1000" b="1" i="0" u="none" strike="noStrike" dirty="0">
                        <a:solidFill>
                          <a:srgbClr val="000000"/>
                        </a:solidFill>
                        <a:effectLst/>
                        <a:latin typeface="Arial" panose="020B0604020202020204" pitchFamily="34" charset="0"/>
                      </a:endParaRPr>
                    </a:p>
                  </a:txBody>
                  <a:tcPr marL="9525" marR="9525" marT="9525" marB="0" anchor="ctr"/>
                </a:tc>
              </a:tr>
              <a:tr h="232026">
                <a:tc>
                  <a:txBody>
                    <a:bodyPr/>
                    <a:lstStyle/>
                    <a:p>
                      <a:pPr algn="ctr" fontAlgn="ctr"/>
                      <a:r>
                        <a:rPr lang="en-US" sz="1000" u="none" strike="noStrike" dirty="0" smtClean="0">
                          <a:effectLst/>
                        </a:rPr>
                        <a:t>Singapore</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41.202</a:t>
                      </a:r>
                      <a:endParaRPr lang="en-US" sz="1000" b="0" i="0" u="none" strike="noStrike">
                        <a:solidFill>
                          <a:srgbClr val="000000"/>
                        </a:solidFill>
                        <a:effectLst/>
                        <a:latin typeface="Arial" panose="020B0604020202020204" pitchFamily="34" charset="0"/>
                      </a:endParaRPr>
                    </a:p>
                  </a:txBody>
                  <a:tcPr marL="9525" marR="9525" marT="9525" marB="0" anchor="ctr"/>
                </a:tc>
              </a:tr>
              <a:tr h="232026">
                <a:tc>
                  <a:txBody>
                    <a:bodyPr/>
                    <a:lstStyle/>
                    <a:p>
                      <a:pPr algn="ctr" fontAlgn="ctr"/>
                      <a:r>
                        <a:rPr lang="en-US" sz="1000" b="0" i="0" u="none" strike="noStrike" dirty="0" smtClean="0">
                          <a:solidFill>
                            <a:schemeClr val="dk1"/>
                          </a:solidFill>
                          <a:effectLst/>
                          <a:latin typeface="+mn-lt"/>
                        </a:rPr>
                        <a:t>Philippines</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14.892</a:t>
                      </a:r>
                      <a:endParaRPr lang="en-US" sz="1000" b="0" i="0" u="none" strike="noStrike">
                        <a:solidFill>
                          <a:srgbClr val="000000"/>
                        </a:solidFill>
                        <a:effectLst/>
                        <a:latin typeface="Arial" panose="020B0604020202020204" pitchFamily="34" charset="0"/>
                      </a:endParaRPr>
                    </a:p>
                  </a:txBody>
                  <a:tcPr marL="9525" marR="9525" marT="9525" marB="0" anchor="ctr"/>
                </a:tc>
              </a:tr>
              <a:tr h="232026">
                <a:tc>
                  <a:txBody>
                    <a:bodyPr/>
                    <a:lstStyle/>
                    <a:p>
                      <a:pPr algn="ctr" fontAlgn="ctr"/>
                      <a:r>
                        <a:rPr lang="en-US" sz="1000" b="0" i="0" u="none" strike="noStrike" dirty="0" smtClean="0">
                          <a:solidFill>
                            <a:schemeClr val="dk1"/>
                          </a:solidFill>
                          <a:effectLst/>
                          <a:latin typeface="+mn-lt"/>
                        </a:rPr>
                        <a:t>Cambodia</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17.834</a:t>
                      </a:r>
                      <a:endParaRPr lang="en-US" sz="1000" b="0" i="0" u="none" strike="noStrike">
                        <a:solidFill>
                          <a:srgbClr val="000000"/>
                        </a:solidFill>
                        <a:effectLst/>
                        <a:latin typeface="Arial" panose="020B0604020202020204" pitchFamily="34" charset="0"/>
                      </a:endParaRPr>
                    </a:p>
                  </a:txBody>
                  <a:tcPr marL="9525" marR="9525" marT="9525" marB="0" anchor="ctr"/>
                </a:tc>
              </a:tr>
              <a:tr h="232026">
                <a:tc>
                  <a:txBody>
                    <a:bodyPr/>
                    <a:lstStyle/>
                    <a:p>
                      <a:pPr algn="ctr" fontAlgn="ctr"/>
                      <a:r>
                        <a:rPr lang="en-US" sz="1000" u="none" strike="noStrike">
                          <a:effectLst/>
                        </a:rPr>
                        <a:t>Myanmar</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dirty="0">
                          <a:effectLst/>
                        </a:rPr>
                        <a:t>1.067</a:t>
                      </a:r>
                      <a:endParaRPr lang="en-US" sz="10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035195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EBEB0A-9E3D-4B14-9782-E2AE3DA60D96}" type="slidenum">
              <a:rPr lang="en-US" smtClean="0"/>
              <a:pPr/>
              <a:t>12</a:t>
            </a:fld>
            <a:endParaRPr lang="en-US"/>
          </a:p>
        </p:txBody>
      </p:sp>
      <p:graphicFrame>
        <p:nvGraphicFramePr>
          <p:cNvPr id="3" name="Chart 2"/>
          <p:cNvGraphicFramePr>
            <a:graphicFrameLocks/>
          </p:cNvGraphicFramePr>
          <p:nvPr>
            <p:extLst>
              <p:ext uri="{D42A27DB-BD31-4B8C-83A1-F6EECF244321}">
                <p14:modId xmlns:p14="http://schemas.microsoft.com/office/powerpoint/2010/main" val="1828630966"/>
              </p:ext>
            </p:extLst>
          </p:nvPr>
        </p:nvGraphicFramePr>
        <p:xfrm>
          <a:off x="611560" y="980728"/>
          <a:ext cx="5256584"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9552" y="6165304"/>
            <a:ext cx="4572000" cy="276999"/>
          </a:xfrm>
          <a:prstGeom prst="rect">
            <a:avLst/>
          </a:prstGeom>
        </p:spPr>
        <p:txBody>
          <a:bodyPr>
            <a:spAutoFit/>
          </a:bodyPr>
          <a:lstStyle/>
          <a:p>
            <a:r>
              <a:rPr lang="en-US" sz="1200" dirty="0">
                <a:latin typeface="Arial" panose="020B0604020202020204" pitchFamily="34" charset="0"/>
                <a:cs typeface="Arial" panose="020B0604020202020204" pitchFamily="34" charset="0"/>
              </a:rPr>
              <a:t>Source: The Statistical Office of the Slovak Republic (SO SR)</a:t>
            </a:r>
          </a:p>
        </p:txBody>
      </p:sp>
      <p:graphicFrame>
        <p:nvGraphicFramePr>
          <p:cNvPr id="6" name="Table 5"/>
          <p:cNvGraphicFramePr>
            <a:graphicFrameLocks noGrp="1"/>
          </p:cNvGraphicFramePr>
          <p:nvPr>
            <p:extLst>
              <p:ext uri="{D42A27DB-BD31-4B8C-83A1-F6EECF244321}">
                <p14:modId xmlns:p14="http://schemas.microsoft.com/office/powerpoint/2010/main" val="1076463962"/>
              </p:ext>
            </p:extLst>
          </p:nvPr>
        </p:nvGraphicFramePr>
        <p:xfrm>
          <a:off x="5868144" y="2708919"/>
          <a:ext cx="2808312" cy="1909523"/>
        </p:xfrm>
        <a:graphic>
          <a:graphicData uri="http://schemas.openxmlformats.org/drawingml/2006/table">
            <a:tbl>
              <a:tblPr>
                <a:tableStyleId>{5C22544A-7EE6-4342-B048-85BDC9FD1C3A}</a:tableStyleId>
              </a:tblPr>
              <a:tblGrid>
                <a:gridCol w="1381286"/>
                <a:gridCol w="1427026"/>
              </a:tblGrid>
              <a:tr h="372931">
                <a:tc>
                  <a:txBody>
                    <a:bodyPr/>
                    <a:lstStyle/>
                    <a:p>
                      <a:pPr algn="ctr" fontAlgn="ctr"/>
                      <a:r>
                        <a:rPr lang="en-US" sz="1100" b="1" u="none" strike="noStrike" dirty="0">
                          <a:effectLst/>
                        </a:rPr>
                        <a:t>Country</a:t>
                      </a:r>
                      <a:endParaRPr lang="en-US" sz="1100" b="1"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c>
                  <a:txBody>
                    <a:bodyPr/>
                    <a:lstStyle/>
                    <a:p>
                      <a:pPr algn="ctr" fontAlgn="ctr"/>
                      <a:r>
                        <a:rPr lang="en-US" sz="1100" b="1" u="none" strike="noStrike" dirty="0">
                          <a:effectLst/>
                        </a:rPr>
                        <a:t>Import from Slovakia</a:t>
                      </a:r>
                      <a:endParaRPr lang="en-US" sz="1100" b="1" i="0" u="none" strike="noStrike" dirty="0">
                        <a:solidFill>
                          <a:srgbClr val="000000"/>
                        </a:solidFill>
                        <a:effectLst/>
                        <a:latin typeface="Arial" panose="020B0604020202020204" pitchFamily="34" charset="0"/>
                      </a:endParaRPr>
                    </a:p>
                  </a:txBody>
                  <a:tcPr marL="9525" marR="9525" marT="9525" marB="0" anchor="ctr">
                    <a:solidFill>
                      <a:schemeClr val="accent1"/>
                    </a:solidFill>
                  </a:tcPr>
                </a:tc>
              </a:tr>
              <a:tr h="194494">
                <a:tc>
                  <a:txBody>
                    <a:bodyPr/>
                    <a:lstStyle/>
                    <a:p>
                      <a:pPr algn="ctr" fontAlgn="ctr"/>
                      <a:r>
                        <a:rPr lang="en-US" sz="1000" u="none" strike="noStrike">
                          <a:effectLst/>
                        </a:rPr>
                        <a:t>Vietnam</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9.766</a:t>
                      </a:r>
                      <a:endParaRPr lang="en-US" sz="1000" b="0" i="0" u="none" strike="noStrike">
                        <a:solidFill>
                          <a:srgbClr val="000000"/>
                        </a:solidFill>
                        <a:effectLst/>
                        <a:latin typeface="Arial" panose="020B0604020202020204" pitchFamily="34" charset="0"/>
                      </a:endParaRPr>
                    </a:p>
                  </a:txBody>
                  <a:tcPr marL="9525" marR="9525" marT="9525" marB="0" anchor="ctr"/>
                </a:tc>
              </a:tr>
              <a:tr h="194494">
                <a:tc>
                  <a:txBody>
                    <a:bodyPr/>
                    <a:lstStyle/>
                    <a:p>
                      <a:pPr algn="ctr" fontAlgn="ctr"/>
                      <a:r>
                        <a:rPr lang="en-US" sz="1000" u="none" strike="noStrike">
                          <a:effectLst/>
                        </a:rPr>
                        <a:t>Malaysia</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13.296</a:t>
                      </a:r>
                      <a:endParaRPr lang="en-US" sz="1000" b="0" i="0" u="none" strike="noStrike">
                        <a:solidFill>
                          <a:srgbClr val="000000"/>
                        </a:solidFill>
                        <a:effectLst/>
                        <a:latin typeface="Arial" panose="020B0604020202020204" pitchFamily="34" charset="0"/>
                      </a:endParaRPr>
                    </a:p>
                  </a:txBody>
                  <a:tcPr marL="9525" marR="9525" marT="9525" marB="0" anchor="ctr"/>
                </a:tc>
              </a:tr>
              <a:tr h="194494">
                <a:tc>
                  <a:txBody>
                    <a:bodyPr/>
                    <a:lstStyle/>
                    <a:p>
                      <a:pPr algn="ctr" fontAlgn="ctr"/>
                      <a:r>
                        <a:rPr lang="en-US" sz="1000" u="none" strike="noStrike">
                          <a:effectLst/>
                        </a:rPr>
                        <a:t>Thailand</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18.204</a:t>
                      </a:r>
                      <a:endParaRPr lang="en-US" sz="1000" b="0" i="0" u="none" strike="noStrike">
                        <a:solidFill>
                          <a:srgbClr val="000000"/>
                        </a:solidFill>
                        <a:effectLst/>
                        <a:latin typeface="Arial" panose="020B0604020202020204" pitchFamily="34" charset="0"/>
                      </a:endParaRPr>
                    </a:p>
                  </a:txBody>
                  <a:tcPr marL="9525" marR="9525" marT="9525" marB="0" anchor="ctr"/>
                </a:tc>
              </a:tr>
              <a:tr h="194494">
                <a:tc>
                  <a:txBody>
                    <a:bodyPr/>
                    <a:lstStyle/>
                    <a:p>
                      <a:pPr algn="ctr" fontAlgn="ctr"/>
                      <a:r>
                        <a:rPr lang="en-US" sz="1000" b="1" u="none" strike="noStrike" dirty="0">
                          <a:effectLst/>
                        </a:rPr>
                        <a:t>Indonesia</a:t>
                      </a:r>
                      <a:endParaRPr lang="en-US" sz="10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b="1" u="none" strike="noStrike" dirty="0">
                          <a:effectLst/>
                        </a:rPr>
                        <a:t>7.762</a:t>
                      </a:r>
                      <a:endParaRPr lang="en-US" sz="1000" b="1" i="0" u="none" strike="noStrike" dirty="0">
                        <a:solidFill>
                          <a:srgbClr val="000000"/>
                        </a:solidFill>
                        <a:effectLst/>
                        <a:latin typeface="Arial" panose="020B0604020202020204" pitchFamily="34" charset="0"/>
                      </a:endParaRPr>
                    </a:p>
                  </a:txBody>
                  <a:tcPr marL="9525" marR="9525" marT="9525" marB="0" anchor="ctr"/>
                </a:tc>
              </a:tr>
              <a:tr h="194494">
                <a:tc>
                  <a:txBody>
                    <a:bodyPr/>
                    <a:lstStyle/>
                    <a:p>
                      <a:pPr algn="ctr" fontAlgn="ctr"/>
                      <a:r>
                        <a:rPr lang="en-US" sz="1000" u="none" strike="noStrike" dirty="0" smtClean="0">
                          <a:effectLst/>
                        </a:rPr>
                        <a:t>Singapore</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31.173</a:t>
                      </a:r>
                      <a:endParaRPr lang="en-US" sz="1000" b="0" i="0" u="none" strike="noStrike">
                        <a:solidFill>
                          <a:srgbClr val="000000"/>
                        </a:solidFill>
                        <a:effectLst/>
                        <a:latin typeface="Arial" panose="020B0604020202020204" pitchFamily="34" charset="0"/>
                      </a:endParaRPr>
                    </a:p>
                  </a:txBody>
                  <a:tcPr marL="9525" marR="9525" marT="9525" marB="0" anchor="ctr"/>
                </a:tc>
              </a:tr>
              <a:tr h="194494">
                <a:tc>
                  <a:txBody>
                    <a:bodyPr/>
                    <a:lstStyle/>
                    <a:p>
                      <a:pPr algn="ctr" fontAlgn="ctr"/>
                      <a:r>
                        <a:rPr lang="en-US" sz="1000" b="0" i="0" u="none" strike="noStrike" dirty="0" smtClean="0">
                          <a:solidFill>
                            <a:schemeClr val="dk1"/>
                          </a:solidFill>
                          <a:effectLst/>
                          <a:latin typeface="+mn-lt"/>
                        </a:rPr>
                        <a:t>Philippines</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3.885</a:t>
                      </a:r>
                      <a:endParaRPr lang="en-US" sz="1000" b="0" i="0" u="none" strike="noStrike">
                        <a:solidFill>
                          <a:srgbClr val="000000"/>
                        </a:solidFill>
                        <a:effectLst/>
                        <a:latin typeface="Arial" panose="020B0604020202020204" pitchFamily="34" charset="0"/>
                      </a:endParaRPr>
                    </a:p>
                  </a:txBody>
                  <a:tcPr marL="9525" marR="9525" marT="9525" marB="0" anchor="ctr"/>
                </a:tc>
              </a:tr>
              <a:tr h="194494">
                <a:tc>
                  <a:txBody>
                    <a:bodyPr/>
                    <a:lstStyle/>
                    <a:p>
                      <a:pPr algn="ctr" fontAlgn="ctr"/>
                      <a:r>
                        <a:rPr lang="en-US" sz="1000" u="none" strike="noStrike" dirty="0" smtClean="0">
                          <a:effectLst/>
                        </a:rPr>
                        <a:t>Cambodia</a:t>
                      </a:r>
                      <a:endParaRPr lang="en-US" sz="10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a:effectLst/>
                        </a:rPr>
                        <a:t>0.155</a:t>
                      </a:r>
                      <a:endParaRPr lang="en-US" sz="1000" b="0" i="0" u="none" strike="noStrike">
                        <a:solidFill>
                          <a:srgbClr val="000000"/>
                        </a:solidFill>
                        <a:effectLst/>
                        <a:latin typeface="Arial" panose="020B0604020202020204" pitchFamily="34" charset="0"/>
                      </a:endParaRPr>
                    </a:p>
                  </a:txBody>
                  <a:tcPr marL="9525" marR="9525" marT="9525" marB="0" anchor="ctr"/>
                </a:tc>
              </a:tr>
              <a:tr h="175134">
                <a:tc>
                  <a:txBody>
                    <a:bodyPr/>
                    <a:lstStyle/>
                    <a:p>
                      <a:pPr algn="ctr" fontAlgn="ctr"/>
                      <a:r>
                        <a:rPr lang="en-US" sz="1000" u="none" strike="noStrike">
                          <a:effectLst/>
                        </a:rPr>
                        <a:t>Myanmar</a:t>
                      </a:r>
                      <a:endParaRPr lang="en-US" sz="10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en-US" sz="1000" u="none" strike="noStrike" dirty="0">
                          <a:effectLst/>
                        </a:rPr>
                        <a:t>0.113</a:t>
                      </a:r>
                      <a:endParaRPr lang="en-US" sz="1000" b="0" i="0" u="none" strike="noStrike" dirty="0">
                        <a:solidFill>
                          <a:srgbClr val="000000"/>
                        </a:solidFill>
                        <a:effectLst/>
                        <a:latin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623700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FEBEB0A-9E3D-4B14-9782-E2AE3DA60D96}" type="slidenum">
              <a:rPr lang="en-US" smtClean="0"/>
              <a:pPr/>
              <a:t>13</a:t>
            </a:fld>
            <a:endParaRPr lang="en-US"/>
          </a:p>
        </p:txBody>
      </p:sp>
      <p:sp>
        <p:nvSpPr>
          <p:cNvPr id="4" name="Content Placeholder 3"/>
          <p:cNvSpPr>
            <a:spLocks noGrp="1"/>
          </p:cNvSpPr>
          <p:nvPr>
            <p:ph sz="quarter" idx="13"/>
          </p:nvPr>
        </p:nvSpPr>
        <p:spPr>
          <a:xfrm>
            <a:off x="755576" y="980728"/>
            <a:ext cx="3563872" cy="4861160"/>
          </a:xfrm>
          <a:solidFill>
            <a:srgbClr val="99CCFF"/>
          </a:solidFill>
        </p:spPr>
        <p:txBody>
          <a:bodyPr>
            <a:normAutofit fontScale="62500" lnSpcReduction="20000"/>
          </a:bodyPr>
          <a:lstStyle/>
          <a:p>
            <a:pPr marL="68580" indent="0">
              <a:buNone/>
            </a:pPr>
            <a:r>
              <a:rPr lang="en-US" b="1" dirty="0">
                <a:solidFill>
                  <a:schemeClr val="tx1"/>
                </a:solidFill>
              </a:rPr>
              <a:t>Main export Indonesia to Slovakia</a:t>
            </a:r>
            <a:r>
              <a:rPr lang="en-US" dirty="0">
                <a:solidFill>
                  <a:schemeClr val="tx1"/>
                </a:solidFill>
              </a:rPr>
              <a:t>:</a:t>
            </a:r>
          </a:p>
          <a:p>
            <a:pPr lvl="0"/>
            <a:r>
              <a:rPr lang="en-US" dirty="0">
                <a:solidFill>
                  <a:schemeClr val="tx1"/>
                </a:solidFill>
              </a:rPr>
              <a:t>Food products </a:t>
            </a:r>
          </a:p>
          <a:p>
            <a:pPr lvl="0"/>
            <a:r>
              <a:rPr lang="id-ID" dirty="0">
                <a:solidFill>
                  <a:schemeClr val="tx1"/>
                </a:solidFill>
              </a:rPr>
              <a:t>Footwear</a:t>
            </a:r>
            <a:endParaRPr lang="en-US" dirty="0">
              <a:solidFill>
                <a:schemeClr val="tx1"/>
              </a:solidFill>
            </a:endParaRPr>
          </a:p>
          <a:p>
            <a:pPr lvl="0"/>
            <a:r>
              <a:rPr lang="en-US" dirty="0">
                <a:solidFill>
                  <a:schemeClr val="tx1"/>
                </a:solidFill>
              </a:rPr>
              <a:t>Electrical machineries </a:t>
            </a:r>
          </a:p>
          <a:p>
            <a:pPr lvl="0"/>
            <a:r>
              <a:rPr lang="en-US" dirty="0">
                <a:solidFill>
                  <a:schemeClr val="tx1"/>
                </a:solidFill>
              </a:rPr>
              <a:t>Plastic products</a:t>
            </a:r>
          </a:p>
          <a:p>
            <a:pPr lvl="0"/>
            <a:r>
              <a:rPr lang="en-US" dirty="0">
                <a:solidFill>
                  <a:schemeClr val="tx1"/>
                </a:solidFill>
              </a:rPr>
              <a:t>Garment </a:t>
            </a:r>
            <a:r>
              <a:rPr lang="id-ID" dirty="0">
                <a:solidFill>
                  <a:schemeClr val="tx1"/>
                </a:solidFill>
              </a:rPr>
              <a:t>and sportswear</a:t>
            </a:r>
            <a:endParaRPr lang="en-US" dirty="0">
              <a:solidFill>
                <a:schemeClr val="tx1"/>
              </a:solidFill>
            </a:endParaRPr>
          </a:p>
          <a:p>
            <a:pPr lvl="0"/>
            <a:r>
              <a:rPr lang="en-US" dirty="0">
                <a:solidFill>
                  <a:schemeClr val="tx1"/>
                </a:solidFill>
              </a:rPr>
              <a:t>Accessories</a:t>
            </a:r>
          </a:p>
          <a:p>
            <a:pPr lvl="0"/>
            <a:r>
              <a:rPr lang="en-US" dirty="0">
                <a:solidFill>
                  <a:schemeClr val="tx1"/>
                </a:solidFill>
              </a:rPr>
              <a:t>Furniture</a:t>
            </a:r>
          </a:p>
          <a:p>
            <a:pPr lvl="0"/>
            <a:r>
              <a:rPr lang="en-US" dirty="0">
                <a:solidFill>
                  <a:schemeClr val="tx1"/>
                </a:solidFill>
              </a:rPr>
              <a:t>Handicrafts</a:t>
            </a:r>
          </a:p>
          <a:p>
            <a:pPr lvl="0"/>
            <a:r>
              <a:rPr lang="en-US" dirty="0">
                <a:solidFill>
                  <a:schemeClr val="tx1"/>
                </a:solidFill>
              </a:rPr>
              <a:t>Musical instruments</a:t>
            </a:r>
          </a:p>
          <a:p>
            <a:pPr lvl="0"/>
            <a:r>
              <a:rPr lang="en-US" dirty="0">
                <a:solidFill>
                  <a:schemeClr val="tx1"/>
                </a:solidFill>
              </a:rPr>
              <a:t>Tea</a:t>
            </a:r>
          </a:p>
          <a:p>
            <a:pPr lvl="0"/>
            <a:r>
              <a:rPr lang="en-US" dirty="0">
                <a:solidFill>
                  <a:schemeClr val="tx1"/>
                </a:solidFill>
              </a:rPr>
              <a:t>Coffee</a:t>
            </a:r>
          </a:p>
          <a:p>
            <a:pPr lvl="0"/>
            <a:r>
              <a:rPr lang="en-US" dirty="0">
                <a:solidFill>
                  <a:schemeClr val="tx1"/>
                </a:solidFill>
              </a:rPr>
              <a:t>Sugar</a:t>
            </a:r>
          </a:p>
          <a:p>
            <a:pPr lvl="0"/>
            <a:r>
              <a:rPr lang="en-US" dirty="0">
                <a:solidFill>
                  <a:schemeClr val="tx1"/>
                </a:solidFill>
              </a:rPr>
              <a:t>Fruits</a:t>
            </a:r>
          </a:p>
          <a:p>
            <a:pPr lvl="0"/>
            <a:r>
              <a:rPr lang="en-US" dirty="0">
                <a:solidFill>
                  <a:schemeClr val="tx1"/>
                </a:solidFill>
              </a:rPr>
              <a:t>Peanuts</a:t>
            </a:r>
          </a:p>
          <a:p>
            <a:pPr lvl="0"/>
            <a:r>
              <a:rPr lang="id-ID" dirty="0">
                <a:solidFill>
                  <a:schemeClr val="tx1"/>
                </a:solidFill>
              </a:rPr>
              <a:t>Products of wood</a:t>
            </a:r>
            <a:endParaRPr lang="en-US" dirty="0">
              <a:solidFill>
                <a:schemeClr val="tx1"/>
              </a:solidFill>
            </a:endParaRPr>
          </a:p>
          <a:p>
            <a:pPr lvl="0"/>
            <a:r>
              <a:rPr lang="id-ID" dirty="0">
                <a:solidFill>
                  <a:schemeClr val="tx1"/>
                </a:solidFill>
              </a:rPr>
              <a:t>Leather</a:t>
            </a:r>
            <a:endParaRPr lang="en-US" dirty="0">
              <a:solidFill>
                <a:schemeClr val="tx1"/>
              </a:solidFill>
            </a:endParaRPr>
          </a:p>
          <a:p>
            <a:pPr lvl="0"/>
            <a:r>
              <a:rPr lang="id-ID" dirty="0">
                <a:solidFill>
                  <a:schemeClr val="tx1"/>
                </a:solidFill>
              </a:rPr>
              <a:t>Metal</a:t>
            </a:r>
            <a:endParaRPr lang="en-US" dirty="0">
              <a:solidFill>
                <a:schemeClr val="tx1"/>
              </a:solidFill>
            </a:endParaRPr>
          </a:p>
          <a:p>
            <a:pPr lvl="0"/>
            <a:r>
              <a:rPr lang="en-US" dirty="0">
                <a:solidFill>
                  <a:schemeClr val="tx1"/>
                </a:solidFill>
              </a:rPr>
              <a:t>Tin</a:t>
            </a:r>
          </a:p>
          <a:p>
            <a:pPr lvl="0"/>
            <a:r>
              <a:rPr lang="en-US" dirty="0">
                <a:solidFill>
                  <a:schemeClr val="tx1"/>
                </a:solidFill>
              </a:rPr>
              <a:t>Textiles</a:t>
            </a:r>
          </a:p>
          <a:p>
            <a:pPr lvl="0"/>
            <a:r>
              <a:rPr lang="en-US" dirty="0">
                <a:solidFill>
                  <a:schemeClr val="tx1"/>
                </a:solidFill>
              </a:rPr>
              <a:t>Toys</a:t>
            </a:r>
          </a:p>
          <a:p>
            <a:pPr marL="68580" indent="0">
              <a:buNone/>
            </a:pPr>
            <a:endParaRPr lang="en-US" dirty="0"/>
          </a:p>
        </p:txBody>
      </p:sp>
      <p:sp>
        <p:nvSpPr>
          <p:cNvPr id="5" name="Content Placeholder 4"/>
          <p:cNvSpPr>
            <a:spLocks noGrp="1"/>
          </p:cNvSpPr>
          <p:nvPr>
            <p:ph sz="quarter" idx="14"/>
          </p:nvPr>
        </p:nvSpPr>
        <p:spPr>
          <a:xfrm>
            <a:off x="4644008" y="980729"/>
            <a:ext cx="3744416" cy="3744416"/>
          </a:xfrm>
          <a:solidFill>
            <a:srgbClr val="69D8FF"/>
          </a:solidFill>
        </p:spPr>
        <p:txBody>
          <a:bodyPr>
            <a:normAutofit/>
          </a:bodyPr>
          <a:lstStyle/>
          <a:p>
            <a:pPr marL="68580" indent="0">
              <a:buNone/>
            </a:pPr>
            <a:r>
              <a:rPr lang="en-US" sz="1500" b="1" dirty="0">
                <a:solidFill>
                  <a:schemeClr val="tx1"/>
                </a:solidFill>
              </a:rPr>
              <a:t>Main Import Indonesia from Slovakia</a:t>
            </a:r>
          </a:p>
          <a:p>
            <a:pPr lvl="0"/>
            <a:r>
              <a:rPr lang="en-US" sz="1500" dirty="0">
                <a:solidFill>
                  <a:schemeClr val="tx1"/>
                </a:solidFill>
              </a:rPr>
              <a:t>High tech products</a:t>
            </a:r>
          </a:p>
          <a:p>
            <a:pPr lvl="0"/>
            <a:r>
              <a:rPr lang="en-US" sz="1500" dirty="0">
                <a:solidFill>
                  <a:schemeClr val="tx1"/>
                </a:solidFill>
              </a:rPr>
              <a:t>Machinery products (farm machinery)</a:t>
            </a:r>
          </a:p>
          <a:p>
            <a:pPr lvl="0"/>
            <a:r>
              <a:rPr lang="id-ID" sz="1500" dirty="0">
                <a:solidFill>
                  <a:schemeClr val="tx1"/>
                </a:solidFill>
              </a:rPr>
              <a:t>Weapon products</a:t>
            </a:r>
            <a:endParaRPr lang="en-US" sz="1500" dirty="0">
              <a:solidFill>
                <a:schemeClr val="tx1"/>
              </a:solidFill>
            </a:endParaRPr>
          </a:p>
          <a:p>
            <a:pPr lvl="0"/>
            <a:r>
              <a:rPr lang="en-US" sz="1500" dirty="0">
                <a:solidFill>
                  <a:schemeClr val="tx1"/>
                </a:solidFill>
              </a:rPr>
              <a:t>Chemical products </a:t>
            </a:r>
          </a:p>
          <a:p>
            <a:pPr lvl="0"/>
            <a:r>
              <a:rPr lang="en-US" sz="1500" dirty="0">
                <a:solidFill>
                  <a:schemeClr val="tx1"/>
                </a:solidFill>
              </a:rPr>
              <a:t>Nuclear reactor</a:t>
            </a:r>
          </a:p>
          <a:p>
            <a:pPr lvl="0"/>
            <a:r>
              <a:rPr lang="en-US" sz="1500" dirty="0">
                <a:solidFill>
                  <a:schemeClr val="tx1"/>
                </a:solidFill>
              </a:rPr>
              <a:t>Vehicles </a:t>
            </a:r>
          </a:p>
          <a:p>
            <a:pPr lvl="0"/>
            <a:r>
              <a:rPr lang="en-US" sz="1500" dirty="0">
                <a:solidFill>
                  <a:schemeClr val="tx1"/>
                </a:solidFill>
              </a:rPr>
              <a:t>Musical instruments</a:t>
            </a:r>
          </a:p>
          <a:p>
            <a:pPr lvl="0"/>
            <a:r>
              <a:rPr lang="en-US" sz="1500" dirty="0">
                <a:solidFill>
                  <a:schemeClr val="tx1"/>
                </a:solidFill>
              </a:rPr>
              <a:t>Measuring equipment</a:t>
            </a:r>
            <a:r>
              <a:rPr lang="id-ID" sz="1500" dirty="0">
                <a:solidFill>
                  <a:schemeClr val="tx1"/>
                </a:solidFill>
              </a:rPr>
              <a:t>s</a:t>
            </a:r>
            <a:endParaRPr lang="en-US" sz="1500" dirty="0">
              <a:solidFill>
                <a:schemeClr val="tx1"/>
              </a:solidFill>
            </a:endParaRPr>
          </a:p>
          <a:p>
            <a:pPr lvl="0"/>
            <a:r>
              <a:rPr lang="en-US" sz="1500" dirty="0">
                <a:solidFill>
                  <a:schemeClr val="tx1"/>
                </a:solidFill>
              </a:rPr>
              <a:t>Tools</a:t>
            </a:r>
          </a:p>
          <a:p>
            <a:pPr lvl="0"/>
            <a:r>
              <a:rPr lang="en-US" sz="1500" dirty="0">
                <a:solidFill>
                  <a:schemeClr val="tx1"/>
                </a:solidFill>
              </a:rPr>
              <a:t>Metals</a:t>
            </a:r>
          </a:p>
          <a:p>
            <a:pPr lvl="0"/>
            <a:r>
              <a:rPr lang="en-US" sz="1500" dirty="0">
                <a:solidFill>
                  <a:schemeClr val="tx1"/>
                </a:solidFill>
              </a:rPr>
              <a:t>Glass</a:t>
            </a:r>
          </a:p>
          <a:p>
            <a:endParaRPr lang="en-US" dirty="0"/>
          </a:p>
        </p:txBody>
      </p:sp>
    </p:spTree>
    <p:extLst>
      <p:ext uri="{BB962C8B-B14F-4D97-AF65-F5344CB8AC3E}">
        <p14:creationId xmlns:p14="http://schemas.microsoft.com/office/powerpoint/2010/main" val="146534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884966287"/>
              </p:ext>
            </p:extLst>
          </p:nvPr>
        </p:nvGraphicFramePr>
        <p:xfrm>
          <a:off x="755576" y="1196752"/>
          <a:ext cx="7776864" cy="5372313"/>
        </p:xfrm>
        <a:graphic>
          <a:graphicData uri="http://schemas.openxmlformats.org/drawingml/2006/table">
            <a:tbl>
              <a:tblPr firstRow="1" firstCol="1" bandRow="1"/>
              <a:tblGrid>
                <a:gridCol w="7776864"/>
              </a:tblGrid>
              <a:tr h="221790">
                <a:tc>
                  <a:txBody>
                    <a:bodyPr/>
                    <a:lstStyle/>
                    <a:p>
                      <a:pPr algn="just">
                        <a:lnSpc>
                          <a:spcPct val="107000"/>
                        </a:lnSpc>
                        <a:spcAft>
                          <a:spcPts val="0"/>
                        </a:spcAft>
                        <a:tabLst>
                          <a:tab pos="1628775" algn="l"/>
                        </a:tabLst>
                      </a:pPr>
                      <a:r>
                        <a:rPr lang="id-ID" sz="1600" b="1" dirty="0">
                          <a:solidFill>
                            <a:schemeClr val="tx1"/>
                          </a:solidFill>
                          <a:effectLst/>
                          <a:latin typeface="Calibri" panose="020F0502020204030204" pitchFamily="34" charset="0"/>
                          <a:ea typeface="Calibri"/>
                          <a:cs typeface="Times New Roman"/>
                        </a:rPr>
                        <a:t>G</a:t>
                      </a:r>
                      <a:r>
                        <a:rPr lang="en-US" sz="1600" b="1" dirty="0" err="1">
                          <a:solidFill>
                            <a:schemeClr val="tx1"/>
                          </a:solidFill>
                          <a:effectLst/>
                          <a:latin typeface="Calibri" panose="020F0502020204030204" pitchFamily="34" charset="0"/>
                          <a:ea typeface="Calibri"/>
                          <a:cs typeface="Times New Roman"/>
                        </a:rPr>
                        <a:t>overnment</a:t>
                      </a:r>
                      <a:r>
                        <a:rPr lang="en-US" sz="1600" b="1" dirty="0">
                          <a:solidFill>
                            <a:schemeClr val="tx1"/>
                          </a:solidFill>
                          <a:effectLst/>
                          <a:latin typeface="Calibri" panose="020F0502020204030204" pitchFamily="34" charset="0"/>
                          <a:ea typeface="Calibri"/>
                          <a:cs typeface="Times New Roman"/>
                        </a:rPr>
                        <a:t>-to-</a:t>
                      </a:r>
                      <a:r>
                        <a:rPr lang="id-ID" sz="1600" b="1" dirty="0">
                          <a:solidFill>
                            <a:schemeClr val="tx1"/>
                          </a:solidFill>
                          <a:effectLst/>
                          <a:latin typeface="Calibri" panose="020F0502020204030204" pitchFamily="34" charset="0"/>
                          <a:ea typeface="Calibri"/>
                          <a:cs typeface="Times New Roman"/>
                        </a:rPr>
                        <a:t>G</a:t>
                      </a:r>
                      <a:r>
                        <a:rPr lang="en-US" sz="1600" b="1" dirty="0" err="1">
                          <a:solidFill>
                            <a:schemeClr val="tx1"/>
                          </a:solidFill>
                          <a:effectLst/>
                          <a:latin typeface="Calibri" panose="020F0502020204030204" pitchFamily="34" charset="0"/>
                          <a:ea typeface="Calibri"/>
                          <a:cs typeface="Times New Roman"/>
                        </a:rPr>
                        <a:t>overnment</a:t>
                      </a:r>
                      <a:endParaRPr lang="en-US" sz="1600" dirty="0">
                        <a:solidFill>
                          <a:schemeClr val="tx1"/>
                        </a:solidFill>
                        <a:effectLst/>
                        <a:latin typeface="Calibri" panose="020F0502020204030204" pitchFamily="34" charset="0"/>
                        <a:ea typeface="Calibri"/>
                        <a:cs typeface="Times New Roman"/>
                      </a:endParaRP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98290">
                <a:tc>
                  <a:txBody>
                    <a:bodyPr/>
                    <a:lstStyle/>
                    <a:p>
                      <a:pPr marL="342900" lvl="0" indent="-34290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Investment Coordinating Board (BKPM) and Slovak Investment and Trade Development Agency (SARIO) on capacity building</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21790">
                <a:tc>
                  <a:txBody>
                    <a:bodyPr/>
                    <a:lstStyle/>
                    <a:p>
                      <a:pPr marL="342900" lvl="0" indent="-342900" algn="just">
                        <a:lnSpc>
                          <a:spcPct val="107000"/>
                        </a:lnSpc>
                        <a:spcAft>
                          <a:spcPts val="0"/>
                        </a:spcAft>
                        <a:buFont typeface="Wingdings" panose="05000000000000000000" pitchFamily="2" charset="2"/>
                        <a:buChar char="q"/>
                        <a:tabLst>
                          <a:tab pos="1628775" algn="l"/>
                        </a:tabLst>
                      </a:pPr>
                      <a:r>
                        <a:rPr lang="id-ID" sz="1600" dirty="0">
                          <a:solidFill>
                            <a:schemeClr val="tx1"/>
                          </a:solidFill>
                          <a:effectLst/>
                          <a:latin typeface="Calibri" panose="020F0502020204030204" pitchFamily="34" charset="0"/>
                          <a:ea typeface="Calibri"/>
                          <a:cs typeface="Times New Roman"/>
                        </a:rPr>
                        <a:t>P</a:t>
                      </a:r>
                      <a:r>
                        <a:rPr lang="en-US" sz="1600" dirty="0" err="1">
                          <a:solidFill>
                            <a:schemeClr val="tx1"/>
                          </a:solidFill>
                          <a:effectLst/>
                          <a:latin typeface="Calibri" panose="020F0502020204030204" pitchFamily="34" charset="0"/>
                          <a:ea typeface="Calibri"/>
                          <a:cs typeface="Times New Roman"/>
                        </a:rPr>
                        <a:t>ublic</a:t>
                      </a:r>
                      <a:r>
                        <a:rPr lang="en-US" sz="1600" dirty="0">
                          <a:solidFill>
                            <a:schemeClr val="tx1"/>
                          </a:solidFill>
                          <a:effectLst/>
                          <a:latin typeface="Calibri" panose="020F0502020204030204" pitchFamily="34" charset="0"/>
                          <a:ea typeface="Calibri"/>
                          <a:cs typeface="Times New Roman"/>
                        </a:rPr>
                        <a:t> </a:t>
                      </a:r>
                      <a:r>
                        <a:rPr lang="id-ID" sz="1600" dirty="0">
                          <a:solidFill>
                            <a:schemeClr val="tx1"/>
                          </a:solidFill>
                          <a:effectLst/>
                          <a:latin typeface="Calibri" panose="020F0502020204030204" pitchFamily="34" charset="0"/>
                          <a:ea typeface="Calibri"/>
                          <a:cs typeface="Times New Roman"/>
                        </a:rPr>
                        <a:t>R</a:t>
                      </a:r>
                      <a:r>
                        <a:rPr lang="en-US" sz="1600" dirty="0" err="1">
                          <a:solidFill>
                            <a:schemeClr val="tx1"/>
                          </a:solidFill>
                          <a:effectLst/>
                          <a:latin typeface="Calibri" panose="020F0502020204030204" pitchFamily="34" charset="0"/>
                          <a:ea typeface="Calibri"/>
                          <a:cs typeface="Times New Roman"/>
                        </a:rPr>
                        <a:t>adio</a:t>
                      </a:r>
                      <a:r>
                        <a:rPr lang="en-US" sz="1600" dirty="0">
                          <a:solidFill>
                            <a:schemeClr val="tx1"/>
                          </a:solidFill>
                          <a:effectLst/>
                          <a:latin typeface="Calibri" panose="020F0502020204030204" pitchFamily="34" charset="0"/>
                          <a:ea typeface="Calibri"/>
                          <a:cs typeface="Times New Roman"/>
                        </a:rPr>
                        <a:t> RRI and Slovak Radio and Television</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443580">
                <a:tc>
                  <a:txBody>
                    <a:bodyPr/>
                    <a:lstStyle/>
                    <a:p>
                      <a:pPr marL="342900" lvl="0" indent="-34290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University of </a:t>
                      </a:r>
                      <a:r>
                        <a:rPr lang="en-US" sz="1600" dirty="0" err="1">
                          <a:solidFill>
                            <a:schemeClr val="tx1"/>
                          </a:solidFill>
                          <a:effectLst/>
                          <a:latin typeface="Calibri" panose="020F0502020204030204" pitchFamily="34" charset="0"/>
                          <a:ea typeface="Calibri"/>
                          <a:cs typeface="Times New Roman"/>
                        </a:rPr>
                        <a:t>Andalas</a:t>
                      </a:r>
                      <a:r>
                        <a:rPr lang="en-US" sz="1600" dirty="0">
                          <a:solidFill>
                            <a:schemeClr val="tx1"/>
                          </a:solidFill>
                          <a:effectLst/>
                          <a:latin typeface="Calibri" panose="020F0502020204030204" pitchFamily="34" charset="0"/>
                          <a:ea typeface="Calibri"/>
                          <a:cs typeface="Times New Roman"/>
                        </a:rPr>
                        <a:t> and OSIVO of Agriculture University (SPU) NITRA on exchange of personnel in wheat projects</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526761">
                <a:tc>
                  <a:txBody>
                    <a:bodyPr/>
                    <a:lstStyle/>
                    <a:p>
                      <a:pPr marL="342900" lvl="0" indent="-34290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Nuclear Energy Regulatory Agency (</a:t>
                      </a:r>
                      <a:r>
                        <a:rPr lang="en-US" sz="1600" dirty="0" err="1">
                          <a:solidFill>
                            <a:schemeClr val="tx1"/>
                          </a:solidFill>
                          <a:effectLst/>
                          <a:latin typeface="Calibri" panose="020F0502020204030204" pitchFamily="34" charset="0"/>
                          <a:ea typeface="Calibri"/>
                          <a:cs typeface="Times New Roman"/>
                        </a:rPr>
                        <a:t>Bapeten</a:t>
                      </a:r>
                      <a:r>
                        <a:rPr lang="en-US" sz="1600" dirty="0">
                          <a:solidFill>
                            <a:schemeClr val="tx1"/>
                          </a:solidFill>
                          <a:effectLst/>
                          <a:latin typeface="Calibri" panose="020F0502020204030204" pitchFamily="34" charset="0"/>
                          <a:ea typeface="Calibri"/>
                          <a:cs typeface="Times New Roman"/>
                        </a:rPr>
                        <a:t>) and Slovak </a:t>
                      </a:r>
                      <a:r>
                        <a:rPr lang="id-ID" sz="1600" dirty="0" smtClean="0">
                          <a:solidFill>
                            <a:schemeClr val="tx1"/>
                          </a:solidFill>
                          <a:effectLst/>
                          <a:latin typeface="Calibri" panose="020F0502020204030204" pitchFamily="34" charset="0"/>
                          <a:ea typeface="Calibri"/>
                          <a:cs typeface="Times New Roman"/>
                        </a:rPr>
                        <a:t>N</a:t>
                      </a:r>
                      <a:r>
                        <a:rPr lang="en-US" sz="1600" dirty="0" err="1" smtClean="0">
                          <a:solidFill>
                            <a:schemeClr val="tx1"/>
                          </a:solidFill>
                          <a:effectLst/>
                          <a:latin typeface="Calibri" panose="020F0502020204030204" pitchFamily="34" charset="0"/>
                          <a:ea typeface="Calibri"/>
                          <a:cs typeface="Times New Roman"/>
                        </a:rPr>
                        <a:t>uclear</a:t>
                      </a:r>
                      <a:r>
                        <a:rPr lang="en-US" sz="1600" dirty="0" smtClean="0">
                          <a:solidFill>
                            <a:schemeClr val="tx1"/>
                          </a:solidFill>
                          <a:effectLst/>
                          <a:latin typeface="Calibri" panose="020F0502020204030204" pitchFamily="34" charset="0"/>
                          <a:ea typeface="Calibri"/>
                          <a:cs typeface="Times New Roman"/>
                        </a:rPr>
                        <a:t> </a:t>
                      </a:r>
                      <a:r>
                        <a:rPr lang="id-ID" sz="1600" dirty="0">
                          <a:solidFill>
                            <a:schemeClr val="tx1"/>
                          </a:solidFill>
                          <a:effectLst/>
                          <a:latin typeface="Calibri" panose="020F0502020204030204" pitchFamily="34" charset="0"/>
                          <a:ea typeface="Calibri"/>
                          <a:cs typeface="Times New Roman"/>
                        </a:rPr>
                        <a:t>R</a:t>
                      </a:r>
                      <a:r>
                        <a:rPr lang="en-US" sz="1600" dirty="0" err="1">
                          <a:solidFill>
                            <a:schemeClr val="tx1"/>
                          </a:solidFill>
                          <a:effectLst/>
                          <a:latin typeface="Calibri" panose="020F0502020204030204" pitchFamily="34" charset="0"/>
                          <a:ea typeface="Calibri"/>
                          <a:cs typeface="Times New Roman"/>
                        </a:rPr>
                        <a:t>egulatory</a:t>
                      </a:r>
                      <a:r>
                        <a:rPr lang="en-US" sz="1600" dirty="0">
                          <a:solidFill>
                            <a:schemeClr val="tx1"/>
                          </a:solidFill>
                          <a:effectLst/>
                          <a:latin typeface="Calibri" panose="020F0502020204030204" pitchFamily="34" charset="0"/>
                          <a:ea typeface="Calibri"/>
                          <a:cs typeface="Times New Roman"/>
                        </a:rPr>
                        <a:t> </a:t>
                      </a:r>
                      <a:r>
                        <a:rPr lang="id-ID" sz="1600" dirty="0">
                          <a:solidFill>
                            <a:schemeClr val="tx1"/>
                          </a:solidFill>
                          <a:effectLst/>
                          <a:latin typeface="Calibri" panose="020F0502020204030204" pitchFamily="34" charset="0"/>
                          <a:ea typeface="Calibri"/>
                          <a:cs typeface="Times New Roman"/>
                        </a:rPr>
                        <a:t>A</a:t>
                      </a:r>
                      <a:r>
                        <a:rPr lang="en-US" sz="1600" dirty="0" err="1">
                          <a:solidFill>
                            <a:schemeClr val="tx1"/>
                          </a:solidFill>
                          <a:effectLst/>
                          <a:latin typeface="Calibri" panose="020F0502020204030204" pitchFamily="34" charset="0"/>
                          <a:ea typeface="Calibri"/>
                          <a:cs typeface="Times New Roman"/>
                        </a:rPr>
                        <a:t>uthority</a:t>
                      </a:r>
                      <a:r>
                        <a:rPr lang="en-US" sz="1600" dirty="0">
                          <a:solidFill>
                            <a:schemeClr val="tx1"/>
                          </a:solidFill>
                          <a:effectLst/>
                          <a:latin typeface="Calibri" panose="020F0502020204030204" pitchFamily="34" charset="0"/>
                          <a:ea typeface="Calibri"/>
                          <a:cs typeface="Times New Roman"/>
                        </a:rPr>
                        <a:t> UJD on the exchange of technical information and cooperation in nuclear safety</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r>
              <a:tr h="221790">
                <a:tc>
                  <a:txBody>
                    <a:bodyPr/>
                    <a:lstStyle/>
                    <a:p>
                      <a:pPr algn="just">
                        <a:lnSpc>
                          <a:spcPct val="107000"/>
                        </a:lnSpc>
                        <a:spcAft>
                          <a:spcPts val="0"/>
                        </a:spcAft>
                        <a:tabLst>
                          <a:tab pos="1628775" algn="l"/>
                        </a:tabLst>
                      </a:pPr>
                      <a:r>
                        <a:rPr lang="en-US" sz="1600" b="1" dirty="0">
                          <a:solidFill>
                            <a:schemeClr val="tx1"/>
                          </a:solidFill>
                          <a:effectLst/>
                          <a:latin typeface="Calibri" panose="020F0502020204030204" pitchFamily="34" charset="0"/>
                          <a:ea typeface="Calibri"/>
                          <a:cs typeface="Times New Roman"/>
                        </a:rPr>
                        <a:t>The other 11 agreements, worth up to $1 billion, are between</a:t>
                      </a:r>
                      <a:r>
                        <a:rPr lang="id-ID" sz="1600" b="1" dirty="0">
                          <a:solidFill>
                            <a:schemeClr val="tx1"/>
                          </a:solidFill>
                          <a:effectLst/>
                          <a:latin typeface="Calibri" panose="020F0502020204030204" pitchFamily="34" charset="0"/>
                          <a:ea typeface="Calibri"/>
                          <a:cs typeface="Times New Roman"/>
                        </a:rPr>
                        <a:t>:</a:t>
                      </a:r>
                      <a:endParaRPr lang="en-US" sz="1600" b="1" dirty="0">
                        <a:solidFill>
                          <a:schemeClr val="tx1"/>
                        </a:solidFill>
                        <a:effectLst/>
                        <a:latin typeface="Calibri" panose="020F0502020204030204" pitchFamily="34" charset="0"/>
                        <a:ea typeface="Calibri"/>
                        <a:cs typeface="Times New Roman"/>
                      </a:endParaRP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21790">
                <a:tc>
                  <a:txBody>
                    <a:bodyPr/>
                    <a:lstStyle/>
                    <a:p>
                      <a:pPr marL="171450" lvl="0" indent="-171450" algn="just">
                        <a:lnSpc>
                          <a:spcPct val="107000"/>
                        </a:lnSpc>
                        <a:spcAft>
                          <a:spcPts val="0"/>
                        </a:spcAft>
                        <a:buFont typeface="Wingdings" panose="05000000000000000000" pitchFamily="2" charset="2"/>
                        <a:buChar char="q"/>
                      </a:pPr>
                      <a:r>
                        <a:rPr lang="en-US" sz="1600" dirty="0">
                          <a:solidFill>
                            <a:schemeClr val="tx1"/>
                          </a:solidFill>
                          <a:effectLst/>
                          <a:latin typeface="Calibri" panose="020F0502020204030204" pitchFamily="34" charset="0"/>
                          <a:ea typeface="Calibri"/>
                          <a:cs typeface="Times New Roman"/>
                        </a:rPr>
                        <a:t>Bank BNI and Slovak </a:t>
                      </a:r>
                      <a:r>
                        <a:rPr lang="en-US" sz="1600" dirty="0" err="1">
                          <a:solidFill>
                            <a:schemeClr val="tx1"/>
                          </a:solidFill>
                          <a:effectLst/>
                          <a:latin typeface="Calibri" panose="020F0502020204030204" pitchFamily="34" charset="0"/>
                          <a:ea typeface="Calibri"/>
                          <a:cs typeface="Times New Roman"/>
                        </a:rPr>
                        <a:t>Eximbanka</a:t>
                      </a:r>
                      <a:endParaRPr lang="en-US" sz="1600" dirty="0">
                        <a:solidFill>
                          <a:schemeClr val="tx1"/>
                        </a:solidFill>
                        <a:effectLst/>
                        <a:latin typeface="Calibri" panose="020F0502020204030204" pitchFamily="34" charset="0"/>
                        <a:ea typeface="Calibri"/>
                        <a:cs typeface="Times New Roman"/>
                      </a:endParaRP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21790">
                <a:tc>
                  <a:txBody>
                    <a:bodyPr/>
                    <a:lstStyle/>
                    <a:p>
                      <a:pPr marL="171450" lvl="0" indent="-171450" algn="just">
                        <a:lnSpc>
                          <a:spcPct val="107000"/>
                        </a:lnSpc>
                        <a:spcAft>
                          <a:spcPts val="0"/>
                        </a:spcAft>
                        <a:buFont typeface="Wingdings" panose="05000000000000000000" pitchFamily="2" charset="2"/>
                        <a:buChar char="q"/>
                      </a:pPr>
                      <a:r>
                        <a:rPr lang="en-US" sz="1600">
                          <a:solidFill>
                            <a:schemeClr val="tx1"/>
                          </a:solidFill>
                          <a:effectLst/>
                          <a:latin typeface="Calibri" panose="020F0502020204030204" pitchFamily="34" charset="0"/>
                          <a:ea typeface="Calibri"/>
                          <a:cs typeface="Times New Roman"/>
                        </a:rPr>
                        <a:t>PT Indonesian Eximbank and Slovak Eximbanka</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2776">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PT </a:t>
                      </a:r>
                      <a:r>
                        <a:rPr lang="en-US" sz="1600" dirty="0" err="1">
                          <a:solidFill>
                            <a:schemeClr val="tx1"/>
                          </a:solidFill>
                          <a:effectLst/>
                          <a:latin typeface="Calibri" panose="020F0502020204030204" pitchFamily="34" charset="0"/>
                          <a:ea typeface="Calibri"/>
                          <a:cs typeface="Times New Roman"/>
                        </a:rPr>
                        <a:t>Pindad</a:t>
                      </a:r>
                      <a:r>
                        <a:rPr lang="en-US" sz="1600" dirty="0">
                          <a:solidFill>
                            <a:schemeClr val="tx1"/>
                          </a:solidFill>
                          <a:effectLst/>
                          <a:latin typeface="Calibri" panose="020F0502020204030204" pitchFamily="34" charset="0"/>
                          <a:ea typeface="Calibri"/>
                          <a:cs typeface="Times New Roman"/>
                        </a:rPr>
                        <a:t> with Slovak Security and Defense Industry ZBOP on system development</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30246">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PT </a:t>
                      </a:r>
                      <a:r>
                        <a:rPr lang="en-US" sz="1600" dirty="0" err="1">
                          <a:solidFill>
                            <a:schemeClr val="tx1"/>
                          </a:solidFill>
                          <a:effectLst/>
                          <a:latin typeface="Calibri" panose="020F0502020204030204" pitchFamily="34" charset="0"/>
                          <a:ea typeface="Calibri"/>
                          <a:cs typeface="Times New Roman"/>
                        </a:rPr>
                        <a:t>Laya’tiyanna</a:t>
                      </a:r>
                      <a:r>
                        <a:rPr lang="en-US" sz="1600" dirty="0">
                          <a:solidFill>
                            <a:schemeClr val="tx1"/>
                          </a:solidFill>
                          <a:effectLst/>
                          <a:latin typeface="Calibri" panose="020F0502020204030204" pitchFamily="34" charset="0"/>
                          <a:ea typeface="Calibri"/>
                          <a:cs typeface="Times New Roman"/>
                        </a:rPr>
                        <a:t> </a:t>
                      </a:r>
                      <a:r>
                        <a:rPr lang="en-US" sz="1600" dirty="0" err="1">
                          <a:solidFill>
                            <a:schemeClr val="tx1"/>
                          </a:solidFill>
                          <a:effectLst/>
                          <a:latin typeface="Calibri" panose="020F0502020204030204" pitchFamily="34" charset="0"/>
                          <a:ea typeface="Calibri"/>
                          <a:cs typeface="Times New Roman"/>
                        </a:rPr>
                        <a:t>Ichsan</a:t>
                      </a:r>
                      <a:r>
                        <a:rPr lang="en-US" sz="1600" dirty="0">
                          <a:solidFill>
                            <a:schemeClr val="tx1"/>
                          </a:solidFill>
                          <a:effectLst/>
                          <a:latin typeface="Calibri" panose="020F0502020204030204" pitchFamily="34" charset="0"/>
                          <a:ea typeface="Calibri"/>
                          <a:cs typeface="Times New Roman"/>
                        </a:rPr>
                        <a:t> and </a:t>
                      </a:r>
                      <a:r>
                        <a:rPr lang="en-US" sz="1600" dirty="0" err="1">
                          <a:solidFill>
                            <a:schemeClr val="tx1"/>
                          </a:solidFill>
                          <a:effectLst/>
                          <a:latin typeface="Calibri" panose="020F0502020204030204" pitchFamily="34" charset="0"/>
                          <a:ea typeface="Calibri"/>
                          <a:cs typeface="Times New Roman"/>
                        </a:rPr>
                        <a:t>Istroenergo</a:t>
                      </a:r>
                      <a:r>
                        <a:rPr lang="en-US" sz="1600" dirty="0">
                          <a:solidFill>
                            <a:schemeClr val="tx1"/>
                          </a:solidFill>
                          <a:effectLst/>
                          <a:latin typeface="Calibri" panose="020F0502020204030204" pitchFamily="34" charset="0"/>
                          <a:ea typeface="Calibri"/>
                          <a:cs typeface="Times New Roman"/>
                        </a:rPr>
                        <a:t> Group on a power plant project</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88032">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Henry company and </a:t>
                      </a:r>
                      <a:r>
                        <a:rPr lang="en-US" sz="1600" dirty="0" err="1">
                          <a:solidFill>
                            <a:schemeClr val="tx1"/>
                          </a:solidFill>
                          <a:effectLst/>
                          <a:latin typeface="Calibri" panose="020F0502020204030204" pitchFamily="34" charset="0"/>
                          <a:ea typeface="Calibri"/>
                          <a:cs typeface="Times New Roman"/>
                        </a:rPr>
                        <a:t>Instroenergo</a:t>
                      </a:r>
                      <a:r>
                        <a:rPr lang="en-US" sz="1600" dirty="0">
                          <a:solidFill>
                            <a:schemeClr val="tx1"/>
                          </a:solidFill>
                          <a:effectLst/>
                          <a:latin typeface="Calibri" panose="020F0502020204030204" pitchFamily="34" charset="0"/>
                          <a:ea typeface="Calibri"/>
                          <a:cs typeface="Times New Roman"/>
                        </a:rPr>
                        <a:t> Group on a power plant project</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88032">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PT </a:t>
                      </a:r>
                      <a:r>
                        <a:rPr lang="en-US" sz="1600" dirty="0" err="1">
                          <a:solidFill>
                            <a:schemeClr val="tx1"/>
                          </a:solidFill>
                          <a:effectLst/>
                          <a:latin typeface="Calibri" panose="020F0502020204030204" pitchFamily="34" charset="0"/>
                          <a:ea typeface="Calibri"/>
                          <a:cs typeface="Times New Roman"/>
                        </a:rPr>
                        <a:t>Sugico</a:t>
                      </a:r>
                      <a:r>
                        <a:rPr lang="en-US" sz="1600" dirty="0">
                          <a:solidFill>
                            <a:schemeClr val="tx1"/>
                          </a:solidFill>
                          <a:effectLst/>
                          <a:latin typeface="Calibri" panose="020F0502020204030204" pitchFamily="34" charset="0"/>
                          <a:ea typeface="Calibri"/>
                          <a:cs typeface="Times New Roman"/>
                        </a:rPr>
                        <a:t> and </a:t>
                      </a:r>
                      <a:r>
                        <a:rPr lang="en-US" sz="1600" dirty="0" err="1">
                          <a:solidFill>
                            <a:schemeClr val="tx1"/>
                          </a:solidFill>
                          <a:effectLst/>
                          <a:latin typeface="Calibri" panose="020F0502020204030204" pitchFamily="34" charset="0"/>
                          <a:ea typeface="Calibri"/>
                          <a:cs typeface="Times New Roman"/>
                        </a:rPr>
                        <a:t>Hornonitrianske</a:t>
                      </a:r>
                      <a:r>
                        <a:rPr lang="en-US" sz="1600" dirty="0">
                          <a:solidFill>
                            <a:schemeClr val="tx1"/>
                          </a:solidFill>
                          <a:effectLst/>
                          <a:latin typeface="Calibri" panose="020F0502020204030204" pitchFamily="34" charset="0"/>
                          <a:ea typeface="Calibri"/>
                          <a:cs typeface="Times New Roman"/>
                        </a:rPr>
                        <a:t> Bane </a:t>
                      </a:r>
                      <a:r>
                        <a:rPr lang="en-US" sz="1600" dirty="0" err="1">
                          <a:solidFill>
                            <a:schemeClr val="tx1"/>
                          </a:solidFill>
                          <a:effectLst/>
                          <a:latin typeface="Calibri" panose="020F0502020204030204" pitchFamily="34" charset="0"/>
                          <a:ea typeface="Calibri"/>
                          <a:cs typeface="Times New Roman"/>
                        </a:rPr>
                        <a:t>Prievidza</a:t>
                      </a:r>
                      <a:r>
                        <a:rPr lang="en-US" sz="1600" dirty="0">
                          <a:solidFill>
                            <a:schemeClr val="tx1"/>
                          </a:solidFill>
                          <a:effectLst/>
                          <a:latin typeface="Calibri" panose="020F0502020204030204" pitchFamily="34" charset="0"/>
                          <a:ea typeface="Calibri"/>
                          <a:cs typeface="Times New Roman"/>
                        </a:rPr>
                        <a:t> on coal mining </a:t>
                      </a:r>
                      <a:r>
                        <a:rPr lang="id-ID" sz="1600" dirty="0">
                          <a:solidFill>
                            <a:schemeClr val="tx1"/>
                          </a:solidFill>
                          <a:effectLst/>
                          <a:latin typeface="Calibri" panose="020F0502020204030204" pitchFamily="34" charset="0"/>
                          <a:ea typeface="Calibri"/>
                          <a:cs typeface="Times New Roman"/>
                        </a:rPr>
                        <a:t>d</a:t>
                      </a:r>
                      <a:r>
                        <a:rPr lang="en-US" sz="1600" dirty="0" err="1">
                          <a:solidFill>
                            <a:schemeClr val="tx1"/>
                          </a:solidFill>
                          <a:effectLst/>
                          <a:latin typeface="Calibri" panose="020F0502020204030204" pitchFamily="34" charset="0"/>
                          <a:ea typeface="Calibri"/>
                          <a:cs typeface="Times New Roman"/>
                        </a:rPr>
                        <a:t>evelopment</a:t>
                      </a:r>
                      <a:endParaRPr lang="en-US" sz="1600" dirty="0">
                        <a:solidFill>
                          <a:schemeClr val="tx1"/>
                        </a:solidFill>
                        <a:effectLst/>
                        <a:latin typeface="Calibri" panose="020F0502020204030204" pitchFamily="34" charset="0"/>
                        <a:ea typeface="Calibri"/>
                        <a:cs typeface="Times New Roman"/>
                      </a:endParaRP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3810">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PT Surya </a:t>
                      </a:r>
                      <a:r>
                        <a:rPr lang="en-US" sz="1600" dirty="0" err="1">
                          <a:solidFill>
                            <a:schemeClr val="tx1"/>
                          </a:solidFill>
                          <a:effectLst/>
                          <a:latin typeface="Calibri" panose="020F0502020204030204" pitchFamily="34" charset="0"/>
                          <a:ea typeface="Calibri"/>
                          <a:cs typeface="Times New Roman"/>
                        </a:rPr>
                        <a:t>Kirana</a:t>
                      </a:r>
                      <a:r>
                        <a:rPr lang="en-US" sz="1600" dirty="0">
                          <a:solidFill>
                            <a:schemeClr val="tx1"/>
                          </a:solidFill>
                          <a:effectLst/>
                          <a:latin typeface="Calibri" panose="020F0502020204030204" pitchFamily="34" charset="0"/>
                          <a:ea typeface="Calibri"/>
                          <a:cs typeface="Times New Roman"/>
                        </a:rPr>
                        <a:t> Duta Mas and </a:t>
                      </a:r>
                      <a:r>
                        <a:rPr lang="en-US" sz="1600" dirty="0" err="1">
                          <a:solidFill>
                            <a:schemeClr val="tx1"/>
                          </a:solidFill>
                          <a:effectLst/>
                          <a:latin typeface="Calibri" panose="020F0502020204030204" pitchFamily="34" charset="0"/>
                          <a:ea typeface="Calibri"/>
                          <a:cs typeface="Times New Roman"/>
                        </a:rPr>
                        <a:t>Konstrukta</a:t>
                      </a:r>
                      <a:r>
                        <a:rPr lang="en-US" sz="1600" dirty="0">
                          <a:solidFill>
                            <a:schemeClr val="tx1"/>
                          </a:solidFill>
                          <a:effectLst/>
                          <a:latin typeface="Calibri" panose="020F0502020204030204" pitchFamily="34" charset="0"/>
                          <a:ea typeface="Calibri"/>
                          <a:cs typeface="Times New Roman"/>
                        </a:rPr>
                        <a:t> Industry on a tire factory project in </a:t>
                      </a:r>
                      <a:r>
                        <a:rPr lang="en-US" sz="1600" dirty="0" err="1">
                          <a:solidFill>
                            <a:schemeClr val="tx1"/>
                          </a:solidFill>
                          <a:effectLst/>
                          <a:latin typeface="Calibri" panose="020F0502020204030204" pitchFamily="34" charset="0"/>
                          <a:ea typeface="Calibri"/>
                          <a:cs typeface="Times New Roman"/>
                        </a:rPr>
                        <a:t>Tangerang</a:t>
                      </a:r>
                      <a:endParaRPr lang="en-US" sz="1600" dirty="0">
                        <a:solidFill>
                          <a:schemeClr val="tx1"/>
                        </a:solidFill>
                        <a:effectLst/>
                        <a:latin typeface="Calibri" panose="020F0502020204030204" pitchFamily="34" charset="0"/>
                        <a:ea typeface="Calibri"/>
                        <a:cs typeface="Times New Roman"/>
                      </a:endParaRP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65710">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PT Surya </a:t>
                      </a:r>
                      <a:r>
                        <a:rPr lang="en-US" sz="1600" dirty="0" err="1">
                          <a:solidFill>
                            <a:schemeClr val="tx1"/>
                          </a:solidFill>
                          <a:effectLst/>
                          <a:latin typeface="Calibri" panose="020F0502020204030204" pitchFamily="34" charset="0"/>
                          <a:ea typeface="Calibri"/>
                          <a:cs typeface="Times New Roman"/>
                        </a:rPr>
                        <a:t>Kirana</a:t>
                      </a:r>
                      <a:r>
                        <a:rPr lang="en-US" sz="1600" dirty="0">
                          <a:solidFill>
                            <a:schemeClr val="tx1"/>
                          </a:solidFill>
                          <a:effectLst/>
                          <a:latin typeface="Calibri" panose="020F0502020204030204" pitchFamily="34" charset="0"/>
                          <a:ea typeface="Calibri"/>
                          <a:cs typeface="Times New Roman"/>
                        </a:rPr>
                        <a:t> Duta Mas and </a:t>
                      </a:r>
                      <a:r>
                        <a:rPr lang="en-US" sz="1600" dirty="0" err="1">
                          <a:solidFill>
                            <a:schemeClr val="tx1"/>
                          </a:solidFill>
                          <a:effectLst/>
                          <a:latin typeface="Calibri" panose="020F0502020204030204" pitchFamily="34" charset="0"/>
                          <a:ea typeface="Calibri"/>
                          <a:cs typeface="Times New Roman"/>
                        </a:rPr>
                        <a:t>Pio</a:t>
                      </a:r>
                      <a:r>
                        <a:rPr lang="en-US" sz="1600" dirty="0">
                          <a:solidFill>
                            <a:schemeClr val="tx1"/>
                          </a:solidFill>
                          <a:effectLst/>
                          <a:latin typeface="Calibri" panose="020F0502020204030204" pitchFamily="34" charset="0"/>
                          <a:ea typeface="Calibri"/>
                          <a:cs typeface="Times New Roman"/>
                        </a:rPr>
                        <a:t> </a:t>
                      </a:r>
                      <a:r>
                        <a:rPr lang="en-US" sz="1600" dirty="0" err="1">
                          <a:solidFill>
                            <a:schemeClr val="tx1"/>
                          </a:solidFill>
                          <a:effectLst/>
                          <a:latin typeface="Calibri" panose="020F0502020204030204" pitchFamily="34" charset="0"/>
                          <a:ea typeface="Calibri"/>
                          <a:cs typeface="Times New Roman"/>
                        </a:rPr>
                        <a:t>Keramoprojekt</a:t>
                      </a:r>
                      <a:r>
                        <a:rPr lang="en-US" sz="1600" dirty="0">
                          <a:solidFill>
                            <a:schemeClr val="tx1"/>
                          </a:solidFill>
                          <a:effectLst/>
                          <a:latin typeface="Calibri" panose="020F0502020204030204" pitchFamily="34" charset="0"/>
                          <a:ea typeface="Calibri"/>
                          <a:cs typeface="Times New Roman"/>
                        </a:rPr>
                        <a:t> on a cement factory in Central Java</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88032">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err="1">
                          <a:solidFill>
                            <a:schemeClr val="tx1"/>
                          </a:solidFill>
                          <a:effectLst/>
                          <a:latin typeface="Calibri" panose="020F0502020204030204" pitchFamily="34" charset="0"/>
                          <a:ea typeface="Calibri"/>
                          <a:cs typeface="Times New Roman"/>
                        </a:rPr>
                        <a:t>Galenium</a:t>
                      </a:r>
                      <a:r>
                        <a:rPr lang="en-US" sz="1600" dirty="0">
                          <a:solidFill>
                            <a:schemeClr val="tx1"/>
                          </a:solidFill>
                          <a:effectLst/>
                          <a:latin typeface="Calibri" panose="020F0502020204030204" pitchFamily="34" charset="0"/>
                          <a:ea typeface="Calibri"/>
                          <a:cs typeface="Times New Roman"/>
                        </a:rPr>
                        <a:t> Pharmacy and </a:t>
                      </a:r>
                      <a:r>
                        <a:rPr lang="en-US" sz="1600" dirty="0" err="1">
                          <a:solidFill>
                            <a:schemeClr val="tx1"/>
                          </a:solidFill>
                          <a:effectLst/>
                          <a:latin typeface="Calibri" panose="020F0502020204030204" pitchFamily="34" charset="0"/>
                          <a:ea typeface="Calibri"/>
                          <a:cs typeface="Times New Roman"/>
                        </a:rPr>
                        <a:t>Sicorp</a:t>
                      </a:r>
                      <a:r>
                        <a:rPr lang="en-US" sz="1600" dirty="0">
                          <a:solidFill>
                            <a:schemeClr val="tx1"/>
                          </a:solidFill>
                          <a:effectLst/>
                          <a:latin typeface="Calibri" panose="020F0502020204030204" pitchFamily="34" charset="0"/>
                          <a:ea typeface="Calibri"/>
                          <a:cs typeface="Times New Roman"/>
                        </a:rPr>
                        <a:t> Slovakia on the drug industry</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82266">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a:solidFill>
                            <a:schemeClr val="tx1"/>
                          </a:solidFill>
                          <a:effectLst/>
                          <a:latin typeface="Calibri" panose="020F0502020204030204" pitchFamily="34" charset="0"/>
                          <a:ea typeface="Calibri"/>
                          <a:cs typeface="Times New Roman"/>
                        </a:rPr>
                        <a:t>Tri </a:t>
                      </a:r>
                      <a:r>
                        <a:rPr lang="en-US" sz="1600" dirty="0" err="1">
                          <a:solidFill>
                            <a:schemeClr val="tx1"/>
                          </a:solidFill>
                          <a:effectLst/>
                          <a:latin typeface="Calibri" panose="020F0502020204030204" pitchFamily="34" charset="0"/>
                          <a:ea typeface="Calibri"/>
                          <a:cs typeface="Times New Roman"/>
                        </a:rPr>
                        <a:t>Agri</a:t>
                      </a:r>
                      <a:r>
                        <a:rPr lang="en-US" sz="1600" dirty="0">
                          <a:solidFill>
                            <a:schemeClr val="tx1"/>
                          </a:solidFill>
                          <a:effectLst/>
                          <a:latin typeface="Calibri" panose="020F0502020204030204" pitchFamily="34" charset="0"/>
                          <a:ea typeface="Calibri"/>
                          <a:cs typeface="Times New Roman"/>
                        </a:rPr>
                        <a:t> and Compel Industries on CPO exports to Central and East Europe</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676">
                <a:tc>
                  <a:txBody>
                    <a:bodyPr/>
                    <a:lstStyle/>
                    <a:p>
                      <a:pPr marL="171450" lvl="0" indent="-171450" algn="just">
                        <a:lnSpc>
                          <a:spcPct val="107000"/>
                        </a:lnSpc>
                        <a:spcAft>
                          <a:spcPts val="0"/>
                        </a:spcAft>
                        <a:buFont typeface="Wingdings" panose="05000000000000000000" pitchFamily="2" charset="2"/>
                        <a:buChar char="q"/>
                        <a:tabLst>
                          <a:tab pos="1628775" algn="l"/>
                        </a:tabLst>
                      </a:pPr>
                      <a:r>
                        <a:rPr lang="en-US" sz="1600" dirty="0" err="1">
                          <a:solidFill>
                            <a:schemeClr val="tx1"/>
                          </a:solidFill>
                          <a:effectLst/>
                          <a:latin typeface="Calibri" panose="020F0502020204030204" pitchFamily="34" charset="0"/>
                          <a:ea typeface="Calibri"/>
                          <a:cs typeface="Times New Roman"/>
                        </a:rPr>
                        <a:t>Lippo</a:t>
                      </a:r>
                      <a:r>
                        <a:rPr lang="en-US" sz="1600" dirty="0">
                          <a:solidFill>
                            <a:schemeClr val="tx1"/>
                          </a:solidFill>
                          <a:effectLst/>
                          <a:latin typeface="Calibri" panose="020F0502020204030204" pitchFamily="34" charset="0"/>
                          <a:ea typeface="Calibri"/>
                          <a:cs typeface="Times New Roman"/>
                        </a:rPr>
                        <a:t> Group and </a:t>
                      </a:r>
                      <a:r>
                        <a:rPr lang="en-US" sz="1600" dirty="0" err="1">
                          <a:solidFill>
                            <a:schemeClr val="tx1"/>
                          </a:solidFill>
                          <a:effectLst/>
                          <a:latin typeface="Calibri" panose="020F0502020204030204" pitchFamily="34" charset="0"/>
                          <a:ea typeface="Calibri"/>
                          <a:cs typeface="Times New Roman"/>
                        </a:rPr>
                        <a:t>Pio</a:t>
                      </a:r>
                      <a:r>
                        <a:rPr lang="en-US" sz="1600" dirty="0">
                          <a:solidFill>
                            <a:schemeClr val="tx1"/>
                          </a:solidFill>
                          <a:effectLst/>
                          <a:latin typeface="Calibri" panose="020F0502020204030204" pitchFamily="34" charset="0"/>
                          <a:ea typeface="Calibri"/>
                          <a:cs typeface="Times New Roman"/>
                        </a:rPr>
                        <a:t> </a:t>
                      </a:r>
                      <a:r>
                        <a:rPr lang="en-US" sz="1600" dirty="0" err="1">
                          <a:solidFill>
                            <a:schemeClr val="tx1"/>
                          </a:solidFill>
                          <a:effectLst/>
                          <a:latin typeface="Calibri" panose="020F0502020204030204" pitchFamily="34" charset="0"/>
                          <a:ea typeface="Calibri"/>
                          <a:cs typeface="Times New Roman"/>
                        </a:rPr>
                        <a:t>Keramoprojekt</a:t>
                      </a:r>
                      <a:r>
                        <a:rPr lang="en-US" sz="1600" dirty="0">
                          <a:solidFill>
                            <a:schemeClr val="tx1"/>
                          </a:solidFill>
                          <a:effectLst/>
                          <a:latin typeface="Calibri" panose="020F0502020204030204" pitchFamily="34" charset="0"/>
                          <a:ea typeface="Calibri"/>
                          <a:cs typeface="Times New Roman"/>
                        </a:rPr>
                        <a:t> on a cement factory in West Papua</a:t>
                      </a:r>
                    </a:p>
                  </a:txBody>
                  <a:tcPr marL="45897" marR="458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14</a:t>
            </a:fld>
            <a:endParaRPr lang="en-US"/>
          </a:p>
        </p:txBody>
      </p:sp>
      <p:sp>
        <p:nvSpPr>
          <p:cNvPr id="6" name="Rectangle 5"/>
          <p:cNvSpPr/>
          <p:nvPr/>
        </p:nvSpPr>
        <p:spPr>
          <a:xfrm>
            <a:off x="755576" y="764704"/>
            <a:ext cx="7776864" cy="25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solidFill>
                  <a:schemeClr val="tx1"/>
                </a:solidFill>
              </a:rPr>
              <a:t>Indonesia and Slovakia signed 15 agreements:</a:t>
            </a:r>
            <a:endParaRPr lang="en-US" b="1" dirty="0">
              <a:solidFill>
                <a:schemeClr val="tx1"/>
              </a:solidFill>
            </a:endParaRPr>
          </a:p>
        </p:txBody>
      </p:sp>
    </p:spTree>
    <p:extLst>
      <p:ext uri="{BB962C8B-B14F-4D97-AF65-F5344CB8AC3E}">
        <p14:creationId xmlns:p14="http://schemas.microsoft.com/office/powerpoint/2010/main" val="1515412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36712"/>
            <a:ext cx="7416824" cy="864096"/>
          </a:xfrm>
          <a:solidFill>
            <a:schemeClr val="accent2">
              <a:lumMod val="60000"/>
              <a:lumOff val="40000"/>
            </a:schemeClr>
          </a:solidFill>
        </p:spPr>
        <p:txBody>
          <a:bodyPr>
            <a:noAutofit/>
          </a:bodyPr>
          <a:lstStyle/>
          <a:p>
            <a:pPr algn="ctr"/>
            <a:r>
              <a:rPr lang="en-US" sz="2800" b="1" dirty="0" smtClean="0">
                <a:solidFill>
                  <a:schemeClr val="tx1"/>
                </a:solidFill>
                <a:latin typeface="Calibri" panose="020F0502020204030204" pitchFamily="34" charset="0"/>
              </a:rPr>
              <a:t/>
            </a:r>
            <a:br>
              <a:rPr lang="en-US" sz="2800" b="1" dirty="0" smtClean="0">
                <a:solidFill>
                  <a:schemeClr val="tx1"/>
                </a:solidFill>
                <a:latin typeface="Calibri" panose="020F0502020204030204" pitchFamily="34" charset="0"/>
              </a:rPr>
            </a:br>
            <a:r>
              <a:rPr lang="en-US" sz="2800" b="1" dirty="0" smtClean="0">
                <a:solidFill>
                  <a:schemeClr val="tx1"/>
                </a:solidFill>
                <a:latin typeface="Calibri" panose="020F0502020204030204" pitchFamily="34" charset="0"/>
              </a:rPr>
              <a:t>The 8</a:t>
            </a:r>
            <a:r>
              <a:rPr lang="en-US" sz="2800" b="1" baseline="30000" dirty="0" smtClean="0">
                <a:solidFill>
                  <a:schemeClr val="tx1"/>
                </a:solidFill>
                <a:latin typeface="Calibri" panose="020F0502020204030204" pitchFamily="34" charset="0"/>
              </a:rPr>
              <a:t>th</a:t>
            </a:r>
            <a:r>
              <a:rPr lang="en-US" sz="2800" b="1" dirty="0" smtClean="0">
                <a:solidFill>
                  <a:schemeClr val="tx1"/>
                </a:solidFill>
                <a:latin typeface="Calibri" panose="020F0502020204030204" pitchFamily="34" charset="0"/>
              </a:rPr>
              <a:t> Business Round Table  (BRT) </a:t>
            </a:r>
            <a:br>
              <a:rPr lang="en-US" sz="2800" b="1" dirty="0" smtClean="0">
                <a:solidFill>
                  <a:schemeClr val="tx1"/>
                </a:solidFill>
                <a:latin typeface="Calibri" panose="020F0502020204030204" pitchFamily="34" charset="0"/>
              </a:rPr>
            </a:br>
            <a:r>
              <a:rPr lang="en-US" sz="2800" b="1" dirty="0" smtClean="0">
                <a:solidFill>
                  <a:schemeClr val="tx1"/>
                </a:solidFill>
                <a:latin typeface="Calibri" panose="020F0502020204030204" pitchFamily="34" charset="0"/>
              </a:rPr>
              <a:t>Bali, December 2, </a:t>
            </a:r>
            <a:r>
              <a:rPr lang="id-ID" sz="2800" b="1" dirty="0" smtClean="0">
                <a:solidFill>
                  <a:schemeClr val="tx1"/>
                </a:solidFill>
                <a:latin typeface="Calibri" panose="020F0502020204030204" pitchFamily="34" charset="0"/>
              </a:rPr>
              <a:t>2013</a:t>
            </a:r>
            <a:endParaRPr lang="en-US" sz="2800" b="1" dirty="0">
              <a:solidFill>
                <a:schemeClr val="tx1"/>
              </a:solidFill>
              <a:latin typeface="Calibri" panose="020F0502020204030204" pitchFamily="34" charset="0"/>
            </a:endParaRPr>
          </a:p>
        </p:txBody>
      </p:sp>
      <p:sp>
        <p:nvSpPr>
          <p:cNvPr id="3" name="Content Placeholder 2"/>
          <p:cNvSpPr>
            <a:spLocks noGrp="1"/>
          </p:cNvSpPr>
          <p:nvPr>
            <p:ph idx="1"/>
          </p:nvPr>
        </p:nvSpPr>
        <p:spPr>
          <a:xfrm>
            <a:off x="827584" y="1916832"/>
            <a:ext cx="7416824" cy="4203829"/>
          </a:xfrm>
        </p:spPr>
        <p:txBody>
          <a:bodyPr>
            <a:normAutofit fontScale="77500" lnSpcReduction="20000"/>
          </a:bodyPr>
          <a:lstStyle/>
          <a:p>
            <a:pPr marL="68580" indent="0">
              <a:buNone/>
            </a:pPr>
            <a:r>
              <a:rPr lang="id-ID" dirty="0" smtClean="0">
                <a:solidFill>
                  <a:schemeClr val="tx1"/>
                </a:solidFill>
              </a:rPr>
              <a:t>Agreements:</a:t>
            </a:r>
          </a:p>
          <a:p>
            <a:pPr>
              <a:buFont typeface="Wingdings" panose="05000000000000000000" pitchFamily="2" charset="2"/>
              <a:buChar char="q"/>
            </a:pPr>
            <a:r>
              <a:rPr lang="id-ID" dirty="0" smtClean="0">
                <a:solidFill>
                  <a:schemeClr val="tx1"/>
                </a:solidFill>
              </a:rPr>
              <a:t>Indowana Power and Istroenergo Group Levice on Industrial Power Plant 60 MW (ethanol production) in East Kalimantan</a:t>
            </a:r>
          </a:p>
          <a:p>
            <a:pPr>
              <a:buFont typeface="Wingdings" panose="05000000000000000000" pitchFamily="2" charset="2"/>
              <a:buChar char="q"/>
            </a:pPr>
            <a:r>
              <a:rPr lang="id-ID" dirty="0" smtClean="0">
                <a:solidFill>
                  <a:schemeClr val="tx1"/>
                </a:solidFill>
              </a:rPr>
              <a:t>PT. Gistec Prima and PIO Keramoproject Trencin on Miripi Integrated Cement Plant and </a:t>
            </a:r>
            <a:r>
              <a:rPr lang="id-ID" dirty="0">
                <a:solidFill>
                  <a:schemeClr val="tx1"/>
                </a:solidFill>
              </a:rPr>
              <a:t>40 MW Power </a:t>
            </a:r>
            <a:r>
              <a:rPr lang="id-ID" dirty="0" smtClean="0">
                <a:solidFill>
                  <a:schemeClr val="tx1"/>
                </a:solidFill>
              </a:rPr>
              <a:t>Plant in </a:t>
            </a:r>
            <a:r>
              <a:rPr lang="id-ID" dirty="0">
                <a:solidFill>
                  <a:schemeClr val="tx1"/>
                </a:solidFill>
              </a:rPr>
              <a:t>Manokwari West </a:t>
            </a:r>
            <a:r>
              <a:rPr lang="id-ID" dirty="0" smtClean="0">
                <a:solidFill>
                  <a:schemeClr val="tx1"/>
                </a:solidFill>
              </a:rPr>
              <a:t>Papua </a:t>
            </a:r>
          </a:p>
          <a:p>
            <a:pPr>
              <a:buFont typeface="Wingdings" panose="05000000000000000000" pitchFamily="2" charset="2"/>
              <a:buChar char="q"/>
            </a:pPr>
            <a:r>
              <a:rPr lang="id-ID" dirty="0" smtClean="0">
                <a:solidFill>
                  <a:schemeClr val="tx1"/>
                </a:solidFill>
              </a:rPr>
              <a:t>PT Triutama Dasa Indonesia (joint venture company of Zeus Investment&amp;Mining Ltd, Singapore and PT Star Vybros) and PIO Keramoproject Trencin on Cement Plant 1.73 million MT in Chiara Banten</a:t>
            </a:r>
          </a:p>
          <a:p>
            <a:pPr>
              <a:buFont typeface="Wingdings" panose="05000000000000000000" pitchFamily="2" charset="2"/>
              <a:buChar char="q"/>
            </a:pPr>
            <a:r>
              <a:rPr lang="id-ID" dirty="0" smtClean="0">
                <a:solidFill>
                  <a:schemeClr val="tx1"/>
                </a:solidFill>
              </a:rPr>
              <a:t>Indowana Power and Istroenergo Group Levice on Power Plant 2x100MW Angana  and 160 </a:t>
            </a:r>
            <a:r>
              <a:rPr lang="id-ID" dirty="0">
                <a:solidFill>
                  <a:schemeClr val="tx1"/>
                </a:solidFill>
              </a:rPr>
              <a:t>km of high voltage line 150 kv </a:t>
            </a:r>
            <a:r>
              <a:rPr lang="id-ID" dirty="0" smtClean="0">
                <a:solidFill>
                  <a:schemeClr val="tx1"/>
                </a:solidFill>
              </a:rPr>
              <a:t>in East Kalimantan </a:t>
            </a:r>
          </a:p>
          <a:p>
            <a:pPr>
              <a:buFont typeface="Wingdings" panose="05000000000000000000" pitchFamily="2" charset="2"/>
              <a:buChar char="q"/>
            </a:pPr>
            <a:r>
              <a:rPr lang="id-ID" dirty="0">
                <a:solidFill>
                  <a:schemeClr val="tx1"/>
                </a:solidFill>
              </a:rPr>
              <a:t>Indowana Power and Istroenergo Group Levice </a:t>
            </a:r>
            <a:r>
              <a:rPr lang="id-ID" dirty="0" smtClean="0">
                <a:solidFill>
                  <a:schemeClr val="tx1"/>
                </a:solidFill>
              </a:rPr>
              <a:t>on Power Plant 2 x25 MW in Karimun</a:t>
            </a:r>
          </a:p>
          <a:p>
            <a:pPr>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15</a:t>
            </a:fld>
            <a:endParaRPr lang="en-US"/>
          </a:p>
        </p:txBody>
      </p:sp>
    </p:spTree>
    <p:extLst>
      <p:ext uri="{BB962C8B-B14F-4D97-AF65-F5344CB8AC3E}">
        <p14:creationId xmlns:p14="http://schemas.microsoft.com/office/powerpoint/2010/main" val="2815791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57120"/>
          </a:xfrm>
        </p:spPr>
        <p:txBody>
          <a:bodyPr>
            <a:normAutofit/>
          </a:bodyPr>
          <a:lstStyle/>
          <a:p>
            <a:r>
              <a:rPr lang="id-ID" sz="2000" b="1" dirty="0" smtClean="0"/>
              <a:t>FUTURE TRADE &amp; FDI</a:t>
            </a:r>
            <a:endParaRPr lang="en-US" sz="2000" b="1" dirty="0"/>
          </a:p>
        </p:txBody>
      </p:sp>
      <p:sp>
        <p:nvSpPr>
          <p:cNvPr id="3" name="Content Placeholder 2"/>
          <p:cNvSpPr>
            <a:spLocks noGrp="1"/>
          </p:cNvSpPr>
          <p:nvPr>
            <p:ph idx="1"/>
          </p:nvPr>
        </p:nvSpPr>
        <p:spPr>
          <a:xfrm>
            <a:off x="1115616" y="1628800"/>
            <a:ext cx="6777317" cy="3508977"/>
          </a:xfrm>
        </p:spPr>
        <p:txBody>
          <a:bodyPr>
            <a:normAutofit fontScale="85000" lnSpcReduction="20000"/>
          </a:bodyPr>
          <a:lstStyle/>
          <a:p>
            <a:pPr algn="just" fontAlgn="base"/>
            <a:r>
              <a:rPr lang="en-US" dirty="0" smtClean="0"/>
              <a:t>Indonesia </a:t>
            </a:r>
            <a:r>
              <a:rPr lang="en-US" dirty="0"/>
              <a:t>had the largest potential for geothermal energy production, yet only 5 percent of the 40 percent of the world’s geothermal potential located in Indonesia, had been utilized.</a:t>
            </a:r>
          </a:p>
          <a:p>
            <a:pPr algn="just" fontAlgn="base"/>
            <a:r>
              <a:rPr lang="en-US" dirty="0"/>
              <a:t>Indonesia also has great potential to develop water-powered electricity generators due to the country’s archipelagic nature.</a:t>
            </a:r>
          </a:p>
          <a:p>
            <a:pPr algn="just" fontAlgn="base"/>
            <a:r>
              <a:rPr lang="en-US" dirty="0" smtClean="0"/>
              <a:t>Slovakia’s </a:t>
            </a:r>
            <a:r>
              <a:rPr lang="en-US" dirty="0"/>
              <a:t>expertise in energy and infrastructure </a:t>
            </a:r>
            <a:r>
              <a:rPr lang="en-US" dirty="0" smtClean="0"/>
              <a:t>h</a:t>
            </a:r>
            <a:r>
              <a:rPr lang="id-ID" dirty="0" smtClean="0"/>
              <a:t>ave</a:t>
            </a:r>
            <a:r>
              <a:rPr lang="en-US" dirty="0" smtClean="0"/>
              <a:t> </a:t>
            </a:r>
            <a:r>
              <a:rPr lang="en-US" dirty="0"/>
              <a:t>great potential in helping Indonesia harness its natural </a:t>
            </a:r>
            <a:r>
              <a:rPr lang="en-US" dirty="0" smtClean="0"/>
              <a:t>resources </a:t>
            </a:r>
            <a:endParaRPr lang="id-ID" dirty="0" smtClean="0"/>
          </a:p>
          <a:p>
            <a:pPr algn="just" fontAlgn="base"/>
            <a:r>
              <a:rPr lang="en-US" dirty="0" smtClean="0"/>
              <a:t>Indonesia </a:t>
            </a:r>
            <a:r>
              <a:rPr lang="en-US" dirty="0"/>
              <a:t>could also be a potential consumer for Slovakia’s products, such as military vehicles, arms and food </a:t>
            </a:r>
            <a:r>
              <a:rPr lang="en-US" dirty="0" smtClean="0"/>
              <a:t>products</a:t>
            </a: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16</a:t>
            </a:fld>
            <a:endParaRPr lang="en-US"/>
          </a:p>
        </p:txBody>
      </p:sp>
    </p:spTree>
    <p:extLst>
      <p:ext uri="{BB962C8B-B14F-4D97-AF65-F5344CB8AC3E}">
        <p14:creationId xmlns:p14="http://schemas.microsoft.com/office/powerpoint/2010/main" val="965229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504056"/>
          </a:xfrm>
        </p:spPr>
        <p:txBody>
          <a:bodyPr>
            <a:normAutofit fontScale="90000"/>
          </a:bodyPr>
          <a:lstStyle/>
          <a:p>
            <a:pPr algn="ctr"/>
            <a:r>
              <a:rPr lang="id-ID" b="1" dirty="0" smtClean="0">
                <a:solidFill>
                  <a:schemeClr val="accent1">
                    <a:lumMod val="50000"/>
                  </a:schemeClr>
                </a:solidFill>
              </a:rPr>
              <a:t>WHY INDONESIA </a:t>
            </a:r>
            <a:endParaRPr lang="en-US"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17</a:t>
            </a:fld>
            <a:endParaRPr lang="en-US"/>
          </a:p>
        </p:txBody>
      </p:sp>
      <p:sp>
        <p:nvSpPr>
          <p:cNvPr id="7" name="Rectangle 6"/>
          <p:cNvSpPr/>
          <p:nvPr/>
        </p:nvSpPr>
        <p:spPr>
          <a:xfrm>
            <a:off x="539552" y="1196752"/>
            <a:ext cx="3802281"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 indent="0">
              <a:buNone/>
            </a:pPr>
            <a:r>
              <a:rPr lang="en-US" sz="1400" b="1" dirty="0">
                <a:solidFill>
                  <a:schemeClr val="tx1"/>
                </a:solidFill>
              </a:rPr>
              <a:t>Large population </a:t>
            </a:r>
            <a:endParaRPr lang="id-ID" sz="1400" b="1" dirty="0" smtClean="0">
              <a:solidFill>
                <a:schemeClr val="tx1"/>
              </a:solidFill>
            </a:endParaRPr>
          </a:p>
          <a:p>
            <a:pPr marL="354330" indent="-285750" algn="just">
              <a:buFont typeface="Arial" panose="020B0604020202020204" pitchFamily="34" charset="0"/>
              <a:buChar char="•"/>
            </a:pPr>
            <a:r>
              <a:rPr lang="en-US" sz="1400" dirty="0" smtClean="0">
                <a:solidFill>
                  <a:schemeClr val="tx1"/>
                </a:solidFill>
              </a:rPr>
              <a:t>Indonesia </a:t>
            </a:r>
            <a:r>
              <a:rPr lang="en-US" sz="1400" dirty="0">
                <a:solidFill>
                  <a:schemeClr val="tx1"/>
                </a:solidFill>
              </a:rPr>
              <a:t>is literally a </a:t>
            </a:r>
            <a:r>
              <a:rPr lang="en-US" sz="1400" dirty="0" smtClean="0">
                <a:solidFill>
                  <a:schemeClr val="tx1"/>
                </a:solidFill>
              </a:rPr>
              <a:t>giant</a:t>
            </a:r>
            <a:endParaRPr lang="id-ID" sz="1400" dirty="0" smtClean="0">
              <a:solidFill>
                <a:schemeClr val="tx1"/>
              </a:solidFill>
            </a:endParaRPr>
          </a:p>
          <a:p>
            <a:pPr marL="354330" indent="-285750" algn="just">
              <a:buFont typeface="Arial" panose="020B0604020202020204" pitchFamily="34" charset="0"/>
              <a:buChar char="•"/>
            </a:pPr>
            <a:r>
              <a:rPr lang="en-US" sz="1400" dirty="0" smtClean="0">
                <a:solidFill>
                  <a:schemeClr val="tx1"/>
                </a:solidFill>
              </a:rPr>
              <a:t>Its </a:t>
            </a:r>
            <a:r>
              <a:rPr lang="en-US" sz="1400" dirty="0">
                <a:solidFill>
                  <a:schemeClr val="tx1"/>
                </a:solidFill>
              </a:rPr>
              <a:t>market alone exceeds some </a:t>
            </a:r>
            <a:r>
              <a:rPr lang="en-US" sz="1400" dirty="0" smtClean="0">
                <a:solidFill>
                  <a:schemeClr val="tx1"/>
                </a:solidFill>
              </a:rPr>
              <a:t>2</a:t>
            </a:r>
            <a:r>
              <a:rPr lang="id-ID" sz="1400" dirty="0" smtClean="0">
                <a:solidFill>
                  <a:schemeClr val="tx1"/>
                </a:solidFill>
              </a:rPr>
              <a:t>51 in 2013</a:t>
            </a:r>
            <a:r>
              <a:rPr lang="en-US" sz="1400" dirty="0" smtClean="0">
                <a:solidFill>
                  <a:schemeClr val="tx1"/>
                </a:solidFill>
              </a:rPr>
              <a:t> </a:t>
            </a:r>
            <a:r>
              <a:rPr lang="en-US" sz="1400" dirty="0">
                <a:solidFill>
                  <a:schemeClr val="tx1"/>
                </a:solidFill>
              </a:rPr>
              <a:t>million people</a:t>
            </a:r>
            <a:r>
              <a:rPr lang="id-ID" sz="1400" dirty="0">
                <a:solidFill>
                  <a:schemeClr val="tx1"/>
                </a:solidFill>
              </a:rPr>
              <a:t> (4th </a:t>
            </a:r>
            <a:r>
              <a:rPr lang="en-US" sz="1400" dirty="0">
                <a:solidFill>
                  <a:schemeClr val="tx1"/>
                </a:solidFill>
              </a:rPr>
              <a:t>largest country in the world in terms of its population after China, India, and</a:t>
            </a:r>
            <a:r>
              <a:rPr lang="id-ID" sz="1400" dirty="0">
                <a:solidFill>
                  <a:schemeClr val="tx1"/>
                </a:solidFill>
              </a:rPr>
              <a:t> </a:t>
            </a:r>
            <a:r>
              <a:rPr lang="en-US" sz="1400" dirty="0">
                <a:solidFill>
                  <a:schemeClr val="tx1"/>
                </a:solidFill>
              </a:rPr>
              <a:t>the United States</a:t>
            </a:r>
            <a:r>
              <a:rPr lang="id-ID" sz="1400" dirty="0" smtClean="0">
                <a:solidFill>
                  <a:schemeClr val="tx1"/>
                </a:solidFill>
              </a:rPr>
              <a:t>)</a:t>
            </a:r>
          </a:p>
          <a:p>
            <a:pPr marL="354330" indent="-285750" algn="just">
              <a:buFont typeface="Arial" panose="020B0604020202020204" pitchFamily="34" charset="0"/>
              <a:buChar char="•"/>
            </a:pPr>
            <a:r>
              <a:rPr lang="id-ID" sz="1400" dirty="0" smtClean="0">
                <a:solidFill>
                  <a:schemeClr val="tx1"/>
                </a:solidFill>
              </a:rPr>
              <a:t>A </a:t>
            </a:r>
            <a:r>
              <a:rPr lang="en-US" sz="1400" dirty="0">
                <a:solidFill>
                  <a:schemeClr val="tx1"/>
                </a:solidFill>
              </a:rPr>
              <a:t>vibrant </a:t>
            </a:r>
            <a:r>
              <a:rPr lang="id-ID" sz="1400" dirty="0">
                <a:solidFill>
                  <a:schemeClr val="tx1"/>
                </a:solidFill>
              </a:rPr>
              <a:t>l</a:t>
            </a:r>
            <a:r>
              <a:rPr lang="en-US" sz="1400" dirty="0" err="1">
                <a:solidFill>
                  <a:schemeClr val="tx1"/>
                </a:solidFill>
              </a:rPr>
              <a:t>abor</a:t>
            </a:r>
            <a:r>
              <a:rPr lang="en-US" sz="1400" dirty="0">
                <a:solidFill>
                  <a:schemeClr val="tx1"/>
                </a:solidFill>
              </a:rPr>
              <a:t> force of skilled and educated workers</a:t>
            </a:r>
          </a:p>
        </p:txBody>
      </p:sp>
      <p:sp>
        <p:nvSpPr>
          <p:cNvPr id="9" name="Rectangle 8"/>
          <p:cNvSpPr/>
          <p:nvPr/>
        </p:nvSpPr>
        <p:spPr>
          <a:xfrm>
            <a:off x="4610059" y="3429000"/>
            <a:ext cx="3894315" cy="3024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 indent="0" algn="just">
              <a:buNone/>
            </a:pPr>
            <a:r>
              <a:rPr lang="en-US" sz="1400" b="1" dirty="0">
                <a:solidFill>
                  <a:schemeClr val="tx1"/>
                </a:solidFill>
              </a:rPr>
              <a:t>Large numbers of Small and Medium Enterprises </a:t>
            </a:r>
          </a:p>
          <a:p>
            <a:pPr marL="285750" indent="-285750" algn="just">
              <a:buFont typeface="Arial" panose="020B0604020202020204" pitchFamily="34" charset="0"/>
              <a:buChar char="•"/>
            </a:pPr>
            <a:r>
              <a:rPr lang="en-US" sz="1400" dirty="0">
                <a:solidFill>
                  <a:schemeClr val="tx1"/>
                </a:solidFill>
              </a:rPr>
              <a:t>The business people in Indonesia (42 million), mostly are dominated by local private business entrepreneurs, have built their </a:t>
            </a:r>
            <a:r>
              <a:rPr lang="en-US" sz="1400" dirty="0" smtClean="0">
                <a:solidFill>
                  <a:schemeClr val="tx1"/>
                </a:solidFill>
              </a:rPr>
              <a:t>small</a:t>
            </a:r>
            <a:r>
              <a:rPr lang="id-ID" sz="1400" dirty="0" smtClean="0">
                <a:solidFill>
                  <a:schemeClr val="tx1"/>
                </a:solidFill>
              </a:rPr>
              <a:t>&amp;</a:t>
            </a:r>
            <a:r>
              <a:rPr lang="en-US" sz="1400" dirty="0" smtClean="0">
                <a:solidFill>
                  <a:schemeClr val="tx1"/>
                </a:solidFill>
              </a:rPr>
              <a:t>medium </a:t>
            </a:r>
            <a:r>
              <a:rPr lang="en-US" sz="1400" dirty="0">
                <a:solidFill>
                  <a:schemeClr val="tx1"/>
                </a:solidFill>
              </a:rPr>
              <a:t>enterprises while managing to make millions of profit. </a:t>
            </a:r>
          </a:p>
          <a:p>
            <a:pPr marL="285750" indent="-285750" algn="just">
              <a:buFont typeface="Arial" panose="020B0604020202020204" pitchFamily="34" charset="0"/>
              <a:buChar char="•"/>
            </a:pPr>
            <a:r>
              <a:rPr lang="en-US" sz="1400" dirty="0">
                <a:solidFill>
                  <a:schemeClr val="tx1"/>
                </a:solidFill>
              </a:rPr>
              <a:t>This fact shows that the economy in Indonesia is not solely run by giant business companies, but also by simple local businessmen who have started with few pennies and turned them into businesses worth thousands of dollars.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059" y="1196752"/>
            <a:ext cx="390150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ttp://www.bkpm.go.id/img/DEMOGRAPHIC-tab1.png"/>
          <p:cNvPicPr/>
          <p:nvPr/>
        </p:nvPicPr>
        <p:blipFill>
          <a:blip r:embed="rId3">
            <a:extLst>
              <a:ext uri="{28A0092B-C50C-407E-A947-70E740481C1C}">
                <a14:useLocalDpi xmlns:a14="http://schemas.microsoft.com/office/drawing/2010/main" val="0"/>
              </a:ext>
            </a:extLst>
          </a:blip>
          <a:srcRect/>
          <a:stretch>
            <a:fillRect/>
          </a:stretch>
        </p:blipFill>
        <p:spPr bwMode="auto">
          <a:xfrm>
            <a:off x="582451" y="4013775"/>
            <a:ext cx="3759382" cy="2017964"/>
          </a:xfrm>
          <a:prstGeom prst="rect">
            <a:avLst/>
          </a:prstGeom>
          <a:solidFill>
            <a:schemeClr val="accent3">
              <a:lumMod val="20000"/>
              <a:lumOff val="80000"/>
            </a:schemeClr>
          </a:solidFill>
          <a:ln>
            <a:solidFill>
              <a:schemeClr val="bg2">
                <a:lumMod val="50000"/>
              </a:schemeClr>
            </a:solidFill>
          </a:ln>
        </p:spPr>
      </p:pic>
      <p:sp>
        <p:nvSpPr>
          <p:cNvPr id="3" name="Rectangle 2"/>
          <p:cNvSpPr/>
          <p:nvPr/>
        </p:nvSpPr>
        <p:spPr>
          <a:xfrm>
            <a:off x="575555" y="3429000"/>
            <a:ext cx="3766277" cy="584775"/>
          </a:xfrm>
          <a:prstGeom prst="rect">
            <a:avLst/>
          </a:prstGeom>
          <a:ln>
            <a:solidFill>
              <a:schemeClr val="accent1"/>
            </a:solidFill>
          </a:ln>
        </p:spPr>
        <p:txBody>
          <a:bodyPr wrap="square">
            <a:spAutoFit/>
          </a:bodyPr>
          <a:lstStyle/>
          <a:p>
            <a:r>
              <a:rPr lang="en-US" sz="1400" b="1" dirty="0"/>
              <a:t>World’s Top-5 </a:t>
            </a:r>
            <a:r>
              <a:rPr lang="en-US" sz="1400" b="1" dirty="0" smtClean="0"/>
              <a:t>Population</a:t>
            </a:r>
            <a:endParaRPr lang="id-ID" sz="1400" b="1" dirty="0" smtClean="0"/>
          </a:p>
          <a:p>
            <a:r>
              <a:rPr lang="en-US" sz="1400" b="1" dirty="0" smtClean="0"/>
              <a:t>by </a:t>
            </a:r>
            <a:r>
              <a:rPr lang="en-US" sz="1400" b="1" dirty="0"/>
              <a:t>Country (million people) </a:t>
            </a:r>
            <a:r>
              <a:rPr lang="en-US" b="1" dirty="0"/>
              <a:t> </a:t>
            </a:r>
            <a:endParaRPr lang="en-US" dirty="0"/>
          </a:p>
        </p:txBody>
      </p:sp>
      <p:sp>
        <p:nvSpPr>
          <p:cNvPr id="5" name="Rectangle 4"/>
          <p:cNvSpPr/>
          <p:nvPr/>
        </p:nvSpPr>
        <p:spPr>
          <a:xfrm>
            <a:off x="582451" y="6045894"/>
            <a:ext cx="3766278" cy="430887"/>
          </a:xfrm>
          <a:prstGeom prst="rect">
            <a:avLst/>
          </a:prstGeom>
          <a:ln>
            <a:solidFill>
              <a:schemeClr val="accent1"/>
            </a:solidFill>
          </a:ln>
        </p:spPr>
        <p:txBody>
          <a:bodyPr wrap="square">
            <a:spAutoFit/>
          </a:bodyPr>
          <a:lstStyle/>
          <a:p>
            <a:r>
              <a:rPr lang="en-US" sz="1100" i="1" dirty="0"/>
              <a:t>Source: Central Intelligence Agency US, 2013 (Estimation)</a:t>
            </a:r>
            <a:endParaRPr lang="en-US" sz="1100" dirty="0"/>
          </a:p>
        </p:txBody>
      </p:sp>
    </p:spTree>
    <p:extLst>
      <p:ext uri="{BB962C8B-B14F-4D97-AF65-F5344CB8AC3E}">
        <p14:creationId xmlns:p14="http://schemas.microsoft.com/office/powerpoint/2010/main" val="293960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amond(in)">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7024744" cy="529128"/>
          </a:xfrm>
        </p:spPr>
        <p:txBody>
          <a:bodyPr>
            <a:normAutofit fontScale="90000"/>
          </a:bodyPr>
          <a:lstStyle/>
          <a:p>
            <a:r>
              <a:rPr lang="id-ID" b="1" dirty="0" smtClean="0">
                <a:solidFill>
                  <a:schemeClr val="accent1">
                    <a:lumMod val="50000"/>
                  </a:schemeClr>
                </a:solidFill>
              </a:rPr>
              <a:t>WHY INDONESIA</a:t>
            </a:r>
            <a:endParaRPr lang="en-US" b="1"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BFEBEB0A-9E3D-4B14-9782-E2AE3DA60D96}" type="slidenum">
              <a:rPr lang="en-US" smtClean="0"/>
              <a:pPr/>
              <a:t>18</a:t>
            </a:fld>
            <a:endParaRPr lang="en-US"/>
          </a:p>
        </p:txBody>
      </p:sp>
      <p:sp>
        <p:nvSpPr>
          <p:cNvPr id="4" name="Content Placeholder 3"/>
          <p:cNvSpPr>
            <a:spLocks noGrp="1"/>
          </p:cNvSpPr>
          <p:nvPr>
            <p:ph sz="quarter" idx="13"/>
          </p:nvPr>
        </p:nvSpPr>
        <p:spPr>
          <a:xfrm>
            <a:off x="619970" y="908720"/>
            <a:ext cx="4096045" cy="3168352"/>
          </a:xfrm>
          <a:solidFill>
            <a:schemeClr val="accent6">
              <a:lumMod val="40000"/>
              <a:lumOff val="60000"/>
            </a:schemeClr>
          </a:solidFill>
        </p:spPr>
        <p:txBody>
          <a:bodyPr>
            <a:normAutofit fontScale="47500" lnSpcReduction="20000"/>
          </a:bodyPr>
          <a:lstStyle/>
          <a:p>
            <a:pPr marL="68580" indent="0">
              <a:buNone/>
            </a:pPr>
            <a:r>
              <a:rPr lang="en-US" sz="2900" b="1" dirty="0">
                <a:solidFill>
                  <a:schemeClr val="tx1"/>
                </a:solidFill>
              </a:rPr>
              <a:t>A vast and fertile land rich in natural resources</a:t>
            </a:r>
          </a:p>
          <a:p>
            <a:pPr marL="285750" indent="-285750" algn="just">
              <a:buFont typeface="Arial" panose="020B0604020202020204" pitchFamily="34" charset="0"/>
              <a:buChar char="•"/>
            </a:pPr>
            <a:r>
              <a:rPr lang="en-US" sz="2900" dirty="0">
                <a:solidFill>
                  <a:schemeClr val="tx1"/>
                </a:solidFill>
              </a:rPr>
              <a:t>Ranked as the 16th largest country in the world</a:t>
            </a:r>
          </a:p>
          <a:p>
            <a:pPr marL="285750" indent="-285750" algn="just">
              <a:buFont typeface="Arial" panose="020B0604020202020204" pitchFamily="34" charset="0"/>
              <a:buChar char="•"/>
            </a:pPr>
            <a:r>
              <a:rPr lang="en-US" sz="2900" dirty="0">
                <a:solidFill>
                  <a:schemeClr val="tx1"/>
                </a:solidFill>
              </a:rPr>
              <a:t>Indonesia, with its tropical climate and humidity, is rich in</a:t>
            </a:r>
            <a:r>
              <a:rPr lang="id-ID" sz="2900" dirty="0">
                <a:solidFill>
                  <a:schemeClr val="tx1"/>
                </a:solidFill>
              </a:rPr>
              <a:t> </a:t>
            </a:r>
            <a:r>
              <a:rPr lang="en-US" sz="2900" dirty="0">
                <a:solidFill>
                  <a:schemeClr val="tx1"/>
                </a:solidFill>
              </a:rPr>
              <a:t>natural </a:t>
            </a:r>
            <a:r>
              <a:rPr lang="en-US" sz="2900" dirty="0" smtClean="0">
                <a:solidFill>
                  <a:schemeClr val="tx1"/>
                </a:solidFill>
              </a:rPr>
              <a:t>resources</a:t>
            </a:r>
            <a:endParaRPr lang="id-ID" sz="2900" dirty="0" smtClean="0">
              <a:solidFill>
                <a:schemeClr val="tx1"/>
              </a:solidFill>
            </a:endParaRPr>
          </a:p>
          <a:p>
            <a:pPr marL="285750" indent="-285750" algn="just">
              <a:buFont typeface="Arial" panose="020B0604020202020204" pitchFamily="34" charset="0"/>
              <a:buChar char="•"/>
            </a:pPr>
            <a:r>
              <a:rPr lang="id-ID" sz="2900" dirty="0" smtClean="0">
                <a:solidFill>
                  <a:schemeClr val="tx1"/>
                </a:solidFill>
              </a:rPr>
              <a:t>Indonesia is one of the world’s major producer of a broad range of commodities</a:t>
            </a:r>
            <a:endParaRPr lang="id-ID" sz="2900" dirty="0">
              <a:solidFill>
                <a:schemeClr val="tx1"/>
              </a:solidFill>
            </a:endParaRPr>
          </a:p>
          <a:p>
            <a:pPr marL="285750" indent="-285750" algn="just">
              <a:buFont typeface="Arial" panose="020B0604020202020204" pitchFamily="34" charset="0"/>
              <a:buChar char="•"/>
            </a:pPr>
            <a:r>
              <a:rPr lang="en-US" sz="2900" dirty="0">
                <a:solidFill>
                  <a:schemeClr val="tx1"/>
                </a:solidFill>
              </a:rPr>
              <a:t>Indonesia’s crude palm oil is ranked as the first in the world, while its tin and cocoa occupy the 2</a:t>
            </a:r>
            <a:r>
              <a:rPr lang="en-US" sz="2900" baseline="30000" dirty="0">
                <a:solidFill>
                  <a:schemeClr val="tx1"/>
                </a:solidFill>
              </a:rPr>
              <a:t>nd</a:t>
            </a:r>
            <a:r>
              <a:rPr lang="id-ID" sz="2900" dirty="0">
                <a:solidFill>
                  <a:schemeClr val="tx1"/>
                </a:solidFill>
              </a:rPr>
              <a:t> </a:t>
            </a:r>
            <a:r>
              <a:rPr lang="en-US" sz="2900" dirty="0">
                <a:solidFill>
                  <a:schemeClr val="tx1"/>
                </a:solidFill>
              </a:rPr>
              <a:t>position</a:t>
            </a:r>
            <a:endParaRPr lang="id-ID" sz="2900" dirty="0">
              <a:solidFill>
                <a:schemeClr val="tx1"/>
              </a:solidFill>
            </a:endParaRPr>
          </a:p>
          <a:p>
            <a:pPr marL="285750" indent="-285750" algn="just">
              <a:buFont typeface="Arial" panose="020B0604020202020204" pitchFamily="34" charset="0"/>
              <a:buChar char="•"/>
            </a:pPr>
            <a:r>
              <a:rPr lang="en-US" sz="2900" dirty="0">
                <a:solidFill>
                  <a:schemeClr val="tx1"/>
                </a:solidFill>
              </a:rPr>
              <a:t>Other natural resources such as nickel, gold and copper are ranked 5</a:t>
            </a:r>
            <a:r>
              <a:rPr lang="en-US" sz="2900" baseline="30000" dirty="0">
                <a:solidFill>
                  <a:schemeClr val="tx1"/>
                </a:solidFill>
              </a:rPr>
              <a:t>th</a:t>
            </a:r>
            <a:r>
              <a:rPr lang="en-US" sz="2900" dirty="0">
                <a:solidFill>
                  <a:schemeClr val="tx1"/>
                </a:solidFill>
              </a:rPr>
              <a:t>, 7</a:t>
            </a:r>
            <a:r>
              <a:rPr lang="en-US" sz="2900" baseline="30000" dirty="0">
                <a:solidFill>
                  <a:schemeClr val="tx1"/>
                </a:solidFill>
              </a:rPr>
              <a:t>th</a:t>
            </a:r>
            <a:r>
              <a:rPr lang="id-ID" sz="2900" dirty="0">
                <a:solidFill>
                  <a:schemeClr val="tx1"/>
                </a:solidFill>
              </a:rPr>
              <a:t> </a:t>
            </a:r>
            <a:r>
              <a:rPr lang="en-US" sz="2900" dirty="0">
                <a:solidFill>
                  <a:schemeClr val="tx1"/>
                </a:solidFill>
              </a:rPr>
              <a:t>and 8</a:t>
            </a:r>
            <a:r>
              <a:rPr lang="en-US" sz="2900" baseline="30000" dirty="0">
                <a:solidFill>
                  <a:schemeClr val="tx1"/>
                </a:solidFill>
              </a:rPr>
              <a:t>th</a:t>
            </a:r>
            <a:r>
              <a:rPr lang="en-US" sz="2900" dirty="0">
                <a:solidFill>
                  <a:schemeClr val="tx1"/>
                </a:solidFill>
              </a:rPr>
              <a:t>,respectively, as well as numerous marine resources.</a:t>
            </a:r>
          </a:p>
          <a:p>
            <a:endParaRPr lang="en-US" dirty="0"/>
          </a:p>
        </p:txBody>
      </p:sp>
      <p:sp>
        <p:nvSpPr>
          <p:cNvPr id="5" name="Content Placeholder 4"/>
          <p:cNvSpPr>
            <a:spLocks noGrp="1"/>
          </p:cNvSpPr>
          <p:nvPr>
            <p:ph sz="quarter" idx="14"/>
          </p:nvPr>
        </p:nvSpPr>
        <p:spPr>
          <a:xfrm>
            <a:off x="5004048" y="2924944"/>
            <a:ext cx="3528392" cy="3456384"/>
          </a:xfrm>
          <a:solidFill>
            <a:schemeClr val="accent6">
              <a:lumMod val="60000"/>
              <a:lumOff val="40000"/>
            </a:schemeClr>
          </a:solidFill>
        </p:spPr>
        <p:txBody>
          <a:bodyPr>
            <a:normAutofit fontScale="55000" lnSpcReduction="20000"/>
          </a:bodyPr>
          <a:lstStyle/>
          <a:p>
            <a:pPr marL="68580" indent="0">
              <a:buNone/>
            </a:pPr>
            <a:r>
              <a:rPr lang="en-US" sz="2500" b="1" dirty="0">
                <a:solidFill>
                  <a:schemeClr val="tx1"/>
                </a:solidFill>
              </a:rPr>
              <a:t>Strategic location: vital international transport routes </a:t>
            </a:r>
          </a:p>
          <a:p>
            <a:r>
              <a:rPr lang="en-US" sz="2500" dirty="0">
                <a:solidFill>
                  <a:schemeClr val="tx1"/>
                </a:solidFill>
              </a:rPr>
              <a:t>Indonesia is located between 2 continents (Asia </a:t>
            </a:r>
            <a:r>
              <a:rPr lang="id-ID" sz="2500" dirty="0">
                <a:solidFill>
                  <a:schemeClr val="tx1"/>
                </a:solidFill>
              </a:rPr>
              <a:t>&amp;</a:t>
            </a:r>
            <a:r>
              <a:rPr lang="en-US" sz="2500" dirty="0">
                <a:solidFill>
                  <a:schemeClr val="tx1"/>
                </a:solidFill>
              </a:rPr>
              <a:t>Australia)</a:t>
            </a:r>
            <a:r>
              <a:rPr lang="id-ID" sz="2500" dirty="0">
                <a:solidFill>
                  <a:schemeClr val="tx1"/>
                </a:solidFill>
              </a:rPr>
              <a:t>&amp;</a:t>
            </a:r>
            <a:r>
              <a:rPr lang="en-US" sz="2500" dirty="0">
                <a:solidFill>
                  <a:schemeClr val="tx1"/>
                </a:solidFill>
              </a:rPr>
              <a:t> 2 oceans (Pacific</a:t>
            </a:r>
            <a:r>
              <a:rPr lang="id-ID" sz="2500" dirty="0">
                <a:solidFill>
                  <a:schemeClr val="tx1"/>
                </a:solidFill>
              </a:rPr>
              <a:t>&amp;</a:t>
            </a:r>
            <a:r>
              <a:rPr lang="en-US" sz="2500" dirty="0">
                <a:solidFill>
                  <a:schemeClr val="tx1"/>
                </a:solidFill>
              </a:rPr>
              <a:t>Indian) which puts it in a strategic location for international transport routes. </a:t>
            </a:r>
            <a:endParaRPr lang="id-ID" sz="2500" dirty="0">
              <a:solidFill>
                <a:schemeClr val="tx1"/>
              </a:solidFill>
            </a:endParaRPr>
          </a:p>
          <a:p>
            <a:r>
              <a:rPr lang="en-US" sz="2500" dirty="0">
                <a:solidFill>
                  <a:schemeClr val="tx1"/>
                </a:solidFill>
              </a:rPr>
              <a:t>One of</a:t>
            </a:r>
            <a:r>
              <a:rPr lang="id-ID" sz="2500" dirty="0">
                <a:solidFill>
                  <a:schemeClr val="tx1"/>
                </a:solidFill>
              </a:rPr>
              <a:t> </a:t>
            </a:r>
            <a:r>
              <a:rPr lang="en-US" sz="2500" dirty="0">
                <a:solidFill>
                  <a:schemeClr val="tx1"/>
                </a:solidFill>
              </a:rPr>
              <a:t>the most important transport routes vital for international transport </a:t>
            </a:r>
            <a:r>
              <a:rPr lang="id-ID" sz="2500" dirty="0">
                <a:solidFill>
                  <a:schemeClr val="tx1"/>
                </a:solidFill>
              </a:rPr>
              <a:t> &amp; </a:t>
            </a:r>
            <a:r>
              <a:rPr lang="en-US" sz="2500" dirty="0">
                <a:solidFill>
                  <a:schemeClr val="tx1"/>
                </a:solidFill>
              </a:rPr>
              <a:t>used by international shipping for business purposes is the Malacca strait</a:t>
            </a:r>
            <a:r>
              <a:rPr lang="id-ID" sz="2500" dirty="0">
                <a:solidFill>
                  <a:schemeClr val="tx1"/>
                </a:solidFill>
              </a:rPr>
              <a:t> (</a:t>
            </a:r>
            <a:r>
              <a:rPr lang="en-US" sz="2500" dirty="0">
                <a:solidFill>
                  <a:schemeClr val="tx1"/>
                </a:solidFill>
              </a:rPr>
              <a:t>lies between Malaysia </a:t>
            </a:r>
            <a:r>
              <a:rPr lang="id-ID" sz="2500" dirty="0">
                <a:solidFill>
                  <a:schemeClr val="tx1"/>
                </a:solidFill>
              </a:rPr>
              <a:t>&amp; </a:t>
            </a:r>
            <a:r>
              <a:rPr lang="en-US" sz="2500" dirty="0">
                <a:solidFill>
                  <a:schemeClr val="tx1"/>
                </a:solidFill>
              </a:rPr>
              <a:t>Indonesia (Sumatera island)</a:t>
            </a:r>
            <a:r>
              <a:rPr lang="id-ID" sz="2500" dirty="0">
                <a:solidFill>
                  <a:schemeClr val="tx1"/>
                </a:solidFill>
              </a:rPr>
              <a:t>)</a:t>
            </a:r>
            <a:r>
              <a:rPr lang="en-US" sz="2500" dirty="0">
                <a:solidFill>
                  <a:schemeClr val="tx1"/>
                </a:solidFill>
              </a:rPr>
              <a:t>. </a:t>
            </a:r>
            <a:endParaRPr lang="id-ID" sz="2500" dirty="0">
              <a:solidFill>
                <a:schemeClr val="tx1"/>
              </a:solidFill>
            </a:endParaRPr>
          </a:p>
          <a:p>
            <a:r>
              <a:rPr lang="en-US" sz="2500" dirty="0">
                <a:solidFill>
                  <a:schemeClr val="tx1"/>
                </a:solidFill>
              </a:rPr>
              <a:t>Many ships navigate through the Malacca strait en route to Australia and other Asia</a:t>
            </a:r>
            <a:r>
              <a:rPr lang="id-ID" sz="2500" dirty="0">
                <a:solidFill>
                  <a:schemeClr val="tx1"/>
                </a:solidFill>
              </a:rPr>
              <a:t> </a:t>
            </a:r>
            <a:r>
              <a:rPr lang="en-US" sz="2500" dirty="0">
                <a:solidFill>
                  <a:schemeClr val="tx1"/>
                </a:solidFill>
              </a:rPr>
              <a:t>countries.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836712"/>
            <a:ext cx="2237234" cy="18002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 y="4221086"/>
            <a:ext cx="1848548" cy="114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4221087"/>
            <a:ext cx="2232247" cy="106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128" y="5301208"/>
            <a:ext cx="222588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1" y="5301208"/>
            <a:ext cx="1872207"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586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EBEB0A-9E3D-4B14-9782-E2AE3DA60D96}" type="slidenum">
              <a:rPr lang="en-US" smtClean="0"/>
              <a:pPr/>
              <a:t>19</a:t>
            </a:fld>
            <a:endParaRPr lang="en-US"/>
          </a:p>
        </p:txBody>
      </p:sp>
      <p:pic>
        <p:nvPicPr>
          <p:cNvPr id="3" name="Picture 2" descr="http://ecalltender.com.carlsbergindonesia.com/img/image/fact11.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12912"/>
            <a:ext cx="7200799" cy="3915992"/>
          </a:xfrm>
          <a:prstGeom prst="rect">
            <a:avLst/>
          </a:prstGeom>
          <a:noFill/>
          <a:ln>
            <a:solidFill>
              <a:srgbClr val="0070C0"/>
            </a:solidFill>
          </a:ln>
          <a:effectLst>
            <a:outerShdw blurRad="50800" dist="38100" dir="18900000" algn="bl" rotWithShape="0">
              <a:prstClr val="black">
                <a:alpha val="40000"/>
              </a:prstClr>
            </a:outerShdw>
          </a:effectLst>
        </p:spPr>
      </p:pic>
      <p:sp>
        <p:nvSpPr>
          <p:cNvPr id="4" name="Rectangle 3"/>
          <p:cNvSpPr/>
          <p:nvPr/>
        </p:nvSpPr>
        <p:spPr>
          <a:xfrm>
            <a:off x="971599" y="908720"/>
            <a:ext cx="7200799" cy="369332"/>
          </a:xfrm>
          <a:prstGeom prst="rect">
            <a:avLst/>
          </a:prstGeom>
          <a:solidFill>
            <a:srgbClr val="0070C0"/>
          </a:solidFill>
        </p:spPr>
        <p:txBody>
          <a:bodyPr wrap="square">
            <a:spAutoFit/>
          </a:bodyPr>
          <a:lstStyle/>
          <a:p>
            <a:r>
              <a:rPr lang="en-US" b="1" dirty="0"/>
              <a:t>Abundant Natural Resources: The Key Indicators</a:t>
            </a:r>
            <a:endParaRPr lang="en-US" dirty="0"/>
          </a:p>
        </p:txBody>
      </p:sp>
      <p:sp>
        <p:nvSpPr>
          <p:cNvPr id="5" name="Rectangle 4"/>
          <p:cNvSpPr/>
          <p:nvPr/>
        </p:nvSpPr>
        <p:spPr>
          <a:xfrm>
            <a:off x="971598" y="5805264"/>
            <a:ext cx="7200799" cy="276999"/>
          </a:xfrm>
          <a:prstGeom prst="rect">
            <a:avLst/>
          </a:prstGeom>
          <a:solidFill>
            <a:srgbClr val="00B0F0"/>
          </a:solidFill>
        </p:spPr>
        <p:txBody>
          <a:bodyPr wrap="square">
            <a:spAutoFit/>
          </a:bodyPr>
          <a:lstStyle/>
          <a:p>
            <a:r>
              <a:rPr lang="en-US" sz="1200" i="1" dirty="0"/>
              <a:t>Source: Coordinating Ministry For Economic Affairs RI, 2011</a:t>
            </a:r>
            <a:endParaRPr lang="en-US" sz="1200" dirty="0"/>
          </a:p>
        </p:txBody>
      </p:sp>
    </p:spTree>
    <p:extLst>
      <p:ext uri="{BB962C8B-B14F-4D97-AF65-F5344CB8AC3E}">
        <p14:creationId xmlns:p14="http://schemas.microsoft.com/office/powerpoint/2010/main" val="372212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43490" y="1027664"/>
            <a:ext cx="7024744" cy="601136"/>
          </a:xfrm>
        </p:spPr>
        <p:txBody>
          <a:bodyPr>
            <a:normAutofit fontScale="90000"/>
          </a:bodyPr>
          <a:lstStyle/>
          <a:p>
            <a:r>
              <a:rPr lang="id-ID" b="1" dirty="0" smtClean="0">
                <a:latin typeface="Arial Black" panose="020B0A04020102020204" pitchFamily="34" charset="0"/>
              </a:rPr>
              <a:t>OUTLINE</a:t>
            </a:r>
            <a:endParaRPr lang="en-US" b="1" dirty="0">
              <a:latin typeface="Arial Black" panose="020B0A04020102020204" pitchFamily="34" charset="0"/>
            </a:endParaRPr>
          </a:p>
        </p:txBody>
      </p:sp>
      <p:sp>
        <p:nvSpPr>
          <p:cNvPr id="17" name="Content Placeholder 16"/>
          <p:cNvSpPr>
            <a:spLocks noGrp="1"/>
          </p:cNvSpPr>
          <p:nvPr>
            <p:ph sz="half" idx="2"/>
          </p:nvPr>
        </p:nvSpPr>
        <p:spPr>
          <a:xfrm>
            <a:off x="1041720" y="1844824"/>
            <a:ext cx="7202688" cy="4176464"/>
          </a:xfrm>
        </p:spPr>
        <p:txBody>
          <a:bodyPr>
            <a:normAutofit/>
          </a:bodyPr>
          <a:lstStyle/>
          <a:p>
            <a:pPr marL="447675" indent="-447675" algn="just">
              <a:buFont typeface="Wingdings" panose="05000000000000000000" pitchFamily="2" charset="2"/>
              <a:buChar char="q"/>
              <a:defRPr/>
            </a:pPr>
            <a:r>
              <a:rPr lang="fi-FI" dirty="0"/>
              <a:t>The Map</a:t>
            </a:r>
          </a:p>
          <a:p>
            <a:pPr marL="447675" indent="-447675" algn="just">
              <a:buFont typeface="Wingdings" panose="05000000000000000000" pitchFamily="2" charset="2"/>
              <a:buChar char="q"/>
              <a:defRPr/>
            </a:pPr>
            <a:r>
              <a:rPr lang="fi-FI" dirty="0"/>
              <a:t>Indonesia in Brief</a:t>
            </a:r>
          </a:p>
          <a:p>
            <a:pPr marL="447675" indent="-447675" algn="just">
              <a:buFont typeface="Wingdings" panose="05000000000000000000" pitchFamily="2" charset="2"/>
              <a:buChar char="q"/>
              <a:defRPr/>
            </a:pPr>
            <a:r>
              <a:rPr lang="fi-FI" dirty="0"/>
              <a:t>Current Indonesia Economy </a:t>
            </a:r>
            <a:r>
              <a:rPr lang="fi-FI" dirty="0" smtClean="0"/>
              <a:t>Profile</a:t>
            </a:r>
            <a:endParaRPr lang="id-ID" dirty="0"/>
          </a:p>
          <a:p>
            <a:pPr marL="447675" indent="-447675" algn="just">
              <a:buFont typeface="Wingdings" panose="05000000000000000000" pitchFamily="2" charset="2"/>
              <a:buChar char="q"/>
              <a:defRPr/>
            </a:pPr>
            <a:r>
              <a:rPr lang="id-ID" dirty="0" smtClean="0"/>
              <a:t>Indonesia and Slovakia Economic Relationship</a:t>
            </a:r>
            <a:endParaRPr lang="fi-FI" dirty="0"/>
          </a:p>
          <a:p>
            <a:pPr marL="447675" indent="-447675" algn="just">
              <a:buFont typeface="Wingdings" panose="05000000000000000000" pitchFamily="2" charset="2"/>
              <a:buChar char="q"/>
              <a:defRPr/>
            </a:pPr>
            <a:r>
              <a:rPr lang="id-ID" dirty="0" smtClean="0"/>
              <a:t>Why Indonesia</a:t>
            </a:r>
          </a:p>
          <a:p>
            <a:pPr marL="447675" indent="-447675" algn="just">
              <a:buFont typeface="Wingdings" panose="05000000000000000000" pitchFamily="2" charset="2"/>
              <a:buChar char="q"/>
              <a:defRPr/>
            </a:pPr>
            <a:r>
              <a:rPr lang="id-ID" dirty="0" smtClean="0"/>
              <a:t>Indonesia Trade Expo 2014</a:t>
            </a:r>
          </a:p>
          <a:p>
            <a:pPr marL="447675" indent="-447675" algn="just">
              <a:buFont typeface="Wingdings" panose="05000000000000000000" pitchFamily="2" charset="2"/>
              <a:buChar char="q"/>
              <a:defRPr/>
            </a:pPr>
            <a:r>
              <a:rPr lang="fi-FI" dirty="0" smtClean="0"/>
              <a:t>Conclusions</a:t>
            </a:r>
            <a:endParaRPr lang="fi-FI" dirty="0"/>
          </a:p>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2</a:t>
            </a:fld>
            <a:endParaRPr lang="en-US"/>
          </a:p>
        </p:txBody>
      </p:sp>
    </p:spTree>
    <p:extLst>
      <p:ext uri="{BB962C8B-B14F-4D97-AF65-F5344CB8AC3E}">
        <p14:creationId xmlns:p14="http://schemas.microsoft.com/office/powerpoint/2010/main" val="190405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9128"/>
          </a:xfrm>
        </p:spPr>
        <p:txBody>
          <a:bodyPr>
            <a:normAutofit fontScale="90000"/>
          </a:bodyPr>
          <a:lstStyle/>
          <a:p>
            <a:pPr algn="ctr"/>
            <a:r>
              <a:rPr lang="id-ID" b="1" dirty="0" smtClean="0">
                <a:solidFill>
                  <a:schemeClr val="accent1">
                    <a:lumMod val="50000"/>
                  </a:schemeClr>
                </a:solidFill>
              </a:rPr>
              <a:t>WHY INDONESIA</a:t>
            </a:r>
            <a:endParaRPr lang="en-US" b="1" dirty="0">
              <a:solidFill>
                <a:schemeClr val="accent1">
                  <a:lumMod val="50000"/>
                </a:schemeClr>
              </a:solidFill>
            </a:endParaRPr>
          </a:p>
        </p:txBody>
      </p:sp>
      <p:sp>
        <p:nvSpPr>
          <p:cNvPr id="3" name="Slide Number Placeholder 2"/>
          <p:cNvSpPr>
            <a:spLocks noGrp="1"/>
          </p:cNvSpPr>
          <p:nvPr>
            <p:ph type="sldNum" sz="quarter" idx="12"/>
          </p:nvPr>
        </p:nvSpPr>
        <p:spPr/>
        <p:txBody>
          <a:bodyPr/>
          <a:lstStyle/>
          <a:p>
            <a:fld id="{BFEBEB0A-9E3D-4B14-9782-E2AE3DA60D96}" type="slidenum">
              <a:rPr lang="en-US" smtClean="0"/>
              <a:pPr/>
              <a:t>20</a:t>
            </a:fld>
            <a:endParaRPr lang="en-US"/>
          </a:p>
        </p:txBody>
      </p:sp>
      <p:sp>
        <p:nvSpPr>
          <p:cNvPr id="4" name="Content Placeholder 3"/>
          <p:cNvSpPr>
            <a:spLocks noGrp="1"/>
          </p:cNvSpPr>
          <p:nvPr>
            <p:ph sz="quarter" idx="13"/>
          </p:nvPr>
        </p:nvSpPr>
        <p:spPr>
          <a:xfrm>
            <a:off x="1042416" y="1700808"/>
            <a:ext cx="3419856" cy="3312368"/>
          </a:xfrm>
          <a:solidFill>
            <a:schemeClr val="accent5">
              <a:lumMod val="40000"/>
              <a:lumOff val="60000"/>
            </a:schemeClr>
          </a:solidFill>
        </p:spPr>
        <p:txBody>
          <a:bodyPr>
            <a:normAutofit fontScale="55000" lnSpcReduction="20000"/>
          </a:bodyPr>
          <a:lstStyle/>
          <a:p>
            <a:pPr marL="68580" indent="0" algn="just">
              <a:buNone/>
            </a:pPr>
            <a:r>
              <a:rPr lang="en-US" sz="2500" b="1" dirty="0">
                <a:solidFill>
                  <a:schemeClr val="tx1"/>
                </a:solidFill>
              </a:rPr>
              <a:t>Open and liberal market economy </a:t>
            </a:r>
          </a:p>
          <a:p>
            <a:pPr algn="just"/>
            <a:r>
              <a:rPr lang="en-US" sz="2500" dirty="0">
                <a:solidFill>
                  <a:schemeClr val="tx1"/>
                </a:solidFill>
              </a:rPr>
              <a:t>The ASEAN Free Trade Area (AFTA) has now been virtually established. ASEAN Member Countries have made significant progress in the lowering of intra-regional tariffs through the Common Effective Preferential Tariff (CEPT) Scheme for AFTA.</a:t>
            </a:r>
          </a:p>
          <a:p>
            <a:pPr algn="just"/>
            <a:r>
              <a:rPr lang="en-US" sz="2500" dirty="0">
                <a:solidFill>
                  <a:schemeClr val="tx1"/>
                </a:solidFill>
              </a:rPr>
              <a:t>The Free Trade Area will usher in the market economy in Indonesia with its open and liberal policies. Every</a:t>
            </a:r>
            <a:r>
              <a:rPr lang="id-ID" sz="2500" dirty="0">
                <a:solidFill>
                  <a:schemeClr val="tx1"/>
                </a:solidFill>
              </a:rPr>
              <a:t> </a:t>
            </a:r>
            <a:r>
              <a:rPr lang="en-US" sz="2500" dirty="0">
                <a:solidFill>
                  <a:schemeClr val="tx1"/>
                </a:solidFill>
              </a:rPr>
              <a:t>sector in Indonesia is open for investment. With the simplification of rules and regulations, Indonesia’s market economy will be openly accessible for foreign investors.</a:t>
            </a:r>
          </a:p>
          <a:p>
            <a:endParaRPr lang="en-US" dirty="0"/>
          </a:p>
        </p:txBody>
      </p:sp>
      <p:sp>
        <p:nvSpPr>
          <p:cNvPr id="5" name="Content Placeholder 4"/>
          <p:cNvSpPr>
            <a:spLocks noGrp="1"/>
          </p:cNvSpPr>
          <p:nvPr>
            <p:ph sz="quarter" idx="14"/>
          </p:nvPr>
        </p:nvSpPr>
        <p:spPr>
          <a:xfrm>
            <a:off x="4824552" y="3306706"/>
            <a:ext cx="3419856" cy="2808312"/>
          </a:xfrm>
          <a:solidFill>
            <a:schemeClr val="accent5">
              <a:lumMod val="60000"/>
              <a:lumOff val="40000"/>
            </a:schemeClr>
          </a:solidFill>
        </p:spPr>
        <p:txBody>
          <a:bodyPr>
            <a:normAutofit fontScale="70000" lnSpcReduction="20000"/>
          </a:bodyPr>
          <a:lstStyle/>
          <a:p>
            <a:pPr marL="68580" indent="0">
              <a:buNone/>
            </a:pPr>
            <a:r>
              <a:rPr lang="en-US" sz="2000" b="1" dirty="0">
                <a:solidFill>
                  <a:schemeClr val="tx1"/>
                </a:solidFill>
              </a:rPr>
              <a:t>Free foreign currency exchange system </a:t>
            </a:r>
          </a:p>
          <a:p>
            <a:r>
              <a:rPr lang="en-US" sz="2000" dirty="0">
                <a:solidFill>
                  <a:schemeClr val="tx1"/>
                </a:solidFill>
              </a:rPr>
              <a:t>In the case of business profits in particular, a foreign investor will be able to transfer the profit of his business</a:t>
            </a:r>
            <a:r>
              <a:rPr lang="id-ID" sz="2000" dirty="0">
                <a:solidFill>
                  <a:schemeClr val="tx1"/>
                </a:solidFill>
              </a:rPr>
              <a:t> </a:t>
            </a:r>
            <a:r>
              <a:rPr lang="en-US" sz="2000" dirty="0">
                <a:solidFill>
                  <a:schemeClr val="tx1"/>
                </a:solidFill>
              </a:rPr>
              <a:t>in Indonesia</a:t>
            </a:r>
            <a:r>
              <a:rPr lang="id-ID" sz="2000" dirty="0">
                <a:solidFill>
                  <a:schemeClr val="tx1"/>
                </a:solidFill>
              </a:rPr>
              <a:t> </a:t>
            </a:r>
            <a:r>
              <a:rPr lang="en-US" sz="2000" dirty="0">
                <a:solidFill>
                  <a:schemeClr val="tx1"/>
                </a:solidFill>
              </a:rPr>
              <a:t>straight to his homeland and convert into the currency of his homeland without any involvement by the central government. </a:t>
            </a:r>
          </a:p>
          <a:p>
            <a:r>
              <a:rPr lang="en-US" sz="2000" dirty="0">
                <a:solidFill>
                  <a:schemeClr val="tx1"/>
                </a:solidFill>
              </a:rPr>
              <a:t>This is one of the advantages for foreign investors</a:t>
            </a:r>
            <a:r>
              <a:rPr lang="id-ID" sz="2000" dirty="0">
                <a:solidFill>
                  <a:schemeClr val="tx1"/>
                </a:solidFill>
              </a:rPr>
              <a:t> </a:t>
            </a:r>
            <a:r>
              <a:rPr lang="en-US" sz="2000" dirty="0">
                <a:solidFill>
                  <a:schemeClr val="tx1"/>
                </a:solidFill>
              </a:rPr>
              <a:t>as there will be no complicated procedures in receiving their profits in the currency of their country. </a:t>
            </a:r>
            <a:endParaRPr lang="id-ID" sz="2000" dirty="0">
              <a:solidFill>
                <a:schemeClr val="tx1"/>
              </a:solidFill>
            </a:endParaRP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5012917"/>
            <a:ext cx="2151335" cy="144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592796"/>
            <a:ext cx="338437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456892"/>
            <a:ext cx="1584176" cy="828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456892"/>
            <a:ext cx="1728192" cy="84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017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EBEB0A-9E3D-4B14-9782-E2AE3DA60D96}" type="slidenum">
              <a:rPr lang="en-US" smtClean="0"/>
              <a:pPr/>
              <a:t>21</a:t>
            </a:fld>
            <a:endParaRPr lang="en-US"/>
          </a:p>
        </p:txBody>
      </p:sp>
      <p:pic>
        <p:nvPicPr>
          <p:cNvPr id="3" name="Picture 2" descr="http://www.bkpm.go.id/img/image/Global%20Influence/Global%20Influence-tab2.png"/>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7632848" cy="4037685"/>
          </a:xfrm>
          <a:prstGeom prst="rect">
            <a:avLst/>
          </a:prstGeom>
          <a:noFill/>
          <a:ln>
            <a:solidFill>
              <a:srgbClr val="0070C0"/>
            </a:solidFill>
          </a:ln>
          <a:effectLst>
            <a:outerShdw blurRad="50800" dist="38100" dir="18900000" algn="bl" rotWithShape="0">
              <a:prstClr val="black">
                <a:alpha val="40000"/>
              </a:prstClr>
            </a:outerShdw>
          </a:effectLst>
        </p:spPr>
      </p:pic>
      <p:sp>
        <p:nvSpPr>
          <p:cNvPr id="4" name="Rectangle 3"/>
          <p:cNvSpPr/>
          <p:nvPr/>
        </p:nvSpPr>
        <p:spPr>
          <a:xfrm>
            <a:off x="761514" y="1307195"/>
            <a:ext cx="7626910" cy="369332"/>
          </a:xfrm>
          <a:prstGeom prst="rect">
            <a:avLst/>
          </a:prstGeom>
          <a:solidFill>
            <a:srgbClr val="00B0F0"/>
          </a:solidFill>
        </p:spPr>
        <p:txBody>
          <a:bodyPr wrap="square">
            <a:spAutoFit/>
          </a:bodyPr>
          <a:lstStyle/>
          <a:p>
            <a:pPr algn="ctr"/>
            <a:r>
              <a:rPr lang="en-US" b="1" dirty="0"/>
              <a:t>The Most Attractive Investment Destination in ASEAN</a:t>
            </a:r>
            <a:endParaRPr lang="en-US" dirty="0"/>
          </a:p>
        </p:txBody>
      </p:sp>
    </p:spTree>
    <p:extLst>
      <p:ext uri="{BB962C8B-B14F-4D97-AF65-F5344CB8AC3E}">
        <p14:creationId xmlns:p14="http://schemas.microsoft.com/office/powerpoint/2010/main" val="505007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648" y="764704"/>
            <a:ext cx="7024744" cy="529128"/>
          </a:xfrm>
        </p:spPr>
        <p:txBody>
          <a:bodyPr>
            <a:normAutofit fontScale="90000"/>
          </a:bodyPr>
          <a:lstStyle/>
          <a:p>
            <a:pPr algn="ctr"/>
            <a:r>
              <a:rPr lang="id-ID" dirty="0" smtClean="0"/>
              <a:t>WHY INDONESIA</a:t>
            </a:r>
            <a:endParaRPr lang="en-US" dirty="0"/>
          </a:p>
        </p:txBody>
      </p:sp>
      <p:sp>
        <p:nvSpPr>
          <p:cNvPr id="3" name="Content Placeholder 2"/>
          <p:cNvSpPr>
            <a:spLocks noGrp="1"/>
          </p:cNvSpPr>
          <p:nvPr>
            <p:ph idx="1"/>
          </p:nvPr>
        </p:nvSpPr>
        <p:spPr>
          <a:xfrm>
            <a:off x="827584" y="1412776"/>
            <a:ext cx="7344933" cy="2016223"/>
          </a:xfrm>
          <a:solidFill>
            <a:srgbClr val="FFC000"/>
          </a:solidFill>
        </p:spPr>
        <p:txBody>
          <a:bodyPr>
            <a:normAutofit fontScale="92500" lnSpcReduction="10000"/>
          </a:bodyPr>
          <a:lstStyle/>
          <a:p>
            <a:pPr marL="68580" indent="0" algn="just">
              <a:buNone/>
            </a:pPr>
            <a:r>
              <a:rPr lang="en-US" sz="1400" b="1" dirty="0">
                <a:solidFill>
                  <a:schemeClr val="tx1"/>
                </a:solidFill>
              </a:rPr>
              <a:t>Emerging middle class is driving Indonesia's boom</a:t>
            </a:r>
          </a:p>
          <a:p>
            <a:pPr algn="just"/>
            <a:r>
              <a:rPr lang="en-US" sz="1400" dirty="0">
                <a:solidFill>
                  <a:schemeClr val="tx1"/>
                </a:solidFill>
              </a:rPr>
              <a:t>According to a recent Bloomberg article, Indonesia’s 240 million </a:t>
            </a:r>
            <a:r>
              <a:rPr lang="en-US" sz="1400" dirty="0" smtClean="0">
                <a:solidFill>
                  <a:schemeClr val="tx1"/>
                </a:solidFill>
              </a:rPr>
              <a:t>people </a:t>
            </a:r>
            <a:r>
              <a:rPr lang="en-US" sz="1400" dirty="0">
                <a:solidFill>
                  <a:schemeClr val="tx1"/>
                </a:solidFill>
              </a:rPr>
              <a:t>are currently “basking in a consumer and resources </a:t>
            </a:r>
            <a:r>
              <a:rPr lang="en-US" sz="1400" dirty="0" smtClean="0">
                <a:solidFill>
                  <a:schemeClr val="tx1"/>
                </a:solidFill>
              </a:rPr>
              <a:t>driven </a:t>
            </a:r>
            <a:r>
              <a:rPr lang="en-US" sz="1400" dirty="0">
                <a:solidFill>
                  <a:schemeClr val="tx1"/>
                </a:solidFill>
              </a:rPr>
              <a:t>boom.” </a:t>
            </a:r>
            <a:endParaRPr lang="id-ID" sz="1400" dirty="0" smtClean="0">
              <a:solidFill>
                <a:schemeClr val="tx1"/>
              </a:solidFill>
            </a:endParaRPr>
          </a:p>
          <a:p>
            <a:pPr algn="just"/>
            <a:r>
              <a:rPr lang="en-US" sz="1400" dirty="0" smtClean="0">
                <a:solidFill>
                  <a:schemeClr val="tx1"/>
                </a:solidFill>
              </a:rPr>
              <a:t>There </a:t>
            </a:r>
            <a:r>
              <a:rPr lang="en-US" sz="1400" dirty="0">
                <a:solidFill>
                  <a:schemeClr val="tx1"/>
                </a:solidFill>
              </a:rPr>
              <a:t>are tens of millions of households on the </a:t>
            </a:r>
            <a:r>
              <a:rPr lang="en-US" sz="1400" dirty="0" smtClean="0">
                <a:solidFill>
                  <a:schemeClr val="tx1"/>
                </a:solidFill>
              </a:rPr>
              <a:t>brink </a:t>
            </a:r>
            <a:r>
              <a:rPr lang="en-US" sz="1400" dirty="0">
                <a:solidFill>
                  <a:schemeClr val="tx1"/>
                </a:solidFill>
              </a:rPr>
              <a:t>of making the leap into the bankable class, the report </a:t>
            </a:r>
            <a:r>
              <a:rPr lang="en-US" sz="1400" dirty="0" smtClean="0">
                <a:solidFill>
                  <a:schemeClr val="tx1"/>
                </a:solidFill>
              </a:rPr>
              <a:t>enthuses</a:t>
            </a:r>
            <a:r>
              <a:rPr lang="en-US" sz="1400" dirty="0">
                <a:solidFill>
                  <a:schemeClr val="tx1"/>
                </a:solidFill>
              </a:rPr>
              <a:t>.</a:t>
            </a:r>
          </a:p>
          <a:p>
            <a:pPr algn="just"/>
            <a:r>
              <a:rPr lang="en-US" sz="1400" dirty="0">
                <a:solidFill>
                  <a:schemeClr val="tx1"/>
                </a:solidFill>
              </a:rPr>
              <a:t>These emerging middle income earners – said to number 35 </a:t>
            </a:r>
            <a:r>
              <a:rPr lang="en-US" sz="1400" dirty="0" smtClean="0">
                <a:solidFill>
                  <a:schemeClr val="tx1"/>
                </a:solidFill>
              </a:rPr>
              <a:t>million </a:t>
            </a:r>
            <a:r>
              <a:rPr lang="en-US" sz="1400" dirty="0">
                <a:solidFill>
                  <a:schemeClr val="tx1"/>
                </a:solidFill>
              </a:rPr>
              <a:t>– are proving eager and discerning consumers, who will </a:t>
            </a:r>
            <a:r>
              <a:rPr lang="en-US" sz="1400" dirty="0" smtClean="0">
                <a:solidFill>
                  <a:schemeClr val="tx1"/>
                </a:solidFill>
              </a:rPr>
              <a:t>seek </a:t>
            </a:r>
            <a:r>
              <a:rPr lang="en-US" sz="1400" dirty="0">
                <a:solidFill>
                  <a:schemeClr val="tx1"/>
                </a:solidFill>
              </a:rPr>
              <a:t>out and pay for quality. </a:t>
            </a:r>
            <a:endParaRPr lang="id-ID" sz="1400" dirty="0" smtClean="0">
              <a:solidFill>
                <a:schemeClr val="tx1"/>
              </a:solidFill>
            </a:endParaRPr>
          </a:p>
          <a:p>
            <a:pPr algn="just"/>
            <a:r>
              <a:rPr lang="en-US" sz="1400" dirty="0" smtClean="0">
                <a:solidFill>
                  <a:schemeClr val="tx1"/>
                </a:solidFill>
              </a:rPr>
              <a:t>They </a:t>
            </a:r>
            <a:r>
              <a:rPr lang="en-US" sz="1400" dirty="0">
                <a:solidFill>
                  <a:schemeClr val="tx1"/>
                </a:solidFill>
              </a:rPr>
              <a:t>are a key driver of the </a:t>
            </a:r>
            <a:r>
              <a:rPr lang="en-US" sz="1400" dirty="0" smtClean="0">
                <a:solidFill>
                  <a:schemeClr val="tx1"/>
                </a:solidFill>
              </a:rPr>
              <a:t>Indonesian </a:t>
            </a:r>
            <a:r>
              <a:rPr lang="en-US" sz="1400" dirty="0">
                <a:solidFill>
                  <a:schemeClr val="tx1"/>
                </a:solidFill>
              </a:rPr>
              <a:t>economy, tipped </a:t>
            </a:r>
            <a:r>
              <a:rPr lang="en-US" sz="1400" dirty="0" smtClean="0">
                <a:solidFill>
                  <a:schemeClr val="tx1"/>
                </a:solidFill>
              </a:rPr>
              <a:t>To</a:t>
            </a:r>
            <a:r>
              <a:rPr lang="id-ID" sz="1400" dirty="0" smtClean="0">
                <a:solidFill>
                  <a:schemeClr val="tx1"/>
                </a:solidFill>
              </a:rPr>
              <a:t> </a:t>
            </a:r>
            <a:r>
              <a:rPr lang="en-US" sz="1400" dirty="0" smtClean="0">
                <a:solidFill>
                  <a:schemeClr val="tx1"/>
                </a:solidFill>
              </a:rPr>
              <a:t>increase </a:t>
            </a:r>
            <a:r>
              <a:rPr lang="en-US" sz="1400" dirty="0">
                <a:solidFill>
                  <a:schemeClr val="tx1"/>
                </a:solidFill>
              </a:rPr>
              <a:t>by more </a:t>
            </a:r>
            <a:r>
              <a:rPr lang="en-US" sz="1400" dirty="0" smtClean="0">
                <a:solidFill>
                  <a:schemeClr val="tx1"/>
                </a:solidFill>
              </a:rPr>
              <a:t>than</a:t>
            </a:r>
            <a:r>
              <a:rPr lang="id-ID" sz="1400" dirty="0" smtClean="0">
                <a:solidFill>
                  <a:schemeClr val="tx1"/>
                </a:solidFill>
              </a:rPr>
              <a:t> </a:t>
            </a:r>
            <a:r>
              <a:rPr lang="en-US" sz="1400" dirty="0" smtClean="0">
                <a:solidFill>
                  <a:schemeClr val="tx1"/>
                </a:solidFill>
              </a:rPr>
              <a:t>6 percent </a:t>
            </a:r>
            <a:r>
              <a:rPr lang="en-US" sz="1400" dirty="0">
                <a:solidFill>
                  <a:schemeClr val="tx1"/>
                </a:solidFill>
              </a:rPr>
              <a:t>this year.</a:t>
            </a:r>
          </a:p>
          <a:p>
            <a:pPr marL="68580" indent="0">
              <a:buNone/>
            </a:pPr>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307" y="4869160"/>
            <a:ext cx="252028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596" y="3575857"/>
            <a:ext cx="2520280" cy="1293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http://www.bkpm.go.id/img/image/DOMESTIC%20MARKET-tab1.png"/>
          <p:cNvPicPr/>
          <p:nvPr/>
        </p:nvPicPr>
        <p:blipFill>
          <a:blip r:embed="rId4">
            <a:extLst>
              <a:ext uri="{28A0092B-C50C-407E-A947-70E740481C1C}">
                <a14:useLocalDpi xmlns:a14="http://schemas.microsoft.com/office/drawing/2010/main" val="0"/>
              </a:ext>
            </a:extLst>
          </a:blip>
          <a:srcRect/>
          <a:stretch>
            <a:fillRect/>
          </a:stretch>
        </p:blipFill>
        <p:spPr bwMode="auto">
          <a:xfrm>
            <a:off x="827584" y="3574622"/>
            <a:ext cx="4879340" cy="2770505"/>
          </a:xfrm>
          <a:prstGeom prst="rect">
            <a:avLst/>
          </a:prstGeom>
          <a:noFill/>
          <a:ln>
            <a:solidFill>
              <a:schemeClr val="accent3"/>
            </a:solidFill>
          </a:ln>
          <a:effectLst>
            <a:glow rad="101600">
              <a:schemeClr val="accent6">
                <a:satMod val="175000"/>
                <a:alpha val="40000"/>
              </a:schemeClr>
            </a:glow>
          </a:effectLst>
        </p:spPr>
      </p:pic>
    </p:spTree>
    <p:extLst>
      <p:ext uri="{BB962C8B-B14F-4D97-AF65-F5344CB8AC3E}">
        <p14:creationId xmlns:p14="http://schemas.microsoft.com/office/powerpoint/2010/main" val="2505363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9156" y="640151"/>
            <a:ext cx="4535076" cy="4563869"/>
          </a:xfrm>
          <a:ln w="57150">
            <a:solidFill>
              <a:schemeClr val="accent3">
                <a:lumMod val="75000"/>
              </a:schemeClr>
            </a:solidFill>
          </a:ln>
        </p:spPr>
        <p:txBody>
          <a:bodyPr>
            <a:normAutofit fontScale="92500"/>
          </a:bodyPr>
          <a:lstStyle/>
          <a:p>
            <a:pPr marL="525780" indent="-457200">
              <a:buFont typeface="+mj-lt"/>
              <a:buAutoNum type="arabicPeriod"/>
            </a:pPr>
            <a:r>
              <a:rPr lang="en-US" b="1" dirty="0" smtClean="0">
                <a:solidFill>
                  <a:schemeClr val="tx2">
                    <a:lumMod val="50000"/>
                  </a:schemeClr>
                </a:solidFill>
              </a:rPr>
              <a:t>Leather </a:t>
            </a:r>
            <a:r>
              <a:rPr lang="en-US" b="1" dirty="0">
                <a:solidFill>
                  <a:schemeClr val="tx2">
                    <a:lumMod val="50000"/>
                  </a:schemeClr>
                </a:solidFill>
              </a:rPr>
              <a:t>&amp; Leather Products</a:t>
            </a:r>
          </a:p>
          <a:p>
            <a:pPr marL="525780" indent="-457200">
              <a:buFont typeface="+mj-lt"/>
              <a:buAutoNum type="arabicPeriod"/>
            </a:pPr>
            <a:r>
              <a:rPr lang="en-US" b="1" dirty="0" smtClean="0">
                <a:solidFill>
                  <a:schemeClr val="tx2">
                    <a:lumMod val="50000"/>
                  </a:schemeClr>
                </a:solidFill>
              </a:rPr>
              <a:t>Medical </a:t>
            </a:r>
            <a:r>
              <a:rPr lang="en-US" b="1" dirty="0">
                <a:solidFill>
                  <a:schemeClr val="tx2">
                    <a:lumMod val="50000"/>
                  </a:schemeClr>
                </a:solidFill>
              </a:rPr>
              <a:t>Instrument and Appliances</a:t>
            </a:r>
          </a:p>
          <a:p>
            <a:pPr marL="525780" indent="-457200">
              <a:buFont typeface="+mj-lt"/>
              <a:buAutoNum type="arabicPeriod"/>
            </a:pPr>
            <a:r>
              <a:rPr lang="en-US" b="1" dirty="0" smtClean="0">
                <a:solidFill>
                  <a:schemeClr val="tx2">
                    <a:lumMod val="50000"/>
                  </a:schemeClr>
                </a:solidFill>
              </a:rPr>
              <a:t>Medicinal </a:t>
            </a:r>
            <a:r>
              <a:rPr lang="en-US" b="1" dirty="0">
                <a:solidFill>
                  <a:schemeClr val="tx2">
                    <a:lumMod val="50000"/>
                  </a:schemeClr>
                </a:solidFill>
              </a:rPr>
              <a:t>Herbs</a:t>
            </a:r>
          </a:p>
          <a:p>
            <a:pPr marL="525780" indent="-457200">
              <a:buFont typeface="+mj-lt"/>
              <a:buAutoNum type="arabicPeriod"/>
            </a:pPr>
            <a:r>
              <a:rPr lang="en-US" b="1" dirty="0" smtClean="0">
                <a:solidFill>
                  <a:schemeClr val="tx2">
                    <a:lumMod val="50000"/>
                  </a:schemeClr>
                </a:solidFill>
              </a:rPr>
              <a:t>Processed </a:t>
            </a:r>
            <a:r>
              <a:rPr lang="en-US" b="1" dirty="0">
                <a:solidFill>
                  <a:schemeClr val="tx2">
                    <a:lumMod val="50000"/>
                  </a:schemeClr>
                </a:solidFill>
              </a:rPr>
              <a:t>Food</a:t>
            </a:r>
          </a:p>
          <a:p>
            <a:pPr marL="525780" indent="-457200">
              <a:buFont typeface="+mj-lt"/>
              <a:buAutoNum type="arabicPeriod"/>
            </a:pPr>
            <a:r>
              <a:rPr lang="en-US" b="1" dirty="0" smtClean="0">
                <a:solidFill>
                  <a:schemeClr val="tx2">
                    <a:lumMod val="50000"/>
                  </a:schemeClr>
                </a:solidFill>
              </a:rPr>
              <a:t>Essential </a:t>
            </a:r>
            <a:r>
              <a:rPr lang="en-US" b="1" dirty="0">
                <a:solidFill>
                  <a:schemeClr val="tx2">
                    <a:lumMod val="50000"/>
                  </a:schemeClr>
                </a:solidFill>
              </a:rPr>
              <a:t>Oil</a:t>
            </a:r>
          </a:p>
          <a:p>
            <a:pPr marL="525780" indent="-457200">
              <a:buFont typeface="+mj-lt"/>
              <a:buAutoNum type="arabicPeriod"/>
            </a:pPr>
            <a:r>
              <a:rPr lang="en-US" b="1" dirty="0" smtClean="0">
                <a:solidFill>
                  <a:schemeClr val="tx2">
                    <a:lumMod val="50000"/>
                  </a:schemeClr>
                </a:solidFill>
              </a:rPr>
              <a:t>Fish </a:t>
            </a:r>
            <a:r>
              <a:rPr lang="en-US" b="1" dirty="0">
                <a:solidFill>
                  <a:schemeClr val="tx2">
                    <a:lumMod val="50000"/>
                  </a:schemeClr>
                </a:solidFill>
              </a:rPr>
              <a:t>&amp; Fish Products</a:t>
            </a:r>
          </a:p>
          <a:p>
            <a:pPr marL="525780" indent="-457200">
              <a:buFont typeface="+mj-lt"/>
              <a:buAutoNum type="arabicPeriod"/>
            </a:pPr>
            <a:r>
              <a:rPr lang="en-US" b="1" dirty="0" smtClean="0">
                <a:solidFill>
                  <a:schemeClr val="tx2">
                    <a:lumMod val="50000"/>
                  </a:schemeClr>
                </a:solidFill>
              </a:rPr>
              <a:t>Handicraft</a:t>
            </a:r>
            <a:endParaRPr lang="en-US" b="1" dirty="0">
              <a:solidFill>
                <a:schemeClr val="tx2">
                  <a:lumMod val="50000"/>
                </a:schemeClr>
              </a:solidFill>
            </a:endParaRPr>
          </a:p>
          <a:p>
            <a:pPr marL="525780" indent="-457200">
              <a:buFont typeface="+mj-lt"/>
              <a:buAutoNum type="arabicPeriod"/>
            </a:pPr>
            <a:r>
              <a:rPr lang="en-US" b="1" dirty="0" smtClean="0">
                <a:solidFill>
                  <a:schemeClr val="tx2">
                    <a:lumMod val="50000"/>
                  </a:schemeClr>
                </a:solidFill>
              </a:rPr>
              <a:t>Jewelry</a:t>
            </a:r>
            <a:endParaRPr lang="en-US" b="1" dirty="0">
              <a:solidFill>
                <a:schemeClr val="tx2">
                  <a:lumMod val="50000"/>
                </a:schemeClr>
              </a:solidFill>
            </a:endParaRPr>
          </a:p>
          <a:p>
            <a:pPr marL="525780" indent="-457200">
              <a:buFont typeface="+mj-lt"/>
              <a:buAutoNum type="arabicPeriod"/>
            </a:pPr>
            <a:r>
              <a:rPr lang="en-US" b="1" dirty="0" smtClean="0">
                <a:solidFill>
                  <a:schemeClr val="tx2">
                    <a:lumMod val="50000"/>
                  </a:schemeClr>
                </a:solidFill>
              </a:rPr>
              <a:t>Spices</a:t>
            </a:r>
            <a:endParaRPr lang="en-US" b="1" dirty="0">
              <a:solidFill>
                <a:schemeClr val="tx2">
                  <a:lumMod val="50000"/>
                </a:schemeClr>
              </a:solidFill>
            </a:endParaRPr>
          </a:p>
          <a:p>
            <a:pPr marL="525780" indent="-457200">
              <a:buFont typeface="+mj-lt"/>
              <a:buAutoNum type="arabicPeriod"/>
            </a:pPr>
            <a:r>
              <a:rPr lang="en-US" b="1" dirty="0" smtClean="0">
                <a:solidFill>
                  <a:schemeClr val="tx2">
                    <a:lumMod val="50000"/>
                  </a:schemeClr>
                </a:solidFill>
              </a:rPr>
              <a:t>Stationery </a:t>
            </a:r>
            <a:r>
              <a:rPr lang="en-US" b="1" dirty="0">
                <a:solidFill>
                  <a:schemeClr val="tx2">
                    <a:lumMod val="50000"/>
                  </a:schemeClr>
                </a:solidFill>
              </a:rPr>
              <a:t>Non Paper</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23</a:t>
            </a:fld>
            <a:endParaRPr lang="en-US"/>
          </a:p>
        </p:txBody>
      </p:sp>
      <p:sp>
        <p:nvSpPr>
          <p:cNvPr id="6" name="Rectangle 5"/>
          <p:cNvSpPr/>
          <p:nvPr/>
        </p:nvSpPr>
        <p:spPr>
          <a:xfrm>
            <a:off x="1259632" y="688243"/>
            <a:ext cx="1800200"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t>INDONESIA </a:t>
            </a:r>
          </a:p>
          <a:p>
            <a:pPr algn="ctr"/>
            <a:r>
              <a:rPr lang="id-ID" b="1" dirty="0" smtClean="0"/>
              <a:t>10 </a:t>
            </a:r>
          </a:p>
          <a:p>
            <a:pPr algn="ctr"/>
            <a:r>
              <a:rPr lang="id-ID" b="1" dirty="0" smtClean="0"/>
              <a:t>POTENTIAL</a:t>
            </a:r>
          </a:p>
          <a:p>
            <a:pPr algn="ctr"/>
            <a:r>
              <a:rPr lang="id-ID" b="1" dirty="0" smtClean="0"/>
              <a:t>COMMODITIES</a:t>
            </a:r>
            <a:endParaRPr lang="en-US"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233764"/>
            <a:ext cx="63246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851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80728"/>
            <a:ext cx="7024744" cy="576064"/>
          </a:xfrm>
          <a:solidFill>
            <a:schemeClr val="accent1">
              <a:lumMod val="50000"/>
            </a:schemeClr>
          </a:solidFill>
        </p:spPr>
        <p:txBody>
          <a:bodyPr>
            <a:normAutofit fontScale="90000"/>
          </a:bodyPr>
          <a:lstStyle/>
          <a:p>
            <a:pPr algn="ctr"/>
            <a:r>
              <a:rPr lang="id-ID" b="1" u="sng" dirty="0" smtClean="0">
                <a:sym typeface="Wingdings" pitchFamily="2" charset="2"/>
              </a:rPr>
              <a:t/>
            </a:r>
            <a:br>
              <a:rPr lang="id-ID" b="1" u="sng" dirty="0" smtClean="0">
                <a:sym typeface="Wingdings" pitchFamily="2" charset="2"/>
              </a:rPr>
            </a:br>
            <a:r>
              <a:rPr lang="id-ID" b="1" u="sng" dirty="0">
                <a:sym typeface="Wingdings" pitchFamily="2" charset="2"/>
              </a:rPr>
              <a:t/>
            </a:r>
            <a:br>
              <a:rPr lang="id-ID" b="1" u="sng" dirty="0">
                <a:sym typeface="Wingdings" pitchFamily="2" charset="2"/>
              </a:rPr>
            </a:br>
            <a:r>
              <a:rPr lang="id-ID" b="1" u="sng" dirty="0" smtClean="0">
                <a:sym typeface="Wingdings" pitchFamily="2" charset="2"/>
              </a:rPr>
              <a:t/>
            </a:r>
            <a:br>
              <a:rPr lang="id-ID" b="1" u="sng" dirty="0" smtClean="0">
                <a:sym typeface="Wingdings" pitchFamily="2" charset="2"/>
              </a:rPr>
            </a:br>
            <a:r>
              <a:rPr lang="id-ID" b="1" u="sng" dirty="0">
                <a:sym typeface="Wingdings" pitchFamily="2" charset="2"/>
              </a:rPr>
              <a:t/>
            </a:r>
            <a:br>
              <a:rPr lang="id-ID" b="1" u="sng" dirty="0">
                <a:sym typeface="Wingdings" pitchFamily="2" charset="2"/>
              </a:rPr>
            </a:br>
            <a:r>
              <a:rPr lang="fi-FI" b="1" u="sng" dirty="0">
                <a:sym typeface="Wingdings" pitchFamily="2" charset="2"/>
              </a:rPr>
              <a:t/>
            </a:r>
            <a:br>
              <a:rPr lang="fi-FI" b="1" u="sng" dirty="0">
                <a:sym typeface="Wingdings" pitchFamily="2" charset="2"/>
              </a:rPr>
            </a:br>
            <a:r>
              <a:rPr lang="id-ID" sz="3100" b="1" dirty="0" smtClean="0">
                <a:sym typeface="Wingdings" pitchFamily="2" charset="2"/>
              </a:rPr>
              <a:t>NINE CORE AREAS FOR INVESTMENT</a:t>
            </a:r>
            <a:endParaRPr lang="en-US" sz="3100" dirty="0"/>
          </a:p>
        </p:txBody>
      </p:sp>
      <p:sp>
        <p:nvSpPr>
          <p:cNvPr id="3" name="Content Placeholder 2"/>
          <p:cNvSpPr>
            <a:spLocks noGrp="1"/>
          </p:cNvSpPr>
          <p:nvPr>
            <p:ph idx="1"/>
          </p:nvPr>
        </p:nvSpPr>
        <p:spPr/>
        <p:txBody>
          <a:bodyPr>
            <a:normAutofit fontScale="85000" lnSpcReduction="20000"/>
          </a:bodyPr>
          <a:lstStyle/>
          <a:p>
            <a:pPr marL="452438" algn="just" fontAlgn="auto">
              <a:spcAft>
                <a:spcPts val="0"/>
              </a:spcAft>
              <a:buFont typeface="Wingdings" pitchFamily="2" charset="2"/>
              <a:buChar char="q"/>
              <a:defRPr/>
            </a:pPr>
            <a:r>
              <a:rPr lang="fi-FI" b="1" dirty="0" smtClean="0"/>
              <a:t>First</a:t>
            </a:r>
            <a:r>
              <a:rPr lang="fi-FI" dirty="0"/>
              <a:t>: Infrastructure Building </a:t>
            </a:r>
          </a:p>
          <a:p>
            <a:pPr marL="452438" algn="just" fontAlgn="auto">
              <a:spcAft>
                <a:spcPts val="0"/>
              </a:spcAft>
              <a:buFont typeface="Wingdings" pitchFamily="2" charset="2"/>
              <a:buChar char="q"/>
              <a:defRPr/>
            </a:pPr>
            <a:r>
              <a:rPr lang="fi-FI" b="1" dirty="0"/>
              <a:t>Second</a:t>
            </a:r>
            <a:r>
              <a:rPr lang="fi-FI" dirty="0"/>
              <a:t>: Transportation</a:t>
            </a:r>
          </a:p>
          <a:p>
            <a:pPr marL="452438" algn="just" fontAlgn="auto">
              <a:spcAft>
                <a:spcPts val="0"/>
              </a:spcAft>
              <a:buFont typeface="Wingdings" pitchFamily="2" charset="2"/>
              <a:buChar char="q"/>
              <a:defRPr/>
            </a:pPr>
            <a:r>
              <a:rPr lang="fi-FI" b="1" dirty="0"/>
              <a:t>Third</a:t>
            </a:r>
            <a:r>
              <a:rPr lang="fi-FI" dirty="0"/>
              <a:t>: IT and Telecommunications</a:t>
            </a:r>
          </a:p>
          <a:p>
            <a:pPr marL="452438" algn="just" fontAlgn="auto">
              <a:spcAft>
                <a:spcPts val="0"/>
              </a:spcAft>
              <a:buFont typeface="Wingdings" pitchFamily="2" charset="2"/>
              <a:buChar char="q"/>
              <a:defRPr/>
            </a:pPr>
            <a:r>
              <a:rPr lang="fi-FI" b="1" dirty="0"/>
              <a:t>Fourth</a:t>
            </a:r>
            <a:r>
              <a:rPr lang="fi-FI" dirty="0"/>
              <a:t>: Food Industry and its R&amp;D</a:t>
            </a:r>
          </a:p>
          <a:p>
            <a:pPr marL="452438" algn="just" fontAlgn="auto">
              <a:spcAft>
                <a:spcPts val="0"/>
              </a:spcAft>
              <a:buFont typeface="Wingdings" pitchFamily="2" charset="2"/>
              <a:buChar char="q"/>
              <a:defRPr/>
            </a:pPr>
            <a:r>
              <a:rPr lang="fi-FI" b="1" dirty="0"/>
              <a:t>Fifth</a:t>
            </a:r>
            <a:r>
              <a:rPr lang="fi-FI" dirty="0"/>
              <a:t>: Energy Industry, including renewable industry</a:t>
            </a:r>
          </a:p>
          <a:p>
            <a:pPr marL="452438" algn="just" fontAlgn="auto">
              <a:spcAft>
                <a:spcPts val="0"/>
              </a:spcAft>
              <a:buFont typeface="Wingdings" pitchFamily="2" charset="2"/>
              <a:buChar char="q"/>
              <a:defRPr/>
            </a:pPr>
            <a:r>
              <a:rPr lang="fi-FI" b="1" dirty="0"/>
              <a:t>Sixth</a:t>
            </a:r>
            <a:r>
              <a:rPr lang="fi-FI" dirty="0"/>
              <a:t>: Mining Industry</a:t>
            </a:r>
          </a:p>
          <a:p>
            <a:pPr marL="452438" algn="just" fontAlgn="auto">
              <a:spcAft>
                <a:spcPts val="0"/>
              </a:spcAft>
              <a:buFont typeface="Wingdings" pitchFamily="2" charset="2"/>
              <a:buChar char="q"/>
              <a:defRPr/>
            </a:pPr>
            <a:r>
              <a:rPr lang="fi-FI" b="1" dirty="0"/>
              <a:t>Seventh</a:t>
            </a:r>
            <a:r>
              <a:rPr lang="fi-FI" dirty="0"/>
              <a:t>: Manufacturing Industry</a:t>
            </a:r>
          </a:p>
          <a:p>
            <a:pPr marL="452438" algn="just" fontAlgn="auto">
              <a:spcAft>
                <a:spcPts val="0"/>
              </a:spcAft>
              <a:buFont typeface="Wingdings" pitchFamily="2" charset="2"/>
              <a:buChar char="q"/>
              <a:defRPr/>
            </a:pPr>
            <a:r>
              <a:rPr lang="fi-FI" b="1" dirty="0"/>
              <a:t>Eighth</a:t>
            </a:r>
            <a:r>
              <a:rPr lang="fi-FI" dirty="0"/>
              <a:t>: Creative Industry</a:t>
            </a:r>
          </a:p>
          <a:p>
            <a:pPr marL="452438" algn="just" fontAlgn="auto">
              <a:spcAft>
                <a:spcPts val="0"/>
              </a:spcAft>
              <a:buFont typeface="Wingdings" pitchFamily="2" charset="2"/>
              <a:buChar char="q"/>
              <a:defRPr/>
            </a:pPr>
            <a:r>
              <a:rPr lang="fi-FI" b="1" dirty="0"/>
              <a:t>Ninth</a:t>
            </a:r>
            <a:r>
              <a:rPr lang="fi-FI" dirty="0"/>
              <a:t>: Training and Education, Research, Development and Innovation.</a:t>
            </a:r>
            <a:endParaRPr lang="en-US" dirty="0"/>
          </a:p>
          <a:p>
            <a:endParaRPr lang="en-US" dirty="0"/>
          </a:p>
        </p:txBody>
      </p:sp>
      <p:sp>
        <p:nvSpPr>
          <p:cNvPr id="4" name="Slide Number Placeholder 3"/>
          <p:cNvSpPr>
            <a:spLocks noGrp="1"/>
          </p:cNvSpPr>
          <p:nvPr>
            <p:ph type="sldNum" sz="quarter" idx="12"/>
          </p:nvPr>
        </p:nvSpPr>
        <p:spPr/>
        <p:txBody>
          <a:bodyPr/>
          <a:lstStyle/>
          <a:p>
            <a:fld id="{BFEBEB0A-9E3D-4B14-9782-E2AE3DA60D96}" type="slidenum">
              <a:rPr lang="en-US" smtClean="0"/>
              <a:pPr/>
              <a:t>24</a:t>
            </a:fld>
            <a:endParaRPr lang="en-US"/>
          </a:p>
        </p:txBody>
      </p:sp>
    </p:spTree>
    <p:extLst>
      <p:ext uri="{BB962C8B-B14F-4D97-AF65-F5344CB8AC3E}">
        <p14:creationId xmlns:p14="http://schemas.microsoft.com/office/powerpoint/2010/main" val="23708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heckerboard(across)">
                                      <p:cBhvr>
                                        <p:cTn id="28" dur="500"/>
                                        <p:tgtEl>
                                          <p:spTgt spid="3">
                                            <p:txEl>
                                              <p:pRg st="7" end="7"/>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heckerboard(across)">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772816"/>
            <a:ext cx="7024744" cy="792088"/>
          </a:xfrm>
        </p:spPr>
        <p:txBody>
          <a:bodyPr>
            <a:noAutofit/>
          </a:bodyPr>
          <a:lstStyle/>
          <a:p>
            <a:pPr algn="ctr"/>
            <a:r>
              <a:rPr lang="en-US" sz="2400" b="1" dirty="0">
                <a:solidFill>
                  <a:schemeClr val="accent1">
                    <a:lumMod val="50000"/>
                  </a:schemeClr>
                </a:solidFill>
              </a:rPr>
              <a:t>29th Trade Expo Indonesia 2014 </a:t>
            </a:r>
            <a:r>
              <a:rPr lang="id-ID" sz="2400" b="1" dirty="0" smtClean="0">
                <a:solidFill>
                  <a:schemeClr val="accent1">
                    <a:lumMod val="50000"/>
                  </a:schemeClr>
                </a:solidFill>
              </a:rPr>
              <a:t/>
            </a:r>
            <a:br>
              <a:rPr lang="id-ID" sz="2400" b="1" dirty="0" smtClean="0">
                <a:solidFill>
                  <a:schemeClr val="accent1">
                    <a:lumMod val="50000"/>
                  </a:schemeClr>
                </a:solidFill>
              </a:rPr>
            </a:br>
            <a:r>
              <a:rPr lang="id-ID" sz="2400" b="1" dirty="0" smtClean="0">
                <a:solidFill>
                  <a:schemeClr val="accent1">
                    <a:lumMod val="50000"/>
                  </a:schemeClr>
                </a:solidFill>
              </a:rPr>
              <a:t>(Jakarta, </a:t>
            </a:r>
            <a:r>
              <a:rPr lang="en-US" sz="2400" b="1" dirty="0" smtClean="0">
                <a:solidFill>
                  <a:schemeClr val="accent1">
                    <a:lumMod val="50000"/>
                  </a:schemeClr>
                </a:solidFill>
              </a:rPr>
              <a:t>08 </a:t>
            </a:r>
            <a:r>
              <a:rPr lang="en-US" sz="2400" b="1" dirty="0">
                <a:solidFill>
                  <a:schemeClr val="accent1">
                    <a:lumMod val="50000"/>
                  </a:schemeClr>
                </a:solidFill>
              </a:rPr>
              <a:t>- 12 October </a:t>
            </a:r>
            <a:r>
              <a:rPr lang="en-US" sz="2400" b="1" dirty="0" smtClean="0">
                <a:solidFill>
                  <a:schemeClr val="accent1">
                    <a:lumMod val="50000"/>
                  </a:schemeClr>
                </a:solidFill>
              </a:rPr>
              <a:t>2014</a:t>
            </a:r>
            <a:r>
              <a:rPr lang="id-ID" sz="2400" b="1" dirty="0" smtClean="0">
                <a:solidFill>
                  <a:schemeClr val="accent1">
                    <a:lumMod val="50000"/>
                  </a:schemeClr>
                </a:solidFill>
              </a:rPr>
              <a:t>)</a:t>
            </a:r>
            <a:endParaRPr lang="en-US" sz="2400" b="1" dirty="0">
              <a:solidFill>
                <a:schemeClr val="accent1">
                  <a:lumMod val="50000"/>
                </a:schemeClr>
              </a:solidFill>
            </a:endParaRPr>
          </a:p>
        </p:txBody>
      </p:sp>
      <p:sp>
        <p:nvSpPr>
          <p:cNvPr id="3" name="Content Placeholder 2"/>
          <p:cNvSpPr>
            <a:spLocks noGrp="1"/>
          </p:cNvSpPr>
          <p:nvPr>
            <p:ph idx="1"/>
          </p:nvPr>
        </p:nvSpPr>
        <p:spPr>
          <a:xfrm>
            <a:off x="1115617" y="2708920"/>
            <a:ext cx="4320480" cy="3123709"/>
          </a:xfrm>
          <a:solidFill>
            <a:schemeClr val="accent4">
              <a:lumMod val="60000"/>
              <a:lumOff val="40000"/>
            </a:schemeClr>
          </a:solidFill>
        </p:spPr>
        <p:txBody>
          <a:bodyPr>
            <a:normAutofit fontScale="62500" lnSpcReduction="20000"/>
          </a:bodyPr>
          <a:lstStyle/>
          <a:p>
            <a:pPr marL="68580" indent="0" algn="just">
              <a:buNone/>
            </a:pPr>
            <a:r>
              <a:rPr lang="en-US" b="1" dirty="0" err="1" smtClean="0">
                <a:solidFill>
                  <a:schemeClr val="tx1"/>
                </a:solidFill>
              </a:rPr>
              <a:t>Trad</a:t>
            </a:r>
            <a:r>
              <a:rPr lang="id-ID" b="1" dirty="0" smtClean="0">
                <a:solidFill>
                  <a:schemeClr val="tx1"/>
                </a:solidFill>
              </a:rPr>
              <a:t>e</a:t>
            </a:r>
            <a:r>
              <a:rPr lang="en-US" b="1" dirty="0" err="1" smtClean="0">
                <a:solidFill>
                  <a:schemeClr val="tx1"/>
                </a:solidFill>
              </a:rPr>
              <a:t>xpo</a:t>
            </a:r>
            <a:r>
              <a:rPr lang="en-US" b="1" dirty="0" smtClean="0">
                <a:solidFill>
                  <a:schemeClr val="tx1"/>
                </a:solidFill>
              </a:rPr>
              <a:t> </a:t>
            </a:r>
            <a:r>
              <a:rPr lang="en-US" b="1" dirty="0">
                <a:solidFill>
                  <a:schemeClr val="tx1"/>
                </a:solidFill>
              </a:rPr>
              <a:t>Indonesia </a:t>
            </a:r>
            <a:r>
              <a:rPr lang="id-ID" b="1" dirty="0" smtClean="0">
                <a:solidFill>
                  <a:schemeClr val="tx1"/>
                </a:solidFill>
              </a:rPr>
              <a:t>2013: </a:t>
            </a:r>
          </a:p>
          <a:p>
            <a:pPr algn="just">
              <a:buFont typeface="Wingdings" panose="05000000000000000000" pitchFamily="2" charset="2"/>
              <a:buChar char="ü"/>
            </a:pPr>
            <a:r>
              <a:rPr lang="en-US" dirty="0" smtClean="0">
                <a:solidFill>
                  <a:schemeClr val="tx1"/>
                </a:solidFill>
              </a:rPr>
              <a:t>attracted </a:t>
            </a:r>
            <a:r>
              <a:rPr lang="en-US" dirty="0">
                <a:solidFill>
                  <a:schemeClr val="tx1"/>
                </a:solidFill>
              </a:rPr>
              <a:t>more than 9.000 buyers from over 100 countries, </a:t>
            </a:r>
            <a:endParaRPr lang="id-ID" dirty="0" smtClean="0">
              <a:solidFill>
                <a:schemeClr val="tx1"/>
              </a:solidFill>
            </a:endParaRPr>
          </a:p>
          <a:p>
            <a:pPr algn="just">
              <a:buFont typeface="Wingdings" panose="05000000000000000000" pitchFamily="2" charset="2"/>
              <a:buChar char="ü"/>
            </a:pPr>
            <a:r>
              <a:rPr lang="en-US" dirty="0" smtClean="0">
                <a:solidFill>
                  <a:schemeClr val="tx1"/>
                </a:solidFill>
              </a:rPr>
              <a:t>total </a:t>
            </a:r>
            <a:r>
              <a:rPr lang="en-US" dirty="0">
                <a:solidFill>
                  <a:schemeClr val="tx1"/>
                </a:solidFill>
              </a:rPr>
              <a:t>trade transactions valued at over US$ 1,5 billion. </a:t>
            </a:r>
            <a:endParaRPr lang="id-ID" dirty="0" smtClean="0">
              <a:solidFill>
                <a:schemeClr val="tx1"/>
              </a:solidFill>
            </a:endParaRPr>
          </a:p>
          <a:p>
            <a:pPr marL="68580" indent="0" algn="just">
              <a:buNone/>
            </a:pPr>
            <a:endParaRPr lang="id-ID" dirty="0" smtClean="0">
              <a:solidFill>
                <a:schemeClr val="tx1"/>
              </a:solidFill>
            </a:endParaRPr>
          </a:p>
          <a:p>
            <a:pPr marL="68580" indent="0" algn="just">
              <a:buNone/>
            </a:pPr>
            <a:r>
              <a:rPr lang="en-US" dirty="0" smtClean="0">
                <a:solidFill>
                  <a:schemeClr val="tx1"/>
                </a:solidFill>
              </a:rPr>
              <a:t>The </a:t>
            </a:r>
            <a:r>
              <a:rPr lang="en-US" dirty="0">
                <a:solidFill>
                  <a:schemeClr val="tx1"/>
                </a:solidFill>
              </a:rPr>
              <a:t>fact that thousands of buyers from many countries come to visit Resources (</a:t>
            </a:r>
            <a:r>
              <a:rPr lang="en-US" dirty="0" err="1">
                <a:solidFill>
                  <a:schemeClr val="tx1"/>
                </a:solidFill>
              </a:rPr>
              <a:t>Tradexpo</a:t>
            </a:r>
            <a:r>
              <a:rPr lang="en-US" dirty="0">
                <a:solidFill>
                  <a:schemeClr val="tx1"/>
                </a:solidFill>
              </a:rPr>
              <a:t>) Indonesia every years demonstrates a high commitment of our trading partners around the world; and also a solid prove that Indonesia is one of the potential and reliable suppliers of qualified and competitive consumer products. </a:t>
            </a:r>
          </a:p>
        </p:txBody>
      </p:sp>
      <p:sp>
        <p:nvSpPr>
          <p:cNvPr id="4" name="Slide Number Placeholder 3"/>
          <p:cNvSpPr>
            <a:spLocks noGrp="1"/>
          </p:cNvSpPr>
          <p:nvPr>
            <p:ph type="sldNum" sz="quarter" idx="12"/>
          </p:nvPr>
        </p:nvSpPr>
        <p:spPr/>
        <p:txBody>
          <a:bodyPr/>
          <a:lstStyle/>
          <a:p>
            <a:fld id="{BFEBEB0A-9E3D-4B14-9782-E2AE3DA60D96}" type="slidenum">
              <a:rPr lang="en-US" smtClean="0"/>
              <a:pPr/>
              <a:t>25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3502719"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564904"/>
            <a:ext cx="23288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069" y="692697"/>
            <a:ext cx="2505075"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3454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FEBEB0A-9E3D-4B14-9782-E2AE3DA60D96}" type="slidenum">
              <a:rPr lang="en-US" smtClean="0"/>
              <a:pPr/>
              <a:t>26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665163" cy="66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683569" y="1268760"/>
            <a:ext cx="2952328"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7" y="3068960"/>
            <a:ext cx="288032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745830"/>
            <a:ext cx="2880322" cy="141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875892133"/>
              </p:ext>
            </p:extLst>
          </p:nvPr>
        </p:nvGraphicFramePr>
        <p:xfrm>
          <a:off x="3779912" y="737245"/>
          <a:ext cx="4680520" cy="5758042"/>
        </p:xfrm>
        <a:graphic>
          <a:graphicData uri="http://schemas.openxmlformats.org/drawingml/2006/table">
            <a:tbl>
              <a:tblPr firstCol="1" bandRow="1">
                <a:tableStyleId>{5C22544A-7EE6-4342-B048-85BDC9FD1C3A}</a:tableStyleId>
              </a:tblPr>
              <a:tblGrid>
                <a:gridCol w="1008112"/>
                <a:gridCol w="1944216"/>
                <a:gridCol w="1728192"/>
              </a:tblGrid>
              <a:tr h="1825537">
                <a:tc>
                  <a:txBody>
                    <a:bodyPr/>
                    <a:lstStyle/>
                    <a:p>
                      <a:r>
                        <a:rPr lang="id-ID" sz="1400" dirty="0" smtClean="0"/>
                        <a:t>Main Products</a:t>
                      </a:r>
                      <a:endParaRPr lang="en-US" sz="1400" dirty="0"/>
                    </a:p>
                  </a:txBody>
                  <a:tcPr/>
                </a:tc>
                <a:tc>
                  <a:txBody>
                    <a:bodyPr/>
                    <a:lstStyle/>
                    <a:p>
                      <a:pPr marL="285750" indent="-285750">
                        <a:buFont typeface="Arial" panose="020B0604020202020204" pitchFamily="34" charset="0"/>
                        <a:buChar char="•"/>
                      </a:pPr>
                      <a:r>
                        <a:rPr lang="id-ID" sz="1400" dirty="0" smtClean="0"/>
                        <a:t>Automotive</a:t>
                      </a:r>
                      <a:r>
                        <a:rPr lang="id-ID" sz="1400" baseline="0" dirty="0" smtClean="0"/>
                        <a:t> </a:t>
                      </a:r>
                      <a:r>
                        <a:rPr lang="id-ID" sz="1400" dirty="0" smtClean="0"/>
                        <a:t>components</a:t>
                      </a:r>
                    </a:p>
                    <a:p>
                      <a:pPr marL="285750" indent="-285750">
                        <a:buFont typeface="Arial" panose="020B0604020202020204" pitchFamily="34" charset="0"/>
                        <a:buChar char="•"/>
                      </a:pPr>
                      <a:r>
                        <a:rPr lang="id-ID" sz="1400" dirty="0" smtClean="0"/>
                        <a:t>Cocoa</a:t>
                      </a:r>
                    </a:p>
                    <a:p>
                      <a:pPr marL="285750" indent="-285750">
                        <a:buFont typeface="Arial" panose="020B0604020202020204" pitchFamily="34" charset="0"/>
                        <a:buChar char="•"/>
                      </a:pPr>
                      <a:r>
                        <a:rPr lang="id-ID" sz="1400" dirty="0" smtClean="0"/>
                        <a:t>Coffee</a:t>
                      </a:r>
                    </a:p>
                    <a:p>
                      <a:pPr marL="285750" indent="-285750">
                        <a:buFont typeface="Arial" panose="020B0604020202020204" pitchFamily="34" charset="0"/>
                        <a:buChar char="•"/>
                      </a:pPr>
                      <a:r>
                        <a:rPr lang="id-ID" sz="1400" dirty="0" smtClean="0"/>
                        <a:t>CPO</a:t>
                      </a:r>
                    </a:p>
                    <a:p>
                      <a:pPr marL="285750" indent="-285750">
                        <a:buFont typeface="Arial" panose="020B0604020202020204" pitchFamily="34" charset="0"/>
                        <a:buChar char="•"/>
                      </a:pPr>
                      <a:r>
                        <a:rPr lang="id-ID" sz="1400" dirty="0" smtClean="0"/>
                        <a:t>Electricity &amp; Electronics</a:t>
                      </a:r>
                    </a:p>
                    <a:p>
                      <a:pPr marL="285750" indent="-285750">
                        <a:buFont typeface="Arial" panose="020B0604020202020204" pitchFamily="34" charset="0"/>
                        <a:buChar char="•"/>
                      </a:pPr>
                      <a:r>
                        <a:rPr lang="id-ID" sz="1400" dirty="0" smtClean="0"/>
                        <a:t>Footwear</a:t>
                      </a:r>
                      <a:r>
                        <a:rPr lang="id-ID" sz="1400" baseline="0" dirty="0" smtClean="0"/>
                        <a:t> </a:t>
                      </a:r>
                    </a:p>
                  </a:txBody>
                  <a:tcPr/>
                </a:tc>
                <a:tc>
                  <a:txBody>
                    <a:bodyPr/>
                    <a:lstStyle/>
                    <a:p>
                      <a:pPr marL="285750" indent="-285750">
                        <a:buFont typeface="Arial" panose="020B0604020202020204" pitchFamily="34" charset="0"/>
                        <a:buChar char="•"/>
                      </a:pPr>
                      <a:r>
                        <a:rPr lang="id-ID" sz="1400" baseline="0" dirty="0" smtClean="0"/>
                        <a:t>Furniture</a:t>
                      </a:r>
                    </a:p>
                    <a:p>
                      <a:pPr marL="285750" indent="-285750">
                        <a:buFont typeface="Arial" panose="020B0604020202020204" pitchFamily="34" charset="0"/>
                        <a:buChar char="•"/>
                      </a:pPr>
                      <a:r>
                        <a:rPr lang="id-ID" sz="1400" baseline="0" dirty="0" smtClean="0"/>
                        <a:t>Rubber &amp; Rubber Products</a:t>
                      </a:r>
                      <a:endParaRPr lang="id-ID" sz="1400" dirty="0" smtClean="0"/>
                    </a:p>
                    <a:p>
                      <a:pPr marL="285750" indent="-285750">
                        <a:buFont typeface="Arial" panose="020B0604020202020204" pitchFamily="34" charset="0"/>
                        <a:buChar char="•"/>
                      </a:pPr>
                      <a:r>
                        <a:rPr lang="id-ID" sz="1400" dirty="0" smtClean="0"/>
                        <a:t>Textile &amp; Textile Products</a:t>
                      </a:r>
                      <a:endParaRPr lang="en-US" sz="1400" dirty="0"/>
                    </a:p>
                  </a:txBody>
                  <a:tcPr/>
                </a:tc>
              </a:tr>
              <a:tr h="15841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Potential Products</a:t>
                      </a:r>
                      <a:endParaRPr lang="en-US" sz="1400" dirty="0" smtClean="0"/>
                    </a:p>
                    <a:p>
                      <a:endParaRPr lang="en-US" sz="1400" dirty="0"/>
                    </a:p>
                  </a:txBody>
                  <a:tcPr/>
                </a:tc>
                <a:tc>
                  <a:txBody>
                    <a:bodyPr/>
                    <a:lstStyle/>
                    <a:p>
                      <a:pPr marL="285750" indent="-285750">
                        <a:buFont typeface="Arial" panose="020B0604020202020204" pitchFamily="34" charset="0"/>
                        <a:buChar char="•"/>
                      </a:pPr>
                      <a:r>
                        <a:rPr lang="id-ID" sz="1400" dirty="0" smtClean="0"/>
                        <a:t>Essential Oils </a:t>
                      </a:r>
                    </a:p>
                    <a:p>
                      <a:pPr marL="285750" indent="-285750">
                        <a:buFont typeface="Arial" panose="020B0604020202020204" pitchFamily="34" charset="0"/>
                        <a:buChar char="•"/>
                      </a:pPr>
                      <a:r>
                        <a:rPr lang="id-ID" sz="1400" dirty="0" smtClean="0"/>
                        <a:t>Processed Foods</a:t>
                      </a:r>
                    </a:p>
                    <a:p>
                      <a:pPr marL="285750" indent="-285750">
                        <a:buFont typeface="Arial" panose="020B0604020202020204" pitchFamily="34" charset="0"/>
                        <a:buChar char="•"/>
                      </a:pPr>
                      <a:r>
                        <a:rPr lang="id-ID" sz="1400" dirty="0" smtClean="0"/>
                        <a:t>Handicrafts </a:t>
                      </a:r>
                    </a:p>
                    <a:p>
                      <a:pPr marL="285750" indent="-285750">
                        <a:buFont typeface="Arial" panose="020B0604020202020204" pitchFamily="34" charset="0"/>
                        <a:buChar char="•"/>
                      </a:pPr>
                      <a:r>
                        <a:rPr lang="id-ID" sz="1400" dirty="0" smtClean="0"/>
                        <a:t>Medical Herbs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d-ID" sz="1400" dirty="0" smtClean="0"/>
                        <a:t>Jewerly &amp; Accessories </a:t>
                      </a:r>
                    </a:p>
                    <a:p>
                      <a:endParaRPr lang="en-US" sz="1400" dirty="0"/>
                    </a:p>
                  </a:txBody>
                  <a:tcPr/>
                </a:tc>
                <a:tc>
                  <a:txBody>
                    <a:bodyPr/>
                    <a:lstStyle/>
                    <a:p>
                      <a:pPr marL="285750" indent="-285750">
                        <a:buFont typeface="Arial" panose="020B0604020202020204" pitchFamily="34" charset="0"/>
                        <a:buChar char="•"/>
                      </a:pPr>
                      <a:r>
                        <a:rPr lang="id-ID" sz="1400" dirty="0" smtClean="0"/>
                        <a:t>Leather &amp; Leather Products</a:t>
                      </a:r>
                    </a:p>
                    <a:p>
                      <a:pPr marL="285750" indent="-285750">
                        <a:buFont typeface="Arial" panose="020B0604020202020204" pitchFamily="34" charset="0"/>
                        <a:buChar char="•"/>
                      </a:pPr>
                      <a:r>
                        <a:rPr lang="id-ID" sz="1400" dirty="0" smtClean="0"/>
                        <a:t>Medical Instruments &amp; Appliances</a:t>
                      </a:r>
                    </a:p>
                    <a:p>
                      <a:pPr marL="285750" indent="-285750">
                        <a:buFont typeface="Arial" panose="020B0604020202020204" pitchFamily="34" charset="0"/>
                        <a:buChar char="•"/>
                      </a:pPr>
                      <a:r>
                        <a:rPr lang="id-ID" sz="1400" dirty="0" smtClean="0"/>
                        <a:t>Spices</a:t>
                      </a:r>
                      <a:endParaRPr lang="en-US" sz="1400" dirty="0"/>
                    </a:p>
                  </a:txBody>
                  <a:tcPr/>
                </a:tc>
              </a:tr>
              <a:tr h="335865">
                <a:tc>
                  <a:txBody>
                    <a:bodyPr/>
                    <a:lstStyle/>
                    <a:p>
                      <a:r>
                        <a:rPr lang="id-ID" sz="1400" dirty="0" smtClean="0"/>
                        <a:t>Services</a:t>
                      </a:r>
                      <a:endParaRPr lang="en-US" sz="1400" dirty="0"/>
                    </a:p>
                  </a:txBody>
                  <a:tcPr/>
                </a:tc>
                <a:tc>
                  <a:txBody>
                    <a:bodyPr/>
                    <a:lstStyle/>
                    <a:p>
                      <a:endParaRPr lang="en-US" sz="1400" dirty="0"/>
                    </a:p>
                  </a:txBody>
                  <a:tcPr/>
                </a:tc>
                <a:tc>
                  <a:txBody>
                    <a:bodyPr/>
                    <a:lstStyle/>
                    <a:p>
                      <a:endParaRPr lang="en-US" sz="1400" dirty="0"/>
                    </a:p>
                  </a:txBody>
                  <a:tcPr/>
                </a:tc>
              </a:tr>
              <a:tr h="710681">
                <a:tc>
                  <a:txBody>
                    <a:bodyPr/>
                    <a:lstStyle/>
                    <a:p>
                      <a:r>
                        <a:rPr lang="id-ID" sz="1400" dirty="0" smtClean="0"/>
                        <a:t>Multy Products</a:t>
                      </a:r>
                      <a:endParaRPr lang="en-US" sz="1400" dirty="0"/>
                    </a:p>
                  </a:txBody>
                  <a:tcPr/>
                </a:tc>
                <a:tc>
                  <a:txBody>
                    <a:bodyPr/>
                    <a:lstStyle/>
                    <a:p>
                      <a:pPr marL="285750" indent="-285750">
                        <a:buFont typeface="Arial" panose="020B0604020202020204" pitchFamily="34" charset="0"/>
                        <a:buChar char="•"/>
                      </a:pPr>
                      <a:r>
                        <a:rPr lang="id-ID" sz="1400" dirty="0" smtClean="0"/>
                        <a:t>Agriculture Products</a:t>
                      </a:r>
                    </a:p>
                    <a:p>
                      <a:pPr marL="285750" indent="-285750">
                        <a:buFont typeface="Arial" panose="020B0604020202020204" pitchFamily="34" charset="0"/>
                        <a:buChar char="•"/>
                      </a:pPr>
                      <a:r>
                        <a:rPr lang="id-ID" sz="1400" dirty="0" smtClean="0"/>
                        <a:t>Building Materials</a:t>
                      </a:r>
                    </a:p>
                    <a:p>
                      <a:pPr marL="285750" indent="-285750">
                        <a:buFont typeface="Arial" panose="020B0604020202020204" pitchFamily="34" charset="0"/>
                        <a:buChar char="•"/>
                      </a:pPr>
                      <a:r>
                        <a:rPr lang="id-ID" sz="1400" dirty="0" smtClean="0"/>
                        <a:t>Chemical Products</a:t>
                      </a:r>
                    </a:p>
                    <a:p>
                      <a:pPr marL="285750" indent="-285750">
                        <a:buFont typeface="Arial" panose="020B0604020202020204" pitchFamily="34" charset="0"/>
                        <a:buChar char="•"/>
                      </a:pPr>
                      <a:r>
                        <a:rPr lang="id-ID" sz="1400" dirty="0" smtClean="0"/>
                        <a:t>Foods</a:t>
                      </a:r>
                      <a:r>
                        <a:rPr lang="id-ID" sz="1400" baseline="0" dirty="0" smtClean="0"/>
                        <a:t> &amp; Beverages</a:t>
                      </a:r>
                    </a:p>
                    <a:p>
                      <a:pPr marL="285750" indent="-285750">
                        <a:buFont typeface="Arial" panose="020B0604020202020204" pitchFamily="34" charset="0"/>
                        <a:buChar char="•"/>
                      </a:pPr>
                      <a:r>
                        <a:rPr lang="id-ID" sz="1400" baseline="0" dirty="0" smtClean="0"/>
                        <a:t>Glassware</a:t>
                      </a:r>
                      <a:endParaRPr lang="en-US" sz="1400" dirty="0"/>
                    </a:p>
                  </a:txBody>
                  <a:tcPr/>
                </a:tc>
                <a:tc>
                  <a:txBody>
                    <a:bodyPr/>
                    <a:lstStyle/>
                    <a:p>
                      <a:pPr marL="285750" indent="-285750">
                        <a:buFont typeface="Arial" panose="020B0604020202020204" pitchFamily="34" charset="0"/>
                        <a:buChar char="•"/>
                      </a:pPr>
                      <a:r>
                        <a:rPr lang="id-ID" sz="1400" dirty="0" smtClean="0"/>
                        <a:t>Sport Equipments</a:t>
                      </a:r>
                    </a:p>
                    <a:p>
                      <a:pPr marL="285750" indent="-285750">
                        <a:buFont typeface="Arial" panose="020B0604020202020204" pitchFamily="34" charset="0"/>
                        <a:buChar char="•"/>
                      </a:pPr>
                      <a:r>
                        <a:rPr lang="id-ID" sz="1400" dirty="0" smtClean="0"/>
                        <a:t>Households Goods</a:t>
                      </a:r>
                    </a:p>
                    <a:p>
                      <a:pPr marL="285750" indent="-285750">
                        <a:buFont typeface="Arial" panose="020B0604020202020204" pitchFamily="34" charset="0"/>
                        <a:buChar char="•"/>
                      </a:pPr>
                      <a:r>
                        <a:rPr lang="en-US" sz="1400" kern="1200" dirty="0" smtClean="0">
                          <a:solidFill>
                            <a:schemeClr val="dk1"/>
                          </a:solidFill>
                          <a:effectLst/>
                          <a:latin typeface="+mn-lt"/>
                          <a:ea typeface="+mn-ea"/>
                          <a:cs typeface="+mn-cs"/>
                        </a:rPr>
                        <a:t>Miscellaneous</a:t>
                      </a:r>
                      <a:endParaRPr lang="id-ID" sz="1400" kern="1200" dirty="0" smtClean="0">
                        <a:solidFill>
                          <a:schemeClr val="dk1"/>
                        </a:solidFill>
                        <a:effectLst/>
                        <a:latin typeface="+mn-lt"/>
                        <a:ea typeface="+mn-ea"/>
                        <a:cs typeface="+mn-cs"/>
                      </a:endParaRPr>
                    </a:p>
                    <a:p>
                      <a:pPr marL="285750" indent="-285750">
                        <a:buFont typeface="Arial" panose="020B0604020202020204" pitchFamily="34" charset="0"/>
                        <a:buChar char="•"/>
                      </a:pPr>
                      <a:r>
                        <a:rPr lang="id-ID" sz="1400" kern="1200" dirty="0" smtClean="0">
                          <a:solidFill>
                            <a:schemeClr val="dk1"/>
                          </a:solidFill>
                          <a:effectLst/>
                          <a:latin typeface="+mn-lt"/>
                          <a:ea typeface="+mn-ea"/>
                          <a:cs typeface="+mn-cs"/>
                        </a:rPr>
                        <a:t>Paper Products</a:t>
                      </a:r>
                      <a:endParaRPr lang="en-US" sz="1400" dirty="0"/>
                    </a:p>
                  </a:txBody>
                  <a:tcPr/>
                </a:tc>
              </a:tr>
            </a:tbl>
          </a:graphicData>
        </a:graphic>
      </p:graphicFrame>
    </p:spTree>
    <p:extLst>
      <p:ext uri="{BB962C8B-B14F-4D97-AF65-F5344CB8AC3E}">
        <p14:creationId xmlns:p14="http://schemas.microsoft.com/office/powerpoint/2010/main" val="738285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27</a:t>
            </a:fld>
            <a:endParaRPr lang="en-US"/>
          </a:p>
        </p:txBody>
      </p:sp>
      <p:sp>
        <p:nvSpPr>
          <p:cNvPr id="5" name="Rounded Rectangle 4"/>
          <p:cNvSpPr/>
          <p:nvPr/>
        </p:nvSpPr>
        <p:spPr>
          <a:xfrm>
            <a:off x="539552" y="2276872"/>
            <a:ext cx="806489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b="1" dirty="0" smtClean="0">
                <a:solidFill>
                  <a:schemeClr val="tx1"/>
                </a:solidFill>
                <a:latin typeface="Batang" panose="02030600000101010101" pitchFamily="18" charset="-127"/>
                <a:ea typeface="Batang" panose="02030600000101010101" pitchFamily="18" charset="-127"/>
              </a:rPr>
              <a:t>The Indonesian Embassy will arrange the Business Trip to Indonesia </a:t>
            </a:r>
          </a:p>
          <a:p>
            <a:pPr algn="ctr"/>
            <a:r>
              <a:rPr lang="id-ID" sz="1600" b="1" dirty="0" smtClean="0">
                <a:solidFill>
                  <a:schemeClr val="tx1"/>
                </a:solidFill>
                <a:latin typeface="Batang" panose="02030600000101010101" pitchFamily="18" charset="-127"/>
                <a:ea typeface="Batang" panose="02030600000101010101" pitchFamily="18" charset="-127"/>
              </a:rPr>
              <a:t>on 6 -  10 October 2014</a:t>
            </a:r>
            <a:endParaRPr lang="en-US" sz="1600" b="1" dirty="0">
              <a:solidFill>
                <a:schemeClr val="tx1"/>
              </a:solidFill>
              <a:latin typeface="Batang" panose="02030600000101010101" pitchFamily="18" charset="-127"/>
              <a:ea typeface="Batang" panose="02030600000101010101" pitchFamily="18" charset="-127"/>
            </a:endParaRPr>
          </a:p>
        </p:txBody>
      </p:sp>
      <p:sp>
        <p:nvSpPr>
          <p:cNvPr id="6" name="Rectangle 5"/>
          <p:cNvSpPr/>
          <p:nvPr/>
        </p:nvSpPr>
        <p:spPr>
          <a:xfrm>
            <a:off x="539552" y="836712"/>
            <a:ext cx="8064896" cy="1200329"/>
          </a:xfrm>
          <a:prstGeom prst="rect">
            <a:avLst/>
          </a:prstGeom>
          <a:solidFill>
            <a:schemeClr val="accent6">
              <a:lumMod val="60000"/>
              <a:lumOff val="40000"/>
            </a:schemeClr>
          </a:solidFill>
        </p:spPr>
        <p:txBody>
          <a:bodyPr wrap="square" lIns="91440" tIns="45720" rIns="91440" bIns="45720">
            <a:spAutoFit/>
          </a:bodyPr>
          <a:lstStyle/>
          <a:p>
            <a:pPr algn="ctr"/>
            <a:r>
              <a:rPr lang="id-ID"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tang" panose="02030600000101010101" pitchFamily="18" charset="-127"/>
                <a:ea typeface="Batang" panose="02030600000101010101" pitchFamily="18" charset="-127"/>
              </a:rPr>
              <a:t>BUSINESS TRIP </a:t>
            </a:r>
          </a:p>
          <a:p>
            <a:pPr algn="ctr"/>
            <a:r>
              <a:rPr lang="id-ID"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atang" panose="02030600000101010101" pitchFamily="18" charset="-127"/>
                <a:ea typeface="Batang" panose="02030600000101010101" pitchFamily="18" charset="-127"/>
              </a:rPr>
              <a:t>TO </a:t>
            </a:r>
            <a:r>
              <a:rPr lang="id-ID"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1">
                    <a:lumMod val="95000"/>
                    <a:lumOff val="5000"/>
                  </a:schemeClr>
                </a:solidFill>
                <a:effectLst>
                  <a:outerShdw blurRad="41275" dist="12700" dir="12000000" algn="tl" rotWithShape="0">
                    <a:srgbClr val="000000">
                      <a:alpha val="40000"/>
                    </a:srgbClr>
                  </a:outerShdw>
                </a:effectLst>
                <a:latin typeface="Batang" panose="02030600000101010101" pitchFamily="18" charset="-127"/>
                <a:ea typeface="Batang" panose="02030600000101010101" pitchFamily="18" charset="-127"/>
              </a:rPr>
              <a:t>INDONESIA</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tx1">
                  <a:lumMod val="95000"/>
                  <a:lumOff val="5000"/>
                </a:schemeClr>
              </a:solidFill>
              <a:effectLst>
                <a:outerShdw blurRad="41275" dist="12700" dir="12000000" algn="tl" rotWithShape="0">
                  <a:srgbClr val="000000">
                    <a:alpha val="40000"/>
                  </a:srgbClr>
                </a:outerShdw>
              </a:effectLst>
            </a:endParaRPr>
          </a:p>
        </p:txBody>
      </p:sp>
      <p:sp>
        <p:nvSpPr>
          <p:cNvPr id="7" name="Rounded Rectangle 6"/>
          <p:cNvSpPr/>
          <p:nvPr/>
        </p:nvSpPr>
        <p:spPr>
          <a:xfrm>
            <a:off x="1979712" y="3284984"/>
            <a:ext cx="482453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400" b="1" dirty="0" smtClean="0">
                <a:solidFill>
                  <a:schemeClr val="tx1"/>
                </a:solidFill>
              </a:rPr>
              <a:t>6th : Depart from Bratislava</a:t>
            </a:r>
          </a:p>
          <a:p>
            <a:pPr algn="just"/>
            <a:r>
              <a:rPr lang="id-ID" sz="1400" b="1" dirty="0">
                <a:solidFill>
                  <a:schemeClr val="tx1"/>
                </a:solidFill>
              </a:rPr>
              <a:t>7</a:t>
            </a:r>
            <a:r>
              <a:rPr lang="id-ID" sz="1400" b="1" dirty="0" smtClean="0">
                <a:solidFill>
                  <a:schemeClr val="tx1"/>
                </a:solidFill>
              </a:rPr>
              <a:t>th : Arrive in Jakarta &amp; check in hotel</a:t>
            </a:r>
          </a:p>
          <a:p>
            <a:pPr algn="just"/>
            <a:r>
              <a:rPr lang="id-ID" sz="1400" b="1" dirty="0" smtClean="0">
                <a:solidFill>
                  <a:schemeClr val="tx1"/>
                </a:solidFill>
              </a:rPr>
              <a:t>8th : Opening of the 29th TEI 2014</a:t>
            </a:r>
          </a:p>
          <a:p>
            <a:pPr algn="just"/>
            <a:r>
              <a:rPr lang="id-ID" sz="1400" b="1" dirty="0" smtClean="0">
                <a:solidFill>
                  <a:schemeClr val="tx1"/>
                </a:solidFill>
              </a:rPr>
              <a:t>9th : Business Meeting with Indonesian Partners</a:t>
            </a:r>
          </a:p>
          <a:p>
            <a:pPr algn="just"/>
            <a:r>
              <a:rPr lang="id-ID" sz="1400" b="1" dirty="0" smtClean="0">
                <a:solidFill>
                  <a:schemeClr val="tx1"/>
                </a:solidFill>
              </a:rPr>
              <a:t>10th : Check out from the hotel</a:t>
            </a:r>
          </a:p>
        </p:txBody>
      </p:sp>
    </p:spTree>
    <p:extLst>
      <p:ext uri="{BB962C8B-B14F-4D97-AF65-F5344CB8AC3E}">
        <p14:creationId xmlns:p14="http://schemas.microsoft.com/office/powerpoint/2010/main" val="36733258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28</a:t>
            </a:fld>
            <a:endParaRPr lang="en-US"/>
          </a:p>
        </p:txBody>
      </p:sp>
      <p:sp>
        <p:nvSpPr>
          <p:cNvPr id="5" name="Rectangle 4"/>
          <p:cNvSpPr/>
          <p:nvPr/>
        </p:nvSpPr>
        <p:spPr>
          <a:xfrm>
            <a:off x="2546447" y="1196752"/>
            <a:ext cx="4051109" cy="1754326"/>
          </a:xfrm>
          <a:prstGeom prst="rect">
            <a:avLst/>
          </a:prstGeom>
          <a:noFill/>
        </p:spPr>
        <p:txBody>
          <a:bodyPr wrap="none" lIns="91440" tIns="45720" rIns="91440" bIns="45720">
            <a:spAutoFit/>
          </a:bodyPr>
          <a:lstStyle/>
          <a:p>
            <a:pPr algn="ctr"/>
            <a:r>
              <a:rPr lang="id-ID" sz="54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D’akujem</a:t>
            </a:r>
          </a:p>
          <a:p>
            <a:pPr algn="ctr"/>
            <a:r>
              <a:rPr lang="id-ID"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THANK YOU</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1043608" y="3573016"/>
            <a:ext cx="7200800" cy="108012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chemeClr val="tx1"/>
                </a:solidFill>
              </a:rPr>
              <a:t>Embassy of the Republic of Indonesia</a:t>
            </a:r>
          </a:p>
          <a:p>
            <a:pPr algn="ctr"/>
            <a:endParaRPr lang="en-US" dirty="0"/>
          </a:p>
        </p:txBody>
      </p:sp>
    </p:spTree>
    <p:extLst>
      <p:ext uri="{BB962C8B-B14F-4D97-AF65-F5344CB8AC3E}">
        <p14:creationId xmlns:p14="http://schemas.microsoft.com/office/powerpoint/2010/main" val="148407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FEBEB0A-9E3D-4B14-9782-E2AE3DA60D96}" type="slidenum">
              <a:rPr lang="en-US" smtClean="0"/>
              <a:pPr/>
              <a:t>3</a:t>
            </a:fld>
            <a:endParaRPr lang="en-US"/>
          </a:p>
        </p:txBody>
      </p:sp>
      <p:pic>
        <p:nvPicPr>
          <p:cNvPr id="4" name="Picture 8" descr="world-map.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604428"/>
            <a:ext cx="7929562" cy="5145088"/>
          </a:xfrm>
        </p:spPr>
      </p:pic>
      <p:pic>
        <p:nvPicPr>
          <p:cNvPr id="1026" name="Picture 2" descr="http://www.tempstreet.com/wp-content/uploads/2014/03/world-map-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5965"/>
            <a:ext cx="8280920" cy="6048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7704" y="6093296"/>
            <a:ext cx="5544616" cy="221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48702286"/>
              </p:ext>
            </p:extLst>
          </p:nvPr>
        </p:nvGraphicFramePr>
        <p:xfrm>
          <a:off x="179512" y="764704"/>
          <a:ext cx="878497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4</a:t>
            </a:fld>
            <a:endParaRPr lang="en-US"/>
          </a:p>
        </p:txBody>
      </p:sp>
    </p:spTree>
    <p:extLst>
      <p:ext uri="{BB962C8B-B14F-4D97-AF65-F5344CB8AC3E}">
        <p14:creationId xmlns:p14="http://schemas.microsoft.com/office/powerpoint/2010/main" val="19428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96944723"/>
              </p:ext>
            </p:extLst>
          </p:nvPr>
        </p:nvGraphicFramePr>
        <p:xfrm>
          <a:off x="1475656" y="1196752"/>
          <a:ext cx="5400600" cy="1854200"/>
        </p:xfrm>
        <a:graphic>
          <a:graphicData uri="http://schemas.openxmlformats.org/drawingml/2006/table">
            <a:tbl>
              <a:tblPr firstRow="1" bandRow="1">
                <a:tableStyleId>{5C22544A-7EE6-4342-B048-85BDC9FD1C3A}</a:tableStyleId>
              </a:tblPr>
              <a:tblGrid>
                <a:gridCol w="2304256"/>
                <a:gridCol w="3096344"/>
              </a:tblGrid>
              <a:tr h="370840">
                <a:tc gridSpan="2">
                  <a:txBody>
                    <a:bodyPr/>
                    <a:lstStyle/>
                    <a:p>
                      <a:r>
                        <a:rPr lang="id-ID" sz="1400" dirty="0" smtClean="0"/>
                        <a:t>2010 - 2014</a:t>
                      </a:r>
                      <a:endParaRPr lang="en-US" sz="1400" dirty="0"/>
                    </a:p>
                  </a:txBody>
                  <a:tcPr/>
                </a:tc>
                <a:tc hMerge="1">
                  <a:txBody>
                    <a:bodyPr/>
                    <a:lstStyle/>
                    <a:p>
                      <a:endParaRPr lang="en-US" dirty="0"/>
                    </a:p>
                  </a:txBody>
                  <a:tcPr/>
                </a:tc>
              </a:tr>
              <a:tr h="370840">
                <a:tc>
                  <a:txBody>
                    <a:bodyPr/>
                    <a:lstStyle/>
                    <a:p>
                      <a:r>
                        <a:rPr lang="id-ID" sz="1400" dirty="0" smtClean="0"/>
                        <a:t>Economic</a:t>
                      </a:r>
                      <a:r>
                        <a:rPr lang="id-ID" sz="1400" baseline="0" dirty="0" smtClean="0"/>
                        <a:t> Growth </a:t>
                      </a:r>
                      <a:endParaRPr lang="en-US" sz="1400" dirty="0"/>
                    </a:p>
                  </a:txBody>
                  <a:tcPr/>
                </a:tc>
                <a:tc>
                  <a:txBody>
                    <a:bodyPr/>
                    <a:lstStyle/>
                    <a:p>
                      <a:r>
                        <a:rPr lang="id-ID" sz="1400" dirty="0" smtClean="0"/>
                        <a:t>Avarage 6,3 – 6,8 % annually</a:t>
                      </a:r>
                      <a:endParaRPr lang="en-US" sz="1400" dirty="0"/>
                    </a:p>
                  </a:txBody>
                  <a:tcPr/>
                </a:tc>
              </a:tr>
              <a:tr h="370840">
                <a:tc>
                  <a:txBody>
                    <a:bodyPr/>
                    <a:lstStyle/>
                    <a:p>
                      <a:r>
                        <a:rPr lang="id-ID" sz="1400" dirty="0" smtClean="0"/>
                        <a:t>Inflations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Avarage 4</a:t>
                      </a:r>
                      <a:r>
                        <a:rPr lang="id-ID" sz="1400" baseline="0" dirty="0" smtClean="0"/>
                        <a:t> - 6</a:t>
                      </a:r>
                      <a:r>
                        <a:rPr lang="id-ID" sz="1400" dirty="0" smtClean="0"/>
                        <a:t> % annually</a:t>
                      </a:r>
                      <a:endParaRPr lang="en-US" sz="1400" dirty="0" smtClean="0"/>
                    </a:p>
                  </a:txBody>
                  <a:tcPr/>
                </a:tc>
              </a:tr>
              <a:tr h="370840">
                <a:tc>
                  <a:txBody>
                    <a:bodyPr/>
                    <a:lstStyle/>
                    <a:p>
                      <a:r>
                        <a:rPr lang="id-ID" sz="1400" dirty="0" smtClean="0"/>
                        <a:t>Unemployment</a:t>
                      </a:r>
                      <a:r>
                        <a:rPr lang="id-ID" sz="1400" baseline="0" dirty="0" smtClean="0"/>
                        <a:t> Rate</a:t>
                      </a:r>
                      <a:endParaRPr lang="en-US" sz="1400" dirty="0"/>
                    </a:p>
                  </a:txBody>
                  <a:tcPr/>
                </a:tc>
                <a:tc>
                  <a:txBody>
                    <a:bodyPr/>
                    <a:lstStyle/>
                    <a:p>
                      <a:r>
                        <a:rPr lang="id-ID" sz="1400" dirty="0" smtClean="0"/>
                        <a:t>5 – 6 % in the end of 2014</a:t>
                      </a:r>
                      <a:endParaRPr lang="en-US" sz="1400" dirty="0"/>
                    </a:p>
                  </a:txBody>
                  <a:tcPr/>
                </a:tc>
              </a:tr>
              <a:tr h="370840">
                <a:tc>
                  <a:txBody>
                    <a:bodyPr/>
                    <a:lstStyle/>
                    <a:p>
                      <a:r>
                        <a:rPr lang="id-ID" sz="1400" dirty="0" smtClean="0"/>
                        <a:t>Poverty Rate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t>8</a:t>
                      </a:r>
                      <a:r>
                        <a:rPr lang="id-ID" sz="1400" baseline="0" dirty="0" smtClean="0"/>
                        <a:t> – 10 </a:t>
                      </a:r>
                      <a:r>
                        <a:rPr lang="id-ID" sz="1400" dirty="0" smtClean="0"/>
                        <a:t>% in the end of 2014</a:t>
                      </a:r>
                      <a:endParaRPr lang="en-US" sz="1400" dirty="0" smtClean="0"/>
                    </a:p>
                  </a:txBody>
                  <a:tcPr/>
                </a:tc>
              </a:tr>
            </a:tbl>
          </a:graphicData>
        </a:graphic>
      </p:graphicFrame>
      <p:sp>
        <p:nvSpPr>
          <p:cNvPr id="4" name="Slide Number Placeholder 3"/>
          <p:cNvSpPr>
            <a:spLocks noGrp="1"/>
          </p:cNvSpPr>
          <p:nvPr>
            <p:ph type="sldNum" sz="quarter" idx="12"/>
          </p:nvPr>
        </p:nvSpPr>
        <p:spPr/>
        <p:txBody>
          <a:bodyPr/>
          <a:lstStyle/>
          <a:p>
            <a:fld id="{BFEBEB0A-9E3D-4B14-9782-E2AE3DA60D96}" type="slidenum">
              <a:rPr lang="en-US" smtClean="0"/>
              <a:pPr/>
              <a:t>5</a:t>
            </a:fld>
            <a:endParaRPr lang="en-US"/>
          </a:p>
        </p:txBody>
      </p:sp>
      <p:graphicFrame>
        <p:nvGraphicFramePr>
          <p:cNvPr id="6" name="Diagram 5"/>
          <p:cNvGraphicFramePr/>
          <p:nvPr>
            <p:extLst>
              <p:ext uri="{D42A27DB-BD31-4B8C-83A1-F6EECF244321}">
                <p14:modId xmlns:p14="http://schemas.microsoft.com/office/powerpoint/2010/main" val="2407229988"/>
              </p:ext>
            </p:extLst>
          </p:nvPr>
        </p:nvGraphicFramePr>
        <p:xfrm>
          <a:off x="539552" y="3212976"/>
          <a:ext cx="806489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39552" y="764704"/>
            <a:ext cx="3960440" cy="36004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chemeClr val="tx1"/>
                </a:solidFill>
              </a:rPr>
              <a:t>INDONESIA ECONOMIC PROFILE </a:t>
            </a:r>
            <a:endParaRPr lang="en-US" b="1" dirty="0">
              <a:solidFill>
                <a:schemeClr val="tx1"/>
              </a:solidFill>
            </a:endParaRPr>
          </a:p>
        </p:txBody>
      </p:sp>
    </p:spTree>
    <p:extLst>
      <p:ext uri="{BB962C8B-B14F-4D97-AF65-F5344CB8AC3E}">
        <p14:creationId xmlns:p14="http://schemas.microsoft.com/office/powerpoint/2010/main" val="331724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936104"/>
          </a:xfrm>
        </p:spPr>
        <p:txBody>
          <a:bodyPr>
            <a:noAutofit/>
          </a:bodyPr>
          <a:lstStyle/>
          <a:p>
            <a:pPr algn="ctr"/>
            <a:r>
              <a:rPr lang="id-ID" sz="3200" b="1" dirty="0" smtClean="0"/>
              <a:t/>
            </a:r>
            <a:br>
              <a:rPr lang="id-ID" sz="3200" b="1" dirty="0" smtClean="0"/>
            </a:br>
            <a:r>
              <a:rPr lang="id-ID" sz="3200" b="1" dirty="0" smtClean="0">
                <a:solidFill>
                  <a:schemeClr val="accent1">
                    <a:lumMod val="50000"/>
                  </a:schemeClr>
                </a:solidFill>
              </a:rPr>
              <a:t>The Indonesian Economic Growth and the World</a:t>
            </a:r>
            <a:endParaRPr lang="en-US" sz="3200" b="1"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BFEBEB0A-9E3D-4B14-9782-E2AE3DA60D96}" type="slidenum">
              <a:rPr lang="en-US" smtClean="0"/>
              <a:pPr/>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53528526"/>
              </p:ext>
            </p:extLst>
          </p:nvPr>
        </p:nvGraphicFramePr>
        <p:xfrm>
          <a:off x="1115616" y="1916832"/>
          <a:ext cx="6912766" cy="3200400"/>
        </p:xfrm>
        <a:graphic>
          <a:graphicData uri="http://schemas.openxmlformats.org/drawingml/2006/table">
            <a:tbl>
              <a:tblPr firstRow="1" bandRow="1">
                <a:tableStyleId>{5C22544A-7EE6-4342-B048-85BDC9FD1C3A}</a:tableStyleId>
              </a:tblPr>
              <a:tblGrid>
                <a:gridCol w="2592286"/>
                <a:gridCol w="1152128"/>
                <a:gridCol w="1008112"/>
                <a:gridCol w="1152128"/>
                <a:gridCol w="1008112"/>
              </a:tblGrid>
              <a:tr h="370840">
                <a:tc>
                  <a:txBody>
                    <a:bodyPr/>
                    <a:lstStyle/>
                    <a:p>
                      <a:pPr algn="ctr"/>
                      <a:r>
                        <a:rPr lang="id-ID" dirty="0" smtClean="0"/>
                        <a:t>The Economic Growth</a:t>
                      </a:r>
                      <a:endParaRPr lang="en-US" dirty="0"/>
                    </a:p>
                  </a:txBody>
                  <a:tcPr/>
                </a:tc>
                <a:tc>
                  <a:txBody>
                    <a:bodyPr/>
                    <a:lstStyle/>
                    <a:p>
                      <a:pPr algn="ctr"/>
                      <a:r>
                        <a:rPr lang="id-ID" dirty="0" smtClean="0"/>
                        <a:t>2010</a:t>
                      </a:r>
                      <a:endParaRPr lang="en-US" dirty="0"/>
                    </a:p>
                  </a:txBody>
                  <a:tcPr/>
                </a:tc>
                <a:tc>
                  <a:txBody>
                    <a:bodyPr/>
                    <a:lstStyle/>
                    <a:p>
                      <a:pPr algn="ctr"/>
                      <a:r>
                        <a:rPr lang="id-ID" dirty="0" smtClean="0"/>
                        <a:t>2011</a:t>
                      </a:r>
                      <a:endParaRPr lang="en-US" dirty="0"/>
                    </a:p>
                  </a:txBody>
                  <a:tcPr/>
                </a:tc>
                <a:tc>
                  <a:txBody>
                    <a:bodyPr/>
                    <a:lstStyle/>
                    <a:p>
                      <a:pPr algn="ctr"/>
                      <a:r>
                        <a:rPr lang="id-ID" dirty="0" smtClean="0"/>
                        <a:t>2012</a:t>
                      </a:r>
                      <a:endParaRPr lang="en-US" dirty="0"/>
                    </a:p>
                  </a:txBody>
                  <a:tcPr/>
                </a:tc>
                <a:tc>
                  <a:txBody>
                    <a:bodyPr/>
                    <a:lstStyle/>
                    <a:p>
                      <a:pPr algn="ctr"/>
                      <a:r>
                        <a:rPr lang="id-ID" dirty="0" smtClean="0"/>
                        <a:t>2013</a:t>
                      </a:r>
                      <a:endParaRPr lang="en-US" dirty="0"/>
                    </a:p>
                  </a:txBody>
                  <a:tcPr/>
                </a:tc>
              </a:tr>
              <a:tr h="370840">
                <a:tc>
                  <a:txBody>
                    <a:bodyPr/>
                    <a:lstStyle/>
                    <a:p>
                      <a:pPr algn="just"/>
                      <a:r>
                        <a:rPr lang="id-ID" sz="1600" dirty="0" smtClean="0"/>
                        <a:t>The Economic Growth of the World</a:t>
                      </a:r>
                    </a:p>
                  </a:txBody>
                  <a:tcPr/>
                </a:tc>
                <a:tc>
                  <a:txBody>
                    <a:bodyPr/>
                    <a:lstStyle/>
                    <a:p>
                      <a:pPr algn="ctr"/>
                      <a:r>
                        <a:rPr lang="id-ID" sz="1600" dirty="0" smtClean="0"/>
                        <a:t>5.1</a:t>
                      </a:r>
                      <a:endParaRPr lang="en-US" sz="1600" dirty="0"/>
                    </a:p>
                  </a:txBody>
                  <a:tcPr/>
                </a:tc>
                <a:tc>
                  <a:txBody>
                    <a:bodyPr/>
                    <a:lstStyle/>
                    <a:p>
                      <a:pPr algn="ctr"/>
                      <a:r>
                        <a:rPr lang="id-ID" sz="1600" dirty="0" smtClean="0"/>
                        <a:t>3.9</a:t>
                      </a:r>
                      <a:endParaRPr lang="en-US" sz="1600" dirty="0"/>
                    </a:p>
                  </a:txBody>
                  <a:tcPr/>
                </a:tc>
                <a:tc>
                  <a:txBody>
                    <a:bodyPr/>
                    <a:lstStyle/>
                    <a:p>
                      <a:pPr algn="ctr"/>
                      <a:r>
                        <a:rPr lang="id-ID" sz="1600" dirty="0" smtClean="0"/>
                        <a:t>3.2</a:t>
                      </a:r>
                      <a:endParaRPr lang="en-US" sz="1600" dirty="0"/>
                    </a:p>
                  </a:txBody>
                  <a:tcPr/>
                </a:tc>
                <a:tc>
                  <a:txBody>
                    <a:bodyPr/>
                    <a:lstStyle/>
                    <a:p>
                      <a:pPr algn="ctr"/>
                      <a:r>
                        <a:rPr lang="id-ID" sz="1600" dirty="0" smtClean="0"/>
                        <a:t>3.5</a:t>
                      </a:r>
                      <a:endParaRPr lang="en-US" sz="16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d-ID" sz="1600" dirty="0" smtClean="0"/>
                        <a:t>Central and Eastern Europe</a:t>
                      </a:r>
                      <a:endParaRPr lang="en-US" sz="1600" dirty="0" smtClean="0"/>
                    </a:p>
                  </a:txBody>
                  <a:tcPr/>
                </a:tc>
                <a:tc>
                  <a:txBody>
                    <a:bodyPr/>
                    <a:lstStyle/>
                    <a:p>
                      <a:pPr algn="ctr"/>
                      <a:r>
                        <a:rPr lang="id-ID" sz="1600" dirty="0" smtClean="0"/>
                        <a:t>4.6</a:t>
                      </a:r>
                      <a:endParaRPr lang="en-US" sz="1600" dirty="0"/>
                    </a:p>
                  </a:txBody>
                  <a:tcPr/>
                </a:tc>
                <a:tc>
                  <a:txBody>
                    <a:bodyPr/>
                    <a:lstStyle/>
                    <a:p>
                      <a:pPr algn="ctr"/>
                      <a:r>
                        <a:rPr lang="id-ID" sz="1600" dirty="0" smtClean="0"/>
                        <a:t>5.3</a:t>
                      </a:r>
                      <a:endParaRPr lang="en-US" sz="1600" dirty="0"/>
                    </a:p>
                  </a:txBody>
                  <a:tcPr/>
                </a:tc>
                <a:tc>
                  <a:txBody>
                    <a:bodyPr/>
                    <a:lstStyle/>
                    <a:p>
                      <a:pPr algn="ctr"/>
                      <a:r>
                        <a:rPr lang="id-ID" sz="1600" dirty="0" smtClean="0"/>
                        <a:t>1.8</a:t>
                      </a:r>
                      <a:endParaRPr lang="en-US" sz="1600" dirty="0"/>
                    </a:p>
                  </a:txBody>
                  <a:tcPr/>
                </a:tc>
                <a:tc>
                  <a:txBody>
                    <a:bodyPr/>
                    <a:lstStyle/>
                    <a:p>
                      <a:pPr algn="ctr"/>
                      <a:r>
                        <a:rPr lang="id-ID" sz="1600" dirty="0" smtClean="0"/>
                        <a:t>2.4</a:t>
                      </a:r>
                      <a:endParaRPr lang="en-US" sz="1600" dirty="0"/>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d-ID" sz="1600" dirty="0" smtClean="0"/>
                        <a:t>ASEAN 5 (Indonesia, Malaysia, Philippines, Thailand</a:t>
                      </a:r>
                      <a:r>
                        <a:rPr lang="id-ID" sz="1600" baseline="0" dirty="0" smtClean="0"/>
                        <a:t> and Vietnam)</a:t>
                      </a:r>
                      <a:endParaRPr lang="en-US" sz="1600" dirty="0" smtClean="0"/>
                    </a:p>
                  </a:txBody>
                  <a:tcPr/>
                </a:tc>
                <a:tc>
                  <a:txBody>
                    <a:bodyPr/>
                    <a:lstStyle/>
                    <a:p>
                      <a:pPr algn="ctr"/>
                      <a:r>
                        <a:rPr lang="id-ID" sz="1600" dirty="0" smtClean="0"/>
                        <a:t>7.0</a:t>
                      </a:r>
                      <a:endParaRPr lang="en-US" sz="1600" dirty="0"/>
                    </a:p>
                  </a:txBody>
                  <a:tcPr/>
                </a:tc>
                <a:tc>
                  <a:txBody>
                    <a:bodyPr/>
                    <a:lstStyle/>
                    <a:p>
                      <a:pPr algn="ctr"/>
                      <a:r>
                        <a:rPr lang="id-ID" sz="1600" dirty="0" smtClean="0"/>
                        <a:t>4.5</a:t>
                      </a:r>
                      <a:endParaRPr lang="en-US" sz="1600" dirty="0"/>
                    </a:p>
                  </a:txBody>
                  <a:tcPr/>
                </a:tc>
                <a:tc>
                  <a:txBody>
                    <a:bodyPr/>
                    <a:lstStyle/>
                    <a:p>
                      <a:pPr algn="ctr"/>
                      <a:r>
                        <a:rPr lang="id-ID" sz="1600" dirty="0" smtClean="0"/>
                        <a:t>5.7</a:t>
                      </a:r>
                      <a:endParaRPr lang="en-US" sz="1600" dirty="0"/>
                    </a:p>
                  </a:txBody>
                  <a:tcPr/>
                </a:tc>
                <a:tc>
                  <a:txBody>
                    <a:bodyPr/>
                    <a:lstStyle/>
                    <a:p>
                      <a:pPr algn="ctr"/>
                      <a:r>
                        <a:rPr lang="id-ID" sz="1600" dirty="0" smtClean="0"/>
                        <a:t>5.5</a:t>
                      </a:r>
                      <a:endParaRPr lang="en-US" sz="1600" dirty="0"/>
                    </a:p>
                  </a:txBody>
                  <a:tcPr/>
                </a:tc>
              </a:tr>
              <a:tr h="370840">
                <a:tc>
                  <a:txBody>
                    <a:bodyPr/>
                    <a:lstStyle/>
                    <a:p>
                      <a:pPr algn="just"/>
                      <a:r>
                        <a:rPr lang="id-ID" sz="1600" dirty="0" smtClean="0"/>
                        <a:t>The Economic Growth of the Indonesia</a:t>
                      </a:r>
                      <a:endParaRPr lang="en-US" sz="1600" dirty="0"/>
                    </a:p>
                  </a:txBody>
                  <a:tcPr/>
                </a:tc>
                <a:tc>
                  <a:txBody>
                    <a:bodyPr/>
                    <a:lstStyle/>
                    <a:p>
                      <a:pPr algn="ctr"/>
                      <a:r>
                        <a:rPr lang="id-ID" sz="1600" dirty="0" smtClean="0"/>
                        <a:t>6.2</a:t>
                      </a:r>
                      <a:endParaRPr lang="en-US" sz="1600" dirty="0"/>
                    </a:p>
                  </a:txBody>
                  <a:tcPr/>
                </a:tc>
                <a:tc>
                  <a:txBody>
                    <a:bodyPr/>
                    <a:lstStyle/>
                    <a:p>
                      <a:pPr algn="ctr"/>
                      <a:r>
                        <a:rPr lang="id-ID" sz="1600" dirty="0" smtClean="0"/>
                        <a:t>6.5</a:t>
                      </a:r>
                      <a:endParaRPr lang="en-US" sz="1600" dirty="0"/>
                    </a:p>
                  </a:txBody>
                  <a:tcPr/>
                </a:tc>
                <a:tc>
                  <a:txBody>
                    <a:bodyPr/>
                    <a:lstStyle/>
                    <a:p>
                      <a:pPr algn="ctr"/>
                      <a:r>
                        <a:rPr lang="id-ID" sz="1600" dirty="0" smtClean="0"/>
                        <a:t>6.3</a:t>
                      </a:r>
                      <a:endParaRPr lang="en-US" sz="1600" dirty="0"/>
                    </a:p>
                  </a:txBody>
                  <a:tcPr/>
                </a:tc>
                <a:tc>
                  <a:txBody>
                    <a:bodyPr/>
                    <a:lstStyle/>
                    <a:p>
                      <a:pPr algn="ctr"/>
                      <a:r>
                        <a:rPr lang="id-ID" sz="1600" dirty="0" smtClean="0"/>
                        <a:t>6.8</a:t>
                      </a:r>
                      <a:endParaRPr lang="en-US" sz="1600" dirty="0"/>
                    </a:p>
                  </a:txBody>
                  <a:tcPr/>
                </a:tc>
              </a:tr>
            </a:tbl>
          </a:graphicData>
        </a:graphic>
      </p:graphicFrame>
    </p:spTree>
    <p:extLst>
      <p:ext uri="{BB962C8B-B14F-4D97-AF65-F5344CB8AC3E}">
        <p14:creationId xmlns:p14="http://schemas.microsoft.com/office/powerpoint/2010/main" val="18895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7</a:t>
            </a:fld>
            <a:endParaRPr lang="en-US"/>
          </a:p>
        </p:txBody>
      </p:sp>
      <p:pic>
        <p:nvPicPr>
          <p:cNvPr id="5" name="Content Placeholder 4" descr="Description: Macintosh HD:Users:user:Desktop:Screen Shot 2014-01-31 at 9.58.47 AM.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776864" cy="5328592"/>
          </a:xfrm>
          <a:prstGeom prst="rect">
            <a:avLst/>
          </a:prstGeom>
          <a:noFill/>
          <a:ln>
            <a:noFill/>
          </a:ln>
        </p:spPr>
      </p:pic>
    </p:spTree>
    <p:extLst>
      <p:ext uri="{BB962C8B-B14F-4D97-AF65-F5344CB8AC3E}">
        <p14:creationId xmlns:p14="http://schemas.microsoft.com/office/powerpoint/2010/main" val="394523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8</a:t>
            </a:fld>
            <a:endParaRPr lang="en-US"/>
          </a:p>
        </p:txBody>
      </p:sp>
      <p:pic>
        <p:nvPicPr>
          <p:cNvPr id="5" name="Content Placeholder 4" descr="http://www.bkpm.go.id/img/SOUND%20ECONOMY-tab2%281%29.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836712"/>
            <a:ext cx="6696744" cy="2880320"/>
          </a:xfrm>
          <a:prstGeom prst="rect">
            <a:avLst/>
          </a:prstGeom>
          <a:solidFill>
            <a:schemeClr val="bg2">
              <a:lumMod val="60000"/>
              <a:lumOff val="40000"/>
            </a:schemeClr>
          </a:solidFill>
          <a:ln>
            <a:noFill/>
          </a:ln>
          <a:effectLst>
            <a:glow rad="139700">
              <a:schemeClr val="accent2">
                <a:satMod val="175000"/>
                <a:alpha val="40000"/>
              </a:schemeClr>
            </a:glow>
            <a:innerShdw blurRad="63500" dist="50800" dir="13500000">
              <a:prstClr val="black">
                <a:alpha val="50000"/>
              </a:prstClr>
            </a:innerShdw>
          </a:effectLst>
        </p:spPr>
      </p:pic>
      <p:pic>
        <p:nvPicPr>
          <p:cNvPr id="6" name="Picture 5" descr="http://www.bkpm.go.id/img/SOUND%20ECONOMY-tab3.png"/>
          <p:cNvPicPr/>
          <p:nvPr/>
        </p:nvPicPr>
        <p:blipFill>
          <a:blip r:embed="rId4">
            <a:extLst>
              <a:ext uri="{28A0092B-C50C-407E-A947-70E740481C1C}">
                <a14:useLocalDpi xmlns:a14="http://schemas.microsoft.com/office/drawing/2010/main" val="0"/>
              </a:ext>
            </a:extLst>
          </a:blip>
          <a:srcRect/>
          <a:stretch>
            <a:fillRect/>
          </a:stretch>
        </p:blipFill>
        <p:spPr bwMode="auto">
          <a:xfrm>
            <a:off x="2411760" y="3933056"/>
            <a:ext cx="4879340" cy="2328550"/>
          </a:xfrm>
          <a:prstGeom prst="rect">
            <a:avLst/>
          </a:prstGeom>
          <a:noFill/>
          <a:ln>
            <a:noFill/>
          </a:ln>
          <a:effectLst>
            <a:glow rad="101600">
              <a:schemeClr val="accent3">
                <a:satMod val="175000"/>
                <a:alpha val="40000"/>
              </a:schemeClr>
            </a:glow>
          </a:effectLst>
        </p:spPr>
      </p:pic>
    </p:spTree>
    <p:extLst>
      <p:ext uri="{BB962C8B-B14F-4D97-AF65-F5344CB8AC3E}">
        <p14:creationId xmlns:p14="http://schemas.microsoft.com/office/powerpoint/2010/main" val="149821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FEBEB0A-9E3D-4B14-9782-E2AE3DA60D96}" type="slidenum">
              <a:rPr lang="en-US" smtClean="0"/>
              <a:pPr/>
              <a:t>9</a:t>
            </a:fld>
            <a:endParaRPr lang="en-US"/>
          </a:p>
        </p:txBody>
      </p:sp>
      <p:sp>
        <p:nvSpPr>
          <p:cNvPr id="7" name="Rectangle 6"/>
          <p:cNvSpPr/>
          <p:nvPr/>
        </p:nvSpPr>
        <p:spPr>
          <a:xfrm>
            <a:off x="1043608" y="6201308"/>
            <a:ext cx="532859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100" dirty="0" smtClean="0">
                <a:solidFill>
                  <a:schemeClr val="tx1"/>
                </a:solidFill>
              </a:rPr>
              <a:t>Source: Ministry of Trade of the Republic of Indonesia </a:t>
            </a:r>
            <a:endParaRPr lang="en-US" sz="1100" dirty="0">
              <a:solidFill>
                <a:schemeClr val="tx1"/>
              </a:solidFill>
            </a:endParaRPr>
          </a:p>
        </p:txBody>
      </p:sp>
      <p:graphicFrame>
        <p:nvGraphicFramePr>
          <p:cNvPr id="8" name="Chart 7"/>
          <p:cNvGraphicFramePr>
            <a:graphicFrameLocks/>
          </p:cNvGraphicFramePr>
          <p:nvPr>
            <p:extLst>
              <p:ext uri="{D42A27DB-BD31-4B8C-83A1-F6EECF244321}">
                <p14:modId xmlns:p14="http://schemas.microsoft.com/office/powerpoint/2010/main" val="1852464602"/>
              </p:ext>
            </p:extLst>
          </p:nvPr>
        </p:nvGraphicFramePr>
        <p:xfrm>
          <a:off x="1259632" y="836712"/>
          <a:ext cx="669674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302890668"/>
              </p:ext>
            </p:extLst>
          </p:nvPr>
        </p:nvGraphicFramePr>
        <p:xfrm>
          <a:off x="2051720" y="3789040"/>
          <a:ext cx="4572000" cy="2232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9948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1243</TotalTime>
  <Words>1847</Words>
  <Application>Microsoft Office PowerPoint</Application>
  <PresentationFormat>On-screen Show (4:3)</PresentationFormat>
  <Paragraphs>333</Paragraphs>
  <Slides>28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Batang</vt:lpstr>
      <vt:lpstr>Arial</vt:lpstr>
      <vt:lpstr>Arial Black</vt:lpstr>
      <vt:lpstr>Calibri</vt:lpstr>
      <vt:lpstr>Century Gothic</vt:lpstr>
      <vt:lpstr>Times New Roman</vt:lpstr>
      <vt:lpstr>Wingdings</vt:lpstr>
      <vt:lpstr>Wingdings 2</vt:lpstr>
      <vt:lpstr>Austin</vt:lpstr>
      <vt:lpstr>INDONESIA</vt:lpstr>
      <vt:lpstr>OUTLINE</vt:lpstr>
      <vt:lpstr>PowerPoint Presentation</vt:lpstr>
      <vt:lpstr>PowerPoint Presentation</vt:lpstr>
      <vt:lpstr>PowerPoint Presentation</vt:lpstr>
      <vt:lpstr> The Indonesian Economic Growth and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8th Business Round Table  (BRT)  Bali, December 2, 2013</vt:lpstr>
      <vt:lpstr>FUTURE TRADE &amp; FDI</vt:lpstr>
      <vt:lpstr>WHY INDONESIA </vt:lpstr>
      <vt:lpstr>WHY INDONESIA</vt:lpstr>
      <vt:lpstr>PowerPoint Presentation</vt:lpstr>
      <vt:lpstr>WHY INDONESIA</vt:lpstr>
      <vt:lpstr>PowerPoint Presentation</vt:lpstr>
      <vt:lpstr>WHY INDONESIA</vt:lpstr>
      <vt:lpstr>PowerPoint Presentation</vt:lpstr>
      <vt:lpstr>     NINE CORE AREAS FOR INVESTMENT</vt:lpstr>
      <vt:lpstr>29th Trade Expo Indonesia 2014  (Jakarta, 08 - 12 October 2014)</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dc:creator>
  <cp:lastModifiedBy>Amalia Yunus</cp:lastModifiedBy>
  <cp:revision>128</cp:revision>
  <cp:lastPrinted>2014-03-17T09:45:34Z</cp:lastPrinted>
  <dcterms:created xsi:type="dcterms:W3CDTF">2014-02-24T09:25:08Z</dcterms:created>
  <dcterms:modified xsi:type="dcterms:W3CDTF">2014-03-27T08:09:08Z</dcterms:modified>
</cp:coreProperties>
</file>