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7" r:id="rId12"/>
    <p:sldId id="269" r:id="rId13"/>
    <p:sldId id="270" r:id="rId14"/>
    <p:sldId id="271" r:id="rId15"/>
    <p:sldId id="272" r:id="rId16"/>
    <p:sldId id="266" r:id="rId17"/>
    <p:sldId id="267" r:id="rId18"/>
    <p:sldId id="268" r:id="rId19"/>
    <p:sldId id="279" r:id="rId20"/>
    <p:sldId id="278" r:id="rId21"/>
    <p:sldId id="273" r:id="rId22"/>
    <p:sldId id="275" r:id="rId23"/>
    <p:sldId id="276" r:id="rId24"/>
    <p:sldId id="274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8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5364B-1BCF-4FDA-8935-5DD2AE95D804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F3AE6-A344-468B-B9EF-031E762A5525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8594-3F6B-42BC-9F3E-24FCA9846F6D}" type="slidenum">
              <a:rPr lang="de-AT" smtClean="0"/>
              <a:pPr/>
              <a:t>16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3FE1-AD2B-4B5C-ADBE-3BD309BC0CA0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8672D-1E45-43A6-8766-AA792B0CF192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64704"/>
            <a:ext cx="358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de-DE" sz="4800" b="1" i="1" dirty="0" smtClean="0">
                <a:solidFill>
                  <a:srgbClr val="C00000"/>
                </a:solidFill>
                <a:latin typeface="Eras Light ITC" pitchFamily="34" charset="0"/>
              </a:rPr>
              <a:t>Vital</a:t>
            </a:r>
            <a:r>
              <a:rPr lang="de-DE" sz="4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</a:rPr>
              <a:t>turbine</a:t>
            </a:r>
            <a:r>
              <a:rPr lang="de-DE" sz="32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endParaRPr lang="de-AT" sz="3200" i="1" baseline="50000" dirty="0">
              <a:solidFill>
                <a:schemeClr val="bg1">
                  <a:lumMod val="50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2376264" cy="32403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sz="4800" b="1" i="1" dirty="0" smtClean="0">
                <a:solidFill>
                  <a:srgbClr val="C00000"/>
                </a:solidFill>
                <a:latin typeface="Eras Light ITC" pitchFamily="34" charset="0"/>
              </a:rPr>
              <a:t>V</a:t>
            </a:r>
            <a:r>
              <a:rPr lang="de-DE" dirty="0" smtClean="0">
                <a:latin typeface="Eras Light ITC" pitchFamily="34" charset="0"/>
              </a:rPr>
              <a:t>  </a:t>
            </a:r>
            <a:r>
              <a:rPr lang="de-DE" dirty="0" err="1" smtClean="0">
                <a:latin typeface="Eras Light ITC" pitchFamily="34" charset="0"/>
              </a:rPr>
              <a:t>italization</a:t>
            </a:r>
            <a:endParaRPr lang="de-DE" dirty="0" smtClean="0">
              <a:latin typeface="Eras Light ITC" pitchFamily="34" charset="0"/>
            </a:endParaRPr>
          </a:p>
          <a:p>
            <a:pPr algn="l"/>
            <a:r>
              <a:rPr lang="de-DE" sz="4800" b="1" i="1" dirty="0" smtClean="0">
                <a:solidFill>
                  <a:srgbClr val="C00000"/>
                </a:solidFill>
                <a:latin typeface="Eras Light ITC" pitchFamily="34" charset="0"/>
              </a:rPr>
              <a:t>i</a:t>
            </a:r>
            <a:r>
              <a:rPr lang="de-DE" dirty="0" smtClean="0">
                <a:latin typeface="Eras Light ITC" pitchFamily="34" charset="0"/>
              </a:rPr>
              <a:t> </a:t>
            </a:r>
            <a:r>
              <a:rPr lang="de-DE" dirty="0" err="1" smtClean="0">
                <a:latin typeface="Eras Light ITC" pitchFamily="34" charset="0"/>
              </a:rPr>
              <a:t>onization</a:t>
            </a:r>
            <a:endParaRPr lang="de-DE" dirty="0" smtClean="0">
              <a:latin typeface="Eras Light ITC" pitchFamily="34" charset="0"/>
            </a:endParaRPr>
          </a:p>
          <a:p>
            <a:pPr algn="l"/>
            <a:r>
              <a:rPr lang="de-DE" sz="4800" b="1" i="1" dirty="0" smtClean="0">
                <a:solidFill>
                  <a:srgbClr val="C00000"/>
                </a:solidFill>
                <a:latin typeface="Eras Light ITC" pitchFamily="34" charset="0"/>
              </a:rPr>
              <a:t>t</a:t>
            </a:r>
            <a:r>
              <a:rPr lang="de-DE" dirty="0" smtClean="0">
                <a:latin typeface="Eras Light ITC" pitchFamily="34" charset="0"/>
              </a:rPr>
              <a:t>  </a:t>
            </a:r>
            <a:r>
              <a:rPr lang="de-DE" dirty="0" err="1" smtClean="0">
                <a:latin typeface="Eras Light ITC" pitchFamily="34" charset="0"/>
              </a:rPr>
              <a:t>urbulence</a:t>
            </a:r>
            <a:endParaRPr lang="de-DE" dirty="0" smtClean="0">
              <a:latin typeface="Eras Light ITC" pitchFamily="34" charset="0"/>
            </a:endParaRPr>
          </a:p>
          <a:p>
            <a:pPr algn="l"/>
            <a:r>
              <a:rPr lang="de-DE" sz="5200" b="1" i="1" dirty="0" smtClean="0">
                <a:solidFill>
                  <a:srgbClr val="C00000"/>
                </a:solidFill>
                <a:latin typeface="Eras Light ITC" pitchFamily="34" charset="0"/>
              </a:rPr>
              <a:t>a</a:t>
            </a:r>
            <a:r>
              <a:rPr lang="de-DE" sz="5200" b="1" dirty="0" smtClean="0">
                <a:solidFill>
                  <a:srgbClr val="C00000"/>
                </a:solidFill>
                <a:latin typeface="Eras Light ITC" pitchFamily="34" charset="0"/>
              </a:rPr>
              <a:t> </a:t>
            </a:r>
            <a:r>
              <a:rPr lang="de-DE" dirty="0" err="1" smtClean="0">
                <a:latin typeface="Eras Light ITC" pitchFamily="34" charset="0"/>
              </a:rPr>
              <a:t>ctivation</a:t>
            </a:r>
            <a:r>
              <a:rPr lang="de-DE" dirty="0" smtClean="0">
                <a:latin typeface="Eras Light ITC" pitchFamily="34" charset="0"/>
              </a:rPr>
              <a:t> </a:t>
            </a:r>
            <a:r>
              <a:rPr lang="de-DE" dirty="0" err="1" smtClean="0">
                <a:latin typeface="Eras Light ITC" pitchFamily="34" charset="0"/>
              </a:rPr>
              <a:t>of</a:t>
            </a:r>
            <a:endParaRPr lang="de-DE" dirty="0" smtClean="0">
              <a:latin typeface="Eras Light ITC" pitchFamily="34" charset="0"/>
            </a:endParaRPr>
          </a:p>
          <a:p>
            <a:pPr algn="l"/>
            <a:r>
              <a:rPr lang="de-DE" sz="5200" b="1" i="1" dirty="0" smtClean="0">
                <a:solidFill>
                  <a:srgbClr val="C00000"/>
                </a:solidFill>
                <a:latin typeface="Eras Light ITC" pitchFamily="34" charset="0"/>
              </a:rPr>
              <a:t>l</a:t>
            </a:r>
            <a:r>
              <a:rPr lang="de-DE" sz="5200" b="1" dirty="0" smtClean="0">
                <a:solidFill>
                  <a:srgbClr val="C00000"/>
                </a:solidFill>
                <a:latin typeface="Eras Light ITC" pitchFamily="34" charset="0"/>
              </a:rPr>
              <a:t> </a:t>
            </a:r>
            <a:r>
              <a:rPr lang="de-DE" dirty="0" err="1" smtClean="0">
                <a:latin typeface="Eras Light ITC" pitchFamily="34" charset="0"/>
              </a:rPr>
              <a:t>iquids</a:t>
            </a:r>
            <a:endParaRPr lang="de-AT" dirty="0">
              <a:latin typeface="Eras Light ITC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48680"/>
            <a:ext cx="864096" cy="100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39552" y="1484784"/>
            <a:ext cx="7920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Development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Screwable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bottle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cap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Fitting on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conventional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mineral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water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bottles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(European Standard Thread)</a:t>
            </a: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Generates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defined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voltage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ionization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vitalization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drinking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water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Made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certified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food-proof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materials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according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EU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guideline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1935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39552" y="1340768"/>
            <a:ext cx="7920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Development USP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Positioning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a „Wellness“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consumer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market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People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already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interested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health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issues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aware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importance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quality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drinking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water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gain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additional </a:t>
            </a:r>
            <a:r>
              <a:rPr lang="de-DE" sz="2400" b="1" dirty="0" err="1" smtClean="0">
                <a:solidFill>
                  <a:schemeClr val="bg1">
                    <a:lumMod val="50000"/>
                  </a:schemeClr>
                </a:solidFill>
              </a:rPr>
              <a:t>benefit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detoxification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reducing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hyperacidity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therefore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having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each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body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cell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.“</a:t>
            </a: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Semi-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disposable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(limited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usage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time)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9552" y="1800001"/>
            <a:ext cx="7920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Patent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Trademark Situation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European Patent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filed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water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vitalizing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bottle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cap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bottle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an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integrated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Vitalturbine</a:t>
            </a: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US Patent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filed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(Patent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pending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):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water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vitalizing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bottle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cap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bottle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an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integrated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Vitalturbine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Vitalturbine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technology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itself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9552" y="1800001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Patent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Trademark Situation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2 US Trademark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filed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: VITALTURBINE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sym typeface="Symbol"/>
              </a:rPr>
              <a:t>™ (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sym typeface="Symbol"/>
              </a:rPr>
              <a:t>technology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sym typeface="Symbol"/>
              </a:rPr>
              <a:t>)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KALYXX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™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bottle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cap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3 EU Trademark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filed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endParaRPr lang="de-DE" sz="2400" dirty="0" smtClean="0">
              <a:solidFill>
                <a:schemeClr val="accent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9552" y="1800001"/>
            <a:ext cx="79208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3 Options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Collaboration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Mineral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Water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Suppliers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Distribution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existing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KALYXX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™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Production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an OEM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VITALTURBINE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™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cartridge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included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into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existing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corporate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design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marketing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strategies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endParaRPr lang="de-DE" sz="2400" dirty="0" smtClean="0">
              <a:solidFill>
                <a:schemeClr val="accent1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9552" y="1800001"/>
            <a:ext cx="79208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Option 1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Premium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price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, design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oriented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tableware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item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„Wellness“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-&gt; 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certified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tested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in EU,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series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production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ready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3168353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940152" y="0"/>
            <a:ext cx="32038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899592" y="5805264"/>
            <a:ext cx="4196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chemeClr val="bg1"/>
                </a:solidFill>
              </a:rPr>
              <a:t>Water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Vitalizing</a:t>
            </a:r>
            <a:r>
              <a:rPr lang="de-DE" sz="3200" b="1" dirty="0" smtClean="0">
                <a:solidFill>
                  <a:schemeClr val="bg1"/>
                </a:solidFill>
              </a:rPr>
              <a:t> System</a:t>
            </a:r>
            <a:endParaRPr lang="de-AT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5313040" cy="26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250" y="1412776"/>
            <a:ext cx="320675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6"/>
          <p:cNvSpPr/>
          <p:nvPr/>
        </p:nvSpPr>
        <p:spPr>
          <a:xfrm>
            <a:off x="2555776" y="3789040"/>
            <a:ext cx="374441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219252" cy="42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3048243" cy="4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uppieren 9"/>
          <p:cNvGrpSpPr/>
          <p:nvPr/>
        </p:nvGrpSpPr>
        <p:grpSpPr>
          <a:xfrm>
            <a:off x="0" y="0"/>
            <a:ext cx="9144000" cy="1628800"/>
            <a:chOff x="0" y="0"/>
            <a:chExt cx="9144000" cy="1628800"/>
          </a:xfrm>
        </p:grpSpPr>
        <p:sp>
          <p:nvSpPr>
            <p:cNvPr id="11" name="Rechteck 10"/>
            <p:cNvSpPr/>
            <p:nvPr/>
          </p:nvSpPr>
          <p:spPr>
            <a:xfrm>
              <a:off x="0" y="0"/>
              <a:ext cx="9144000" cy="1628800"/>
            </a:xfrm>
            <a:prstGeom prst="rect">
              <a:avLst/>
            </a:prstGeom>
            <a:gradFill flip="none" rotWithShape="1">
              <a:gsLst>
                <a:gs pos="70000">
                  <a:schemeClr val="tx1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75647" y="0"/>
              <a:ext cx="3168353" cy="1584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feld 4"/>
          <p:cNvSpPr txBox="1"/>
          <p:nvPr/>
        </p:nvSpPr>
        <p:spPr>
          <a:xfrm>
            <a:off x="683568" y="764704"/>
            <a:ext cx="2754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chemeClr val="bg1">
                    <a:lumMod val="75000"/>
                  </a:schemeClr>
                </a:solidFill>
              </a:rPr>
              <a:t>Product</a:t>
            </a:r>
            <a:r>
              <a:rPr lang="de-DE" sz="3200" b="1" dirty="0" smtClean="0">
                <a:solidFill>
                  <a:schemeClr val="bg1">
                    <a:lumMod val="75000"/>
                  </a:schemeClr>
                </a:solidFill>
              </a:rPr>
              <a:t> Design</a:t>
            </a:r>
            <a:endParaRPr lang="de-AT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/>
          <p:cNvGrpSpPr/>
          <p:nvPr/>
        </p:nvGrpSpPr>
        <p:grpSpPr>
          <a:xfrm>
            <a:off x="0" y="0"/>
            <a:ext cx="9144000" cy="1628800"/>
            <a:chOff x="0" y="0"/>
            <a:chExt cx="9144000" cy="1628800"/>
          </a:xfrm>
        </p:grpSpPr>
        <p:sp>
          <p:nvSpPr>
            <p:cNvPr id="11" name="Rechteck 10"/>
            <p:cNvSpPr/>
            <p:nvPr/>
          </p:nvSpPr>
          <p:spPr>
            <a:xfrm>
              <a:off x="0" y="0"/>
              <a:ext cx="9144000" cy="1628800"/>
            </a:xfrm>
            <a:prstGeom prst="rect">
              <a:avLst/>
            </a:prstGeom>
            <a:gradFill flip="none" rotWithShape="1">
              <a:gsLst>
                <a:gs pos="70000">
                  <a:schemeClr val="tx1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5647" y="0"/>
              <a:ext cx="3168353" cy="1584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feld 4"/>
          <p:cNvSpPr txBox="1"/>
          <p:nvPr/>
        </p:nvSpPr>
        <p:spPr>
          <a:xfrm>
            <a:off x="683568" y="764704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chemeClr val="bg1">
                    <a:lumMod val="75000"/>
                  </a:schemeClr>
                </a:solidFill>
              </a:rPr>
              <a:t>Product</a:t>
            </a:r>
            <a:r>
              <a:rPr lang="de-DE" sz="3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k-SK" sz="3200" b="1" dirty="0" err="1" smtClean="0">
                <a:solidFill>
                  <a:schemeClr val="bg1">
                    <a:lumMod val="75000"/>
                  </a:schemeClr>
                </a:solidFill>
              </a:rPr>
              <a:t>Package</a:t>
            </a:r>
            <a:r>
              <a:rPr lang="sk-SK" sz="3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3200" b="1" dirty="0" smtClean="0">
                <a:solidFill>
                  <a:schemeClr val="bg1">
                    <a:lumMod val="75000"/>
                  </a:schemeClr>
                </a:solidFill>
              </a:rPr>
              <a:t>Design</a:t>
            </a:r>
            <a:endParaRPr lang="de-AT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0848"/>
            <a:ext cx="6156176" cy="446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/>
          <p:cNvGrpSpPr/>
          <p:nvPr/>
        </p:nvGrpSpPr>
        <p:grpSpPr>
          <a:xfrm>
            <a:off x="0" y="0"/>
            <a:ext cx="9144000" cy="1628800"/>
            <a:chOff x="0" y="0"/>
            <a:chExt cx="9144000" cy="1628800"/>
          </a:xfrm>
        </p:grpSpPr>
        <p:sp>
          <p:nvSpPr>
            <p:cNvPr id="11" name="Rechteck 10"/>
            <p:cNvSpPr/>
            <p:nvPr/>
          </p:nvSpPr>
          <p:spPr>
            <a:xfrm>
              <a:off x="0" y="0"/>
              <a:ext cx="9144000" cy="1628800"/>
            </a:xfrm>
            <a:prstGeom prst="rect">
              <a:avLst/>
            </a:prstGeom>
            <a:gradFill flip="none" rotWithShape="1">
              <a:gsLst>
                <a:gs pos="70000">
                  <a:schemeClr val="tx1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5647" y="0"/>
              <a:ext cx="3168353" cy="1584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feld 4"/>
          <p:cNvSpPr txBox="1"/>
          <p:nvPr/>
        </p:nvSpPr>
        <p:spPr>
          <a:xfrm>
            <a:off x="683568" y="764704"/>
            <a:ext cx="4532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Product Package </a:t>
            </a:r>
            <a:r>
              <a:rPr lang="de-DE" sz="3200" b="1" dirty="0" smtClean="0">
                <a:solidFill>
                  <a:schemeClr val="bg1">
                    <a:lumMod val="75000"/>
                  </a:schemeClr>
                </a:solidFill>
              </a:rPr>
              <a:t>Design</a:t>
            </a:r>
            <a:r>
              <a:rPr lang="sk-SK" sz="3200" b="1" dirty="0" smtClean="0">
                <a:solidFill>
                  <a:schemeClr val="bg1">
                    <a:lumMod val="75000"/>
                  </a:schemeClr>
                </a:solidFill>
              </a:rPr>
              <a:t> II</a:t>
            </a:r>
            <a:endParaRPr lang="de-AT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2304256" cy="337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501008"/>
            <a:ext cx="269034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00808"/>
            <a:ext cx="1990737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8349" y="3284984"/>
            <a:ext cx="319565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2060848"/>
            <a:ext cx="82089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Theoretical Background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182563" indent="-182563"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Two effects can be observed, that occur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simultanously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1.) A Physical Effect: caused by the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material properties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of the metal disks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2.) 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Bioenergetic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Effect: caused by the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specific shape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of the metal disks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4664"/>
            <a:ext cx="2592288" cy="161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/>
          <p:cNvGrpSpPr/>
          <p:nvPr/>
        </p:nvGrpSpPr>
        <p:grpSpPr>
          <a:xfrm>
            <a:off x="0" y="0"/>
            <a:ext cx="9144000" cy="1628800"/>
            <a:chOff x="0" y="0"/>
            <a:chExt cx="9144000" cy="1628800"/>
          </a:xfrm>
        </p:grpSpPr>
        <p:sp>
          <p:nvSpPr>
            <p:cNvPr id="11" name="Rechteck 10"/>
            <p:cNvSpPr/>
            <p:nvPr/>
          </p:nvSpPr>
          <p:spPr>
            <a:xfrm>
              <a:off x="0" y="0"/>
              <a:ext cx="9144000" cy="1628800"/>
            </a:xfrm>
            <a:prstGeom prst="rect">
              <a:avLst/>
            </a:prstGeom>
            <a:gradFill flip="none" rotWithShape="1">
              <a:gsLst>
                <a:gs pos="70000">
                  <a:schemeClr val="tx1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5647" y="0"/>
              <a:ext cx="3168353" cy="1584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feld 4"/>
          <p:cNvSpPr txBox="1"/>
          <p:nvPr/>
        </p:nvSpPr>
        <p:spPr>
          <a:xfrm>
            <a:off x="683568" y="764704"/>
            <a:ext cx="2754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chemeClr val="bg1">
                    <a:lumMod val="75000"/>
                  </a:schemeClr>
                </a:solidFill>
              </a:rPr>
              <a:t>Product</a:t>
            </a:r>
            <a:r>
              <a:rPr lang="de-DE" sz="3200" b="1" dirty="0" smtClean="0">
                <a:solidFill>
                  <a:schemeClr val="bg1">
                    <a:lumMod val="75000"/>
                  </a:schemeClr>
                </a:solidFill>
              </a:rPr>
              <a:t> Design</a:t>
            </a:r>
            <a:endParaRPr lang="de-AT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3168352" cy="45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988840"/>
            <a:ext cx="2290507" cy="42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9552" y="1800001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Option 2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OEM </a:t>
            </a:r>
            <a:r>
              <a:rPr lang="de-DE" sz="2400" b="1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customized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design, logo,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packaging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brand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name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price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range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Size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format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outer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shell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needs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suited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encase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VITALTURBINE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™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cartridge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9552" y="180000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Option 2 (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possible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design)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6012159" cy="313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64704"/>
            <a:ext cx="3078088" cy="47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9552" y="180000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Option 2 (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possible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packaging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9552" y="1800001"/>
            <a:ext cx="7920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Option 3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VITALTURBINE</a:t>
            </a:r>
            <a:r>
              <a:rPr lang="de-DE" sz="2400" b="1" dirty="0">
                <a:solidFill>
                  <a:schemeClr val="bg1">
                    <a:lumMod val="50000"/>
                  </a:schemeClr>
                </a:solidFill>
              </a:rPr>
              <a:t>™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bg1">
                    <a:lumMod val="50000"/>
                  </a:schemeClr>
                </a:solidFill>
              </a:rPr>
              <a:t>cartridge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included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into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existing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corporate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design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marketing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strategies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39552" y="1800000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Theoretical Background Galvanic Element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 algn="just"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Galvanic Element: Two metal disks with different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electronegativity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separated by dielectric spacers and generating a voltage of approximately 0,7 – 1 V</a:t>
            </a:r>
          </a:p>
          <a:p>
            <a:pPr marL="182563" indent="-182563" algn="just"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Water working as an electrolyte</a:t>
            </a:r>
          </a:p>
          <a:p>
            <a:pPr marL="182563" indent="-182563" algn="just"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When water passes between the metal disks it changes its ion composition therefore resulting in measurable changes of physical properties: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Increase of pH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alkalinization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Increase of conductivity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Increase of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redox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potential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741634" cy="19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2" y="1800000"/>
            <a:ext cx="82089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Theoretical Background Galvanic Element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effect only occurs in liquids with natural mineral content -&gt; no effect observed in distilled water or water treated by reverse osmosis </a:t>
            </a: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technology can therefore be applied to bottled spring water or tap water of good quality</a:t>
            </a: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technology is also able to reduce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limescale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by changing Calcium- and Magnesium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carbonates to their hydroxides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741634" cy="19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39552" y="1800000"/>
            <a:ext cx="64087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Theoretical Background </a:t>
            </a:r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Bioenergetic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 Effect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Theory developed by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Viktor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Schauberger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82563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(1885 – 1958), Austrian naturalist, philosopher, inventor, expert on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Biomimicry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. His motto was: „understand and copy nature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5" y="0"/>
            <a:ext cx="221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21088"/>
            <a:ext cx="1512168" cy="199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21088"/>
            <a:ext cx="2664296" cy="200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3"/>
            <a:ext cx="2078732" cy="295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539552" y="1800000"/>
            <a:ext cx="64087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Theoretical Background </a:t>
            </a:r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Bioenergetic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 Effect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Water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spiralization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causes a „positive“ and „life sustaining“ force called Levitation</a:t>
            </a:r>
          </a:p>
          <a:p>
            <a:pPr marL="182563" indent="-182563">
              <a:buFontTx/>
              <a:buChar char="-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Specific water movement and </a:t>
            </a:r>
          </a:p>
          <a:p>
            <a:pPr marL="182563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certain turbulences which occur </a:t>
            </a:r>
          </a:p>
          <a:p>
            <a:pPr marL="182563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naturally in flowing water show </a:t>
            </a:r>
          </a:p>
          <a:p>
            <a:pPr marL="182563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best „energizing“ effect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675" y="0"/>
            <a:ext cx="221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5" y="0"/>
            <a:ext cx="221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539552" y="1800000"/>
            <a:ext cx="64087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Theoretical Background </a:t>
            </a:r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Bioenergetic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 Effect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shape of the metal disks initializes specific turbulences and vortices</a:t>
            </a:r>
          </a:p>
          <a:p>
            <a:pPr marL="182563" indent="-182563">
              <a:spcAft>
                <a:spcPts val="1200"/>
              </a:spcAft>
              <a:buFontTx/>
              <a:buChar char="-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  <a:buFontTx/>
              <a:buChar char="-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- The effect results in a change of the water‘s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bioenergetic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properties, which is measurable with certain specialized equipment (Prof.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Kurik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University of Kiev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2026915" cy="18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9552" y="1800000"/>
            <a:ext cx="79208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Possible applications of the technology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 algn="just"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Small scale water treatment of drinking water like bottled mineral water: additional health benefit by drinking activated, ionized water</a:t>
            </a:r>
          </a:p>
          <a:p>
            <a:pPr marL="182563" indent="-182563" algn="just"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Large scale water treatment in domestic water supply systems, industrial water supply and water used for irrigation: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limescale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removal, improvement of tap water quality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1823"/>
            <a:ext cx="305983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61823"/>
            <a:ext cx="31683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261823"/>
            <a:ext cx="2952328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11560" y="1340769"/>
            <a:ext cx="60486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Testimonial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2400" b="1" i="1" dirty="0" smtClean="0">
                <a:solidFill>
                  <a:schemeClr val="bg1">
                    <a:lumMod val="50000"/>
                  </a:schemeClr>
                </a:solidFill>
              </a:rPr>
              <a:t> Prof. </a:t>
            </a:r>
            <a:r>
              <a:rPr lang="de-DE" sz="2400" b="1" i="1" dirty="0" err="1" smtClean="0">
                <a:solidFill>
                  <a:schemeClr val="bg1">
                    <a:lumMod val="50000"/>
                  </a:schemeClr>
                </a:solidFill>
              </a:rPr>
              <a:t>Kurik</a:t>
            </a:r>
            <a:endParaRPr lang="sk-SK" sz="2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Ukrainian institute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bg1">
                    <a:lumMod val="50000"/>
                  </a:schemeClr>
                </a:solidFill>
              </a:rPr>
              <a:t>Human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bg1">
                    <a:lumMod val="50000"/>
                  </a:schemeClr>
                </a:solidFill>
              </a:rPr>
              <a:t>Ecology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11560" y="548680"/>
            <a:ext cx="77724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Vital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turbine</a:t>
            </a:r>
            <a:r>
              <a:rPr lang="de-DE" sz="2800" i="1" baseline="50000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sym typeface="Symbol"/>
              </a:rPr>
              <a:t>™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Water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</a:t>
            </a:r>
            <a:r>
              <a:rPr lang="de-DE" sz="2800" i="1" dirty="0" err="1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Vitalizing</a:t>
            </a: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Eras Light ITC" pitchFamily="34" charset="0"/>
                <a:ea typeface="+mj-ea"/>
                <a:cs typeface="+mj-cs"/>
                <a:sym typeface="Symbol"/>
              </a:rPr>
              <a:t> System</a:t>
            </a:r>
            <a:endParaRPr kumimoji="0" lang="de-DE" sz="2800" b="0" i="1" u="none" strike="noStrike" kern="1200" cap="none" spc="0" normalizeH="0" baseline="5000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  <a:sym typeface="Symbol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236296" y="1052736"/>
            <a:ext cx="1020763" cy="1019175"/>
            <a:chOff x="9280" y="8999"/>
            <a:chExt cx="1608" cy="1604"/>
          </a:xfrm>
        </p:grpSpPr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9280" y="8999"/>
              <a:ext cx="1608" cy="1604"/>
            </a:xfrm>
            <a:custGeom>
              <a:avLst/>
              <a:gdLst/>
              <a:ahLst/>
              <a:cxnLst>
                <a:cxn ang="0">
                  <a:pos x="886" y="5"/>
                </a:cxn>
                <a:cxn ang="0">
                  <a:pos x="1045" y="36"/>
                </a:cxn>
                <a:cxn ang="0">
                  <a:pos x="1185" y="95"/>
                </a:cxn>
                <a:cxn ang="0">
                  <a:pos x="1317" y="186"/>
                </a:cxn>
                <a:cxn ang="0">
                  <a:pos x="1426" y="294"/>
                </a:cxn>
                <a:cxn ang="0">
                  <a:pos x="1512" y="421"/>
                </a:cxn>
                <a:cxn ang="0">
                  <a:pos x="1571" y="566"/>
                </a:cxn>
                <a:cxn ang="0">
                  <a:pos x="1603" y="720"/>
                </a:cxn>
                <a:cxn ang="0">
                  <a:pos x="1603" y="883"/>
                </a:cxn>
                <a:cxn ang="0">
                  <a:pos x="1571" y="1042"/>
                </a:cxn>
                <a:cxn ang="0">
                  <a:pos x="1512" y="1187"/>
                </a:cxn>
                <a:cxn ang="0">
                  <a:pos x="1426" y="1314"/>
                </a:cxn>
                <a:cxn ang="0">
                  <a:pos x="1317" y="1423"/>
                </a:cxn>
                <a:cxn ang="0">
                  <a:pos x="1185" y="1509"/>
                </a:cxn>
                <a:cxn ang="0">
                  <a:pos x="1045" y="1568"/>
                </a:cxn>
                <a:cxn ang="0">
                  <a:pos x="886" y="1604"/>
                </a:cxn>
                <a:cxn ang="0">
                  <a:pos x="722" y="1604"/>
                </a:cxn>
                <a:cxn ang="0">
                  <a:pos x="563" y="1568"/>
                </a:cxn>
                <a:cxn ang="0">
                  <a:pos x="423" y="1509"/>
                </a:cxn>
                <a:cxn ang="0">
                  <a:pos x="291" y="1423"/>
                </a:cxn>
                <a:cxn ang="0">
                  <a:pos x="182" y="1314"/>
                </a:cxn>
                <a:cxn ang="0">
                  <a:pos x="96" y="1187"/>
                </a:cxn>
                <a:cxn ang="0">
                  <a:pos x="37" y="1042"/>
                </a:cxn>
                <a:cxn ang="0">
                  <a:pos x="5" y="883"/>
                </a:cxn>
                <a:cxn ang="0">
                  <a:pos x="5" y="720"/>
                </a:cxn>
                <a:cxn ang="0">
                  <a:pos x="37" y="566"/>
                </a:cxn>
                <a:cxn ang="0">
                  <a:pos x="96" y="421"/>
                </a:cxn>
                <a:cxn ang="0">
                  <a:pos x="182" y="294"/>
                </a:cxn>
                <a:cxn ang="0">
                  <a:pos x="291" y="186"/>
                </a:cxn>
                <a:cxn ang="0">
                  <a:pos x="423" y="95"/>
                </a:cxn>
                <a:cxn ang="0">
                  <a:pos x="563" y="36"/>
                </a:cxn>
                <a:cxn ang="0">
                  <a:pos x="722" y="5"/>
                </a:cxn>
              </a:cxnLst>
              <a:rect l="0" t="0" r="r" b="b"/>
              <a:pathLst>
                <a:path w="1608" h="1604">
                  <a:moveTo>
                    <a:pt x="804" y="0"/>
                  </a:moveTo>
                  <a:lnTo>
                    <a:pt x="886" y="5"/>
                  </a:lnTo>
                  <a:lnTo>
                    <a:pt x="967" y="18"/>
                  </a:lnTo>
                  <a:lnTo>
                    <a:pt x="1045" y="36"/>
                  </a:lnTo>
                  <a:lnTo>
                    <a:pt x="1117" y="63"/>
                  </a:lnTo>
                  <a:lnTo>
                    <a:pt x="1185" y="95"/>
                  </a:lnTo>
                  <a:lnTo>
                    <a:pt x="1253" y="136"/>
                  </a:lnTo>
                  <a:lnTo>
                    <a:pt x="1317" y="186"/>
                  </a:lnTo>
                  <a:lnTo>
                    <a:pt x="1372" y="236"/>
                  </a:lnTo>
                  <a:lnTo>
                    <a:pt x="1426" y="294"/>
                  </a:lnTo>
                  <a:lnTo>
                    <a:pt x="1471" y="353"/>
                  </a:lnTo>
                  <a:lnTo>
                    <a:pt x="1512" y="421"/>
                  </a:lnTo>
                  <a:lnTo>
                    <a:pt x="1544" y="489"/>
                  </a:lnTo>
                  <a:lnTo>
                    <a:pt x="1571" y="566"/>
                  </a:lnTo>
                  <a:lnTo>
                    <a:pt x="1594" y="643"/>
                  </a:lnTo>
                  <a:lnTo>
                    <a:pt x="1603" y="720"/>
                  </a:lnTo>
                  <a:lnTo>
                    <a:pt x="1608" y="802"/>
                  </a:lnTo>
                  <a:lnTo>
                    <a:pt x="1603" y="883"/>
                  </a:lnTo>
                  <a:lnTo>
                    <a:pt x="1594" y="965"/>
                  </a:lnTo>
                  <a:lnTo>
                    <a:pt x="1571" y="1042"/>
                  </a:lnTo>
                  <a:lnTo>
                    <a:pt x="1544" y="1114"/>
                  </a:lnTo>
                  <a:lnTo>
                    <a:pt x="1512" y="1187"/>
                  </a:lnTo>
                  <a:lnTo>
                    <a:pt x="1471" y="1250"/>
                  </a:lnTo>
                  <a:lnTo>
                    <a:pt x="1426" y="1314"/>
                  </a:lnTo>
                  <a:lnTo>
                    <a:pt x="1372" y="1368"/>
                  </a:lnTo>
                  <a:lnTo>
                    <a:pt x="1317" y="1423"/>
                  </a:lnTo>
                  <a:lnTo>
                    <a:pt x="1253" y="1468"/>
                  </a:lnTo>
                  <a:lnTo>
                    <a:pt x="1185" y="1509"/>
                  </a:lnTo>
                  <a:lnTo>
                    <a:pt x="1117" y="1540"/>
                  </a:lnTo>
                  <a:lnTo>
                    <a:pt x="1045" y="1568"/>
                  </a:lnTo>
                  <a:lnTo>
                    <a:pt x="967" y="1590"/>
                  </a:lnTo>
                  <a:lnTo>
                    <a:pt x="886" y="1604"/>
                  </a:lnTo>
                  <a:lnTo>
                    <a:pt x="804" y="1604"/>
                  </a:lnTo>
                  <a:lnTo>
                    <a:pt x="722" y="1604"/>
                  </a:lnTo>
                  <a:lnTo>
                    <a:pt x="641" y="1590"/>
                  </a:lnTo>
                  <a:lnTo>
                    <a:pt x="563" y="1568"/>
                  </a:lnTo>
                  <a:lnTo>
                    <a:pt x="491" y="1540"/>
                  </a:lnTo>
                  <a:lnTo>
                    <a:pt x="423" y="1509"/>
                  </a:lnTo>
                  <a:lnTo>
                    <a:pt x="355" y="1468"/>
                  </a:lnTo>
                  <a:lnTo>
                    <a:pt x="291" y="1423"/>
                  </a:lnTo>
                  <a:lnTo>
                    <a:pt x="236" y="1368"/>
                  </a:lnTo>
                  <a:lnTo>
                    <a:pt x="182" y="1314"/>
                  </a:lnTo>
                  <a:lnTo>
                    <a:pt x="137" y="1250"/>
                  </a:lnTo>
                  <a:lnTo>
                    <a:pt x="96" y="1187"/>
                  </a:lnTo>
                  <a:lnTo>
                    <a:pt x="64" y="1114"/>
                  </a:lnTo>
                  <a:lnTo>
                    <a:pt x="37" y="1042"/>
                  </a:lnTo>
                  <a:lnTo>
                    <a:pt x="14" y="965"/>
                  </a:lnTo>
                  <a:lnTo>
                    <a:pt x="5" y="883"/>
                  </a:lnTo>
                  <a:lnTo>
                    <a:pt x="0" y="802"/>
                  </a:lnTo>
                  <a:lnTo>
                    <a:pt x="5" y="720"/>
                  </a:lnTo>
                  <a:lnTo>
                    <a:pt x="14" y="643"/>
                  </a:lnTo>
                  <a:lnTo>
                    <a:pt x="37" y="566"/>
                  </a:lnTo>
                  <a:lnTo>
                    <a:pt x="64" y="489"/>
                  </a:lnTo>
                  <a:lnTo>
                    <a:pt x="96" y="421"/>
                  </a:lnTo>
                  <a:lnTo>
                    <a:pt x="137" y="353"/>
                  </a:lnTo>
                  <a:lnTo>
                    <a:pt x="182" y="294"/>
                  </a:lnTo>
                  <a:lnTo>
                    <a:pt x="236" y="236"/>
                  </a:lnTo>
                  <a:lnTo>
                    <a:pt x="291" y="186"/>
                  </a:lnTo>
                  <a:lnTo>
                    <a:pt x="355" y="136"/>
                  </a:lnTo>
                  <a:lnTo>
                    <a:pt x="423" y="95"/>
                  </a:lnTo>
                  <a:lnTo>
                    <a:pt x="491" y="63"/>
                  </a:lnTo>
                  <a:lnTo>
                    <a:pt x="563" y="36"/>
                  </a:lnTo>
                  <a:lnTo>
                    <a:pt x="641" y="18"/>
                  </a:lnTo>
                  <a:lnTo>
                    <a:pt x="722" y="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9330" y="9049"/>
              <a:ext cx="1508" cy="1504"/>
            </a:xfrm>
            <a:custGeom>
              <a:avLst/>
              <a:gdLst/>
              <a:ahLst/>
              <a:cxnLst>
                <a:cxn ang="0">
                  <a:pos x="831" y="4"/>
                </a:cxn>
                <a:cxn ang="0">
                  <a:pos x="976" y="36"/>
                </a:cxn>
                <a:cxn ang="0">
                  <a:pos x="1113" y="90"/>
                </a:cxn>
                <a:cxn ang="0">
                  <a:pos x="1231" y="172"/>
                </a:cxn>
                <a:cxn ang="0">
                  <a:pos x="1335" y="276"/>
                </a:cxn>
                <a:cxn ang="0">
                  <a:pos x="1417" y="394"/>
                </a:cxn>
                <a:cxn ang="0">
                  <a:pos x="1471" y="530"/>
                </a:cxn>
                <a:cxn ang="0">
                  <a:pos x="1503" y="675"/>
                </a:cxn>
                <a:cxn ang="0">
                  <a:pos x="1503" y="829"/>
                </a:cxn>
                <a:cxn ang="0">
                  <a:pos x="1471" y="974"/>
                </a:cxn>
                <a:cxn ang="0">
                  <a:pos x="1417" y="1110"/>
                </a:cxn>
                <a:cxn ang="0">
                  <a:pos x="1335" y="1232"/>
                </a:cxn>
                <a:cxn ang="0">
                  <a:pos x="1231" y="1332"/>
                </a:cxn>
                <a:cxn ang="0">
                  <a:pos x="1113" y="1413"/>
                </a:cxn>
                <a:cxn ang="0">
                  <a:pos x="976" y="1472"/>
                </a:cxn>
                <a:cxn ang="0">
                  <a:pos x="831" y="1499"/>
                </a:cxn>
                <a:cxn ang="0">
                  <a:pos x="677" y="1499"/>
                </a:cxn>
                <a:cxn ang="0">
                  <a:pos x="532" y="1472"/>
                </a:cxn>
                <a:cxn ang="0">
                  <a:pos x="395" y="1413"/>
                </a:cxn>
                <a:cxn ang="0">
                  <a:pos x="277" y="1332"/>
                </a:cxn>
                <a:cxn ang="0">
                  <a:pos x="173" y="1232"/>
                </a:cxn>
                <a:cxn ang="0">
                  <a:pos x="91" y="1110"/>
                </a:cxn>
                <a:cxn ang="0">
                  <a:pos x="37" y="974"/>
                </a:cxn>
                <a:cxn ang="0">
                  <a:pos x="5" y="829"/>
                </a:cxn>
                <a:cxn ang="0">
                  <a:pos x="5" y="675"/>
                </a:cxn>
                <a:cxn ang="0">
                  <a:pos x="37" y="530"/>
                </a:cxn>
                <a:cxn ang="0">
                  <a:pos x="91" y="394"/>
                </a:cxn>
                <a:cxn ang="0">
                  <a:pos x="173" y="276"/>
                </a:cxn>
                <a:cxn ang="0">
                  <a:pos x="277" y="172"/>
                </a:cxn>
                <a:cxn ang="0">
                  <a:pos x="395" y="90"/>
                </a:cxn>
                <a:cxn ang="0">
                  <a:pos x="532" y="36"/>
                </a:cxn>
                <a:cxn ang="0">
                  <a:pos x="677" y="4"/>
                </a:cxn>
              </a:cxnLst>
              <a:rect l="0" t="0" r="r" b="b"/>
              <a:pathLst>
                <a:path w="1508" h="1504">
                  <a:moveTo>
                    <a:pt x="754" y="0"/>
                  </a:moveTo>
                  <a:lnTo>
                    <a:pt x="831" y="4"/>
                  </a:lnTo>
                  <a:lnTo>
                    <a:pt x="904" y="18"/>
                  </a:lnTo>
                  <a:lnTo>
                    <a:pt x="976" y="36"/>
                  </a:lnTo>
                  <a:lnTo>
                    <a:pt x="1045" y="59"/>
                  </a:lnTo>
                  <a:lnTo>
                    <a:pt x="1113" y="90"/>
                  </a:lnTo>
                  <a:lnTo>
                    <a:pt x="1176" y="131"/>
                  </a:lnTo>
                  <a:lnTo>
                    <a:pt x="1231" y="172"/>
                  </a:lnTo>
                  <a:lnTo>
                    <a:pt x="1285" y="222"/>
                  </a:lnTo>
                  <a:lnTo>
                    <a:pt x="1335" y="276"/>
                  </a:lnTo>
                  <a:lnTo>
                    <a:pt x="1376" y="335"/>
                  </a:lnTo>
                  <a:lnTo>
                    <a:pt x="1417" y="394"/>
                  </a:lnTo>
                  <a:lnTo>
                    <a:pt x="1449" y="462"/>
                  </a:lnTo>
                  <a:lnTo>
                    <a:pt x="1471" y="530"/>
                  </a:lnTo>
                  <a:lnTo>
                    <a:pt x="1489" y="602"/>
                  </a:lnTo>
                  <a:lnTo>
                    <a:pt x="1503" y="675"/>
                  </a:lnTo>
                  <a:lnTo>
                    <a:pt x="1508" y="752"/>
                  </a:lnTo>
                  <a:lnTo>
                    <a:pt x="1503" y="829"/>
                  </a:lnTo>
                  <a:lnTo>
                    <a:pt x="1489" y="906"/>
                  </a:lnTo>
                  <a:lnTo>
                    <a:pt x="1471" y="974"/>
                  </a:lnTo>
                  <a:lnTo>
                    <a:pt x="1449" y="1046"/>
                  </a:lnTo>
                  <a:lnTo>
                    <a:pt x="1417" y="1110"/>
                  </a:lnTo>
                  <a:lnTo>
                    <a:pt x="1376" y="1173"/>
                  </a:lnTo>
                  <a:lnTo>
                    <a:pt x="1335" y="1232"/>
                  </a:lnTo>
                  <a:lnTo>
                    <a:pt x="1285" y="1282"/>
                  </a:lnTo>
                  <a:lnTo>
                    <a:pt x="1231" y="1332"/>
                  </a:lnTo>
                  <a:lnTo>
                    <a:pt x="1176" y="1377"/>
                  </a:lnTo>
                  <a:lnTo>
                    <a:pt x="1113" y="1413"/>
                  </a:lnTo>
                  <a:lnTo>
                    <a:pt x="1045" y="1445"/>
                  </a:lnTo>
                  <a:lnTo>
                    <a:pt x="976" y="1472"/>
                  </a:lnTo>
                  <a:lnTo>
                    <a:pt x="904" y="1490"/>
                  </a:lnTo>
                  <a:lnTo>
                    <a:pt x="831" y="1499"/>
                  </a:lnTo>
                  <a:lnTo>
                    <a:pt x="754" y="1504"/>
                  </a:lnTo>
                  <a:lnTo>
                    <a:pt x="677" y="1499"/>
                  </a:lnTo>
                  <a:lnTo>
                    <a:pt x="604" y="1490"/>
                  </a:lnTo>
                  <a:lnTo>
                    <a:pt x="532" y="1472"/>
                  </a:lnTo>
                  <a:lnTo>
                    <a:pt x="463" y="1445"/>
                  </a:lnTo>
                  <a:lnTo>
                    <a:pt x="395" y="1413"/>
                  </a:lnTo>
                  <a:lnTo>
                    <a:pt x="332" y="1377"/>
                  </a:lnTo>
                  <a:lnTo>
                    <a:pt x="277" y="1332"/>
                  </a:lnTo>
                  <a:lnTo>
                    <a:pt x="223" y="1282"/>
                  </a:lnTo>
                  <a:lnTo>
                    <a:pt x="173" y="1232"/>
                  </a:lnTo>
                  <a:lnTo>
                    <a:pt x="132" y="1173"/>
                  </a:lnTo>
                  <a:lnTo>
                    <a:pt x="91" y="1110"/>
                  </a:lnTo>
                  <a:lnTo>
                    <a:pt x="59" y="1046"/>
                  </a:lnTo>
                  <a:lnTo>
                    <a:pt x="37" y="974"/>
                  </a:lnTo>
                  <a:lnTo>
                    <a:pt x="19" y="906"/>
                  </a:lnTo>
                  <a:lnTo>
                    <a:pt x="5" y="829"/>
                  </a:lnTo>
                  <a:lnTo>
                    <a:pt x="0" y="752"/>
                  </a:lnTo>
                  <a:lnTo>
                    <a:pt x="5" y="675"/>
                  </a:lnTo>
                  <a:lnTo>
                    <a:pt x="19" y="602"/>
                  </a:lnTo>
                  <a:lnTo>
                    <a:pt x="37" y="530"/>
                  </a:lnTo>
                  <a:lnTo>
                    <a:pt x="59" y="462"/>
                  </a:lnTo>
                  <a:lnTo>
                    <a:pt x="91" y="394"/>
                  </a:lnTo>
                  <a:lnTo>
                    <a:pt x="132" y="335"/>
                  </a:lnTo>
                  <a:lnTo>
                    <a:pt x="173" y="276"/>
                  </a:lnTo>
                  <a:lnTo>
                    <a:pt x="223" y="222"/>
                  </a:lnTo>
                  <a:lnTo>
                    <a:pt x="277" y="172"/>
                  </a:lnTo>
                  <a:lnTo>
                    <a:pt x="332" y="131"/>
                  </a:lnTo>
                  <a:lnTo>
                    <a:pt x="395" y="90"/>
                  </a:lnTo>
                  <a:lnTo>
                    <a:pt x="463" y="59"/>
                  </a:lnTo>
                  <a:lnTo>
                    <a:pt x="532" y="36"/>
                  </a:lnTo>
                  <a:lnTo>
                    <a:pt x="604" y="18"/>
                  </a:lnTo>
                  <a:lnTo>
                    <a:pt x="677" y="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9980" y="9153"/>
              <a:ext cx="208" cy="12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9589" y="9307"/>
              <a:ext cx="990" cy="988"/>
            </a:xfrm>
            <a:custGeom>
              <a:avLst/>
              <a:gdLst/>
              <a:ahLst/>
              <a:cxnLst>
                <a:cxn ang="0">
                  <a:pos x="963" y="961"/>
                </a:cxn>
                <a:cxn ang="0">
                  <a:pos x="990" y="933"/>
                </a:cxn>
                <a:cxn ang="0">
                  <a:pos x="55" y="0"/>
                </a:cxn>
                <a:cxn ang="0">
                  <a:pos x="0" y="59"/>
                </a:cxn>
                <a:cxn ang="0">
                  <a:pos x="935" y="988"/>
                </a:cxn>
                <a:cxn ang="0">
                  <a:pos x="963" y="961"/>
                </a:cxn>
              </a:cxnLst>
              <a:rect l="0" t="0" r="r" b="b"/>
              <a:pathLst>
                <a:path w="990" h="988">
                  <a:moveTo>
                    <a:pt x="963" y="961"/>
                  </a:moveTo>
                  <a:lnTo>
                    <a:pt x="990" y="933"/>
                  </a:lnTo>
                  <a:lnTo>
                    <a:pt x="55" y="0"/>
                  </a:lnTo>
                  <a:lnTo>
                    <a:pt x="0" y="59"/>
                  </a:lnTo>
                  <a:lnTo>
                    <a:pt x="935" y="988"/>
                  </a:lnTo>
                  <a:lnTo>
                    <a:pt x="963" y="96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9598" y="9506"/>
              <a:ext cx="972" cy="589"/>
            </a:xfrm>
            <a:custGeom>
              <a:avLst/>
              <a:gdLst/>
              <a:ahLst/>
              <a:cxnLst>
                <a:cxn ang="0">
                  <a:pos x="954" y="553"/>
                </a:cxn>
                <a:cxn ang="0">
                  <a:pos x="972" y="521"/>
                </a:cxn>
                <a:cxn ang="0">
                  <a:pos x="37" y="0"/>
                </a:cxn>
                <a:cxn ang="0">
                  <a:pos x="0" y="73"/>
                </a:cxn>
                <a:cxn ang="0">
                  <a:pos x="935" y="589"/>
                </a:cxn>
                <a:cxn ang="0">
                  <a:pos x="954" y="553"/>
                </a:cxn>
              </a:cxnLst>
              <a:rect l="0" t="0" r="r" b="b"/>
              <a:pathLst>
                <a:path w="972" h="589">
                  <a:moveTo>
                    <a:pt x="954" y="553"/>
                  </a:moveTo>
                  <a:lnTo>
                    <a:pt x="972" y="521"/>
                  </a:lnTo>
                  <a:lnTo>
                    <a:pt x="37" y="0"/>
                  </a:lnTo>
                  <a:lnTo>
                    <a:pt x="0" y="73"/>
                  </a:lnTo>
                  <a:lnTo>
                    <a:pt x="935" y="589"/>
                  </a:lnTo>
                  <a:lnTo>
                    <a:pt x="954" y="5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9789" y="9316"/>
              <a:ext cx="590" cy="970"/>
            </a:xfrm>
            <a:custGeom>
              <a:avLst/>
              <a:gdLst/>
              <a:ahLst/>
              <a:cxnLst>
                <a:cxn ang="0">
                  <a:pos x="554" y="18"/>
                </a:cxn>
                <a:cxn ang="0">
                  <a:pos x="517" y="0"/>
                </a:cxn>
                <a:cxn ang="0">
                  <a:pos x="0" y="933"/>
                </a:cxn>
                <a:cxn ang="0">
                  <a:pos x="73" y="970"/>
                </a:cxn>
                <a:cxn ang="0">
                  <a:pos x="590" y="41"/>
                </a:cxn>
                <a:cxn ang="0">
                  <a:pos x="554" y="18"/>
                </a:cxn>
              </a:cxnLst>
              <a:rect l="0" t="0" r="r" b="b"/>
              <a:pathLst>
                <a:path w="590" h="970">
                  <a:moveTo>
                    <a:pt x="554" y="18"/>
                  </a:moveTo>
                  <a:lnTo>
                    <a:pt x="517" y="0"/>
                  </a:lnTo>
                  <a:lnTo>
                    <a:pt x="0" y="933"/>
                  </a:lnTo>
                  <a:lnTo>
                    <a:pt x="73" y="970"/>
                  </a:lnTo>
                  <a:lnTo>
                    <a:pt x="590" y="41"/>
                  </a:lnTo>
                  <a:lnTo>
                    <a:pt x="554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9589" y="9307"/>
              <a:ext cx="990" cy="988"/>
            </a:xfrm>
            <a:custGeom>
              <a:avLst/>
              <a:gdLst/>
              <a:ahLst/>
              <a:cxnLst>
                <a:cxn ang="0">
                  <a:pos x="963" y="27"/>
                </a:cxn>
                <a:cxn ang="0">
                  <a:pos x="935" y="0"/>
                </a:cxn>
                <a:cxn ang="0">
                  <a:pos x="0" y="933"/>
                </a:cxn>
                <a:cxn ang="0">
                  <a:pos x="55" y="988"/>
                </a:cxn>
                <a:cxn ang="0">
                  <a:pos x="990" y="59"/>
                </a:cxn>
                <a:cxn ang="0">
                  <a:pos x="963" y="27"/>
                </a:cxn>
              </a:cxnLst>
              <a:rect l="0" t="0" r="r" b="b"/>
              <a:pathLst>
                <a:path w="990" h="988">
                  <a:moveTo>
                    <a:pt x="963" y="27"/>
                  </a:moveTo>
                  <a:lnTo>
                    <a:pt x="935" y="0"/>
                  </a:lnTo>
                  <a:lnTo>
                    <a:pt x="0" y="933"/>
                  </a:lnTo>
                  <a:lnTo>
                    <a:pt x="55" y="988"/>
                  </a:lnTo>
                  <a:lnTo>
                    <a:pt x="990" y="59"/>
                  </a:lnTo>
                  <a:lnTo>
                    <a:pt x="963" y="2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9598" y="9506"/>
              <a:ext cx="972" cy="589"/>
            </a:xfrm>
            <a:custGeom>
              <a:avLst/>
              <a:gdLst/>
              <a:ahLst/>
              <a:cxnLst>
                <a:cxn ang="0">
                  <a:pos x="954" y="37"/>
                </a:cxn>
                <a:cxn ang="0">
                  <a:pos x="935" y="0"/>
                </a:cxn>
                <a:cxn ang="0">
                  <a:pos x="0" y="521"/>
                </a:cxn>
                <a:cxn ang="0">
                  <a:pos x="37" y="589"/>
                </a:cxn>
                <a:cxn ang="0">
                  <a:pos x="972" y="73"/>
                </a:cxn>
                <a:cxn ang="0">
                  <a:pos x="954" y="37"/>
                </a:cxn>
              </a:cxnLst>
              <a:rect l="0" t="0" r="r" b="b"/>
              <a:pathLst>
                <a:path w="972" h="589">
                  <a:moveTo>
                    <a:pt x="954" y="37"/>
                  </a:moveTo>
                  <a:lnTo>
                    <a:pt x="935" y="0"/>
                  </a:lnTo>
                  <a:lnTo>
                    <a:pt x="0" y="521"/>
                  </a:lnTo>
                  <a:lnTo>
                    <a:pt x="37" y="589"/>
                  </a:lnTo>
                  <a:lnTo>
                    <a:pt x="972" y="73"/>
                  </a:lnTo>
                  <a:lnTo>
                    <a:pt x="954" y="3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9789" y="9316"/>
              <a:ext cx="590" cy="97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0" y="41"/>
                </a:cxn>
                <a:cxn ang="0">
                  <a:pos x="517" y="970"/>
                </a:cxn>
                <a:cxn ang="0">
                  <a:pos x="590" y="933"/>
                </a:cxn>
                <a:cxn ang="0">
                  <a:pos x="73" y="0"/>
                </a:cxn>
                <a:cxn ang="0">
                  <a:pos x="36" y="18"/>
                </a:cxn>
              </a:cxnLst>
              <a:rect l="0" t="0" r="r" b="b"/>
              <a:pathLst>
                <a:path w="590" h="970">
                  <a:moveTo>
                    <a:pt x="36" y="18"/>
                  </a:moveTo>
                  <a:lnTo>
                    <a:pt x="0" y="41"/>
                  </a:lnTo>
                  <a:lnTo>
                    <a:pt x="517" y="970"/>
                  </a:lnTo>
                  <a:lnTo>
                    <a:pt x="590" y="933"/>
                  </a:lnTo>
                  <a:lnTo>
                    <a:pt x="73" y="0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9435" y="9697"/>
              <a:ext cx="1298" cy="20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9875" y="9592"/>
              <a:ext cx="418" cy="417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250" y="5"/>
                </a:cxn>
                <a:cxn ang="0">
                  <a:pos x="291" y="19"/>
                </a:cxn>
                <a:cxn ang="0">
                  <a:pos x="327" y="37"/>
                </a:cxn>
                <a:cxn ang="0">
                  <a:pos x="354" y="64"/>
                </a:cxn>
                <a:cxn ang="0">
                  <a:pos x="382" y="96"/>
                </a:cxn>
                <a:cxn ang="0">
                  <a:pos x="400" y="127"/>
                </a:cxn>
                <a:cxn ang="0">
                  <a:pos x="413" y="168"/>
                </a:cxn>
                <a:cxn ang="0">
                  <a:pos x="418" y="209"/>
                </a:cxn>
                <a:cxn ang="0">
                  <a:pos x="413" y="250"/>
                </a:cxn>
                <a:cxn ang="0">
                  <a:pos x="400" y="290"/>
                </a:cxn>
                <a:cxn ang="0">
                  <a:pos x="382" y="327"/>
                </a:cxn>
                <a:cxn ang="0">
                  <a:pos x="354" y="358"/>
                </a:cxn>
                <a:cxn ang="0">
                  <a:pos x="327" y="381"/>
                </a:cxn>
                <a:cxn ang="0">
                  <a:pos x="291" y="399"/>
                </a:cxn>
                <a:cxn ang="0">
                  <a:pos x="250" y="413"/>
                </a:cxn>
                <a:cxn ang="0">
                  <a:pos x="209" y="417"/>
                </a:cxn>
                <a:cxn ang="0">
                  <a:pos x="168" y="413"/>
                </a:cxn>
                <a:cxn ang="0">
                  <a:pos x="127" y="399"/>
                </a:cxn>
                <a:cxn ang="0">
                  <a:pos x="91" y="381"/>
                </a:cxn>
                <a:cxn ang="0">
                  <a:pos x="64" y="358"/>
                </a:cxn>
                <a:cxn ang="0">
                  <a:pos x="36" y="327"/>
                </a:cxn>
                <a:cxn ang="0">
                  <a:pos x="18" y="290"/>
                </a:cxn>
                <a:cxn ang="0">
                  <a:pos x="5" y="250"/>
                </a:cxn>
                <a:cxn ang="0">
                  <a:pos x="0" y="209"/>
                </a:cxn>
                <a:cxn ang="0">
                  <a:pos x="5" y="168"/>
                </a:cxn>
                <a:cxn ang="0">
                  <a:pos x="18" y="127"/>
                </a:cxn>
                <a:cxn ang="0">
                  <a:pos x="36" y="96"/>
                </a:cxn>
                <a:cxn ang="0">
                  <a:pos x="64" y="64"/>
                </a:cxn>
                <a:cxn ang="0">
                  <a:pos x="91" y="37"/>
                </a:cxn>
                <a:cxn ang="0">
                  <a:pos x="127" y="19"/>
                </a:cxn>
                <a:cxn ang="0">
                  <a:pos x="168" y="5"/>
                </a:cxn>
                <a:cxn ang="0">
                  <a:pos x="209" y="0"/>
                </a:cxn>
              </a:cxnLst>
              <a:rect l="0" t="0" r="r" b="b"/>
              <a:pathLst>
                <a:path w="418" h="417">
                  <a:moveTo>
                    <a:pt x="209" y="0"/>
                  </a:moveTo>
                  <a:lnTo>
                    <a:pt x="250" y="5"/>
                  </a:lnTo>
                  <a:lnTo>
                    <a:pt x="291" y="19"/>
                  </a:lnTo>
                  <a:lnTo>
                    <a:pt x="327" y="37"/>
                  </a:lnTo>
                  <a:lnTo>
                    <a:pt x="354" y="64"/>
                  </a:lnTo>
                  <a:lnTo>
                    <a:pt x="382" y="96"/>
                  </a:lnTo>
                  <a:lnTo>
                    <a:pt x="400" y="127"/>
                  </a:lnTo>
                  <a:lnTo>
                    <a:pt x="413" y="168"/>
                  </a:lnTo>
                  <a:lnTo>
                    <a:pt x="418" y="209"/>
                  </a:lnTo>
                  <a:lnTo>
                    <a:pt x="413" y="250"/>
                  </a:lnTo>
                  <a:lnTo>
                    <a:pt x="400" y="290"/>
                  </a:lnTo>
                  <a:lnTo>
                    <a:pt x="382" y="327"/>
                  </a:lnTo>
                  <a:lnTo>
                    <a:pt x="354" y="358"/>
                  </a:lnTo>
                  <a:lnTo>
                    <a:pt x="327" y="381"/>
                  </a:lnTo>
                  <a:lnTo>
                    <a:pt x="291" y="399"/>
                  </a:lnTo>
                  <a:lnTo>
                    <a:pt x="250" y="413"/>
                  </a:lnTo>
                  <a:lnTo>
                    <a:pt x="209" y="417"/>
                  </a:lnTo>
                  <a:lnTo>
                    <a:pt x="168" y="413"/>
                  </a:lnTo>
                  <a:lnTo>
                    <a:pt x="127" y="399"/>
                  </a:lnTo>
                  <a:lnTo>
                    <a:pt x="91" y="381"/>
                  </a:lnTo>
                  <a:lnTo>
                    <a:pt x="64" y="358"/>
                  </a:lnTo>
                  <a:lnTo>
                    <a:pt x="36" y="327"/>
                  </a:lnTo>
                  <a:lnTo>
                    <a:pt x="18" y="290"/>
                  </a:lnTo>
                  <a:lnTo>
                    <a:pt x="5" y="250"/>
                  </a:lnTo>
                  <a:lnTo>
                    <a:pt x="0" y="209"/>
                  </a:lnTo>
                  <a:lnTo>
                    <a:pt x="5" y="168"/>
                  </a:lnTo>
                  <a:lnTo>
                    <a:pt x="18" y="127"/>
                  </a:lnTo>
                  <a:lnTo>
                    <a:pt x="36" y="96"/>
                  </a:lnTo>
                  <a:lnTo>
                    <a:pt x="64" y="64"/>
                  </a:lnTo>
                  <a:lnTo>
                    <a:pt x="91" y="37"/>
                  </a:lnTo>
                  <a:lnTo>
                    <a:pt x="127" y="19"/>
                  </a:lnTo>
                  <a:lnTo>
                    <a:pt x="168" y="5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0084" y="9570"/>
              <a:ext cx="236" cy="231"/>
            </a:xfrm>
            <a:custGeom>
              <a:avLst/>
              <a:gdLst/>
              <a:ahLst/>
              <a:cxnLst>
                <a:cxn ang="0">
                  <a:pos x="236" y="231"/>
                </a:cxn>
                <a:cxn ang="0">
                  <a:pos x="232" y="186"/>
                </a:cxn>
                <a:cxn ang="0">
                  <a:pos x="218" y="140"/>
                </a:cxn>
                <a:cxn ang="0">
                  <a:pos x="195" y="99"/>
                </a:cxn>
                <a:cxn ang="0">
                  <a:pos x="163" y="68"/>
                </a:cxn>
                <a:cxn ang="0">
                  <a:pos x="132" y="36"/>
                </a:cxn>
                <a:cxn ang="0">
                  <a:pos x="91" y="18"/>
                </a:cxn>
                <a:cxn ang="0">
                  <a:pos x="45" y="4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36" y="54"/>
                </a:cxn>
                <a:cxn ang="0">
                  <a:pos x="68" y="68"/>
                </a:cxn>
                <a:cxn ang="0">
                  <a:pos x="100" y="81"/>
                </a:cxn>
                <a:cxn ang="0">
                  <a:pos x="127" y="104"/>
                </a:cxn>
                <a:cxn ang="0">
                  <a:pos x="150" y="131"/>
                </a:cxn>
                <a:cxn ang="0">
                  <a:pos x="168" y="163"/>
                </a:cxn>
                <a:cxn ang="0">
                  <a:pos x="177" y="195"/>
                </a:cxn>
                <a:cxn ang="0">
                  <a:pos x="182" y="231"/>
                </a:cxn>
                <a:cxn ang="0">
                  <a:pos x="236" y="231"/>
                </a:cxn>
              </a:cxnLst>
              <a:rect l="0" t="0" r="r" b="b"/>
              <a:pathLst>
                <a:path w="236" h="231">
                  <a:moveTo>
                    <a:pt x="236" y="231"/>
                  </a:moveTo>
                  <a:lnTo>
                    <a:pt x="232" y="186"/>
                  </a:lnTo>
                  <a:lnTo>
                    <a:pt x="218" y="140"/>
                  </a:lnTo>
                  <a:lnTo>
                    <a:pt x="195" y="99"/>
                  </a:lnTo>
                  <a:lnTo>
                    <a:pt x="163" y="68"/>
                  </a:lnTo>
                  <a:lnTo>
                    <a:pt x="132" y="36"/>
                  </a:lnTo>
                  <a:lnTo>
                    <a:pt x="91" y="18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50"/>
                  </a:lnTo>
                  <a:lnTo>
                    <a:pt x="36" y="54"/>
                  </a:lnTo>
                  <a:lnTo>
                    <a:pt x="68" y="68"/>
                  </a:lnTo>
                  <a:lnTo>
                    <a:pt x="100" y="81"/>
                  </a:lnTo>
                  <a:lnTo>
                    <a:pt x="127" y="104"/>
                  </a:lnTo>
                  <a:lnTo>
                    <a:pt x="150" y="131"/>
                  </a:lnTo>
                  <a:lnTo>
                    <a:pt x="168" y="163"/>
                  </a:lnTo>
                  <a:lnTo>
                    <a:pt x="177" y="195"/>
                  </a:lnTo>
                  <a:lnTo>
                    <a:pt x="182" y="231"/>
                  </a:lnTo>
                  <a:lnTo>
                    <a:pt x="236" y="23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0084" y="9801"/>
              <a:ext cx="236" cy="235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45" y="231"/>
                </a:cxn>
                <a:cxn ang="0">
                  <a:pos x="91" y="217"/>
                </a:cxn>
                <a:cxn ang="0">
                  <a:pos x="132" y="195"/>
                </a:cxn>
                <a:cxn ang="0">
                  <a:pos x="163" y="168"/>
                </a:cxn>
                <a:cxn ang="0">
                  <a:pos x="195" y="131"/>
                </a:cxn>
                <a:cxn ang="0">
                  <a:pos x="218" y="90"/>
                </a:cxn>
                <a:cxn ang="0">
                  <a:pos x="232" y="50"/>
                </a:cxn>
                <a:cxn ang="0">
                  <a:pos x="236" y="0"/>
                </a:cxn>
                <a:cxn ang="0">
                  <a:pos x="182" y="0"/>
                </a:cxn>
                <a:cxn ang="0">
                  <a:pos x="177" y="36"/>
                </a:cxn>
                <a:cxn ang="0">
                  <a:pos x="168" y="72"/>
                </a:cxn>
                <a:cxn ang="0">
                  <a:pos x="150" y="100"/>
                </a:cxn>
                <a:cxn ang="0">
                  <a:pos x="127" y="127"/>
                </a:cxn>
                <a:cxn ang="0">
                  <a:pos x="100" y="149"/>
                </a:cxn>
                <a:cxn ang="0">
                  <a:pos x="68" y="168"/>
                </a:cxn>
                <a:cxn ang="0">
                  <a:pos x="36" y="177"/>
                </a:cxn>
                <a:cxn ang="0">
                  <a:pos x="0" y="181"/>
                </a:cxn>
                <a:cxn ang="0">
                  <a:pos x="0" y="235"/>
                </a:cxn>
              </a:cxnLst>
              <a:rect l="0" t="0" r="r" b="b"/>
              <a:pathLst>
                <a:path w="236" h="235">
                  <a:moveTo>
                    <a:pt x="0" y="235"/>
                  </a:moveTo>
                  <a:lnTo>
                    <a:pt x="45" y="231"/>
                  </a:lnTo>
                  <a:lnTo>
                    <a:pt x="91" y="217"/>
                  </a:lnTo>
                  <a:lnTo>
                    <a:pt x="132" y="195"/>
                  </a:lnTo>
                  <a:lnTo>
                    <a:pt x="163" y="168"/>
                  </a:lnTo>
                  <a:lnTo>
                    <a:pt x="195" y="131"/>
                  </a:lnTo>
                  <a:lnTo>
                    <a:pt x="218" y="90"/>
                  </a:lnTo>
                  <a:lnTo>
                    <a:pt x="232" y="50"/>
                  </a:lnTo>
                  <a:lnTo>
                    <a:pt x="236" y="0"/>
                  </a:lnTo>
                  <a:lnTo>
                    <a:pt x="182" y="0"/>
                  </a:lnTo>
                  <a:lnTo>
                    <a:pt x="177" y="36"/>
                  </a:lnTo>
                  <a:lnTo>
                    <a:pt x="168" y="72"/>
                  </a:lnTo>
                  <a:lnTo>
                    <a:pt x="150" y="100"/>
                  </a:lnTo>
                  <a:lnTo>
                    <a:pt x="127" y="127"/>
                  </a:lnTo>
                  <a:lnTo>
                    <a:pt x="100" y="149"/>
                  </a:lnTo>
                  <a:lnTo>
                    <a:pt x="68" y="168"/>
                  </a:lnTo>
                  <a:lnTo>
                    <a:pt x="36" y="177"/>
                  </a:lnTo>
                  <a:lnTo>
                    <a:pt x="0" y="181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9848" y="9801"/>
              <a:ext cx="236" cy="2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0"/>
                </a:cxn>
                <a:cxn ang="0">
                  <a:pos x="18" y="90"/>
                </a:cxn>
                <a:cxn ang="0">
                  <a:pos x="41" y="131"/>
                </a:cxn>
                <a:cxn ang="0">
                  <a:pos x="68" y="168"/>
                </a:cxn>
                <a:cxn ang="0">
                  <a:pos x="104" y="195"/>
                </a:cxn>
                <a:cxn ang="0">
                  <a:pos x="145" y="217"/>
                </a:cxn>
                <a:cxn ang="0">
                  <a:pos x="191" y="231"/>
                </a:cxn>
                <a:cxn ang="0">
                  <a:pos x="236" y="235"/>
                </a:cxn>
                <a:cxn ang="0">
                  <a:pos x="236" y="181"/>
                </a:cxn>
                <a:cxn ang="0">
                  <a:pos x="200" y="177"/>
                </a:cxn>
                <a:cxn ang="0">
                  <a:pos x="168" y="168"/>
                </a:cxn>
                <a:cxn ang="0">
                  <a:pos x="136" y="149"/>
                </a:cxn>
                <a:cxn ang="0">
                  <a:pos x="109" y="127"/>
                </a:cxn>
                <a:cxn ang="0">
                  <a:pos x="86" y="100"/>
                </a:cxn>
                <a:cxn ang="0">
                  <a:pos x="68" y="72"/>
                </a:cxn>
                <a:cxn ang="0">
                  <a:pos x="59" y="36"/>
                </a:cxn>
                <a:cxn ang="0">
                  <a:pos x="54" y="0"/>
                </a:cxn>
                <a:cxn ang="0">
                  <a:pos x="0" y="0"/>
                </a:cxn>
              </a:cxnLst>
              <a:rect l="0" t="0" r="r" b="b"/>
              <a:pathLst>
                <a:path w="236" h="235">
                  <a:moveTo>
                    <a:pt x="0" y="0"/>
                  </a:moveTo>
                  <a:lnTo>
                    <a:pt x="4" y="50"/>
                  </a:lnTo>
                  <a:lnTo>
                    <a:pt x="18" y="90"/>
                  </a:lnTo>
                  <a:lnTo>
                    <a:pt x="41" y="131"/>
                  </a:lnTo>
                  <a:lnTo>
                    <a:pt x="68" y="168"/>
                  </a:lnTo>
                  <a:lnTo>
                    <a:pt x="104" y="195"/>
                  </a:lnTo>
                  <a:lnTo>
                    <a:pt x="145" y="217"/>
                  </a:lnTo>
                  <a:lnTo>
                    <a:pt x="191" y="231"/>
                  </a:lnTo>
                  <a:lnTo>
                    <a:pt x="236" y="235"/>
                  </a:lnTo>
                  <a:lnTo>
                    <a:pt x="236" y="181"/>
                  </a:lnTo>
                  <a:lnTo>
                    <a:pt x="200" y="177"/>
                  </a:lnTo>
                  <a:lnTo>
                    <a:pt x="168" y="168"/>
                  </a:lnTo>
                  <a:lnTo>
                    <a:pt x="136" y="149"/>
                  </a:lnTo>
                  <a:lnTo>
                    <a:pt x="109" y="127"/>
                  </a:lnTo>
                  <a:lnTo>
                    <a:pt x="86" y="100"/>
                  </a:lnTo>
                  <a:lnTo>
                    <a:pt x="68" y="72"/>
                  </a:lnTo>
                  <a:lnTo>
                    <a:pt x="59" y="36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9848" y="9570"/>
              <a:ext cx="236" cy="231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191" y="4"/>
                </a:cxn>
                <a:cxn ang="0">
                  <a:pos x="145" y="18"/>
                </a:cxn>
                <a:cxn ang="0">
                  <a:pos x="104" y="36"/>
                </a:cxn>
                <a:cxn ang="0">
                  <a:pos x="68" y="68"/>
                </a:cxn>
                <a:cxn ang="0">
                  <a:pos x="41" y="99"/>
                </a:cxn>
                <a:cxn ang="0">
                  <a:pos x="18" y="140"/>
                </a:cxn>
                <a:cxn ang="0">
                  <a:pos x="4" y="186"/>
                </a:cxn>
                <a:cxn ang="0">
                  <a:pos x="0" y="231"/>
                </a:cxn>
                <a:cxn ang="0">
                  <a:pos x="54" y="231"/>
                </a:cxn>
                <a:cxn ang="0">
                  <a:pos x="59" y="195"/>
                </a:cxn>
                <a:cxn ang="0">
                  <a:pos x="68" y="163"/>
                </a:cxn>
                <a:cxn ang="0">
                  <a:pos x="86" y="131"/>
                </a:cxn>
                <a:cxn ang="0">
                  <a:pos x="109" y="104"/>
                </a:cxn>
                <a:cxn ang="0">
                  <a:pos x="136" y="81"/>
                </a:cxn>
                <a:cxn ang="0">
                  <a:pos x="168" y="68"/>
                </a:cxn>
                <a:cxn ang="0">
                  <a:pos x="200" y="54"/>
                </a:cxn>
                <a:cxn ang="0">
                  <a:pos x="236" y="50"/>
                </a:cxn>
                <a:cxn ang="0">
                  <a:pos x="236" y="0"/>
                </a:cxn>
              </a:cxnLst>
              <a:rect l="0" t="0" r="r" b="b"/>
              <a:pathLst>
                <a:path w="236" h="231">
                  <a:moveTo>
                    <a:pt x="236" y="0"/>
                  </a:moveTo>
                  <a:lnTo>
                    <a:pt x="191" y="4"/>
                  </a:lnTo>
                  <a:lnTo>
                    <a:pt x="145" y="18"/>
                  </a:lnTo>
                  <a:lnTo>
                    <a:pt x="104" y="36"/>
                  </a:lnTo>
                  <a:lnTo>
                    <a:pt x="68" y="68"/>
                  </a:lnTo>
                  <a:lnTo>
                    <a:pt x="41" y="99"/>
                  </a:lnTo>
                  <a:lnTo>
                    <a:pt x="18" y="140"/>
                  </a:lnTo>
                  <a:lnTo>
                    <a:pt x="4" y="186"/>
                  </a:lnTo>
                  <a:lnTo>
                    <a:pt x="0" y="231"/>
                  </a:lnTo>
                  <a:lnTo>
                    <a:pt x="54" y="231"/>
                  </a:lnTo>
                  <a:lnTo>
                    <a:pt x="59" y="195"/>
                  </a:lnTo>
                  <a:lnTo>
                    <a:pt x="68" y="163"/>
                  </a:lnTo>
                  <a:lnTo>
                    <a:pt x="86" y="131"/>
                  </a:lnTo>
                  <a:lnTo>
                    <a:pt x="109" y="104"/>
                  </a:lnTo>
                  <a:lnTo>
                    <a:pt x="136" y="81"/>
                  </a:lnTo>
                  <a:lnTo>
                    <a:pt x="168" y="68"/>
                  </a:lnTo>
                  <a:lnTo>
                    <a:pt x="200" y="54"/>
                  </a:lnTo>
                  <a:lnTo>
                    <a:pt x="236" y="5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4" name="BlokTextu 23"/>
          <p:cNvSpPr txBox="1"/>
          <p:nvPr/>
        </p:nvSpPr>
        <p:spPr>
          <a:xfrm>
            <a:off x="611560" y="278092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his conceptually new galvanic water activator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changes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basic physico-chemical properties of water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sk-SK" sz="2400" dirty="0" err="1" smtClean="0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leading to improvement of energetic properties of water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and its activation - what in total represents a beneficial effect on the human body that uses this modified water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sk-SK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775</Words>
  <Application>Microsoft Office PowerPoint</Application>
  <PresentationFormat>Prezentácia na obrazovke (4:3)</PresentationFormat>
  <Paragraphs>99</Paragraphs>
  <Slides>24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Larissa-Design</vt:lpstr>
      <vt:lpstr>Vitalturbine™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</vt:vector>
  </TitlesOfParts>
  <Company>Eumedics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Vitalturbine™</dc:title>
  <dc:creator>ak</dc:creator>
  <cp:lastModifiedBy>Milan Macko</cp:lastModifiedBy>
  <cp:revision>14</cp:revision>
  <dcterms:created xsi:type="dcterms:W3CDTF">2012-04-17T09:28:26Z</dcterms:created>
  <dcterms:modified xsi:type="dcterms:W3CDTF">2013-01-22T15:49:33Z</dcterms:modified>
</cp:coreProperties>
</file>