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3"/>
  </p:notesMasterIdLst>
  <p:handoutMasterIdLst>
    <p:handoutMasterId r:id="rId24"/>
  </p:handoutMasterIdLst>
  <p:sldIdLst>
    <p:sldId id="256" r:id="rId15"/>
    <p:sldId id="338" r:id="rId16"/>
    <p:sldId id="339" r:id="rId17"/>
    <p:sldId id="342" r:id="rId18"/>
    <p:sldId id="336" r:id="rId19"/>
    <p:sldId id="341" r:id="rId20"/>
    <p:sldId id="281" r:id="rId21"/>
    <p:sldId id="344" r:id="rId22"/>
  </p:sldIdLst>
  <p:sldSz cx="9144000" cy="5143500" type="screen16x9"/>
  <p:notesSz cx="9923463" cy="6794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1pPr>
    <a:lvl2pPr marL="286984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2pPr>
    <a:lvl3pPr marL="573969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3pPr>
    <a:lvl4pPr marL="860953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4pPr>
    <a:lvl5pPr marL="1147938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5pPr>
    <a:lvl6pPr marL="1434922" algn="l" defTabSz="573969" rtl="0" eaLnBrk="1" latinLnBrk="0" hangingPunct="1"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6pPr>
    <a:lvl7pPr marL="1721907" algn="l" defTabSz="573969" rtl="0" eaLnBrk="1" latinLnBrk="0" hangingPunct="1"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7pPr>
    <a:lvl8pPr marL="2008891" algn="l" defTabSz="573969" rtl="0" eaLnBrk="1" latinLnBrk="0" hangingPunct="1"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8pPr>
    <a:lvl9pPr marL="2295876" algn="l" defTabSz="573969" rtl="0" eaLnBrk="1" latinLnBrk="0" hangingPunct="1"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156EAB"/>
    <a:srgbClr val="1878A8"/>
    <a:srgbClr val="0D88B3"/>
    <a:srgbClr val="1572AB"/>
    <a:srgbClr val="1367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Štýl s motívom 2 - zvýrazneni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Tmavý štý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00" autoAdjust="0"/>
  </p:normalViewPr>
  <p:slideViewPr>
    <p:cSldViewPr>
      <p:cViewPr>
        <p:scale>
          <a:sx n="106" d="100"/>
          <a:sy n="106" d="100"/>
        </p:scale>
        <p:origin x="-11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167" cy="340353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621722" y="0"/>
            <a:ext cx="4300167" cy="340353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A486DB8E-0274-428D-A67A-945987AACF47}" type="datetimeFigureOut">
              <a:rPr lang="sk-SK" smtClean="0"/>
              <a:pPr/>
              <a:t>3. 3. 2011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454148"/>
            <a:ext cx="4300167" cy="338784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21722" y="6454148"/>
            <a:ext cx="4300167" cy="338784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571C8756-7F0F-4E52-B606-4FE517446EC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0167" cy="339725"/>
          </a:xfrm>
          <a:prstGeom prst="rect">
            <a:avLst/>
          </a:prstGeom>
        </p:spPr>
        <p:txBody>
          <a:bodyPr vert="horz" lIns="95526" tIns="47763" rIns="95526" bIns="47763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21001" y="1"/>
            <a:ext cx="4300167" cy="339725"/>
          </a:xfrm>
          <a:prstGeom prst="rect">
            <a:avLst/>
          </a:prstGeom>
        </p:spPr>
        <p:txBody>
          <a:bodyPr vert="horz" lIns="95526" tIns="47763" rIns="95526" bIns="47763" rtlCol="0"/>
          <a:lstStyle>
            <a:lvl1pPr algn="r">
              <a:defRPr sz="1300"/>
            </a:lvl1pPr>
          </a:lstStyle>
          <a:p>
            <a:fld id="{36C45422-D136-488B-A93B-D7B79297BD22}" type="datetimeFigureOut">
              <a:rPr lang="sk-SK" smtClean="0"/>
              <a:pPr/>
              <a:t>3. 3. 2011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29137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6" tIns="47763" rIns="95526" bIns="47763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2347" y="3227388"/>
            <a:ext cx="7938770" cy="3057525"/>
          </a:xfrm>
          <a:prstGeom prst="rect">
            <a:avLst/>
          </a:prstGeom>
        </p:spPr>
        <p:txBody>
          <a:bodyPr vert="horz" lIns="95526" tIns="47763" rIns="95526" bIns="47763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2" y="6453597"/>
            <a:ext cx="4300167" cy="339725"/>
          </a:xfrm>
          <a:prstGeom prst="rect">
            <a:avLst/>
          </a:prstGeom>
        </p:spPr>
        <p:txBody>
          <a:bodyPr vert="horz" lIns="95526" tIns="47763" rIns="95526" bIns="47763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21001" y="6453597"/>
            <a:ext cx="4300167" cy="339725"/>
          </a:xfrm>
          <a:prstGeom prst="rect">
            <a:avLst/>
          </a:prstGeom>
        </p:spPr>
        <p:txBody>
          <a:bodyPr vert="horz" lIns="95526" tIns="47763" rIns="95526" bIns="47763" rtlCol="0" anchor="b"/>
          <a:lstStyle>
            <a:lvl1pPr algn="r">
              <a:defRPr sz="1300"/>
            </a:lvl1pPr>
          </a:lstStyle>
          <a:p>
            <a:fld id="{97525E8C-D0E6-4363-8508-8D1C4A4C19C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6984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3969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0953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47938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4922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25E8C-D0E6-4363-8508-8D1C4A4C19C6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25E8C-D0E6-4363-8508-8D1C4A4C19C6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25E8C-D0E6-4363-8508-8D1C4A4C19C6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lIns="57397" tIns="28698" rIns="57397" bIns="28698"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  <a:prstGeom prst="rect">
            <a:avLst/>
          </a:prstGeom>
        </p:spPr>
        <p:txBody>
          <a:bodyPr lIns="57397" tIns="28698" rIns="57397" bIns="28698"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  <a:prstGeom prst="rect">
            <a:avLst/>
          </a:prstGeom>
        </p:spPr>
        <p:txBody>
          <a:bodyPr lIns="57397" tIns="28698" rIns="57397" bIns="28698"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11515" y="863947"/>
            <a:ext cx="1839516" cy="238422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2969" y="863947"/>
            <a:ext cx="5411391" cy="238422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177" y="205941"/>
            <a:ext cx="2057176" cy="438838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647" y="205941"/>
            <a:ext cx="6064374" cy="438838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19090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8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64969" y="1460004"/>
            <a:ext cx="1339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1578" y="1460004"/>
            <a:ext cx="1339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19090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8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39383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lIns="57397" tIns="28698" rIns="57397" bIns="28698"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2969" y="669727"/>
            <a:ext cx="3625453" cy="380404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8" y="669727"/>
            <a:ext cx="3625453" cy="380404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2969" y="2652117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8" y="2652117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  <a:prstGeom prst="rect">
            <a:avLst/>
          </a:prstGeom>
        </p:spPr>
        <p:txBody>
          <a:bodyPr lIns="57397" tIns="28698" rIns="57397" bIns="28698"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  <a:prstGeom prst="rect">
            <a:avLst/>
          </a:prstGeom>
        </p:spPr>
        <p:txBody>
          <a:bodyPr lIns="57397" tIns="28698" rIns="57397" bIns="28698"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177" y="205941"/>
            <a:ext cx="2057176" cy="426783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647" y="205941"/>
            <a:ext cx="6064374" cy="426783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6484" y="2524869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62820" y="2524869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540621" y="743396"/>
            <a:ext cx="1031379" cy="35227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46485" y="743396"/>
            <a:ext cx="2986980" cy="35227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6484" y="2524869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62820" y="2524869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540621" y="743396"/>
            <a:ext cx="1031379" cy="35227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46485" y="743396"/>
            <a:ext cx="2986980" cy="35227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177" y="133945"/>
            <a:ext cx="2057176" cy="446037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647" y="133945"/>
            <a:ext cx="6064374" cy="446037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2652117"/>
            <a:ext cx="7358063" cy="5960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863947"/>
            <a:ext cx="7358063" cy="17412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558025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837038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16051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395063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6740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961060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248045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535029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2822014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3545086" cy="3013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7358063" cy="3013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69" y="1460004"/>
            <a:ext cx="2786063" cy="3013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3545086" cy="3013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Lucida Grande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7358063" cy="3013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526138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805151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084163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3631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642189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929173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216158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503142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2790127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567160"/>
            <a:ext cx="7358063" cy="200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669727"/>
            <a:ext cx="7358063" cy="3804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526138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805151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084163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363176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642189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929173" indent="-358731" algn="l" rtl="0" fontAlgn="base">
        <a:spcBef>
          <a:spcPts val="3013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216158" indent="-358731" algn="l" rtl="0" fontAlgn="base">
        <a:spcBef>
          <a:spcPts val="3013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503142" indent="-358731" algn="l" rtl="0" fontAlgn="base">
        <a:spcBef>
          <a:spcPts val="3013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2790127" indent="-358731" algn="l" rtl="0" fontAlgn="base">
        <a:spcBef>
          <a:spcPts val="3013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3884414"/>
            <a:ext cx="7358063" cy="897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3884414"/>
            <a:ext cx="7358063" cy="897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2524869"/>
            <a:ext cx="4125516" cy="17412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743397"/>
            <a:ext cx="4125516" cy="17412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2524869"/>
            <a:ext cx="4125516" cy="17412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743397"/>
            <a:ext cx="4125516" cy="17412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 advClick="0" advTm="3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558025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837038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16051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395063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6740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961060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248045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535029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2822014" indent="-358731" algn="l" rtl="0" fontAlgn="base">
        <a:spcBef>
          <a:spcPts val="1506"/>
        </a:spcBef>
        <a:spcAft>
          <a:spcPct val="0"/>
        </a:spcAft>
        <a:buSzPct val="171000"/>
        <a:buFont typeface="Lucida Grand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vs@bivs.s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067694"/>
            <a:ext cx="8354053" cy="877342"/>
          </a:xfrm>
        </p:spPr>
        <p:txBody>
          <a:bodyPr lIns="0" tIns="0" rIns="0" bIns="0" anchor="ctr"/>
          <a:lstStyle/>
          <a:p>
            <a:pPr eaLnBrk="1" hangingPunct="1"/>
            <a:r>
              <a:rPr lang="sk-SK" sz="34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Neformálne ekonomické fórum </a:t>
            </a:r>
            <a:br>
              <a:rPr lang="sk-SK" sz="34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</a:br>
            <a:r>
              <a:rPr lang="sk-SK" sz="34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3. marec 2011</a:t>
            </a:r>
            <a:endParaRPr lang="en-US" sz="34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14338" name="Rectangle 1"/>
          <p:cNvSpPr>
            <a:spLocks noGrp="1" noChangeArrowheads="1"/>
          </p:cNvSpPr>
          <p:nvPr>
            <p:ph idx="1"/>
          </p:nvPr>
        </p:nvSpPr>
        <p:spPr>
          <a:xfrm>
            <a:off x="755576" y="4155926"/>
            <a:ext cx="7358063" cy="86409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Calibri Bold" charset="0"/>
                <a:sym typeface="Calibri Bold" charset="0"/>
              </a:rPr>
              <a:t>BANKOVNÍ INSTITUT VYSOKÁ ŠKOLA</a:t>
            </a:r>
            <a:endParaRPr lang="en-US" sz="1100" dirty="0" smtClean="0">
              <a:solidFill>
                <a:srgbClr val="FFFFFF"/>
              </a:solidFill>
              <a:latin typeface="Calibri" charset="0"/>
              <a:ea typeface="ヒラギノ角ゴ ProN W6" charset="0"/>
              <a:cs typeface="ヒラギノ角ゴ ProN W6" charset="0"/>
              <a:sym typeface="Calibri Bold" charset="0"/>
            </a:endParaRPr>
          </a:p>
          <a:p>
            <a:pPr marL="0" indent="0" eaLnBrk="1" hangingPunct="1">
              <a:buNone/>
            </a:pPr>
            <a:r>
              <a:rPr lang="en-US" sz="1100" dirty="0" err="1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zahraničná</a:t>
            </a: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vysoká</a:t>
            </a: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škola</a:t>
            </a:r>
            <a:endParaRPr lang="en-US" sz="1100" dirty="0" smtClean="0">
              <a:solidFill>
                <a:srgbClr val="FFFFFF"/>
              </a:solidFill>
              <a:latin typeface="Calibri" charset="0"/>
              <a:sym typeface="Calibri" charset="0"/>
            </a:endParaRPr>
          </a:p>
          <a:p>
            <a:pPr marL="0" indent="0" eaLnBrk="1" hangingPunct="1">
              <a:buNone/>
            </a:pPr>
            <a:r>
              <a:rPr lang="en-US" sz="1100" dirty="0" err="1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Námestie</a:t>
            </a: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Slobody</a:t>
            </a: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 3, 974 01 </a:t>
            </a:r>
            <a:r>
              <a:rPr lang="en-US" sz="1100" dirty="0" err="1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Banská</a:t>
            </a: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100" dirty="0" err="1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Bystrica</a:t>
            </a:r>
            <a:endParaRPr lang="en-US" sz="1100" dirty="0" smtClean="0">
              <a:solidFill>
                <a:srgbClr val="FFFFFF"/>
              </a:solidFill>
              <a:latin typeface="Calibri" charset="0"/>
              <a:sym typeface="Calibri" charset="0"/>
            </a:endParaRPr>
          </a:p>
          <a:p>
            <a:pPr marL="0" indent="0" eaLnBrk="1" hangingPunct="1">
              <a:buNone/>
            </a:pP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tel.: 048/47 253 33 </a:t>
            </a:r>
            <a:r>
              <a:rPr lang="en-US" sz="11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|</a:t>
            </a: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sk-SK" sz="1100" dirty="0" err="1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www.bivs.sk</a:t>
            </a:r>
            <a:r>
              <a:rPr lang="en-US" sz="11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|</a:t>
            </a: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 e-mail: </a:t>
            </a:r>
            <a:r>
              <a:rPr lang="en-US" sz="1100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  <a:hlinkClick r:id="rId3"/>
              </a:rPr>
              <a:t>bivs@bivs.sk</a:t>
            </a:r>
            <a:endParaRPr lang="en-US" sz="1100" dirty="0" smtClean="0">
              <a:solidFill>
                <a:srgbClr val="FFFFFF"/>
              </a:solidFill>
              <a:latin typeface="Calibri" charset="0"/>
              <a:sym typeface="Calibri" charset="0"/>
            </a:endParaRPr>
          </a:p>
          <a:p>
            <a:pPr marL="0" indent="0" eaLnBrk="1" hangingPunct="1">
              <a:buNone/>
            </a:pPr>
            <a:endParaRPr lang="en-US" sz="1100" dirty="0" smtClean="0">
              <a:latin typeface="Calibri" charset="0"/>
            </a:endParaRPr>
          </a:p>
        </p:txBody>
      </p:sp>
      <p:pic>
        <p:nvPicPr>
          <p:cNvPr id="5" name="Obrázok 4" descr="BIVS BB_W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39502"/>
            <a:ext cx="1512168" cy="1304685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7494"/>
            <a:ext cx="8280919" cy="1008112"/>
          </a:xfrm>
        </p:spPr>
        <p:txBody>
          <a:bodyPr lIns="0" tIns="0" rIns="0" bIns="0" anchor="ctr"/>
          <a:lstStyle/>
          <a:p>
            <a:pPr eaLnBrk="1" hangingPunct="1"/>
            <a:r>
              <a:rPr lang="sk-SK" sz="3200" dirty="0" err="1" smtClean="0">
                <a:solidFill>
                  <a:srgbClr val="66CC33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Bankovní</a:t>
            </a:r>
            <a:r>
              <a:rPr lang="sk-SK" sz="3200" dirty="0" smtClean="0">
                <a:solidFill>
                  <a:srgbClr val="66CC33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 </a:t>
            </a:r>
            <a:r>
              <a:rPr lang="sk-SK" sz="3200" dirty="0" err="1" smtClean="0">
                <a:solidFill>
                  <a:srgbClr val="66CC33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institut</a:t>
            </a:r>
            <a:r>
              <a:rPr lang="sk-SK" sz="3200" dirty="0" smtClean="0">
                <a:solidFill>
                  <a:srgbClr val="66CC33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 vysoká škola</a:t>
            </a:r>
            <a:br>
              <a:rPr lang="sk-SK" sz="3200" dirty="0" smtClean="0">
                <a:solidFill>
                  <a:srgbClr val="66CC33"/>
                </a:solidFill>
                <a:latin typeface="Calibri" pitchFamily="34" charset="0"/>
                <a:cs typeface="Calibri" pitchFamily="34" charset="0"/>
                <a:sym typeface="Calibri" charset="0"/>
              </a:rPr>
            </a:br>
            <a:r>
              <a:rPr lang="sk-SK" sz="3200" dirty="0" smtClean="0">
                <a:solidFill>
                  <a:srgbClr val="66CC33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 </a:t>
            </a:r>
            <a:r>
              <a:rPr lang="sk-SK" sz="2400" dirty="0" smtClean="0">
                <a:solidFill>
                  <a:srgbClr val="66CC33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zahraničná vysoká škola Banská Bystrica</a:t>
            </a:r>
            <a:endParaRPr lang="en-US" sz="2400" dirty="0" smtClean="0">
              <a:solidFill>
                <a:srgbClr val="66CC33"/>
              </a:solidFill>
              <a:latin typeface="Calibri" pitchFamily="34" charset="0"/>
              <a:cs typeface="Calibri" pitchFamily="34" charset="0"/>
              <a:sym typeface="Calibri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11960" y="1491630"/>
            <a:ext cx="4536504" cy="3096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/>
            </a:r>
            <a:br>
              <a:rPr lang="sk-SK" sz="20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</a:b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2"/>
              </a:rPr>
              <a:t>  </a:t>
            </a: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2002 –  COGNOS AG Hamburg 	  	    </a:t>
            </a:r>
            <a:r>
              <a:rPr lang="sk-SK" sz="16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(vzdelávacia holdingová spoločnosť)</a:t>
            </a:r>
          </a:p>
          <a:p>
            <a:pPr algn="l"/>
            <a:endParaRPr lang="sk-SK" sz="1600" kern="0" dirty="0" smtClean="0">
              <a:solidFill>
                <a:schemeClr val="bg1"/>
              </a:solidFill>
              <a:latin typeface="Calibri" pitchFamily="34" charset="0"/>
              <a:ea typeface="+mj-ea"/>
              <a:cs typeface="Calibri" pitchFamily="34" charset="0"/>
              <a:sym typeface="Calibri" charset="0"/>
            </a:endParaRPr>
          </a:p>
          <a:p>
            <a:pPr algn="l"/>
            <a:r>
              <a:rPr lang="sk-SK" sz="16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 </a:t>
            </a:r>
            <a:r>
              <a:rPr lang="sk-SK" sz="16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2"/>
              </a:rPr>
              <a:t> </a:t>
            </a: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2008 – oprávnenie MŠ SR vo veci 	pôsobenia „</a:t>
            </a:r>
            <a:r>
              <a:rPr lang="sk-SK" sz="2000" kern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Bankovního</a:t>
            </a: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 </a:t>
            </a:r>
            <a:r>
              <a:rPr lang="sk-SK" sz="2000" kern="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insitutu</a:t>
            </a: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 	vysoká škola“ ako zahraničná 	vysoká škola</a:t>
            </a:r>
          </a:p>
          <a:p>
            <a:pPr algn="l"/>
            <a:endParaRPr lang="sk-SK" sz="1600" kern="0" dirty="0" smtClean="0">
              <a:solidFill>
                <a:schemeClr val="bg1"/>
              </a:solidFill>
              <a:latin typeface="Calibri" pitchFamily="34" charset="0"/>
              <a:ea typeface="+mj-ea"/>
              <a:cs typeface="Calibri" pitchFamily="34" charset="0"/>
              <a:sym typeface="Calibri" charset="0"/>
            </a:endParaRPr>
          </a:p>
        </p:txBody>
      </p:sp>
      <p:pic>
        <p:nvPicPr>
          <p:cNvPr id="9" name="Obrázok 8" descr="cognos_logo_bile_8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867894"/>
            <a:ext cx="366378" cy="429991"/>
          </a:xfrm>
          <a:prstGeom prst="rect">
            <a:avLst/>
          </a:prstGeom>
        </p:spPr>
      </p:pic>
      <p:pic>
        <p:nvPicPr>
          <p:cNvPr id="10" name="Obrázok 9" descr="budova_BIVS_BB.jpg"/>
          <p:cNvPicPr/>
          <p:nvPr/>
        </p:nvPicPr>
        <p:blipFill>
          <a:blip r:embed="rId4" cstate="print"/>
          <a:srcRect t="4187" b="1707"/>
          <a:stretch>
            <a:fillRect/>
          </a:stretch>
        </p:blipFill>
        <p:spPr bwMode="auto">
          <a:xfrm>
            <a:off x="467544" y="1563638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555526"/>
            <a:ext cx="5184576" cy="877342"/>
          </a:xfrm>
        </p:spPr>
        <p:txBody>
          <a:bodyPr lIns="0" tIns="0" rIns="0" bIns="0" anchor="ctr"/>
          <a:lstStyle/>
          <a:p>
            <a:pPr eaLnBrk="1" hangingPunct="1"/>
            <a:r>
              <a:rPr lang="sk-SK" sz="3400" dirty="0" smtClean="0">
                <a:solidFill>
                  <a:srgbClr val="66CC33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Neopakovateľnosť</a:t>
            </a:r>
            <a:endParaRPr lang="en-US" sz="3400" dirty="0" smtClean="0">
              <a:solidFill>
                <a:srgbClr val="66CC33"/>
              </a:solidFill>
              <a:latin typeface="Calibri" pitchFamily="34" charset="0"/>
              <a:cs typeface="Calibri" pitchFamily="34" charset="0"/>
              <a:sym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0" y="1563638"/>
            <a:ext cx="5400600" cy="2880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lnSpc>
                <a:spcPct val="150000"/>
              </a:lnSpc>
            </a:pPr>
            <a:r>
              <a:rPr lang="sk-SK" sz="1600" kern="0" dirty="0" smtClean="0">
                <a:solidFill>
                  <a:schemeClr val="bg1"/>
                </a:solidFill>
                <a:latin typeface="Footlight MT Light" pitchFamily="18" charset="0"/>
                <a:cs typeface="Calibri" charset="0"/>
                <a:sym typeface="Wingdings 2"/>
              </a:rPr>
              <a:t> </a:t>
            </a:r>
            <a:r>
              <a:rPr lang="sk-SK" sz="2000" kern="0" dirty="0" smtClean="0">
                <a:solidFill>
                  <a:schemeClr val="bg1"/>
                </a:solidFill>
                <a:latin typeface="Footlight MT Light" pitchFamily="18" charset="0"/>
                <a:cs typeface="Calibri" charset="0"/>
                <a:sym typeface="Wingdings 2"/>
              </a:rPr>
              <a:t>  </a:t>
            </a: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profilácia štúdia</a:t>
            </a:r>
            <a:b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</a:b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2"/>
              </a:rPr>
              <a:t>   </a:t>
            </a: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štruktúra študijných odborov</a:t>
            </a:r>
            <a:b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</a:b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2"/>
              </a:rPr>
              <a:t>  </a:t>
            </a: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operatívne riadenie inovácie obsahu a štruktúry       </a:t>
            </a:r>
            <a:r>
              <a:rPr kumimoji="0" lang="sk-SK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           </a:t>
            </a:r>
          </a:p>
          <a:p>
            <a:pPr lvl="0" algn="l">
              <a:lnSpc>
                <a:spcPct val="150000"/>
              </a:lnSpc>
            </a:pP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     </a:t>
            </a:r>
            <a:r>
              <a:rPr kumimoji="0" lang="sk-SK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 </a:t>
            </a: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predmetov</a:t>
            </a:r>
            <a:b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</a:b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2"/>
              </a:rPr>
              <a:t>  </a:t>
            </a: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transfer vzdelávacieho </a:t>
            </a:r>
            <a:r>
              <a:rPr kumimoji="0" lang="sk-SK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know-how</a:t>
            </a: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/>
            </a:r>
            <a:b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</a:b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2"/>
              </a:rPr>
              <a:t>  </a:t>
            </a: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vlastnícke zázemie školy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  <a:sym typeface="Calibri" charset="0"/>
            </a:endParaRPr>
          </a:p>
        </p:txBody>
      </p:sp>
      <p:pic>
        <p:nvPicPr>
          <p:cNvPr id="5" name="Obrázok 4" descr="chalan_vpredu_dvojica.jpg"/>
          <p:cNvPicPr>
            <a:picLocks noChangeAspect="1"/>
          </p:cNvPicPr>
          <p:nvPr/>
        </p:nvPicPr>
        <p:blipFill>
          <a:blip r:embed="rId4" cstate="print"/>
          <a:srcRect t="-385"/>
          <a:stretch>
            <a:fillRect/>
          </a:stretch>
        </p:blipFill>
        <p:spPr>
          <a:xfrm>
            <a:off x="0" y="0"/>
            <a:ext cx="3419872" cy="5149512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486"/>
            <a:ext cx="4680520" cy="864096"/>
          </a:xfrm>
        </p:spPr>
        <p:txBody>
          <a:bodyPr lIns="0" tIns="0" rIns="0" bIns="0" anchor="ctr"/>
          <a:lstStyle/>
          <a:p>
            <a:pPr eaLnBrk="1" hangingPunct="1"/>
            <a:r>
              <a:rPr lang="sk-SK" sz="3400" dirty="0" smtClean="0">
                <a:solidFill>
                  <a:srgbClr val="66CC33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Jedinečnosť</a:t>
            </a:r>
            <a:endParaRPr lang="en-US" sz="3400" dirty="0" smtClean="0">
              <a:solidFill>
                <a:srgbClr val="66CC33"/>
              </a:solidFill>
              <a:latin typeface="Footlight MT Light" pitchFamily="18" charset="0"/>
              <a:sym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771550"/>
            <a:ext cx="5184576" cy="41249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buFont typeface="Wingdings 2"/>
              <a:buChar char="P"/>
            </a:pPr>
            <a:r>
              <a:rPr lang="sk-SK" sz="18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integrita študijných odborov </a:t>
            </a:r>
          </a:p>
          <a:p>
            <a:pPr algn="l"/>
            <a:r>
              <a:rPr lang="sk-SK" sz="18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        na úrovni bakalárskeho a magisterského štúdia </a:t>
            </a:r>
          </a:p>
          <a:p>
            <a:pPr algn="l"/>
            <a:r>
              <a:rPr lang="sk-SK" sz="18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        a jednak medzi oboma stupňami.</a:t>
            </a:r>
          </a:p>
          <a:p>
            <a:pPr algn="l"/>
            <a:endParaRPr lang="sk-SK" sz="1800" kern="0" dirty="0" smtClean="0">
              <a:solidFill>
                <a:schemeClr val="bg1"/>
              </a:solidFill>
              <a:latin typeface="Calibri" pitchFamily="34" charset="0"/>
              <a:ea typeface="+mj-ea"/>
              <a:cs typeface="Calibri" pitchFamily="34" charset="0"/>
              <a:sym typeface="Calibri" charset="0"/>
            </a:endParaRPr>
          </a:p>
          <a:p>
            <a:pPr algn="l"/>
            <a:r>
              <a:rPr lang="sk-SK" sz="18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2"/>
              </a:rPr>
              <a:t>  </a:t>
            </a:r>
            <a:r>
              <a:rPr lang="sk-SK" sz="18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prienik študijných odborov pod „jednou strechou“</a:t>
            </a:r>
          </a:p>
          <a:p>
            <a:pPr algn="l"/>
            <a:r>
              <a:rPr lang="sk-SK" sz="1400" b="1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	</a:t>
            </a:r>
          </a:p>
          <a:p>
            <a:pPr algn="l"/>
            <a:r>
              <a:rPr lang="sk-SK" sz="1400" i="1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            </a:t>
            </a:r>
            <a:r>
              <a:rPr lang="sk-SK" sz="1400" i="1" u="sng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bakalárske štúdium</a:t>
            </a:r>
            <a:endParaRPr lang="sk-SK" sz="1400" b="1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Calibri" charset="0"/>
            </a:endParaRPr>
          </a:p>
          <a:p>
            <a:pPr algn="l"/>
            <a:r>
              <a:rPr lang="sk-SK" sz="1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        	Bankový manažment</a:t>
            </a:r>
          </a:p>
          <a:p>
            <a:pPr algn="l"/>
            <a:r>
              <a:rPr lang="sk-SK" sz="1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	Informačné technológie</a:t>
            </a:r>
          </a:p>
          <a:p>
            <a:pPr algn="l"/>
            <a:r>
              <a:rPr lang="sk-SK" sz="1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	Oceňovanie majetku</a:t>
            </a:r>
          </a:p>
          <a:p>
            <a:pPr algn="l"/>
            <a:r>
              <a:rPr lang="sk-SK" sz="1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	Právna administratíva v podnikateľskej sfére</a:t>
            </a:r>
          </a:p>
          <a:p>
            <a:pPr algn="l"/>
            <a:r>
              <a:rPr lang="sk-SK" sz="1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       </a:t>
            </a:r>
          </a:p>
          <a:p>
            <a:pPr algn="l"/>
            <a:r>
              <a:rPr lang="sk-SK" sz="1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2"/>
              </a:rPr>
              <a:t> </a:t>
            </a:r>
            <a:r>
              <a:rPr lang="sk-SK" sz="1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           </a:t>
            </a:r>
            <a:r>
              <a:rPr lang="sk-SK" sz="1400" i="1" u="sng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magisterské štúdium</a:t>
            </a:r>
          </a:p>
          <a:p>
            <a:pPr algn="l"/>
            <a:r>
              <a:rPr lang="sk-SK" sz="1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	Financie</a:t>
            </a:r>
          </a:p>
          <a:p>
            <a:pPr algn="l"/>
            <a:r>
              <a:rPr lang="sk-SK" sz="1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charset="0"/>
              </a:rPr>
              <a:t>	Informačné technológie a manažment</a:t>
            </a:r>
            <a:r>
              <a:rPr lang="sk-SK" sz="14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Calibri" charset="0"/>
              </a:rPr>
              <a:t>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ootlight MT Light" pitchFamily="18" charset="0"/>
              <a:ea typeface="+mj-ea"/>
              <a:cs typeface="+mj-cs"/>
              <a:sym typeface="Calibri" charset="0"/>
            </a:endParaRPr>
          </a:p>
        </p:txBody>
      </p:sp>
      <p:pic>
        <p:nvPicPr>
          <p:cNvPr id="5" name="Obrázok 4" descr="baba_vpredu_dvoj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4499992" y="1635646"/>
            <a:ext cx="4176464" cy="245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0" tIns="40815" rIns="81630" bIns="40815">
            <a:spAutoFit/>
          </a:bodyPr>
          <a:lstStyle/>
          <a:p>
            <a:pPr algn="just"/>
            <a:r>
              <a:rPr lang="sk-SK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Grantová agentúra Českej republiky</a:t>
            </a:r>
            <a:r>
              <a:rPr lang="sk-SK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schválila nový vedecko-výskumný projekt </a:t>
            </a:r>
            <a:r>
              <a:rPr lang="sk-SK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Bankovního</a:t>
            </a:r>
            <a:r>
              <a:rPr lang="sk-SK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institutu</a:t>
            </a:r>
            <a:r>
              <a:rPr lang="sk-SK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vysoká škola, a.s. </a:t>
            </a:r>
            <a:r>
              <a:rPr lang="sk-SK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 názvom OPTIMALIZÁCIA OUTSOURCINGU VO VEREJNOM SEKTORE.</a:t>
            </a:r>
          </a:p>
          <a:p>
            <a:pPr algn="l"/>
            <a:endParaRPr lang="sk-SK" sz="1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sk-SK" sz="1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sk-SK" sz="14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Cieľ projektu: </a:t>
            </a:r>
          </a:p>
          <a:p>
            <a:pPr algn="just"/>
            <a:r>
              <a:rPr lang="sk-SK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Rozšírenie všeobecnej mikroekonomickej teórie spojenej s </a:t>
            </a:r>
            <a:r>
              <a:rPr lang="sk-SK" sz="1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outsourcingom</a:t>
            </a:r>
            <a:r>
              <a:rPr lang="sk-SK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 špecifické aspekty vyplývajúce z konkrétnych podmienok v Českej republike.</a:t>
            </a:r>
          </a:p>
        </p:txBody>
      </p:sp>
      <p:pic>
        <p:nvPicPr>
          <p:cNvPr id="8" name="Obrázok 7" descr="img_10350xx800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555526"/>
            <a:ext cx="1224136" cy="489655"/>
          </a:xfrm>
          <a:prstGeom prst="rect">
            <a:avLst/>
          </a:prstGeom>
        </p:spPr>
      </p:pic>
      <p:pic>
        <p:nvPicPr>
          <p:cNvPr id="9" name="Picture 2" descr="C:\Documents and Settings\Marketing BIVŠ\Desktop\MARKETING SK\MARKETING LM\JANUAR 2009\DNI OTVORENYCH DVERI 09\Logo_BIVS_biel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83518"/>
            <a:ext cx="2139903" cy="49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kompas_28x35 c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114551" cy="5143500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11960" y="1203598"/>
            <a:ext cx="4536504" cy="316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k-SK" sz="1200" b="1" dirty="0" smtClean="0">
                <a:solidFill>
                  <a:srgbClr val="92D050"/>
                </a:solidFill>
              </a:rPr>
              <a:t>Spolupráca</a:t>
            </a:r>
          </a:p>
          <a:p>
            <a:pPr algn="l">
              <a:lnSpc>
                <a:spcPct val="150000"/>
              </a:lnSpc>
            </a:pPr>
            <a:r>
              <a:rPr lang="sk-SK" sz="1100" b="1" dirty="0" smtClean="0">
                <a:solidFill>
                  <a:schemeClr val="bg1"/>
                </a:solidFill>
              </a:rPr>
              <a:t>UMB </a:t>
            </a:r>
            <a:r>
              <a:rPr lang="sk-SK" sz="1100" dirty="0" smtClean="0">
                <a:solidFill>
                  <a:schemeClr val="bg1"/>
                </a:solidFill>
              </a:rPr>
              <a:t>–</a:t>
            </a:r>
            <a:r>
              <a:rPr lang="sk-SK" sz="1100" b="1" dirty="0" smtClean="0">
                <a:solidFill>
                  <a:schemeClr val="bg1"/>
                </a:solidFill>
              </a:rPr>
              <a:t> </a:t>
            </a:r>
            <a:r>
              <a:rPr lang="sk-SK" sz="1100" dirty="0" smtClean="0">
                <a:solidFill>
                  <a:schemeClr val="bg1"/>
                </a:solidFill>
              </a:rPr>
              <a:t>Univerzita Mateja Bela v B. Bystrici</a:t>
            </a:r>
          </a:p>
          <a:p>
            <a:pPr algn="l">
              <a:lnSpc>
                <a:spcPct val="150000"/>
              </a:lnSpc>
            </a:pPr>
            <a:r>
              <a:rPr lang="sk-SK" sz="1100" b="1" dirty="0" smtClean="0">
                <a:solidFill>
                  <a:schemeClr val="bg1"/>
                </a:solidFill>
              </a:rPr>
              <a:t>TUKE </a:t>
            </a:r>
            <a:r>
              <a:rPr lang="sk-SK" sz="1100" dirty="0" smtClean="0">
                <a:solidFill>
                  <a:schemeClr val="bg1"/>
                </a:solidFill>
              </a:rPr>
              <a:t>– Technická univerzita v Košiciach</a:t>
            </a:r>
          </a:p>
          <a:p>
            <a:pPr algn="l">
              <a:lnSpc>
                <a:spcPct val="150000"/>
              </a:lnSpc>
            </a:pPr>
            <a:r>
              <a:rPr lang="sk-SK" sz="1100" b="1" dirty="0" smtClean="0">
                <a:solidFill>
                  <a:schemeClr val="bg1"/>
                </a:solidFill>
              </a:rPr>
              <a:t>Banková vysoká škola v Chorzowe </a:t>
            </a:r>
            <a:r>
              <a:rPr lang="sk-SK" sz="1100" dirty="0" smtClean="0">
                <a:solidFill>
                  <a:schemeClr val="bg1"/>
                </a:solidFill>
              </a:rPr>
              <a:t>(Poľsko)</a:t>
            </a:r>
          </a:p>
          <a:p>
            <a:pPr algn="l">
              <a:lnSpc>
                <a:spcPct val="150000"/>
              </a:lnSpc>
            </a:pPr>
            <a:endParaRPr lang="sk-SK" sz="1100" b="1" dirty="0" smtClean="0">
              <a:solidFill>
                <a:srgbClr val="92D05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k-SK" sz="1100" b="1" dirty="0" smtClean="0">
                <a:solidFill>
                  <a:srgbClr val="92D050"/>
                </a:solidFill>
              </a:rPr>
              <a:t>Členstvo </a:t>
            </a:r>
          </a:p>
          <a:p>
            <a:pPr algn="l">
              <a:lnSpc>
                <a:spcPct val="150000"/>
              </a:lnSpc>
            </a:pPr>
            <a:r>
              <a:rPr lang="sk-SK" sz="1100" b="1" dirty="0" smtClean="0">
                <a:solidFill>
                  <a:schemeClr val="bg1"/>
                </a:solidFill>
              </a:rPr>
              <a:t>EBTN </a:t>
            </a:r>
            <a:r>
              <a:rPr lang="sk-SK" sz="1100" dirty="0" smtClean="0">
                <a:solidFill>
                  <a:schemeClr val="bg1"/>
                </a:solidFill>
              </a:rPr>
              <a:t>(</a:t>
            </a:r>
            <a:r>
              <a:rPr lang="sk-SK" sz="1100" dirty="0" err="1" smtClean="0">
                <a:solidFill>
                  <a:schemeClr val="bg1"/>
                </a:solidFill>
              </a:rPr>
              <a:t>European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Banking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Training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Network</a:t>
            </a:r>
            <a:r>
              <a:rPr lang="sk-SK" sz="1100" dirty="0" smtClean="0">
                <a:solidFill>
                  <a:schemeClr val="bg1"/>
                </a:solidFill>
              </a:rPr>
              <a:t>) </a:t>
            </a:r>
          </a:p>
          <a:p>
            <a:pPr algn="l">
              <a:lnSpc>
                <a:spcPct val="150000"/>
              </a:lnSpc>
            </a:pPr>
            <a:r>
              <a:rPr lang="sk-SK" sz="1100" b="1" dirty="0" smtClean="0">
                <a:solidFill>
                  <a:schemeClr val="bg1"/>
                </a:solidFill>
              </a:rPr>
              <a:t>IFCEB </a:t>
            </a:r>
            <a:r>
              <a:rPr lang="sk-SK" sz="1100" dirty="0" smtClean="0">
                <a:solidFill>
                  <a:schemeClr val="bg1"/>
                </a:solidFill>
              </a:rPr>
              <a:t>(</a:t>
            </a:r>
            <a:r>
              <a:rPr lang="sk-SK" sz="1100" dirty="0" err="1" smtClean="0">
                <a:solidFill>
                  <a:schemeClr val="bg1"/>
                </a:solidFill>
              </a:rPr>
              <a:t>International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Foundation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for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Computer</a:t>
            </a:r>
            <a:r>
              <a:rPr lang="sk-SK" sz="1100" dirty="0" smtClean="0">
                <a:solidFill>
                  <a:schemeClr val="bg1"/>
                </a:solidFill>
              </a:rPr>
              <a:t> - </a:t>
            </a:r>
            <a:r>
              <a:rPr lang="sk-SK" sz="1100" dirty="0" err="1" smtClean="0">
                <a:solidFill>
                  <a:schemeClr val="bg1"/>
                </a:solidFill>
              </a:rPr>
              <a:t>based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Eduication</a:t>
            </a:r>
            <a:r>
              <a:rPr lang="sk-SK" sz="1100" dirty="0" smtClean="0">
                <a:solidFill>
                  <a:schemeClr val="bg1"/>
                </a:solidFill>
              </a:rPr>
              <a:t>) </a:t>
            </a:r>
          </a:p>
          <a:p>
            <a:pPr algn="l">
              <a:lnSpc>
                <a:spcPct val="150000"/>
              </a:lnSpc>
            </a:pPr>
            <a:r>
              <a:rPr lang="sk-SK" sz="1100" b="1" dirty="0" smtClean="0">
                <a:solidFill>
                  <a:schemeClr val="bg1"/>
                </a:solidFill>
              </a:rPr>
              <a:t>AIVD</a:t>
            </a:r>
            <a:r>
              <a:rPr lang="sk-SK" sz="1100" dirty="0" smtClean="0">
                <a:solidFill>
                  <a:schemeClr val="bg1"/>
                </a:solidFill>
              </a:rPr>
              <a:t> (</a:t>
            </a:r>
            <a:r>
              <a:rPr lang="sk-SK" sz="1100" dirty="0" err="1" smtClean="0">
                <a:solidFill>
                  <a:schemeClr val="bg1"/>
                </a:solidFill>
              </a:rPr>
              <a:t>Asociace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institucí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vzdělávání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dospělých</a:t>
            </a:r>
            <a:r>
              <a:rPr lang="sk-SK" sz="1100" dirty="0" smtClean="0">
                <a:solidFill>
                  <a:schemeClr val="bg1"/>
                </a:solidFill>
              </a:rPr>
              <a:t>) </a:t>
            </a:r>
          </a:p>
          <a:p>
            <a:pPr algn="l">
              <a:lnSpc>
                <a:spcPct val="150000"/>
              </a:lnSpc>
            </a:pPr>
            <a:r>
              <a:rPr lang="sk-SK" sz="1100" b="1" dirty="0" smtClean="0">
                <a:solidFill>
                  <a:schemeClr val="bg1"/>
                </a:solidFill>
              </a:rPr>
              <a:t>CBA</a:t>
            </a:r>
            <a:r>
              <a:rPr lang="sk-SK" sz="1100" dirty="0" smtClean="0">
                <a:solidFill>
                  <a:schemeClr val="bg1"/>
                </a:solidFill>
              </a:rPr>
              <a:t> (Česká banková </a:t>
            </a:r>
            <a:r>
              <a:rPr lang="sk-SK" sz="1100" dirty="0" err="1" smtClean="0">
                <a:solidFill>
                  <a:schemeClr val="bg1"/>
                </a:solidFill>
              </a:rPr>
              <a:t>asociace</a:t>
            </a:r>
            <a:r>
              <a:rPr lang="sk-SK" sz="1100" dirty="0" smtClean="0">
                <a:solidFill>
                  <a:schemeClr val="bg1"/>
                </a:solidFill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sk-SK" sz="1100" b="1" dirty="0" smtClean="0">
                <a:solidFill>
                  <a:schemeClr val="bg1"/>
                </a:solidFill>
              </a:rPr>
              <a:t>ČAVIVS </a:t>
            </a:r>
            <a:r>
              <a:rPr lang="sk-SK" sz="1100" dirty="0" smtClean="0">
                <a:solidFill>
                  <a:schemeClr val="bg1"/>
                </a:solidFill>
              </a:rPr>
              <a:t>(Česká </a:t>
            </a:r>
            <a:r>
              <a:rPr lang="sk-SK" sz="1100" dirty="0" err="1" smtClean="0">
                <a:solidFill>
                  <a:schemeClr val="bg1"/>
                </a:solidFill>
              </a:rPr>
              <a:t>asociace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vzdělávacích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institucí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veřejné</a:t>
            </a:r>
            <a:r>
              <a:rPr lang="sk-SK" sz="1100" dirty="0" smtClean="0">
                <a:solidFill>
                  <a:schemeClr val="bg1"/>
                </a:solidFill>
              </a:rPr>
              <a:t> správy) </a:t>
            </a:r>
          </a:p>
          <a:p>
            <a:pPr algn="l">
              <a:lnSpc>
                <a:spcPct val="150000"/>
              </a:lnSpc>
            </a:pPr>
            <a:r>
              <a:rPr lang="sk-SK" sz="1100" b="1" dirty="0" smtClean="0">
                <a:solidFill>
                  <a:schemeClr val="bg1"/>
                </a:solidFill>
              </a:rPr>
              <a:t>ČMA </a:t>
            </a:r>
            <a:r>
              <a:rPr lang="sk-SK" sz="1100" dirty="0" smtClean="0">
                <a:solidFill>
                  <a:schemeClr val="bg1"/>
                </a:solidFill>
              </a:rPr>
              <a:t>(Česká </a:t>
            </a:r>
            <a:r>
              <a:rPr lang="sk-SK" sz="1100" dirty="0" err="1" smtClean="0">
                <a:solidFill>
                  <a:schemeClr val="bg1"/>
                </a:solidFill>
              </a:rPr>
              <a:t>managérska</a:t>
            </a:r>
            <a:r>
              <a:rPr lang="sk-SK" sz="1100" dirty="0" smtClean="0">
                <a:solidFill>
                  <a:schemeClr val="bg1"/>
                </a:solidFill>
              </a:rPr>
              <a:t> </a:t>
            </a:r>
            <a:r>
              <a:rPr lang="sk-SK" sz="1100" dirty="0" err="1" smtClean="0">
                <a:solidFill>
                  <a:schemeClr val="bg1"/>
                </a:solidFill>
              </a:rPr>
              <a:t>asociace</a:t>
            </a:r>
            <a:r>
              <a:rPr lang="sk-SK" sz="11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486"/>
            <a:ext cx="9144000" cy="864096"/>
          </a:xfrm>
        </p:spPr>
        <p:txBody>
          <a:bodyPr lIns="0" tIns="0" rIns="0" bIns="0" anchor="ctr"/>
          <a:lstStyle/>
          <a:p>
            <a:pPr eaLnBrk="1" hangingPunct="1"/>
            <a:r>
              <a:rPr lang="sk-SK" sz="2800" i="1" dirty="0" smtClean="0">
                <a:solidFill>
                  <a:srgbClr val="66CC33"/>
                </a:solidFill>
                <a:latin typeface="Calibri" charset="0"/>
                <a:sym typeface="Calibri" charset="0"/>
              </a:rPr>
              <a:t>Spolupráca a členstvo</a:t>
            </a:r>
            <a:endParaRPr lang="en-US" sz="2800" i="1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pic>
        <p:nvPicPr>
          <p:cNvPr id="4" name="Obrázok 3" descr="1809592_med.jpg"/>
          <p:cNvPicPr>
            <a:picLocks noChangeAspect="1"/>
          </p:cNvPicPr>
          <p:nvPr/>
        </p:nvPicPr>
        <p:blipFill>
          <a:blip r:embed="rId4" cstate="print"/>
          <a:srcRect l="63705" t="59800" r="12093" b="5201"/>
          <a:stretch>
            <a:fillRect/>
          </a:stretch>
        </p:blipFill>
        <p:spPr>
          <a:xfrm>
            <a:off x="467544" y="1131590"/>
            <a:ext cx="3168352" cy="3443861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63888" y="1419622"/>
            <a:ext cx="52565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630" tIns="40815" rIns="81630" bIns="40815" anchor="ctr"/>
          <a:lstStyle/>
          <a:p>
            <a:pPr algn="l">
              <a:lnSpc>
                <a:spcPct val="150000"/>
              </a:lnSpc>
            </a:pP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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pre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uchádzačov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štúdium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ktorí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skončili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bakalársky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stupeň    na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inej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vysokej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škole</a:t>
            </a:r>
          </a:p>
          <a:p>
            <a:pPr algn="l">
              <a:lnSpc>
                <a:spcPct val="150000"/>
              </a:lnSpc>
              <a:buFont typeface="Wingdings 3"/>
              <a:buChar char="]"/>
            </a:pP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r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esp. absolvovali úplné vysokoškolské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štúdium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na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inej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vysokej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škole</a:t>
            </a:r>
          </a:p>
          <a:p>
            <a:pPr algn="l">
              <a:lnSpc>
                <a:spcPct val="150000"/>
              </a:lnSpc>
              <a:buFont typeface="Wingdings 3"/>
              <a:buChar char="]"/>
            </a:pP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široká škála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študijných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odborov</a:t>
            </a:r>
            <a:endParaRPr lang="cs-CZ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 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vysoký stupeň elasticity a kreativity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ponuke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vzdelania</a:t>
            </a:r>
            <a:endParaRPr lang="cs-CZ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umožňuje škole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uspokojovať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široký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záujem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uchádzačov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nielen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vo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finančno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ekonomickej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profilácii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štúdia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ale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tiež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vo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finančno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právnickej</a:t>
            </a:r>
            <a:r>
              <a:rPr lang="cs-CZ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profilácii</a:t>
            </a:r>
            <a:endParaRPr lang="cs-CZ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5486"/>
            <a:ext cx="9144000" cy="1224136"/>
          </a:xfrm>
        </p:spPr>
        <p:txBody>
          <a:bodyPr lIns="0" tIns="0" rIns="0" bIns="0" anchor="ctr"/>
          <a:lstStyle/>
          <a:p>
            <a:pPr eaLnBrk="1" hangingPunct="1"/>
            <a:r>
              <a:rPr lang="sk-SK" sz="2800" i="1" dirty="0" smtClean="0">
                <a:solidFill>
                  <a:srgbClr val="66CC33"/>
                </a:solidFill>
                <a:latin typeface="Calibri" charset="0"/>
                <a:sym typeface="Calibri" charset="0"/>
              </a:rPr>
              <a:t>BIVŠ zahraničná vysoká škola Banská Bystrica</a:t>
            </a:r>
            <a:br>
              <a:rPr lang="sk-SK" sz="2800" i="1" dirty="0" smtClean="0">
                <a:solidFill>
                  <a:srgbClr val="66CC33"/>
                </a:solidFill>
                <a:latin typeface="Calibri" charset="0"/>
                <a:sym typeface="Calibri" charset="0"/>
              </a:rPr>
            </a:br>
            <a:r>
              <a:rPr lang="sk-SK" sz="2800" i="1" dirty="0" smtClean="0">
                <a:solidFill>
                  <a:srgbClr val="66CC33"/>
                </a:solidFill>
                <a:latin typeface="Calibri" charset="0"/>
                <a:sym typeface="Calibri" charset="0"/>
              </a:rPr>
              <a:t>prezentuje svoju otvorenosť</a:t>
            </a:r>
            <a:endParaRPr lang="en-US" sz="2800" i="1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pic>
        <p:nvPicPr>
          <p:cNvPr id="4" name="Obrázok 3" descr="2567209_med.jpg"/>
          <p:cNvPicPr>
            <a:picLocks noChangeAspect="1"/>
          </p:cNvPicPr>
          <p:nvPr/>
        </p:nvPicPr>
        <p:blipFill>
          <a:blip r:embed="rId3" cstate="print"/>
          <a:srcRect t="8001" b="8001"/>
          <a:stretch>
            <a:fillRect/>
          </a:stretch>
        </p:blipFill>
        <p:spPr>
          <a:xfrm>
            <a:off x="683568" y="1491630"/>
            <a:ext cx="2520280" cy="3175509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2250278"/>
            <a:ext cx="9144000" cy="124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630" tIns="40815" rIns="81630" bIns="40815" anchor="ctr"/>
          <a:lstStyle/>
          <a:p>
            <a:pPr algn="ctr"/>
            <a:r>
              <a:rPr lang="cs-CZ" sz="32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Ďakujem</a:t>
            </a:r>
            <a:r>
              <a:rPr lang="cs-CZ" sz="3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Vám za  </a:t>
            </a:r>
            <a:r>
              <a:rPr lang="cs-CZ" sz="32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pozornosť</a:t>
            </a:r>
            <a:r>
              <a:rPr lang="cs-CZ" sz="3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cs-CZ" sz="32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7" descr="logo on line neg_new"/>
          <p:cNvPicPr>
            <a:picLocks noChangeAspect="1" noChangeArrowheads="1"/>
          </p:cNvPicPr>
          <p:nvPr/>
        </p:nvPicPr>
        <p:blipFill>
          <a:blip r:embed="rId3" cstate="print"/>
          <a:srcRect r="84920"/>
          <a:stretch>
            <a:fillRect/>
          </a:stretch>
        </p:blipFill>
        <p:spPr bwMode="auto">
          <a:xfrm>
            <a:off x="4139952" y="1437625"/>
            <a:ext cx="864098" cy="883816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Pages>0</Pages>
  <Words>253</Words>
  <Characters>0</Characters>
  <Application>Microsoft Office PowerPoint</Application>
  <PresentationFormat>Prezentácia na obrazovke (16:9)</PresentationFormat>
  <Lines>0</Lines>
  <Paragraphs>56</Paragraphs>
  <Slides>8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14</vt:i4>
      </vt:variant>
      <vt:variant>
        <vt:lpstr>Nadpisy snímok</vt:lpstr>
      </vt:variant>
      <vt:variant>
        <vt:i4>8</vt:i4>
      </vt:variant>
    </vt:vector>
  </HeadingPairs>
  <TitlesOfParts>
    <vt:vector size="22" baseType="lpstr"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Neformálne ekonomické fórum  3. marec 2011</vt:lpstr>
      <vt:lpstr>Bankovní institut vysoká škola  zahraničná vysoká škola Banská Bystrica</vt:lpstr>
      <vt:lpstr>Neopakovateľnosť</vt:lpstr>
      <vt:lpstr>Jedinečnosť</vt:lpstr>
      <vt:lpstr>Snímka 5</vt:lpstr>
      <vt:lpstr>Spolupráca a členstvo</vt:lpstr>
      <vt:lpstr>BIVŠ zahraničná vysoká škola Banská Bystrica prezentuje svoju otvorenosť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</dc:title>
  <dc:creator>bivs2</dc:creator>
  <cp:lastModifiedBy>Jozef Medveď</cp:lastModifiedBy>
  <cp:revision>463</cp:revision>
  <dcterms:modified xsi:type="dcterms:W3CDTF">2011-03-03T12:52:32Z</dcterms:modified>
</cp:coreProperties>
</file>