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9" r:id="rId12"/>
    <p:sldId id="314" r:id="rId13"/>
    <p:sldId id="320" r:id="rId14"/>
    <p:sldId id="313" r:id="rId15"/>
    <p:sldId id="315" r:id="rId16"/>
    <p:sldId id="321" r:id="rId17"/>
    <p:sldId id="316" r:id="rId18"/>
    <p:sldId id="322" r:id="rId19"/>
    <p:sldId id="317" r:id="rId20"/>
    <p:sldId id="318" r:id="rId21"/>
    <p:sldId id="323" r:id="rId22"/>
    <p:sldId id="324" r:id="rId23"/>
    <p:sldId id="326" r:id="rId24"/>
  </p:sldIdLst>
  <p:sldSz cx="9144000" cy="5143500" type="screen16x9"/>
  <p:notesSz cx="9923463" cy="6794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286984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573969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860953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147938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1434922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1721907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2008891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2295876" algn="l" defTabSz="573969" rtl="0" eaLnBrk="1" latinLnBrk="0" hangingPunct="1">
      <a:defRPr sz="26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9900"/>
    <a:srgbClr val="1367AD"/>
    <a:srgbClr val="1572AB"/>
    <a:srgbClr val="1878A8"/>
    <a:srgbClr val="0D88B3"/>
    <a:srgbClr val="FFCC00"/>
    <a:srgbClr val="808000"/>
    <a:srgbClr val="CCFFCC"/>
    <a:srgbClr val="156E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redný štýl 3 - 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6" autoAdjust="0"/>
    <p:restoredTop sz="97101" autoAdjust="0"/>
  </p:normalViewPr>
  <p:slideViewPr>
    <p:cSldViewPr>
      <p:cViewPr>
        <p:scale>
          <a:sx n="100" d="100"/>
          <a:sy n="100" d="100"/>
        </p:scale>
        <p:origin x="-1506" y="-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CF1F2-798C-4E3E-B404-AA0BFC1B6370}" type="datetimeFigureOut">
              <a:rPr lang="sk-SK" smtClean="0"/>
              <a:pPr/>
              <a:t>4. 3. 2011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1338" y="6453188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6F7CE-D66D-4970-B357-984C0F100F6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0167" cy="339725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1001" y="2"/>
            <a:ext cx="4300167" cy="339725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36C45422-D136-488B-A93B-D7B79297BD22}" type="datetimeFigureOut">
              <a:rPr lang="sk-SK" smtClean="0"/>
              <a:pPr/>
              <a:t>4. 3. 2011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259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59" rIns="95518" bIns="47759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347" y="3227388"/>
            <a:ext cx="7938770" cy="3057526"/>
          </a:xfrm>
          <a:prstGeom prst="rect">
            <a:avLst/>
          </a:prstGeom>
        </p:spPr>
        <p:txBody>
          <a:bodyPr vert="horz" lIns="95518" tIns="47759" rIns="95518" bIns="47759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6453597"/>
            <a:ext cx="4300167" cy="339725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1001" y="6453597"/>
            <a:ext cx="4300167" cy="339725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97525E8C-D0E6-4363-8508-8D1C4A4C19C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355" y="1598139"/>
            <a:ext cx="7773293" cy="11025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11515" y="863950"/>
            <a:ext cx="1839516" cy="238422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2970" y="863950"/>
            <a:ext cx="5411391" cy="238422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189" y="2179962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2972" y="2652118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5584" y="2652118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647" y="1151095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561" y="1151095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561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648" y="1076589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638" y="3600621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638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cs-CZ" noProof="0" smtClean="0">
              <a:sym typeface="Lucida Grande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638" y="4025897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 advClick="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2652118"/>
            <a:ext cx="7358063" cy="5960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863947"/>
            <a:ext cx="7358063" cy="1741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 advClick="0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cs-CZ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9662"/>
            <a:ext cx="8354053" cy="877342"/>
          </a:xfrm>
        </p:spPr>
        <p:txBody>
          <a:bodyPr lIns="0" tIns="0" rIns="0" bIns="0" anchor="ctr"/>
          <a:lstStyle/>
          <a:p>
            <a:pPr eaLnBrk="1" hangingPunct="1"/>
            <a: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Rámec vízie </a:t>
            </a:r>
            <a:b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</a:br>
            <a: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o hospodárskom vývoji Slovenska</a:t>
            </a:r>
            <a:endParaRPr lang="en-US" sz="3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14338" name="Rectangle 1"/>
          <p:cNvSpPr>
            <a:spLocks noGrp="1" noChangeArrowheads="1"/>
          </p:cNvSpPr>
          <p:nvPr>
            <p:ph idx="1"/>
          </p:nvPr>
        </p:nvSpPr>
        <p:spPr>
          <a:xfrm>
            <a:off x="971600" y="3147814"/>
            <a:ext cx="7358063" cy="4320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1400" dirty="0" smtClean="0">
                <a:solidFill>
                  <a:srgbClr val="FFFFFF"/>
                </a:solidFill>
                <a:latin typeface="Calibri" charset="0"/>
                <a:cs typeface="Calibri Bold" charset="0"/>
                <a:sym typeface="Calibri Bold" charset="0"/>
              </a:rPr>
              <a:t>Autor: </a:t>
            </a:r>
            <a:r>
              <a:rPr lang="sk-SK" sz="1400" b="1" dirty="0" smtClean="0">
                <a:solidFill>
                  <a:srgbClr val="FFFFFF"/>
                </a:solidFill>
                <a:latin typeface="Calibri" charset="0"/>
                <a:cs typeface="Calibri Bold" charset="0"/>
                <a:sym typeface="Calibri Bold" charset="0"/>
              </a:rPr>
              <a:t>Prof. Ing. Jozef Medveď, PhD.</a:t>
            </a:r>
            <a:endParaRPr lang="en-US" sz="1400" b="1" dirty="0" smtClean="0">
              <a:solidFill>
                <a:srgbClr val="FFFFFF"/>
              </a:solidFill>
              <a:latin typeface="Calibri" charset="0"/>
              <a:sym typeface="Calibri" charset="0"/>
            </a:endParaRPr>
          </a:p>
          <a:p>
            <a:pPr marL="0" indent="0" eaLnBrk="1" hangingPunct="1">
              <a:buNone/>
            </a:pPr>
            <a:endParaRPr lang="en-US" sz="1100" dirty="0" smtClean="0">
              <a:latin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55526"/>
            <a:ext cx="6912768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realita v SR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2139702"/>
            <a:ext cx="446449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buFont typeface="Wingdings 3" pitchFamily="18" charset="2"/>
              <a:buChar char="Ê"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nedostatočná úroveň 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	znalostnej ekonomiky</a:t>
            </a:r>
          </a:p>
          <a:p>
            <a:pPr marL="457200" lvl="0" indent="-457200" algn="l">
              <a:buFont typeface="Wingdings 3" pitchFamily="18" charset="2"/>
              <a:buChar char="Ê"/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nízka úroveň zachovania </a:t>
            </a:r>
          </a:p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	ľudského kapitálu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</a:t>
            </a:r>
          </a:p>
          <a:p>
            <a:pPr marL="457200" lvl="0" indent="-457200" algn="l">
              <a:defRPr/>
            </a:pP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pic>
        <p:nvPicPr>
          <p:cNvPr id="15361" name="Picture 1" descr="C:\Users\bivs2\Desktop\pero graf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63638"/>
            <a:ext cx="3168352" cy="23732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55526"/>
            <a:ext cx="6912768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realita v SR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1347614"/>
            <a:ext cx="7994013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	</a:t>
            </a:r>
            <a:r>
              <a:rPr lang="sk-SK" sz="2400" u="sng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Sumárny inovačný index v SR (EIS, 2008)</a:t>
            </a:r>
          </a:p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 výdavky na vzdelávanie predstavovali 4,4% z HDP oproti 5,5% v EÚ-19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Wingdings 3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výdavky na výskum a vývoj klesali do roku 2008 na 41,5% priemeru EÚ–27</a:t>
            </a:r>
          </a:p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 podnikové výdavky klesli na 14,4% priemeru EÚ-27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charset="0"/>
                <a:sym typeface="Wingdings 3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SR dosahuje iba 64% priemeru EÚ-27</a:t>
            </a: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9502"/>
            <a:ext cx="8354053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realita v SR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55576" y="415592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</a:rPr>
              <a:t>Súhrnný inovačný index za rok 2008 EÚ-27 </a:t>
            </a:r>
          </a:p>
          <a:p>
            <a:r>
              <a:rPr lang="sk-SK" sz="1200" i="1" dirty="0" smtClean="0">
                <a:solidFill>
                  <a:schemeClr val="bg1"/>
                </a:solidFill>
              </a:rPr>
              <a:t>zdroj: EIS 2008 </a:t>
            </a:r>
            <a:r>
              <a:rPr lang="sk-SK" sz="1200" i="1" dirty="0" err="1" smtClean="0">
                <a:solidFill>
                  <a:schemeClr val="bg1"/>
                </a:solidFill>
              </a:rPr>
              <a:t>Final</a:t>
            </a:r>
            <a:r>
              <a:rPr lang="sk-SK" sz="1200" i="1" dirty="0" smtClean="0">
                <a:solidFill>
                  <a:schemeClr val="bg1"/>
                </a:solidFill>
              </a:rPr>
              <a:t> report</a:t>
            </a:r>
            <a:endParaRPr lang="sk-SK" sz="1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ivs2\Documents\2010-11\školské akcie\hospodárske noviny\graf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63638"/>
            <a:ext cx="4816378" cy="2542488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580112" y="1923678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Slovensko sa nachádza v rámci EÚ-27 </a:t>
            </a:r>
          </a:p>
          <a:p>
            <a:pPr algn="l"/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 24. mieste podľa indexu znalostnej ekonomiky. (EIS, 2008)</a:t>
            </a:r>
            <a:endParaRPr lang="sk-SK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3568" y="1347614"/>
            <a:ext cx="8460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4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Vplyv dovozu sofistikovaných technológií do SR</a:t>
            </a:r>
          </a:p>
          <a:p>
            <a:pPr algn="l">
              <a:buFont typeface="Wingdings 3"/>
              <a:buChar char="Ê"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výdavky na domáci </a:t>
            </a:r>
            <a:r>
              <a:rPr lang="sk-SK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VaV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od roku 2000 poklesli k </a:t>
            </a:r>
            <a:r>
              <a:rPr lang="sk-SK" sz="2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ultimu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roka 2009 na 0,47% z HDP – štvrtina priemeru krajín EÚ–27 </a:t>
            </a:r>
          </a:p>
          <a:p>
            <a:pPr algn="l"/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v relatívnom vyjadrení</a:t>
            </a:r>
          </a:p>
          <a:p>
            <a:pPr algn="l">
              <a:buFont typeface="Wingdings 3"/>
              <a:buChar char="Ê"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podiel podnikateľského sektora klesol na 20,3% </a:t>
            </a:r>
          </a:p>
          <a:p>
            <a:pPr algn="l"/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priemeru EÚ–27 (ŠÚSR, 2009)</a:t>
            </a:r>
          </a:p>
          <a:p>
            <a:pPr algn="l">
              <a:buFont typeface="Wingdings 3"/>
              <a:buChar char="Ê"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technologický rozvoj pripadá na dovoz technológie až 89%</a:t>
            </a:r>
          </a:p>
          <a:p>
            <a:pPr algn="l">
              <a:buFont typeface="Wingdings 3"/>
              <a:buChar char="Ê"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 vlastný domáci výskum 7%</a:t>
            </a:r>
          </a:p>
          <a:p>
            <a:pPr algn="l"/>
            <a:endParaRPr lang="sk-SK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3568" y="339502"/>
            <a:ext cx="8354053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0" cap="none" spc="0" normalizeH="0" baseline="0" noProof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bb) Inovácie – realita v SR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43719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</a:rPr>
              <a:t>Inovačná výkonnosť Slovenskej republiky vo vzťahu k priemeru EÚ podľa kľúčových dimenzií </a:t>
            </a:r>
          </a:p>
          <a:p>
            <a:r>
              <a:rPr lang="sk-SK" sz="1200" i="1" dirty="0" smtClean="0">
                <a:solidFill>
                  <a:schemeClr val="bg1"/>
                </a:solidFill>
              </a:rPr>
              <a:t>zdroj: </a:t>
            </a:r>
            <a:r>
              <a:rPr lang="sk-SK" sz="1200" i="1" dirty="0" err="1" smtClean="0">
                <a:solidFill>
                  <a:schemeClr val="bg1"/>
                </a:solidFill>
              </a:rPr>
              <a:t>Eurostat</a:t>
            </a:r>
            <a:endParaRPr lang="sk-SK" sz="1200" i="1" dirty="0">
              <a:solidFill>
                <a:schemeClr val="bg1"/>
              </a:solidFill>
            </a:endParaRPr>
          </a:p>
        </p:txBody>
      </p:sp>
      <p:pic>
        <p:nvPicPr>
          <p:cNvPr id="6159" name="Obrázo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65193"/>
            <a:ext cx="4320480" cy="3084495"/>
          </a:xfrm>
          <a:prstGeom prst="rect">
            <a:avLst/>
          </a:prstGeom>
          <a:noFill/>
        </p:spPr>
      </p:pic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2586384" y="1275966"/>
            <a:ext cx="4073848" cy="2616536"/>
            <a:chOff x="1693" y="1614"/>
            <a:chExt cx="5533" cy="3471"/>
          </a:xfrm>
        </p:grpSpPr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3373" y="1622"/>
              <a:ext cx="2141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5754" y="2575"/>
              <a:ext cx="1472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1712" y="2575"/>
              <a:ext cx="1330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2050" y="4255"/>
              <a:ext cx="1472" cy="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5411" y="4086"/>
              <a:ext cx="1472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5202" y="4379"/>
              <a:ext cx="415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3216" y="1614"/>
              <a:ext cx="2379" cy="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Inovačné stimuly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5754" y="2477"/>
              <a:ext cx="1381" cy="7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Tvorba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k-SK" sz="1100" b="1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vedomostí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5319" y="4255"/>
              <a:ext cx="1647" cy="8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Inovácie &amp;</a:t>
              </a:r>
              <a:endParaRPr kumimoji="0" lang="sk-SK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podnikatelia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693" y="2575"/>
              <a:ext cx="1349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Duševné</a:t>
              </a:r>
              <a:endParaRPr kumimoji="0" lang="sk-SK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vlastníctvo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1894" y="4193"/>
              <a:ext cx="1570" cy="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Praktické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overovanie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3568" y="339502"/>
            <a:ext cx="8354053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0" cap="none" spc="0" normalizeH="0" baseline="0" noProof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bb) Inovácie – realita v SR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555526"/>
            <a:ext cx="6768752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realita v SR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1491630"/>
            <a:ext cx="7994013" cy="324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	</a:t>
            </a:r>
            <a:r>
              <a:rPr lang="sk-SK" sz="2400" i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Wingdings 3"/>
              </a:rPr>
              <a:t>P</a:t>
            </a:r>
            <a:r>
              <a:rPr lang="sk-SK" sz="2400" i="1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riame zahraničné investície (PZI) prispeli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k zmene platobnej bilancie na aktívnu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  <a:sym typeface="Wingdings 3"/>
              </a:rPr>
              <a:t>	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k rastu produktivity práce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</a:t>
            </a: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555526"/>
            <a:ext cx="6768752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realita v SR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4299942"/>
            <a:ext cx="4392488" cy="648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</a:t>
            </a:r>
          </a:p>
          <a:p>
            <a:pPr marL="457200" lvl="0" indent="-457200">
              <a:defRPr/>
            </a:pPr>
            <a:r>
              <a:rPr lang="sk-SK" sz="1200" b="1" kern="0" dirty="0" smtClean="0">
                <a:solidFill>
                  <a:schemeClr val="bg1"/>
                </a:solidFill>
                <a:latin typeface="+mn-lt"/>
                <a:cs typeface="Calibri" pitchFamily="34" charset="0"/>
                <a:sym typeface="Wingdings 3"/>
              </a:rPr>
              <a:t>Podiel miezd na HDP vo vybraných krajinách EÚ</a:t>
            </a:r>
          </a:p>
          <a:p>
            <a:pPr marL="457200" lvl="0" indent="-457200">
              <a:defRPr/>
            </a:pPr>
            <a:r>
              <a:rPr lang="sk-SK" sz="1200" kern="0" dirty="0" smtClean="0">
                <a:solidFill>
                  <a:schemeClr val="bg1"/>
                </a:solidFill>
                <a:latin typeface="+mn-lt"/>
                <a:cs typeface="Calibri" pitchFamily="34" charset="0"/>
                <a:sym typeface="Wingdings 3"/>
              </a:rPr>
              <a:t>	</a:t>
            </a:r>
            <a:r>
              <a:rPr lang="sk-SK" sz="1200" i="1" kern="0" dirty="0" smtClean="0">
                <a:solidFill>
                  <a:schemeClr val="bg1"/>
                </a:solidFill>
                <a:latin typeface="+mn-lt"/>
                <a:cs typeface="Calibri" pitchFamily="34" charset="0"/>
                <a:sym typeface="Wingdings 3"/>
              </a:rPr>
              <a:t>zdroj: </a:t>
            </a:r>
            <a:r>
              <a:rPr lang="sk-SK" sz="1200" i="1" kern="0" dirty="0" err="1" smtClean="0">
                <a:solidFill>
                  <a:schemeClr val="bg1"/>
                </a:solidFill>
                <a:latin typeface="+mn-lt"/>
                <a:cs typeface="Calibri" pitchFamily="34" charset="0"/>
                <a:sym typeface="Wingdings 3"/>
              </a:rPr>
              <a:t>Eurostat</a:t>
            </a:r>
            <a:endParaRPr lang="sk-SK" sz="1200" kern="0" dirty="0" smtClean="0">
              <a:solidFill>
                <a:schemeClr val="bg1"/>
              </a:solidFill>
              <a:latin typeface="+mn-lt"/>
              <a:ea typeface="+mj-ea"/>
              <a:cs typeface="Calibri" charset="0"/>
              <a:sym typeface="Calibri" charset="0"/>
            </a:endParaRPr>
          </a:p>
          <a:p>
            <a:pPr marL="457200" lvl="0" indent="-457200">
              <a:defRPr/>
            </a:pP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pic>
        <p:nvPicPr>
          <p:cNvPr id="1026" name="Picture 2" descr="C:\Users\bivs2\Desktop\id2073_1.jpg"/>
          <p:cNvPicPr>
            <a:picLocks noChangeAspect="1" noChangeArrowheads="1"/>
          </p:cNvPicPr>
          <p:nvPr/>
        </p:nvPicPr>
        <p:blipFill>
          <a:blip r:embed="rId3" cstate="print"/>
          <a:srcRect t="5100"/>
          <a:stretch>
            <a:fillRect/>
          </a:stretch>
        </p:blipFill>
        <p:spPr bwMode="auto">
          <a:xfrm>
            <a:off x="971600" y="1563638"/>
            <a:ext cx="4392488" cy="267972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04048" y="1851670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defRPr/>
            </a:pPr>
            <a:r>
              <a:rPr lang="sk-SK" sz="2400" i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	P</a:t>
            </a:r>
            <a:r>
              <a:rPr lang="sk-SK" sz="2400" i="1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riame zahraničné investície (PZI) neprispeli 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k zvýšeniu úrovne podielu miezd na HDP (cca 38%, v EÚ-27 49%)</a:t>
            </a:r>
            <a:endParaRPr lang="sk-SK" sz="2400" kern="0" dirty="0" smtClean="0">
              <a:solidFill>
                <a:schemeClr val="bg1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55526"/>
            <a:ext cx="7848872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bc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Zelený rast a energie - </a:t>
            </a:r>
            <a:r>
              <a:rPr lang="sk-SK" sz="2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medzinárodný aspekt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19064" y="170765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Nie sú podmienky pre využívanie obnoviteľných zdrojov v energetike.</a:t>
            </a:r>
          </a:p>
          <a:p>
            <a:pPr algn="l"/>
            <a:endParaRPr lang="sk-SK" sz="2000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sk-SK" sz="20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Prispel k tomu:</a:t>
            </a:r>
          </a:p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    neúspech rokovania o obmedzení klimatických zmien v Kodani</a:t>
            </a:r>
          </a:p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    prebytok zemného plynu na svetových trhoch</a:t>
            </a:r>
          </a:p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    znížený dopyt po energiách počas recesie</a:t>
            </a:r>
          </a:p>
          <a:p>
            <a:pPr algn="l"/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 3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55526"/>
            <a:ext cx="7848872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bc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Zelený rast a energie - </a:t>
            </a:r>
            <a:r>
              <a:rPr lang="sk-SK" sz="2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medzinárodný aspekt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19064" y="170765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V strednodobom horizonte európska energetická politika očakáva  dôležitú úlohu nasledovných energetických zdrojov:</a:t>
            </a:r>
          </a:p>
          <a:p>
            <a:pPr marL="457200" lvl="0" indent="-457200" algn="l">
              <a:buFont typeface="Wingdings 3"/>
              <a:buChar char="Ê"/>
              <a:defRPr/>
            </a:pP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obnoviteľné zdroje</a:t>
            </a:r>
          </a:p>
          <a:p>
            <a:pPr marL="457200" lvl="0" indent="-457200" algn="l">
              <a:buFont typeface="Wingdings 3"/>
              <a:buChar char="Ê"/>
              <a:defRPr/>
            </a:pP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jadrová energetika</a:t>
            </a:r>
          </a:p>
          <a:p>
            <a:pPr marL="457200" lvl="0" indent="-457200" algn="l">
              <a:defRPr/>
            </a:pPr>
            <a:endParaRPr lang="sk-SK" sz="20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 3"/>
            </a:endParaRPr>
          </a:p>
          <a:p>
            <a:pPr marL="457200" lvl="0" indent="-457200" algn="l">
              <a:defRPr/>
            </a:pP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Pre vysoké náklady a rizikovosť týchto zdrojov sa očakávajú garancie štátu.</a:t>
            </a:r>
            <a:endParaRPr lang="sk-SK" sz="2000" kern="0" dirty="0" smtClean="0">
              <a:solidFill>
                <a:schemeClr val="bg1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endParaRPr lang="sk-SK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43608" y="1995686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 otázke hospodárenia s obmedzenými prírodnými zdrojmi:</a:t>
            </a:r>
          </a:p>
          <a:p>
            <a:pPr algn="l"/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VODA 	-    ROPA	     -     UHLIE     -  	LESY </a:t>
            </a:r>
          </a:p>
          <a:p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 očakáva odstraňovanie „škodlivých“ vládnych dotácií a subvencií.</a:t>
            </a:r>
            <a:endParaRPr lang="sk-SK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555526"/>
            <a:ext cx="7848872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0" cap="none" spc="0" normalizeH="0" baseline="0" noProof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bc) Zelený rast a energie - </a:t>
            </a:r>
            <a:r>
              <a:rPr kumimoji="0" lang="sk-SK" sz="2400" b="0" i="0" u="none" strike="noStrike" kern="0" cap="none" spc="0" normalizeH="0" baseline="0" noProof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medzinárodný aspekt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89947" y="555526"/>
            <a:ext cx="7166429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VÝCHODISKÁ</a:t>
            </a:r>
            <a:endParaRPr lang="en-US" sz="3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947" y="1419622"/>
            <a:ext cx="8354053" cy="2304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veľmi malý trh, bez kontinuálnej tradície trhového rozvoja</a:t>
            </a:r>
          </a:p>
          <a:p>
            <a:pPr lvl="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sk-SK" sz="2400" kern="0" noProof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nedostatok dokázateľného domáceho kapitálu</a:t>
            </a:r>
          </a:p>
          <a:p>
            <a:pPr lvl="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kumimoji="0" lang="sk-SK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nízka</a:t>
            </a:r>
            <a:r>
              <a:rPr kumimoji="0" lang="sk-SK" sz="2400" b="0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 životná úroveň (podpriemer EÚ, relatívne kvalifikovaná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     </a:t>
            </a:r>
            <a:r>
              <a:rPr kumimoji="0" lang="sk-SK" sz="2400" b="0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a lacná pracovná sila)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7534"/>
            <a:ext cx="7560840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bc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zelený rast a energie </a:t>
            </a:r>
            <a:r>
              <a:rPr lang="sk-SK" sz="2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– aspekt Slovenska</a:t>
            </a:r>
            <a:endParaRPr lang="en-US" sz="2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43608" y="1995686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prírodné predpoklady ponúkajú v oblasti </a:t>
            </a:r>
            <a:r>
              <a:rPr lang="sk-SK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enviromentalizácie</a:t>
            </a: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       hospodárstva a rozvoja energetiky využívanie troch zdrojov: </a:t>
            </a:r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VODA 	-    ATÓMOVÁ ENERGIA     -     BIOMASA </a:t>
            </a:r>
          </a:p>
          <a:p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7534"/>
            <a:ext cx="7560840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c) PERSPEKTÍVA KAPITALIZMU</a:t>
            </a:r>
            <a:endParaRPr lang="en-US" sz="2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177966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Otázka na medzinárodných ekonomických fórach znie:</a:t>
            </a:r>
          </a:p>
          <a:p>
            <a:pPr algn="l"/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 3"/>
            </a:endParaRPr>
          </a:p>
          <a:p>
            <a:r>
              <a:rPr lang="sk-SK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AKO DOSIAHNUŤ STABILNEJŠÍ EKONOMICKÝ SYSTÉM?</a:t>
            </a:r>
          </a:p>
          <a:p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 3"/>
            </a:endParaRP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Súčasná kríza ukázala nedostatky finančného systému,                      </a:t>
            </a:r>
            <a:r>
              <a:rPr lang="sk-SK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tj</a:t>
            </a: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. neexistovala nadnárodná sila, ktorá by bola schopná reformovať reguláciu finančných trhov.</a:t>
            </a:r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7534"/>
            <a:ext cx="7560840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c) PERSPEKTÍVA KAPITALIZMU</a:t>
            </a:r>
            <a:endParaRPr lang="en-US" sz="2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043608" y="177966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Súčasnú štvrtú formujúcu fázu treba vidieť </a:t>
            </a:r>
            <a:r>
              <a:rPr lang="sk-SK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nie ako krízu kapitalizmu</a:t>
            </a: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, ale </a:t>
            </a:r>
            <a:r>
              <a:rPr lang="sk-SK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ako krízu trhového fundamentalizmu</a:t>
            </a: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:</a:t>
            </a:r>
          </a:p>
          <a:p>
            <a:pPr algn="l">
              <a:buFont typeface="Wingdings 3"/>
              <a:buChar char="Ê"/>
            </a:pP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tak trhy</a:t>
            </a:r>
            <a:r>
              <a:rPr lang="sk-SK" sz="20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, ako </a:t>
            </a: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aj vlády sa môžu mýliť </a:t>
            </a:r>
          </a:p>
          <a:p>
            <a:pPr algn="l">
              <a:buFont typeface="Wingdings 3"/>
              <a:buChar char="Ê"/>
            </a:pPr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súbežne vedľa seba budú existovať rôzne varianty kapitalizmu</a:t>
            </a:r>
          </a:p>
          <a:p>
            <a:pPr algn="l"/>
            <a:r>
              <a:rPr lang="sk-SK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    </a:t>
            </a:r>
            <a:r>
              <a:rPr lang="sk-SK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(formy kapitalizmu: americký, francúzsky, čínsky)</a:t>
            </a:r>
            <a:endParaRPr lang="sk-SK" sz="1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923678"/>
            <a:ext cx="9144000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630" tIns="40815" rIns="81630" bIns="40815" anchor="ctr"/>
          <a:lstStyle/>
          <a:p>
            <a:pPr algn="ctr"/>
            <a:r>
              <a:rPr lang="cs-CZ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Ďakujem</a:t>
            </a:r>
            <a:r>
              <a:rPr lang="cs-CZ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Vám za </a:t>
            </a:r>
            <a:r>
              <a:rPr lang="cs-CZ" sz="3200" i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pozornosť</a:t>
            </a:r>
            <a:r>
              <a:rPr lang="cs-CZ" sz="3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s-CZ" sz="3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9947" y="1347614"/>
            <a:ext cx="8354053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buFont typeface="Wingdings 3"/>
              <a:buChar char="Ê"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 prechod z etapy najdynamickejšieho rozvoja</a:t>
            </a:r>
          </a:p>
          <a:p>
            <a:pPr lvl="0" algn="l">
              <a:buFont typeface="Wingdings 3"/>
              <a:buChar char="Ê"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významné postavenie zahraničného kapitálu pri určovaní                           podmienok na peňažnom trhu a trhu sofistikovaných komodít</a:t>
            </a:r>
          </a:p>
          <a:p>
            <a:pPr lvl="0" algn="l">
              <a:buFont typeface="Wingdings 3"/>
              <a:buChar char="Ê"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demografický vývoj</a:t>
            </a:r>
          </a:p>
          <a:p>
            <a:pPr lvl="0" algn="l">
              <a:buFont typeface="Wingdings 3"/>
              <a:buChar char="Ê"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málo výkonná štátna správa</a:t>
            </a:r>
          </a:p>
          <a:p>
            <a:pPr lvl="0" algn="l">
              <a:buFont typeface="Wingdings 3"/>
              <a:buChar char="Ê"/>
              <a:defRPr/>
            </a:pPr>
            <a:r>
              <a:rPr kumimoji="0" lang="sk-SK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podmienkovaná</a:t>
            </a: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 stabilizácia politickej podpory vládnej exekutívy</a:t>
            </a:r>
          </a:p>
          <a:p>
            <a:pPr lvl="0" algn="l">
              <a:buFont typeface="Wingdings 3"/>
              <a:buChar char="Ê"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nejasné politicko-hospodárske ciele SR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9947" y="555526"/>
            <a:ext cx="7166429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SÚČASNOSŤ</a:t>
            </a:r>
            <a:endParaRPr kumimoji="0" lang="en-US" sz="34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55976" y="1995686"/>
            <a:ext cx="4104456" cy="18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Fiškálna konsolidácia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sk-S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Zdroje rastu</a:t>
            </a:r>
            <a:r>
              <a:rPr kumimoji="0" lang="sk-SK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 v budúcnosti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sk-SK" sz="2400" kern="0" baseline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Perspektíva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kapitalizmu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9947" y="555526"/>
            <a:ext cx="7166429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sk-SK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66CC33"/>
                </a:solidFill>
                <a:effectLst/>
                <a:uLnTx/>
                <a:uFillTx/>
                <a:latin typeface="Calibri" charset="0"/>
                <a:ea typeface="+mj-ea"/>
                <a:cs typeface="Calibri" charset="0"/>
                <a:sym typeface="Calibri" charset="0"/>
              </a:rPr>
              <a:t>OBNOVA RASTU V EÚ</a:t>
            </a:r>
            <a:endParaRPr kumimoji="0" lang="en-US" sz="34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  <p:pic>
        <p:nvPicPr>
          <p:cNvPr id="2050" name="Picture 2" descr="C:\Users\bivs2\Desktop\shutterstock_2306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35646"/>
            <a:ext cx="3612232" cy="26226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584" y="1347614"/>
            <a:ext cx="7705981" cy="3291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fiškálna kontrakcia podľa jednotlivých štátov                                                                                       diferencovaná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</a:t>
            </a:r>
            <a:r>
              <a:rPr lang="sk-SK" sz="18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(napr. v USA sa chápe nezamestnanosť ako cyklicky nie ako krízový stav)</a:t>
            </a:r>
          </a:p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v racionálnom využívaní rozpočtových zdrojov v štátnej správe</a:t>
            </a:r>
          </a:p>
          <a:p>
            <a:pPr marL="457200" lvl="0" indent="-457200" algn="l">
              <a:defRPr/>
            </a:pP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priestor na fiškálny stimul (rozpočtové zdroje rezortov)</a:t>
            </a: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9947" y="555526"/>
            <a:ext cx="7670485" cy="877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sk-SK" sz="3200" kern="0" dirty="0" smtClean="0">
                <a:solidFill>
                  <a:srgbClr val="66CC33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a) FIŠKÁLNA KONSOLIDÁCIA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CC33"/>
              </a:solidFill>
              <a:effectLst/>
              <a:uLnTx/>
              <a:uFillTx/>
              <a:latin typeface="Calibri" charset="0"/>
              <a:ea typeface="+mj-ea"/>
              <a:cs typeface="+mj-cs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55526"/>
            <a:ext cx="7416824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b) ZDROJE RASTU V BUDÚCNOSTI</a:t>
            </a:r>
            <a:endParaRPr lang="en-US" sz="32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1995686"/>
            <a:ext cx="3276872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ba) obchod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sz="2400" kern="0" dirty="0" err="1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bb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) inovácie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sz="2400" kern="0" dirty="0" err="1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bc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) zelený rast a energie</a:t>
            </a:r>
          </a:p>
        </p:txBody>
      </p:sp>
      <p:pic>
        <p:nvPicPr>
          <p:cNvPr id="3077" name="Picture 5" descr="http://t2.gstatic.com/images?q=tbn:ANd9GcQmB0awIv18yLoloVynBfdRQ1h5Qz44HbzWdx9HuuXfApz4Sl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95686"/>
            <a:ext cx="430101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5526"/>
            <a:ext cx="7922005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ba) Obchod (medzinárodný) </a:t>
            </a:r>
            <a:r>
              <a:rPr lang="sk-SK" sz="24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- kľúčový pre budúci rast</a:t>
            </a:r>
            <a:endParaRPr lang="en-US" sz="2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851670"/>
            <a:ext cx="8424936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	</a:t>
            </a:r>
            <a:endParaRPr lang="sk-SK" sz="2400" kern="0" dirty="0" smtClean="0">
              <a:solidFill>
                <a:schemeClr val="bg1"/>
              </a:solidFill>
              <a:latin typeface="Calibri" charset="0"/>
              <a:ea typeface="+mj-ea"/>
              <a:cs typeface="Calibri" charset="0"/>
              <a:sym typeface="Calibri" charset="0"/>
            </a:endParaRP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predávanie pozitívnych efektov verejnosti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vyvinúť väčšie úsilie pri komunikácii s obyvateľstvom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kúpna sila vo vzťahu k zahranično-obchodnej produkcii 	 	      slabne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 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SR minimalizuje výkon funkcie „sociálneho štátu“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	</a:t>
            </a: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1510"/>
            <a:ext cx="6480720" cy="439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6948264" y="480399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latin typeface="Calibri" pitchFamily="34" charset="0"/>
                <a:cs typeface="Calibri" pitchFamily="34" charset="0"/>
              </a:rPr>
              <a:t>Zdroj: </a:t>
            </a:r>
            <a:r>
              <a:rPr lang="sk-SK" sz="1000" b="1" dirty="0" err="1" smtClean="0">
                <a:latin typeface="Calibri" pitchFamily="34" charset="0"/>
                <a:cs typeface="Calibri" pitchFamily="34" charset="0"/>
              </a:rPr>
              <a:t>Eurostat</a:t>
            </a:r>
            <a:r>
              <a:rPr lang="sk-SK" sz="1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sk-SK" sz="1000" b="1" dirty="0" err="1" smtClean="0">
                <a:latin typeface="Calibri" pitchFamily="34" charset="0"/>
                <a:cs typeface="Calibri" pitchFamily="34" charset="0"/>
              </a:rPr>
              <a:t>Esspros</a:t>
            </a:r>
            <a:endParaRPr lang="sk-SK" sz="1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203598"/>
            <a:ext cx="8066021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nepodporovať len výskum a vývoj (</a:t>
            </a:r>
            <a:r>
              <a:rPr lang="sk-SK" sz="2400" kern="0" dirty="0" err="1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VaV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)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angažovať firmy, vysoké školy, </a:t>
            </a:r>
            <a:r>
              <a:rPr lang="sk-SK" sz="2400" kern="0" dirty="0" err="1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potencionálnych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klientov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 	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užšia spolupráca štátu pri vzdelávaní so súkromným 		sektorom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 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zamerať sa na výučbu univerzálnych znalostí a zručností</a:t>
            </a:r>
          </a:p>
          <a:p>
            <a:pPr marL="457200" lvl="0" indent="-457200" algn="l">
              <a:defRPr/>
            </a:pP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	 </a:t>
            </a:r>
            <a:r>
              <a:rPr lang="sk-SK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 3"/>
              </a:rPr>
              <a:t> </a:t>
            </a:r>
            <a:r>
              <a:rPr lang="sk-SK" sz="2400" kern="0" dirty="0" smtClean="0">
                <a:solidFill>
                  <a:schemeClr val="bg1"/>
                </a:solidFill>
                <a:latin typeface="Calibri" charset="0"/>
                <a:ea typeface="+mj-ea"/>
                <a:cs typeface="Calibri" charset="0"/>
                <a:sym typeface="Calibri" charset="0"/>
              </a:rPr>
              <a:t>zvýšenie finančnej gramotnosti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5526"/>
            <a:ext cx="7922005" cy="877342"/>
          </a:xfrm>
        </p:spPr>
        <p:txBody>
          <a:bodyPr lIns="0" tIns="0" rIns="0" bIns="0" anchor="ctr"/>
          <a:lstStyle/>
          <a:p>
            <a:pPr algn="l" eaLnBrk="1" hangingPunct="1"/>
            <a:r>
              <a:rPr lang="sk-SK" sz="3200" dirty="0" err="1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bb</a:t>
            </a:r>
            <a:r>
              <a:rPr lang="sk-SK" sz="3200" dirty="0" smtClean="0">
                <a:solidFill>
                  <a:srgbClr val="66CC33"/>
                </a:solidFill>
                <a:latin typeface="Calibri" charset="0"/>
                <a:cs typeface="Calibri" charset="0"/>
                <a:sym typeface="Calibri" charset="0"/>
              </a:rPr>
              <a:t>) Inovácie – pohľad EÚ</a:t>
            </a:r>
            <a:endParaRPr lang="en-US" sz="2400" dirty="0" smtClean="0">
              <a:solidFill>
                <a:srgbClr val="66CC33"/>
              </a:solidFill>
              <a:latin typeface="Calibri" charset="0"/>
              <a:sym typeface="Calibri" charset="0"/>
            </a:endParaRPr>
          </a:p>
        </p:txBody>
      </p:sp>
    </p:spTree>
  </p:cSld>
  <p:clrMapOvr>
    <a:masterClrMapping/>
  </p:clrMapOvr>
  <p:transition spd="med" advClick="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10883</TotalTime>
  <Pages>0</Pages>
  <Words>552</Words>
  <Characters>0</Characters>
  <Application>Microsoft Office PowerPoint</Application>
  <PresentationFormat>Prezentácia na obrazovke (16:9)</PresentationFormat>
  <Lines>0</Lines>
  <Paragraphs>123</Paragraphs>
  <Slides>23</Slides>
  <Notes>0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Title &amp; Subtitle</vt:lpstr>
      <vt:lpstr>Rámec vízie  o hospodárskom vývoji Slovenska</vt:lpstr>
      <vt:lpstr>VÝCHODISKÁ</vt:lpstr>
      <vt:lpstr>Snímka 3</vt:lpstr>
      <vt:lpstr>Snímka 4</vt:lpstr>
      <vt:lpstr>Snímka 5</vt:lpstr>
      <vt:lpstr>b) ZDROJE RASTU V BUDÚCNOSTI</vt:lpstr>
      <vt:lpstr>ba) Obchod (medzinárodný) - kľúčový pre budúci rast</vt:lpstr>
      <vt:lpstr>Snímka 8</vt:lpstr>
      <vt:lpstr>bb) Inovácie – pohľad EÚ</vt:lpstr>
      <vt:lpstr>bb) Inovácie – realita v SR</vt:lpstr>
      <vt:lpstr>bb) Inovácie – realita v SR</vt:lpstr>
      <vt:lpstr>bb) Inovácie – realita v SR</vt:lpstr>
      <vt:lpstr>Snímka 13</vt:lpstr>
      <vt:lpstr>Snímka 14</vt:lpstr>
      <vt:lpstr>bb) Inovácie – realita v SR</vt:lpstr>
      <vt:lpstr>bb) Inovácie – realita v SR</vt:lpstr>
      <vt:lpstr>bc) Zelený rast a energie - medzinárodný aspekt</vt:lpstr>
      <vt:lpstr>bc) Zelený rast a energie - medzinárodný aspekt</vt:lpstr>
      <vt:lpstr>Snímka 19</vt:lpstr>
      <vt:lpstr>bc) zelený rast a energie – aspekt Slovenska</vt:lpstr>
      <vt:lpstr>c) PERSPEKTÍVA KAPITALIZMU</vt:lpstr>
      <vt:lpstr>c) PERSPEKTÍVA KAPITALIZMU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</dc:title>
  <dc:creator>bivs2</dc:creator>
  <cp:lastModifiedBy>bivs2</cp:lastModifiedBy>
  <cp:revision>971</cp:revision>
  <dcterms:modified xsi:type="dcterms:W3CDTF">2011-03-04T08:43:19Z</dcterms:modified>
</cp:coreProperties>
</file>