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handoutMasterIdLst>
    <p:handoutMasterId r:id="rId41"/>
  </p:handoutMasterIdLst>
  <p:sldIdLst>
    <p:sldId id="383" r:id="rId3"/>
    <p:sldId id="316" r:id="rId4"/>
    <p:sldId id="358" r:id="rId5"/>
    <p:sldId id="317" r:id="rId6"/>
    <p:sldId id="318" r:id="rId7"/>
    <p:sldId id="319" r:id="rId8"/>
    <p:sldId id="321" r:id="rId9"/>
    <p:sldId id="322" r:id="rId10"/>
    <p:sldId id="372" r:id="rId11"/>
    <p:sldId id="359" r:id="rId12"/>
    <p:sldId id="325" r:id="rId13"/>
    <p:sldId id="355" r:id="rId14"/>
    <p:sldId id="332" r:id="rId15"/>
    <p:sldId id="363" r:id="rId16"/>
    <p:sldId id="365" r:id="rId17"/>
    <p:sldId id="336" r:id="rId18"/>
    <p:sldId id="364" r:id="rId19"/>
    <p:sldId id="391" r:id="rId20"/>
    <p:sldId id="334" r:id="rId21"/>
    <p:sldId id="386" r:id="rId22"/>
    <p:sldId id="373" r:id="rId23"/>
    <p:sldId id="368" r:id="rId24"/>
    <p:sldId id="289" r:id="rId25"/>
    <p:sldId id="366" r:id="rId26"/>
    <p:sldId id="290" r:id="rId27"/>
    <p:sldId id="369" r:id="rId28"/>
    <p:sldId id="375" r:id="rId29"/>
    <p:sldId id="376" r:id="rId30"/>
    <p:sldId id="377" r:id="rId31"/>
    <p:sldId id="378" r:id="rId32"/>
    <p:sldId id="379" r:id="rId33"/>
    <p:sldId id="380" r:id="rId34"/>
    <p:sldId id="384" r:id="rId35"/>
    <p:sldId id="382" r:id="rId36"/>
    <p:sldId id="390" r:id="rId37"/>
    <p:sldId id="388" r:id="rId38"/>
    <p:sldId id="392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E0"/>
    <a:srgbClr val="ADC53D"/>
    <a:srgbClr val="59BEFF"/>
    <a:srgbClr val="1E1E1E"/>
    <a:srgbClr val="282828"/>
    <a:srgbClr val="323232"/>
    <a:srgbClr val="F6F4F4"/>
    <a:srgbClr val="F4F0E8"/>
    <a:srgbClr val="F6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781" autoAdjust="0"/>
  </p:normalViewPr>
  <p:slideViewPr>
    <p:cSldViewPr snapToGrid="0" snapToObjects="1">
      <p:cViewPr varScale="1">
        <p:scale>
          <a:sx n="130" d="100"/>
          <a:sy n="130" d="100"/>
        </p:scale>
        <p:origin x="-112" y="-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1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0720-9D27-844B-84EA-0C523D41910E}" type="datetimeFigureOut">
              <a:rPr lang="en-US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81B41-F888-0A42-B652-91D7807EBB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44E9F-B175-0A4C-8A92-C7816F936BAD}" type="datetimeFigureOut">
              <a:rPr lang="en-US" smtClean="0"/>
              <a:pPr/>
              <a:t>15.12.14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235F-2295-8742-A72E-DEAFB9BCC5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53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>
              <a:latin typeface="Calibri" charset="0"/>
            </a:endParaRPr>
          </a:p>
        </p:txBody>
      </p:sp>
      <p:sp>
        <p:nvSpPr>
          <p:cNvPr id="4" name="Zástupný symbol čísla snímky 3"/>
          <p:cNvSpPr txBox="1">
            <a:spLocks noGrp="1"/>
          </p:cNvSpPr>
          <p:nvPr/>
        </p:nvSpPr>
        <p:spPr>
          <a:xfrm>
            <a:off x="3884613" y="8685778"/>
            <a:ext cx="2971800" cy="456763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71A747B-2883-6648-A823-82D75DDE4963}" type="slidenum">
              <a:rPr lang="en-US" sz="1200"/>
              <a:pPr algn="r"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>
                <a:latin typeface="Calibri" charset="0"/>
              </a:rPr>
              <a:t>Už sme začali zoh</a:t>
            </a:r>
            <a:r>
              <a:rPr lang="sk-SK">
                <a:latin typeface="Arial" charset="0"/>
              </a:rPr>
              <a:t>ľ</a:t>
            </a:r>
            <a:r>
              <a:rPr lang="sk-SK">
                <a:latin typeface="Calibri" charset="0"/>
              </a:rPr>
              <a:t>adnovať aj optiku médií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901C9B-96D8-F140-B7E4-C354FCF8BD90}" type="slidenum">
              <a:rPr lang="en-US"/>
              <a:pPr eaLnBrk="1" hangingPunct="1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>
                <a:latin typeface="Calibri" charset="0"/>
              </a:rPr>
              <a:t>Ešte silnejšie mediálne pokrytie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597E714-D076-B249-BBD0-98A6761A3E60}" type="slidenum">
              <a:rPr lang="en-US"/>
              <a:pPr eaLnBrk="1" hangingPunct="1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>
                <a:latin typeface="Calibri" charset="0"/>
              </a:rPr>
              <a:t>Prvá praktická ukážka prepojenia novej filozofie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71FF04-F578-DC4C-B871-AE58D79E1E78}" type="slidenum">
              <a:rPr lang="en-US"/>
              <a:pPr eaLnBrk="1" hangingPunct="1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615" y="885744"/>
            <a:ext cx="3229909" cy="3105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0322" y="1861680"/>
            <a:ext cx="3022498" cy="7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text_pozad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80152" y="1124670"/>
            <a:ext cx="6601485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080151" y="1617049"/>
            <a:ext cx="3263463" cy="305957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36000" bIns="36000" anchor="t" anchorCtr="0"/>
          <a:lstStyle>
            <a:lvl1pPr marL="0" indent="180975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64000"/>
              <a:buFont typeface="Lucida Grande CE"/>
              <a:buChar char="✕"/>
              <a:defRPr sz="1700"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 smtClean="0"/>
              <a:t>Text</a:t>
            </a:r>
            <a:endParaRPr lang="sk-SK" noProof="0"/>
          </a:p>
        </p:txBody>
      </p:sp>
      <p:sp>
        <p:nvSpPr>
          <p:cNvPr id="12" name="Rectangle 11"/>
          <p:cNvSpPr/>
          <p:nvPr userDrawn="1"/>
        </p:nvSpPr>
        <p:spPr>
          <a:xfrm>
            <a:off x="2080152" y="1547937"/>
            <a:ext cx="3263462" cy="691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0000"/>
              </a:solidFill>
            </a:endParaRP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5418174" y="1617049"/>
            <a:ext cx="3263463" cy="305957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lIns="108000" tIns="36000" bIns="36000" anchor="t" anchorCtr="0"/>
          <a:lstStyle>
            <a:lvl1pPr marL="0" indent="180975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64000"/>
              <a:buFont typeface="Lucida Grande CE"/>
              <a:buChar char="✕"/>
              <a:defRPr sz="1700"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 smtClean="0"/>
              <a:t>Text</a:t>
            </a:r>
            <a:endParaRPr lang="sk-SK" noProof="0"/>
          </a:p>
        </p:txBody>
      </p:sp>
      <p:sp>
        <p:nvSpPr>
          <p:cNvPr id="14" name="Rectangle 13"/>
          <p:cNvSpPr/>
          <p:nvPr userDrawn="1"/>
        </p:nvSpPr>
        <p:spPr>
          <a:xfrm>
            <a:off x="5418175" y="1547937"/>
            <a:ext cx="3263462" cy="691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80152" y="1124670"/>
            <a:ext cx="6601485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080151" y="1547936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2080151" y="2078395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2080151" y="2608854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2080151" y="3139313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2080151" y="3669772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  <p:sp>
        <p:nvSpPr>
          <p:cNvPr id="40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080151" y="4200231"/>
            <a:ext cx="6601487" cy="467999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0" bIns="36000" anchor="ctr" anchorCtr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80153" y="1124670"/>
            <a:ext cx="3276000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080152" y="1547936"/>
            <a:ext cx="32760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99" y="1547936"/>
            <a:ext cx="3276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56"/>
          <p:cNvSpPr>
            <a:spLocks noGrp="1"/>
          </p:cNvSpPr>
          <p:nvPr>
            <p:ph type="body" sz="quarter" idx="23" hasCustomPrompt="1"/>
          </p:nvPr>
        </p:nvSpPr>
        <p:spPr>
          <a:xfrm>
            <a:off x="5410799" y="1124670"/>
            <a:ext cx="3276000" cy="365912"/>
          </a:xfrm>
          <a:prstGeom prst="rect">
            <a:avLst/>
          </a:prstGeom>
        </p:spPr>
        <p:txBody>
          <a:bodyPr vert="horz" tIns="0" bIns="0" anchor="b" anchorCtr="0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ADC53D"/>
                </a:solidFill>
              </a:defRPr>
            </a:lvl1pPr>
          </a:lstStyle>
          <a:p>
            <a:pPr lvl="0"/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080152" y="2179456"/>
            <a:ext cx="32760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5410799" y="2179456"/>
            <a:ext cx="3276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2080152" y="2810976"/>
            <a:ext cx="32760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5410799" y="2810976"/>
            <a:ext cx="3276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080152" y="3442496"/>
            <a:ext cx="32760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5410799" y="3442496"/>
            <a:ext cx="3276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2080152" y="4074016"/>
            <a:ext cx="32760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5410799" y="4074016"/>
            <a:ext cx="3276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0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80153" y="1124670"/>
            <a:ext cx="3265239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066272" y="154793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396919" y="154793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56"/>
          <p:cNvSpPr>
            <a:spLocks noGrp="1"/>
          </p:cNvSpPr>
          <p:nvPr>
            <p:ph type="body" sz="quarter" idx="23" hasCustomPrompt="1"/>
          </p:nvPr>
        </p:nvSpPr>
        <p:spPr>
          <a:xfrm>
            <a:off x="5396919" y="1124670"/>
            <a:ext cx="3291610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ADC53D"/>
                </a:solidFill>
              </a:defRPr>
            </a:lvl1pPr>
          </a:lstStyle>
          <a:p>
            <a:pPr lvl="0"/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2066272" y="217945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5" hasCustomPrompt="1"/>
          </p:nvPr>
        </p:nvSpPr>
        <p:spPr>
          <a:xfrm>
            <a:off x="5396919" y="217945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2066272" y="281097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7" hasCustomPrompt="1"/>
          </p:nvPr>
        </p:nvSpPr>
        <p:spPr>
          <a:xfrm>
            <a:off x="5396919" y="281097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8" hasCustomPrompt="1"/>
          </p:nvPr>
        </p:nvSpPr>
        <p:spPr>
          <a:xfrm>
            <a:off x="2066272" y="344249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5396919" y="344249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2066272" y="407401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5396919" y="407401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3733592" y="154793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3733592" y="217945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34" hasCustomPrompt="1"/>
          </p:nvPr>
        </p:nvSpPr>
        <p:spPr>
          <a:xfrm>
            <a:off x="3733592" y="281097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3733592" y="344249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5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3733592" y="4074016"/>
            <a:ext cx="1611800" cy="57600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7068529" y="154793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7068529" y="217945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8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7068529" y="281097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9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7068529" y="344249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0" name="Text Placeholder 18"/>
          <p:cNvSpPr>
            <a:spLocks noGrp="1"/>
          </p:cNvSpPr>
          <p:nvPr>
            <p:ph type="body" sz="quarter" idx="41" hasCustomPrompt="1"/>
          </p:nvPr>
        </p:nvSpPr>
        <p:spPr>
          <a:xfrm>
            <a:off x="7068529" y="4074016"/>
            <a:ext cx="1620000" cy="576000"/>
          </a:xfrm>
          <a:prstGeom prst="rect">
            <a:avLst/>
          </a:prstGeom>
          <a:solidFill>
            <a:srgbClr val="ADC53D"/>
          </a:solidFill>
          <a:ln>
            <a:noFill/>
          </a:ln>
        </p:spPr>
        <p:txBody>
          <a:bodyPr vert="horz" tIns="36000" bIns="36000" anchor="ctr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y_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80152" y="1124670"/>
            <a:ext cx="6601485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2080152" y="1582348"/>
            <a:ext cx="6601485" cy="30942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Objekt</a:t>
            </a: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171322" y="1603168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y_graf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2" hasCustomPrompt="1"/>
          </p:nvPr>
        </p:nvSpPr>
        <p:spPr>
          <a:xfrm>
            <a:off x="2080152" y="694012"/>
            <a:ext cx="6601485" cy="39826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Objekt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_ve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68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zov prezenta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667421"/>
            <a:ext cx="5525799" cy="516381"/>
          </a:xfrm>
          <a:prstGeom prst="rect">
            <a:avLst/>
          </a:prstGeom>
        </p:spPr>
        <p:txBody>
          <a:bodyPr vert="horz" wrap="square" anchor="ctr" anchorCtr="0">
            <a:spAutoFit/>
          </a:bodyPr>
          <a:lstStyle>
            <a:lvl1pPr algn="l">
              <a:lnSpc>
                <a:spcPts val="3200"/>
              </a:lnSpc>
              <a:defRPr sz="3200" b="0" i="0" strike="noStrike" cap="none" spc="0">
                <a:ln>
                  <a:noFill/>
                </a:ln>
                <a:latin typeface="+mn-lt"/>
              </a:defRPr>
            </a:lvl1pPr>
          </a:lstStyle>
          <a:p>
            <a:r>
              <a:rPr lang="en-US" dirty="0" smtClean="0"/>
              <a:t>N</a:t>
            </a:r>
            <a:r>
              <a:rPr lang="sk-SK" dirty="0" smtClean="0"/>
              <a:t>ázov prezentácie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556101"/>
            <a:ext cx="2133600" cy="5334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797485" y="3357563"/>
            <a:ext cx="5852802" cy="807743"/>
          </a:xfrm>
          <a:prstGeom prst="rect">
            <a:avLst/>
          </a:prstGeom>
        </p:spPr>
        <p:txBody>
          <a:bodyPr vert="horz">
            <a:spAutoFit/>
          </a:bodyPr>
          <a:lstStyle>
            <a:lvl1pPr marL="355600" indent="-355600">
              <a:buClr>
                <a:schemeClr val="bg1"/>
              </a:buClr>
              <a:buSzPct val="69000"/>
              <a:buFont typeface="Lucida Grande CE"/>
              <a:buChar char="◎"/>
              <a:defRPr sz="2600">
                <a:solidFill>
                  <a:srgbClr val="009DE0"/>
                </a:solidFill>
              </a:defRPr>
            </a:lvl1pPr>
            <a:lvl2pPr marL="355600" indent="-355600">
              <a:lnSpc>
                <a:spcPts val="2000"/>
              </a:lnSpc>
              <a:buClr>
                <a:schemeClr val="bg1"/>
              </a:buClr>
              <a:defRPr sz="1800"/>
            </a:lvl2pPr>
          </a:lstStyle>
          <a:p>
            <a:pPr lvl="0"/>
            <a:r>
              <a:rPr lang="sk-SK" dirty="0" smtClean="0"/>
              <a:t>Meno</a:t>
            </a:r>
          </a:p>
          <a:p>
            <a:pPr lvl="1"/>
            <a:r>
              <a:rPr lang="sk-SK" dirty="0" smtClean="0"/>
              <a:t>Second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241531" y="3357563"/>
            <a:ext cx="360000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85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 na celu ploc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1" y="694012"/>
            <a:ext cx="8231377" cy="3675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2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ladna_str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5133" y="1518055"/>
            <a:ext cx="6981666" cy="3158563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ts val="2600"/>
              </a:lnSpc>
              <a:buClr>
                <a:schemeClr val="bg1"/>
              </a:buClr>
              <a:buSzPct val="73000"/>
              <a:buFont typeface="Lucida Grande CE"/>
              <a:buChar char="◎"/>
              <a:defRPr sz="2400"/>
            </a:lvl1pPr>
            <a:lvl2pPr marL="541338" indent="-185738">
              <a:lnSpc>
                <a:spcPts val="2300"/>
              </a:lnSpc>
              <a:buClr>
                <a:srgbClr val="009DE0"/>
              </a:buClr>
              <a:buSzPct val="64000"/>
              <a:buFont typeface="Wingdings" charset="2"/>
              <a:buChar char="✕"/>
              <a:defRPr sz="2200">
                <a:solidFill>
                  <a:srgbClr val="009DE0"/>
                </a:solidFill>
              </a:defRPr>
            </a:lvl2pPr>
            <a:lvl3pPr marL="985838" indent="-355600">
              <a:lnSpc>
                <a:spcPts val="2100"/>
              </a:lnSpc>
              <a:buClr>
                <a:srgbClr val="ADC53D"/>
              </a:buClr>
              <a:buSzPct val="75000"/>
              <a:buFont typeface="Wingdings" charset="2"/>
              <a:buChar char="—"/>
              <a:defRPr sz="2000">
                <a:solidFill>
                  <a:srgbClr val="ADC53D"/>
                </a:solidFill>
              </a:defRPr>
            </a:lvl3pPr>
          </a:lstStyle>
          <a:p>
            <a:pPr lvl="0"/>
            <a:r>
              <a:rPr lang="sk-SK" dirty="0" smtClean="0"/>
              <a:t>Kliknite pre vloženie textu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8513" y="1114411"/>
            <a:ext cx="6648287" cy="376171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30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9FD0-F828-C545-86E3-609A563CD824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7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1021-5059-6446-BCD4-72BC4DF1CD67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00400" y="694012"/>
            <a:ext cx="5486400" cy="36782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1006265" y="1152060"/>
            <a:ext cx="2012530" cy="322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0" indent="0">
              <a:buFontTx/>
              <a:buNone/>
              <a:defRPr sz="1200" baseline="0">
                <a:latin typeface="Lucida Sans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 smtClean="0"/>
              <a:t>Popisok obrázku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_s_popisko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5661-9E88-384D-A737-9D7AB57C5CC3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013" y="3143756"/>
            <a:ext cx="2729601" cy="184666"/>
          </a:xfrm>
          <a:prstGeom prst="rect">
            <a:avLst/>
          </a:prstGeom>
        </p:spPr>
        <p:txBody>
          <a:bodyPr lIns="36000" tIns="0" rIns="36000" bIns="0">
            <a:spAutoFit/>
          </a:bodyPr>
          <a:lstStyle>
            <a:lvl1pPr marL="0" indent="0">
              <a:spcBef>
                <a:spcPts val="336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00400" y="1214402"/>
            <a:ext cx="2719214" cy="1880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957199" y="1214402"/>
            <a:ext cx="2719214" cy="1880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1006265" y="1152060"/>
            <a:ext cx="2012530" cy="322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baseline="0">
                <a:solidFill>
                  <a:srgbClr val="009DE0"/>
                </a:solidFill>
                <a:latin typeface="+mn-lt"/>
              </a:defRPr>
            </a:lvl1pPr>
            <a:lvl2pPr marL="0" indent="0">
              <a:buFontTx/>
              <a:buNone/>
              <a:defRPr sz="1200" baseline="0">
                <a:latin typeface="Lucida Sans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Titulok</a:t>
            </a:r>
            <a:endParaRPr lang="sk-SK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57199" y="3143756"/>
            <a:ext cx="2729601" cy="184666"/>
          </a:xfrm>
          <a:prstGeom prst="rect">
            <a:avLst/>
          </a:prstGeom>
        </p:spPr>
        <p:txBody>
          <a:bodyPr lIns="36000" tIns="0" rIns="36000" bIns="0">
            <a:spAutoFit/>
          </a:bodyPr>
          <a:lstStyle>
            <a:lvl1pPr marL="0" indent="0">
              <a:spcBef>
                <a:spcPts val="336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6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_s_popiskom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5661-9E88-384D-A737-9D7AB57C5CC3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013" y="2320709"/>
            <a:ext cx="2729601" cy="385939"/>
          </a:xfrm>
          <a:prstGeom prst="rect">
            <a:avLst/>
          </a:prstGeom>
        </p:spPr>
        <p:txBody>
          <a:bodyPr lIns="36000" tIns="0" rIns="36000" bIns="0" anchor="t" anchorCtr="0">
            <a:no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00400" y="694013"/>
            <a:ext cx="2719214" cy="158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1006265" y="1152060"/>
            <a:ext cx="2012530" cy="322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baseline="0">
                <a:solidFill>
                  <a:srgbClr val="009DE0"/>
                </a:solidFill>
                <a:latin typeface="+mn-lt"/>
              </a:defRPr>
            </a:lvl1pPr>
            <a:lvl2pPr marL="0" indent="0">
              <a:buFontTx/>
              <a:buNone/>
              <a:defRPr sz="1200" baseline="0">
                <a:latin typeface="Lucida Sans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Titulok</a:t>
            </a:r>
            <a:endParaRPr lang="sk-SK" dirty="0" smtClean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957199" y="694013"/>
            <a:ext cx="2719214" cy="158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00400" y="2748288"/>
            <a:ext cx="2719214" cy="158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957199" y="2748288"/>
            <a:ext cx="2719214" cy="158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Obrázok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46812" y="2320709"/>
            <a:ext cx="2729601" cy="385939"/>
          </a:xfrm>
          <a:prstGeom prst="rect">
            <a:avLst/>
          </a:prstGeom>
        </p:spPr>
        <p:txBody>
          <a:bodyPr lIns="36000" tIns="0" rIns="36000" bIns="0" anchor="t" anchorCtr="0">
            <a:no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3190013" y="4373928"/>
            <a:ext cx="2729601" cy="385939"/>
          </a:xfrm>
          <a:prstGeom prst="rect">
            <a:avLst/>
          </a:prstGeom>
        </p:spPr>
        <p:txBody>
          <a:bodyPr lIns="36000" tIns="0" rIns="36000" bIns="0" anchor="t" anchorCtr="0">
            <a:no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946812" y="4373928"/>
            <a:ext cx="2729601" cy="385939"/>
          </a:xfrm>
          <a:prstGeom prst="rect">
            <a:avLst/>
          </a:prstGeom>
        </p:spPr>
        <p:txBody>
          <a:bodyPr lIns="36000" tIns="0" rIns="36000" bIns="0" anchor="t" anchorCtr="0">
            <a:no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200" baseline="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7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ladna_stranka_2_stl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9715-28D8-5840-84FC-470597F44EC1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038513" y="1114411"/>
            <a:ext cx="6648287" cy="376171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30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961910" y="1518055"/>
            <a:ext cx="3312000" cy="3158563"/>
          </a:xfrm>
          <a:prstGeom prst="rect">
            <a:avLst/>
          </a:prstGeom>
        </p:spPr>
        <p:txBody>
          <a:bodyPr vert="horz" lIns="0" rIns="0"/>
          <a:lstStyle>
            <a:lvl1pPr marL="180975" indent="-180975">
              <a:lnSpc>
                <a:spcPts val="2600"/>
              </a:lnSpc>
              <a:buClr>
                <a:schemeClr val="bg1"/>
              </a:buClr>
              <a:buSzPct val="25000"/>
              <a:buFont typeface="Lucida Grande CE"/>
              <a:buChar char="◎"/>
              <a:defRPr sz="2400"/>
            </a:lvl1pPr>
            <a:lvl2pPr marL="360363" indent="-179388">
              <a:lnSpc>
                <a:spcPts val="2300"/>
              </a:lnSpc>
              <a:buClr>
                <a:srgbClr val="009DE0"/>
              </a:buClr>
              <a:buSzPct val="64000"/>
              <a:buFont typeface="Wingdings" charset="2"/>
              <a:buChar char="✕"/>
              <a:defRPr sz="2200">
                <a:solidFill>
                  <a:srgbClr val="009DE0"/>
                </a:solidFill>
              </a:defRPr>
            </a:lvl2pPr>
            <a:lvl3pPr marL="804863" indent="-354013">
              <a:lnSpc>
                <a:spcPts val="2100"/>
              </a:lnSpc>
              <a:buClr>
                <a:srgbClr val="ADC53D"/>
              </a:buClr>
              <a:buSzPct val="75000"/>
              <a:buFont typeface="Wingdings" charset="2"/>
              <a:buChar char="—"/>
              <a:tabLst/>
              <a:defRPr sz="2000">
                <a:solidFill>
                  <a:srgbClr val="ADC53D"/>
                </a:solidFill>
              </a:defRPr>
            </a:lvl3pPr>
          </a:lstStyle>
          <a:p>
            <a:pPr lvl="0"/>
            <a:r>
              <a:rPr lang="sk-SK" dirty="0" smtClean="0"/>
              <a:t>Kliknite pre vloženie textu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374800" y="1518055"/>
            <a:ext cx="3312000" cy="3158563"/>
          </a:xfrm>
          <a:prstGeom prst="rect">
            <a:avLst/>
          </a:prstGeom>
        </p:spPr>
        <p:txBody>
          <a:bodyPr vert="horz" lIns="0" rIns="0"/>
          <a:lstStyle>
            <a:lvl1pPr marL="180975" indent="-180975">
              <a:lnSpc>
                <a:spcPts val="2600"/>
              </a:lnSpc>
              <a:buClr>
                <a:schemeClr val="bg1"/>
              </a:buClr>
              <a:buSzPct val="25000"/>
              <a:buFont typeface="Lucida Grande CE"/>
              <a:buChar char="◎"/>
              <a:defRPr sz="2400"/>
            </a:lvl1pPr>
            <a:lvl2pPr marL="360363" indent="-179388">
              <a:lnSpc>
                <a:spcPts val="2300"/>
              </a:lnSpc>
              <a:buClr>
                <a:srgbClr val="009DE0"/>
              </a:buClr>
              <a:buSzPct val="64000"/>
              <a:buFont typeface="Wingdings" charset="2"/>
              <a:buChar char="✕"/>
              <a:defRPr sz="2200">
                <a:solidFill>
                  <a:srgbClr val="009DE0"/>
                </a:solidFill>
              </a:defRPr>
            </a:lvl2pPr>
            <a:lvl3pPr marL="804863" indent="-354013">
              <a:lnSpc>
                <a:spcPts val="2100"/>
              </a:lnSpc>
              <a:buClr>
                <a:srgbClr val="ADC53D"/>
              </a:buClr>
              <a:buSzPct val="75000"/>
              <a:buFont typeface="Wingdings" charset="2"/>
              <a:buChar char="—"/>
              <a:tabLst/>
              <a:defRPr sz="2000">
                <a:solidFill>
                  <a:srgbClr val="ADC53D"/>
                </a:solidFill>
              </a:defRPr>
            </a:lvl3pPr>
          </a:lstStyle>
          <a:p>
            <a:pPr lvl="0"/>
            <a:r>
              <a:rPr lang="sk-SK" dirty="0" smtClean="0"/>
              <a:t>Kliknite pre vloženie textu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</p:txBody>
      </p:sp>
    </p:spTree>
    <p:extLst>
      <p:ext uri="{BB962C8B-B14F-4D97-AF65-F5344CB8AC3E}">
        <p14:creationId xmlns:p14="http://schemas.microsoft.com/office/powerpoint/2010/main" val="35966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text_pozad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400881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152" y="909158"/>
            <a:ext cx="469756" cy="4697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80152" y="1124670"/>
            <a:ext cx="6601485" cy="365912"/>
          </a:xfrm>
          <a:prstGeom prst="rect">
            <a:avLst/>
          </a:prstGeom>
        </p:spPr>
        <p:txBody>
          <a:bodyPr vert="horz" wrap="square" tIns="0" bIns="0" anchor="b" anchorCtr="0">
            <a:spAutoFit/>
          </a:bodyPr>
          <a:lstStyle>
            <a:lvl1pPr algn="l">
              <a:lnSpc>
                <a:spcPts val="2800"/>
              </a:lnSpc>
              <a:defRPr sz="2600" b="1" i="0" cap="none" spc="0">
                <a:solidFill>
                  <a:srgbClr val="009DE0"/>
                </a:solidFill>
                <a:latin typeface="+mn-lt"/>
              </a:defRPr>
            </a:lvl1pPr>
          </a:lstStyle>
          <a:p>
            <a:r>
              <a:rPr lang="sk-SK" dirty="0" smtClean="0"/>
              <a:t>Titulok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080151" y="1617049"/>
            <a:ext cx="6601487" cy="3059570"/>
          </a:xfrm>
          <a:prstGeom prst="rect">
            <a:avLst/>
          </a:prstGeom>
          <a:solidFill>
            <a:srgbClr val="59BEFF"/>
          </a:solidFill>
          <a:ln>
            <a:noFill/>
          </a:ln>
        </p:spPr>
        <p:txBody>
          <a:bodyPr vert="horz" lIns="108000" tIns="36000" bIns="36000" anchor="t" anchorCtr="0"/>
          <a:lstStyle>
            <a:lvl1pPr marL="0" indent="180975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64000"/>
              <a:buFont typeface="Lucida Grande CE"/>
              <a:buChar char="✕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 smtClean="0"/>
              <a:t>Text</a:t>
            </a:r>
            <a:endParaRPr lang="sk-SK" noProof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4676619"/>
            <a:ext cx="333933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>
          <a:xfrm>
            <a:off x="457200" y="4468809"/>
            <a:ext cx="398708" cy="291557"/>
          </a:xfrm>
          <a:prstGeom prst="rect">
            <a:avLst/>
          </a:prstGeom>
        </p:spPr>
        <p:txBody>
          <a:bodyPr lIns="0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7B28D87-D9E0-5C44-84E5-F16D35C542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080151" y="1547937"/>
            <a:ext cx="6601485" cy="691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BAD53-35EC-1543-970E-FFD31F24025E}" type="datetime1">
              <a:rPr lang="sk-SK" smtClean="0"/>
              <a:pPr/>
              <a:t>15.12.14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57201" y="1"/>
            <a:ext cx="8229600" cy="338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57204" y="4819488"/>
            <a:ext cx="8229601" cy="3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2" r:id="rId3"/>
    <p:sldLayoutId id="2147483650" r:id="rId4"/>
    <p:sldLayoutId id="2147483651" r:id="rId5"/>
    <p:sldLayoutId id="2147483657" r:id="rId6"/>
    <p:sldLayoutId id="2147483678" r:id="rId7"/>
    <p:sldLayoutId id="2147483652" r:id="rId8"/>
    <p:sldLayoutId id="2147483679" r:id="rId9"/>
    <p:sldLayoutId id="2147483680" r:id="rId10"/>
    <p:sldLayoutId id="2147483676" r:id="rId11"/>
    <p:sldLayoutId id="2147483674" r:id="rId12"/>
    <p:sldLayoutId id="2147483677" r:id="rId13"/>
    <p:sldLayoutId id="2147483681" r:id="rId14"/>
    <p:sldLayoutId id="2147483682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1"/>
            <a:ext cx="8229600" cy="338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4" y="4819488"/>
            <a:ext cx="8229601" cy="3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22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dolinsky\Desktop\_Logo NOU\NOU_logo_final_vertica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8" y="586179"/>
            <a:ext cx="8189033" cy="38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39466" y="1518055"/>
            <a:ext cx="7547333" cy="3158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b="1" dirty="0" err="1" smtClean="0"/>
              <a:t>Intenzívne</a:t>
            </a:r>
            <a:r>
              <a:rPr lang="en-US" b="1" dirty="0" smtClean="0"/>
              <a:t> </a:t>
            </a:r>
            <a:r>
              <a:rPr lang="en-US" b="1" dirty="0" err="1" smtClean="0"/>
              <a:t>oslovovanie</a:t>
            </a:r>
            <a:r>
              <a:rPr lang="en-US" b="1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vyhľadávanie</a:t>
            </a:r>
            <a:r>
              <a:rPr lang="en-US" dirty="0" smtClean="0"/>
              <a:t> </a:t>
            </a:r>
            <a:r>
              <a:rPr lang="en-US" dirty="0" err="1" smtClean="0"/>
              <a:t>podporovateľov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err="1" smtClean="0"/>
              <a:t>sponzorov</a:t>
            </a:r>
            <a:r>
              <a:rPr lang="en-US" b="1" dirty="0" smtClean="0"/>
              <a:t> a </a:t>
            </a:r>
            <a:r>
              <a:rPr lang="en-US" b="1" dirty="0" err="1" smtClean="0"/>
              <a:t>darcov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   </a:t>
            </a:r>
            <a:r>
              <a:rPr lang="sk-SK" dirty="0" smtClean="0">
                <a:solidFill>
                  <a:srgbClr val="009DE0"/>
                </a:solidFill>
              </a:rPr>
              <a:t>– Priama podpora ústavu (Nadácia SPP, Samsung, NBS...)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smtClean="0"/>
              <a:t>    </a:t>
            </a:r>
            <a:r>
              <a:rPr lang="sk-SK" dirty="0" smtClean="0">
                <a:solidFill>
                  <a:srgbClr val="ADC53D"/>
                </a:solidFill>
              </a:rPr>
              <a:t>– </a:t>
            </a:r>
            <a:r>
              <a:rPr lang="sk-SK" b="1" dirty="0" smtClean="0">
                <a:solidFill>
                  <a:srgbClr val="ADC53D"/>
                </a:solidFill>
              </a:rPr>
              <a:t>OZ Združenie priateľov NOÚ</a:t>
            </a:r>
            <a:endParaRPr lang="en-US" b="1" dirty="0">
              <a:solidFill>
                <a:srgbClr val="ADC53D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1715" y="989629"/>
            <a:ext cx="7295085" cy="376171"/>
          </a:xfrm>
        </p:spPr>
        <p:txBody>
          <a:bodyPr/>
          <a:lstStyle/>
          <a:p>
            <a:r>
              <a:rPr lang="en-US" dirty="0" err="1" smtClean="0"/>
              <a:t>Alternatívne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en-US" dirty="0" smtClean="0"/>
              <a:t> </a:t>
            </a:r>
            <a:r>
              <a:rPr lang="en-US" dirty="0" err="1" smtClean="0"/>
              <a:t>financovania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uvodna_foto_zdruzeni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380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855908" y="694012"/>
            <a:ext cx="2162887" cy="3678266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err="1" smtClean="0">
                <a:solidFill>
                  <a:srgbClr val="009DE0"/>
                </a:solidFill>
              </a:rPr>
              <a:t>Nová</a:t>
            </a:r>
            <a:endParaRPr lang="en-US" sz="2800" b="1" dirty="0" smtClean="0">
              <a:solidFill>
                <a:srgbClr val="009DE0"/>
              </a:solidFill>
            </a:endParaRPr>
          </a:p>
          <a:p>
            <a:r>
              <a:rPr lang="en-US" sz="2800" b="1" dirty="0" err="1">
                <a:solidFill>
                  <a:srgbClr val="009DE0"/>
                </a:solidFill>
              </a:rPr>
              <a:t>k</a:t>
            </a:r>
            <a:r>
              <a:rPr lang="en-US" sz="2800" b="1" dirty="0" err="1" smtClean="0">
                <a:solidFill>
                  <a:srgbClr val="009DE0"/>
                </a:solidFill>
              </a:rPr>
              <a:t>omunikačná</a:t>
            </a:r>
            <a:r>
              <a:rPr lang="en-US" sz="2800" b="1" dirty="0" smtClean="0">
                <a:solidFill>
                  <a:srgbClr val="009DE0"/>
                </a:solidFill>
              </a:rPr>
              <a:t> </a:t>
            </a:r>
          </a:p>
          <a:p>
            <a:r>
              <a:rPr lang="en-US" sz="2800" b="1" dirty="0" err="1">
                <a:solidFill>
                  <a:srgbClr val="009DE0"/>
                </a:solidFill>
              </a:rPr>
              <a:t>s</a:t>
            </a:r>
            <a:r>
              <a:rPr lang="en-US" sz="2800" b="1" dirty="0" err="1" smtClean="0">
                <a:solidFill>
                  <a:srgbClr val="009DE0"/>
                </a:solidFill>
              </a:rPr>
              <a:t>tratégia</a:t>
            </a:r>
            <a:endParaRPr lang="en-US" sz="2800" b="1" dirty="0" smtClean="0">
              <a:solidFill>
                <a:srgbClr val="009DE0"/>
              </a:solidFill>
            </a:endParaRPr>
          </a:p>
          <a:p>
            <a:r>
              <a:rPr lang="en-US" sz="2800" b="1" dirty="0" smtClean="0">
                <a:solidFill>
                  <a:srgbClr val="009DE0"/>
                </a:solidFill>
              </a:rPr>
              <a:t>NOÚ</a:t>
            </a:r>
            <a:endParaRPr lang="en-US" sz="2800" b="1" dirty="0">
              <a:solidFill>
                <a:srgbClr val="009D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dolinsky\Desktop\_Logo NOU\NOU_logo_final_vertica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8" y="586179"/>
            <a:ext cx="8189033" cy="38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1006265" y="861237"/>
            <a:ext cx="2012530" cy="3511041"/>
          </a:xfrm>
        </p:spPr>
        <p:txBody>
          <a:bodyPr/>
          <a:lstStyle/>
          <a:p>
            <a:r>
              <a:rPr lang="sk-SK" sz="3000" b="1" dirty="0" smtClean="0">
                <a:solidFill>
                  <a:srgbClr val="009DE0"/>
                </a:solidFill>
              </a:rPr>
              <a:t>Prečo UMENIE ?</a:t>
            </a:r>
            <a:endParaRPr lang="en-US" sz="3000" b="1" dirty="0">
              <a:solidFill>
                <a:srgbClr val="009DE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7" descr="016-klinika_otvorenie_FACE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59156"/>
            <a:ext cx="5486400" cy="40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41470" y="878636"/>
            <a:ext cx="7669823" cy="3797982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solidFill>
                  <a:srgbClr val="009DE0"/>
                </a:solidFill>
              </a:rPr>
              <a:t>Vychádzali sme z vnútorného prostredia</a:t>
            </a:r>
          </a:p>
          <a:p>
            <a:pPr marL="0" indent="0">
              <a:buNone/>
            </a:pPr>
            <a:endParaRPr lang="sk-SK" b="1" dirty="0" smtClean="0">
              <a:solidFill>
                <a:srgbClr val="009DE0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rgbClr val="009DE0"/>
                </a:solidFill>
              </a:rPr>
              <a:t>NOÚ je „umeleckou nemocnicou</a:t>
            </a:r>
            <a:r>
              <a:rPr lang="en-US" b="1" dirty="0" smtClean="0">
                <a:solidFill>
                  <a:srgbClr val="009DE0"/>
                </a:solidFill>
              </a:rPr>
              <a:t>”</a:t>
            </a:r>
            <a:endParaRPr lang="sk-SK" b="1" dirty="0" smtClean="0">
              <a:solidFill>
                <a:srgbClr val="009DE0"/>
              </a:solidFill>
            </a:endParaRPr>
          </a:p>
          <a:p>
            <a:pPr marL="0" indent="0">
              <a:buNone/>
            </a:pPr>
            <a:r>
              <a:rPr lang="sk-SK" dirty="0" smtClean="0">
                <a:solidFill>
                  <a:srgbClr val="009DE0"/>
                </a:solidFill>
              </a:rPr>
              <a:t>– Unikátna </a:t>
            </a:r>
            <a:r>
              <a:rPr lang="sk-SK" dirty="0">
                <a:solidFill>
                  <a:srgbClr val="009DE0"/>
                </a:solidFill>
              </a:rPr>
              <a:t>a vzácna </a:t>
            </a:r>
            <a:r>
              <a:rPr lang="sk-SK" b="1" dirty="0">
                <a:solidFill>
                  <a:srgbClr val="009DE0"/>
                </a:solidFill>
              </a:rPr>
              <a:t>„umelecká </a:t>
            </a:r>
            <a:r>
              <a:rPr lang="sk-SK" b="1" dirty="0" smtClean="0">
                <a:solidFill>
                  <a:srgbClr val="009DE0"/>
                </a:solidFill>
              </a:rPr>
              <a:t>zbierka</a:t>
            </a:r>
            <a:r>
              <a:rPr lang="en-US" b="1" dirty="0">
                <a:solidFill>
                  <a:srgbClr val="009DE0"/>
                </a:solidFill>
              </a:rPr>
              <a:t>”</a:t>
            </a:r>
            <a:r>
              <a:rPr lang="sk-SK" b="1" dirty="0" smtClean="0">
                <a:solidFill>
                  <a:srgbClr val="009DE0"/>
                </a:solidFill>
              </a:rPr>
              <a:t> </a:t>
            </a:r>
            <a:r>
              <a:rPr lang="sk-SK" b="1" dirty="0">
                <a:solidFill>
                  <a:srgbClr val="009DE0"/>
                </a:solidFill>
              </a:rPr>
              <a:t>NOÚ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009DE0"/>
                </a:solidFill>
              </a:rPr>
              <a:t>– </a:t>
            </a:r>
            <a:r>
              <a:rPr lang="sk-SK" dirty="0">
                <a:solidFill>
                  <a:srgbClr val="009DE0"/>
                </a:solidFill>
              </a:rPr>
              <a:t>D</a:t>
            </a:r>
            <a:r>
              <a:rPr lang="sk-SK" dirty="0" smtClean="0">
                <a:solidFill>
                  <a:srgbClr val="009DE0"/>
                </a:solidFill>
              </a:rPr>
              <a:t>lhoročné </a:t>
            </a:r>
            <a:r>
              <a:rPr lang="sk-SK" dirty="0">
                <a:solidFill>
                  <a:srgbClr val="009DE0"/>
                </a:solidFill>
              </a:rPr>
              <a:t>smerovanie a aktivity NOÚ </a:t>
            </a:r>
            <a:r>
              <a:rPr lang="sk-SK" dirty="0" smtClean="0">
                <a:solidFill>
                  <a:srgbClr val="009DE0"/>
                </a:solidFill>
              </a:rPr>
              <a:t>– láska </a:t>
            </a:r>
            <a:r>
              <a:rPr lang="sk-SK" dirty="0">
                <a:solidFill>
                  <a:srgbClr val="009DE0"/>
                </a:solidFill>
              </a:rPr>
              <a:t>a pozitívny </a:t>
            </a:r>
            <a:endParaRPr lang="sk-SK" dirty="0" smtClean="0">
              <a:solidFill>
                <a:srgbClr val="009DE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 vzťah </a:t>
            </a:r>
            <a:r>
              <a:rPr lang="sk-SK" dirty="0">
                <a:solidFill>
                  <a:srgbClr val="009DE0"/>
                </a:solidFill>
              </a:rPr>
              <a:t>k </a:t>
            </a:r>
            <a:r>
              <a:rPr lang="sk-SK" dirty="0" smtClean="0">
                <a:solidFill>
                  <a:srgbClr val="009DE0"/>
                </a:solidFill>
              </a:rPr>
              <a:t>umeniu, </a:t>
            </a:r>
            <a:r>
              <a:rPr lang="sk-SK" b="1" dirty="0" smtClean="0">
                <a:solidFill>
                  <a:srgbClr val="009DE0"/>
                </a:solidFill>
              </a:rPr>
              <a:t>my z </a:t>
            </a:r>
            <a:r>
              <a:rPr lang="sk-SK" b="1" dirty="0">
                <a:solidFill>
                  <a:srgbClr val="009DE0"/>
                </a:solidFill>
              </a:rPr>
              <a:t>umenia čerpáme </a:t>
            </a:r>
            <a:r>
              <a:rPr lang="sk-SK" b="1" dirty="0" smtClean="0">
                <a:solidFill>
                  <a:srgbClr val="009DE0"/>
                </a:solidFill>
              </a:rPr>
              <a:t>energiu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k-SK" dirty="0" smtClean="0">
                <a:solidFill>
                  <a:srgbClr val="009DE0"/>
                </a:solidFill>
              </a:rPr>
              <a:t>– Pomenovanie </a:t>
            </a:r>
            <a:r>
              <a:rPr lang="sk-SK" b="1" dirty="0" smtClean="0">
                <a:solidFill>
                  <a:srgbClr val="009DE0"/>
                </a:solidFill>
              </a:rPr>
              <a:t>hodnôt</a:t>
            </a:r>
            <a:r>
              <a:rPr lang="sk-SK" dirty="0" smtClean="0">
                <a:solidFill>
                  <a:srgbClr val="009DE0"/>
                </a:solidFill>
              </a:rPr>
              <a:t>, </a:t>
            </a:r>
            <a:r>
              <a:rPr lang="sk-SK" b="1" dirty="0" smtClean="0">
                <a:solidFill>
                  <a:srgbClr val="009DE0"/>
                </a:solidFill>
              </a:rPr>
              <a:t>ktoré vyznávame</a:t>
            </a:r>
            <a:r>
              <a:rPr lang="sk-SK" dirty="0" smtClean="0">
                <a:solidFill>
                  <a:srgbClr val="009DE0"/>
                </a:solidFill>
              </a:rPr>
              <a:t>, pre nás je liečba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 onkologického pacienta </a:t>
            </a:r>
            <a:r>
              <a:rPr lang="sk-SK" dirty="0">
                <a:solidFill>
                  <a:srgbClr val="009DE0"/>
                </a:solidFill>
              </a:rPr>
              <a:t>– </a:t>
            </a:r>
            <a:r>
              <a:rPr lang="sk-SK" b="1" dirty="0" smtClean="0">
                <a:solidFill>
                  <a:srgbClr val="009DE0"/>
                </a:solidFill>
              </a:rPr>
              <a:t>UMENIE LIEČIŤ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k-SK" dirty="0" smtClean="0">
                <a:solidFill>
                  <a:srgbClr val="009DE0"/>
                </a:solidFill>
              </a:rPr>
              <a:t>– </a:t>
            </a:r>
            <a:r>
              <a:rPr lang="sk-SK" b="1" dirty="0">
                <a:solidFill>
                  <a:srgbClr val="009DE0"/>
                </a:solidFill>
              </a:rPr>
              <a:t>M</a:t>
            </a:r>
            <a:r>
              <a:rPr lang="sk-SK" b="1" dirty="0" smtClean="0">
                <a:solidFill>
                  <a:srgbClr val="009DE0"/>
                </a:solidFill>
              </a:rPr>
              <a:t>y chceme liečiť aj umením, </a:t>
            </a:r>
            <a:r>
              <a:rPr lang="sk-SK" dirty="0" smtClean="0">
                <a:solidFill>
                  <a:srgbClr val="009DE0"/>
                </a:solidFill>
              </a:rPr>
              <a:t>umenie </a:t>
            </a:r>
            <a:r>
              <a:rPr lang="sk-SK" dirty="0">
                <a:solidFill>
                  <a:srgbClr val="009DE0"/>
                </a:solidFill>
              </a:rPr>
              <a:t>estetizuje, kultivuje </a:t>
            </a:r>
            <a:endParaRPr lang="sk-SK" dirty="0" smtClean="0">
              <a:solidFill>
                <a:srgbClr val="009DE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a </a:t>
            </a:r>
            <a:r>
              <a:rPr lang="sk-SK" dirty="0">
                <a:solidFill>
                  <a:srgbClr val="009DE0"/>
                </a:solidFill>
              </a:rPr>
              <a:t>skrášluje </a:t>
            </a:r>
            <a:r>
              <a:rPr lang="sk-SK" dirty="0" smtClean="0">
                <a:solidFill>
                  <a:srgbClr val="009DE0"/>
                </a:solidFill>
              </a:rPr>
              <a:t>prostredie </a:t>
            </a:r>
            <a:r>
              <a:rPr lang="sk-SK" dirty="0">
                <a:solidFill>
                  <a:srgbClr val="009DE0"/>
                </a:solidFill>
              </a:rPr>
              <a:t>– </a:t>
            </a:r>
            <a:r>
              <a:rPr lang="sk-SK" dirty="0" smtClean="0">
                <a:solidFill>
                  <a:srgbClr val="009DE0"/>
                </a:solidFill>
              </a:rPr>
              <a:t>koncept </a:t>
            </a:r>
            <a:r>
              <a:rPr lang="sk-SK" b="1" dirty="0" smtClean="0">
                <a:solidFill>
                  <a:srgbClr val="009DE0"/>
                </a:solidFill>
              </a:rPr>
              <a:t>UMENIE LIEČI</a:t>
            </a:r>
            <a:endParaRPr lang="sk-SK" b="1" dirty="0">
              <a:solidFill>
                <a:srgbClr val="009DE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k-SK" b="1" dirty="0" smtClean="0">
                <a:solidFill>
                  <a:srgbClr val="009DE0"/>
                </a:solidFill>
              </a:rPr>
              <a:t>     </a:t>
            </a:r>
            <a:endParaRPr lang="sk-SK" b="1" dirty="0">
              <a:solidFill>
                <a:srgbClr val="009DE0"/>
              </a:solidFill>
            </a:endParaRPr>
          </a:p>
          <a:p>
            <a:pPr marL="0" indent="0">
              <a:buNone/>
            </a:pPr>
            <a:endParaRPr lang="sk-SK" b="1" dirty="0" smtClean="0">
              <a:solidFill>
                <a:srgbClr val="009DE0"/>
              </a:solidFill>
            </a:endParaRPr>
          </a:p>
          <a:p>
            <a:pPr marL="0" indent="0">
              <a:buNone/>
            </a:pPr>
            <a:r>
              <a:rPr lang="sk-SK" dirty="0" smtClean="0">
                <a:solidFill>
                  <a:srgbClr val="009DE0"/>
                </a:solidFill>
              </a:rPr>
              <a:t> </a:t>
            </a:r>
          </a:p>
          <a:p>
            <a:pPr marL="0" indent="0">
              <a:buNone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</a:t>
            </a:r>
            <a:endParaRPr lang="en-US" dirty="0">
              <a:solidFill>
                <a:srgbClr val="009DE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6804" y="1557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Zástupný symbol obsahu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1" y="754374"/>
            <a:ext cx="7910484" cy="37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9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2779" y="604458"/>
            <a:ext cx="6601946" cy="735244"/>
          </a:xfrm>
        </p:spPr>
        <p:txBody>
          <a:bodyPr/>
          <a:lstStyle/>
          <a:p>
            <a:r>
              <a:rPr lang="sk-SK" sz="3000" dirty="0" smtClean="0">
                <a:solidFill>
                  <a:srgbClr val="ADC53D"/>
                </a:solidFill>
              </a:rPr>
              <a:t>OZ Združenie priateľov NOÚ</a:t>
            </a:r>
            <a:br>
              <a:rPr lang="sk-SK" sz="3000" dirty="0" smtClean="0">
                <a:solidFill>
                  <a:srgbClr val="ADC53D"/>
                </a:solidFill>
              </a:rPr>
            </a:br>
            <a:r>
              <a:rPr lang="sk-SK" sz="2000" b="0" dirty="0" smtClean="0">
                <a:solidFill>
                  <a:schemeClr val="tx1"/>
                </a:solidFill>
              </a:rPr>
              <a:t>(vyzbierané prostriedky ku 30.08.2014)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198741" y="1740643"/>
            <a:ext cx="813115" cy="310047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sk-SK" b="1" dirty="0" smtClean="0"/>
              <a:t>Rok</a:t>
            </a:r>
            <a:endParaRPr lang="cs-CZ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1751963"/>
            <a:ext cx="1878298" cy="313451"/>
          </a:xfrm>
          <a:solidFill>
            <a:srgbClr val="009DE0"/>
          </a:solidFill>
        </p:spPr>
        <p:txBody>
          <a:bodyPr/>
          <a:lstStyle/>
          <a:p>
            <a:r>
              <a:rPr lang="sk-SK" dirty="0"/>
              <a:t>0,65 </a:t>
            </a:r>
            <a:r>
              <a:rPr lang="en-US" dirty="0"/>
              <a:t>─ </a:t>
            </a:r>
            <a:r>
              <a:rPr lang="sk-SK" dirty="0"/>
              <a:t>1,5 </a:t>
            </a:r>
            <a:r>
              <a:rPr lang="sk-SK" dirty="0" err="1" smtClean="0"/>
              <a:t>mSv</a:t>
            </a:r>
            <a:endParaRPr lang="cs-CZ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70894" y="1741881"/>
            <a:ext cx="1611800" cy="308809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sk-SK" b="1" dirty="0" smtClean="0"/>
              <a:t>Celková suma</a:t>
            </a:r>
            <a:endParaRPr lang="cs-CZ" b="1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2185007" y="2126220"/>
            <a:ext cx="813115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dirty="0" smtClean="0"/>
              <a:t>2009</a:t>
            </a:r>
            <a:endParaRPr lang="cs-CZ" dirty="0"/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2185007" y="2504472"/>
            <a:ext cx="813115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dirty="0" smtClean="0"/>
              <a:t>2010</a:t>
            </a:r>
            <a:endParaRPr lang="cs-CZ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185007" y="2882724"/>
            <a:ext cx="813115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dirty="0" smtClean="0"/>
              <a:t>2011</a:t>
            </a:r>
            <a:endParaRPr lang="cs-CZ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2175279" y="3260976"/>
            <a:ext cx="813115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dirty="0" smtClean="0"/>
              <a:t>2012</a:t>
            </a:r>
            <a:endParaRPr lang="cs-CZ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2185006" y="3639228"/>
            <a:ext cx="813115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dirty="0" smtClean="0"/>
              <a:t>2013</a:t>
            </a:r>
            <a:endParaRPr lang="cs-CZ" dirty="0"/>
          </a:p>
        </p:txBody>
      </p:sp>
      <p:sp>
        <p:nvSpPr>
          <p:cNvPr id="34" name="Text Placeholder 6"/>
          <p:cNvSpPr txBox="1">
            <a:spLocks/>
          </p:cNvSpPr>
          <p:nvPr/>
        </p:nvSpPr>
        <p:spPr>
          <a:xfrm>
            <a:off x="2184210" y="4018496"/>
            <a:ext cx="813115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b="1" dirty="0" smtClean="0"/>
              <a:t>2014</a:t>
            </a:r>
          </a:p>
          <a:p>
            <a:pPr algn="ctr"/>
            <a:r>
              <a:rPr lang="sk-SK" sz="1400" dirty="0" smtClean="0"/>
              <a:t>(30.08.)</a:t>
            </a:r>
            <a:endParaRPr lang="cs-CZ" sz="1400" dirty="0"/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70894" y="2127458"/>
            <a:ext cx="1611800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k-SK" dirty="0" smtClean="0"/>
              <a:t>0</a:t>
            </a:r>
            <a:endParaRPr lang="cs-CZ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70894" y="2505710"/>
            <a:ext cx="1611800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2 180,64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70894" y="2883962"/>
            <a:ext cx="1611800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86 534,51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58726" y="3262356"/>
            <a:ext cx="1611800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133 457,59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58726" y="3647933"/>
            <a:ext cx="1611800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257 912,76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58726" y="4033510"/>
            <a:ext cx="1611800" cy="577154"/>
          </a:xfrm>
          <a:solidFill>
            <a:srgbClr val="009DE0"/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sk-SK" dirty="0" smtClean="0">
              <a:solidFill>
                <a:srgbClr val="000000"/>
              </a:solidFill>
              <a:ea typeface="ＭＳ Ｐゴシック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175 800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sk-SK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79068" y="1763286"/>
            <a:ext cx="1878298" cy="287404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sk-SK" b="1" dirty="0" smtClean="0"/>
              <a:t>2%</a:t>
            </a:r>
            <a:endParaRPr lang="cs-CZ" b="1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2137541"/>
            <a:ext cx="1878298" cy="2874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k-SK" dirty="0" smtClean="0"/>
              <a:t>0</a:t>
            </a:r>
            <a:endParaRPr lang="cs-CZ" dirty="0"/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2042" y="2126220"/>
            <a:ext cx="1878298" cy="2874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k-SK" dirty="0" smtClean="0"/>
              <a:t>0</a:t>
            </a:r>
            <a:endParaRPr lang="cs-CZ" dirty="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2505710"/>
            <a:ext cx="1878298" cy="2874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2 180,64</a:t>
            </a:r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2042" y="2495788"/>
            <a:ext cx="1878298" cy="29732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cs-CZ" dirty="0" smtClean="0"/>
              <a:t>0</a:t>
            </a:r>
            <a:endParaRPr lang="cs-CZ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2865239"/>
            <a:ext cx="1878298" cy="3275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44 287,95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2042" y="2865240"/>
            <a:ext cx="1878298" cy="32753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42 246,56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3262355"/>
            <a:ext cx="1878298" cy="30880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68 628,77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1751964"/>
            <a:ext cx="1878298" cy="287404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sk-SK" b="1" dirty="0" smtClean="0"/>
              <a:t>Darcovia</a:t>
            </a:r>
            <a:endParaRPr lang="cs-CZ" b="1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79068" y="3272297"/>
            <a:ext cx="1878298" cy="2874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64 828,82</a:t>
            </a:r>
          </a:p>
        </p:txBody>
      </p:sp>
      <p:sp>
        <p:nvSpPr>
          <p:cNvPr id="6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41732" y="3653296"/>
            <a:ext cx="1878298" cy="30344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219 249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2042" y="3667080"/>
            <a:ext cx="1878298" cy="2874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38 663,76</a:t>
            </a: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31927" y="4033876"/>
            <a:ext cx="1878298" cy="576788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cs-CZ" dirty="0" smtClean="0"/>
              <a:t>78 800</a:t>
            </a:r>
            <a:endParaRPr lang="cs-CZ" dirty="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2042" y="4037026"/>
            <a:ext cx="1878298" cy="573638"/>
          </a:xfrm>
          <a:solidFill>
            <a:srgbClr val="009DE0"/>
          </a:solidFill>
        </p:spPr>
        <p:txBody>
          <a:bodyPr/>
          <a:lstStyle/>
          <a:p>
            <a:pPr algn="ctr"/>
            <a:r>
              <a:rPr lang="cs-CZ" dirty="0" smtClean="0"/>
              <a:t>97 000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51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 bwMode="auto">
          <a:xfrm>
            <a:off x="457200" y="740864"/>
            <a:ext cx="8229600" cy="6607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k-SK" sz="4800" dirty="0" smtClean="0">
                <a:latin typeface="+mj-lt"/>
              </a:rPr>
              <a:t>Partnerstvo</a:t>
            </a:r>
            <a:endParaRPr lang="en-US" sz="4800" b="1" dirty="0">
              <a:latin typeface="+mj-lt"/>
            </a:endParaRPr>
          </a:p>
        </p:txBody>
      </p:sp>
      <p:pic>
        <p:nvPicPr>
          <p:cNvPr id="5" name="Picture 4" descr="C:\Documents and Settings\dolinsky\Desktop\_Logo NOU\NOU_logo_final_vertical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1" y="1842149"/>
            <a:ext cx="4129490" cy="195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dolinsky\Desktop\ZPN_logo_final_vertical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89" y="1822323"/>
            <a:ext cx="4318339" cy="20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855908" y="974329"/>
            <a:ext cx="2276397" cy="3397949"/>
          </a:xfrm>
        </p:spPr>
        <p:txBody>
          <a:bodyPr/>
          <a:lstStyle/>
          <a:p>
            <a:r>
              <a:rPr lang="sk-SK" sz="1800" b="1" u="sng" dirty="0" smtClean="0">
                <a:solidFill>
                  <a:srgbClr val="ADC53D"/>
                </a:solidFill>
              </a:rPr>
              <a:t>www.priatelianou.sk</a:t>
            </a:r>
          </a:p>
          <a:p>
            <a:endParaRPr lang="sk-SK" sz="1800" dirty="0" smtClean="0"/>
          </a:p>
          <a:p>
            <a:pPr marL="285750" indent="-285750">
              <a:buFont typeface="Arial"/>
              <a:buChar char="•"/>
            </a:pPr>
            <a:r>
              <a:rPr lang="sk-SK" sz="1800" b="1" dirty="0" smtClean="0"/>
              <a:t>Mediálne výstupy </a:t>
            </a:r>
            <a:r>
              <a:rPr lang="sk-SK" sz="1800" dirty="0" smtClean="0"/>
              <a:t>o aktivitách NOÚ a práci združenia</a:t>
            </a:r>
          </a:p>
          <a:p>
            <a:pPr marL="285750" indent="-285750">
              <a:buFont typeface="Arial"/>
              <a:buChar char="•"/>
            </a:pPr>
            <a:r>
              <a:rPr lang="sk-SK" sz="1800" b="1" dirty="0" smtClean="0"/>
              <a:t>Promo</a:t>
            </a:r>
            <a:r>
              <a:rPr lang="sk-SK" sz="1800" dirty="0" smtClean="0"/>
              <a:t> 2% a ďalších aktivít</a:t>
            </a:r>
          </a:p>
          <a:p>
            <a:pPr marL="285750" indent="-285750">
              <a:buFont typeface="Arial"/>
              <a:buChar char="•"/>
            </a:pPr>
            <a:r>
              <a:rPr lang="sk-SK" sz="1800" b="1" dirty="0" smtClean="0"/>
              <a:t>Aktuálne projekty</a:t>
            </a:r>
          </a:p>
          <a:p>
            <a:pPr marL="285750" indent="-285750">
              <a:buFont typeface="Arial"/>
              <a:buChar char="•"/>
            </a:pPr>
            <a:r>
              <a:rPr lang="sk-SK" sz="1800" b="1" dirty="0" smtClean="0"/>
              <a:t>Web je </a:t>
            </a:r>
            <a:r>
              <a:rPr lang="sk-SK" sz="1800" dirty="0" smtClean="0"/>
              <a:t>zároveň finančný nástroj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Zástupný symbol obsahu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" b="27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9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6" descr="letak 2%_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 bwMode="auto">
          <a:xfrm>
            <a:off x="375126" y="694012"/>
            <a:ext cx="3303707" cy="147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vysivk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33" y="689515"/>
            <a:ext cx="196056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letak_zen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96" y="694012"/>
            <a:ext cx="3112173" cy="146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OACH_broz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33" y="2132010"/>
            <a:ext cx="1939070" cy="26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letak_T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06">
            <a:off x="480059" y="2724415"/>
            <a:ext cx="3150730" cy="151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letak_zen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362">
            <a:off x="5513573" y="2726514"/>
            <a:ext cx="3276086" cy="151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00885" y="1252709"/>
            <a:ext cx="5649114" cy="182686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4000" b="1" dirty="0"/>
              <a:t>Ako dosiahnuť kladné hospodárenie v štátnej nemocnici a </a:t>
            </a:r>
            <a:r>
              <a:rPr lang="sk-SK" sz="4000" b="1" dirty="0" smtClean="0"/>
              <a:t>zároveň </a:t>
            </a:r>
            <a:r>
              <a:rPr lang="sk-SK" sz="4000" b="1" dirty="0"/>
              <a:t>ju </a:t>
            </a:r>
            <a:r>
              <a:rPr lang="sk-SK" sz="4000" b="1" dirty="0" smtClean="0"/>
              <a:t>modernizovať ?</a:t>
            </a:r>
            <a:endParaRPr lang="cs-CZ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52956" y="3392754"/>
            <a:ext cx="5997043" cy="907970"/>
          </a:xfrm>
        </p:spPr>
        <p:txBody>
          <a:bodyPr/>
          <a:lstStyle/>
          <a:p>
            <a:r>
              <a:rPr lang="en-US" sz="4000" b="1" dirty="0" smtClean="0"/>
              <a:t>MUDr. Jozef Dolinský</a:t>
            </a:r>
          </a:p>
        </p:txBody>
      </p:sp>
    </p:spTree>
    <p:extLst>
      <p:ext uri="{BB962C8B-B14F-4D97-AF65-F5344CB8AC3E}">
        <p14:creationId xmlns:p14="http://schemas.microsoft.com/office/powerpoint/2010/main" val="20733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190013" y="3143755"/>
            <a:ext cx="2729601" cy="1317284"/>
          </a:xfrm>
        </p:spPr>
        <p:txBody>
          <a:bodyPr/>
          <a:lstStyle/>
          <a:p>
            <a:pPr algn="ctr"/>
            <a:r>
              <a:rPr lang="sk-SK" sz="2000" dirty="0"/>
              <a:t>Rekonštrukcia Transplantačnej jednotky</a:t>
            </a:r>
          </a:p>
          <a:p>
            <a:pPr algn="ctr"/>
            <a:r>
              <a:rPr lang="sk-SK" sz="2000" b="1" dirty="0">
                <a:solidFill>
                  <a:srgbClr val="ADC53D"/>
                </a:solidFill>
              </a:rPr>
              <a:t>Umenie zachrániť život</a:t>
            </a:r>
            <a:endParaRPr lang="en-US" sz="2000" b="1" dirty="0">
              <a:solidFill>
                <a:srgbClr val="ADC53D"/>
              </a:solidFill>
            </a:endParaRPr>
          </a:p>
          <a:p>
            <a:pPr algn="ctr"/>
            <a:endParaRPr lang="en-US" sz="2000" b="1" dirty="0">
              <a:solidFill>
                <a:srgbClr val="ADC53D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1006265" y="849561"/>
            <a:ext cx="2012530" cy="3423995"/>
          </a:xfrm>
        </p:spPr>
        <p:txBody>
          <a:bodyPr/>
          <a:lstStyle/>
          <a:p>
            <a:pPr algn="ctr"/>
            <a:r>
              <a:rPr lang="sk-SK" sz="2400" dirty="0" smtClean="0"/>
              <a:t>Nové projekty</a:t>
            </a:r>
          </a:p>
          <a:p>
            <a:pPr algn="ctr"/>
            <a:r>
              <a:rPr lang="sk-SK" sz="2400" dirty="0" smtClean="0"/>
              <a:t>NOÚ </a:t>
            </a:r>
          </a:p>
          <a:p>
            <a:pPr algn="ctr"/>
            <a:r>
              <a:rPr lang="sk-SK" sz="2400" dirty="0"/>
              <a:t>a</a:t>
            </a:r>
            <a:endParaRPr lang="sk-SK" sz="2400" dirty="0" smtClean="0"/>
          </a:p>
          <a:p>
            <a:pPr algn="ctr"/>
            <a:r>
              <a:rPr lang="sk-SK" sz="2400" dirty="0" smtClean="0">
                <a:solidFill>
                  <a:srgbClr val="ADC53D"/>
                </a:solidFill>
              </a:rPr>
              <a:t>Združenia priateľov NOÚ</a:t>
            </a:r>
            <a:endParaRPr lang="en-US" sz="2400" dirty="0">
              <a:solidFill>
                <a:srgbClr val="ADC53D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5"/>
          </p:nvPr>
        </p:nvSpPr>
        <p:spPr>
          <a:xfrm>
            <a:off x="5957199" y="3143755"/>
            <a:ext cx="2729601" cy="966418"/>
          </a:xfrm>
        </p:spPr>
        <p:txBody>
          <a:bodyPr/>
          <a:lstStyle/>
          <a:p>
            <a:pPr algn="ctr"/>
            <a:r>
              <a:rPr lang="sk-SK" sz="2000" dirty="0"/>
              <a:t>Vybudovanie Centra chirurgie prsníka</a:t>
            </a:r>
          </a:p>
          <a:p>
            <a:pPr algn="ctr"/>
            <a:r>
              <a:rPr lang="sk-SK" sz="2000" b="1" dirty="0">
                <a:solidFill>
                  <a:srgbClr val="ADC53D"/>
                </a:solidFill>
              </a:rPr>
              <a:t>Umenie pomôcť </a:t>
            </a:r>
            <a:r>
              <a:rPr lang="sk-SK" sz="2000" b="1" dirty="0" smtClean="0">
                <a:solidFill>
                  <a:srgbClr val="ADC53D"/>
                </a:solidFill>
              </a:rPr>
              <a:t>žene</a:t>
            </a:r>
            <a:endParaRPr lang="en-US" sz="2000" b="1" dirty="0">
              <a:solidFill>
                <a:srgbClr val="ADC53D"/>
              </a:solidFill>
            </a:endParaRPr>
          </a:p>
        </p:txBody>
      </p:sp>
      <p:pic>
        <p:nvPicPr>
          <p:cNvPr id="9" name="Picture 7" descr="chi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" b="2085"/>
          <a:stretch>
            <a:fillRect/>
          </a:stretch>
        </p:blipFill>
        <p:spPr bwMode="auto">
          <a:xfrm>
            <a:off x="5919614" y="1214402"/>
            <a:ext cx="2719214" cy="1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transpl jednotka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6739"/>
          <a:stretch>
            <a:fillRect/>
          </a:stretch>
        </p:blipFill>
        <p:spPr bwMode="auto">
          <a:xfrm>
            <a:off x="3018795" y="1214402"/>
            <a:ext cx="2719214" cy="1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34" y="410177"/>
            <a:ext cx="3127115" cy="442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6"/>
          <p:cNvSpPr>
            <a:spLocks noGrp="1"/>
          </p:cNvSpPr>
          <p:nvPr>
            <p:ph type="title"/>
          </p:nvPr>
        </p:nvSpPr>
        <p:spPr bwMode="auto">
          <a:xfrm>
            <a:off x="721952" y="648350"/>
            <a:ext cx="7964848" cy="4736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k-SK" sz="3200" dirty="0" smtClean="0">
                <a:latin typeface="+mj-lt"/>
              </a:rPr>
              <a:t>Rekonštrukcia Kliniky chirurgickej onkológie</a:t>
            </a:r>
            <a:endParaRPr lang="en-US" sz="3200" b="1" dirty="0">
              <a:latin typeface="+mj-lt"/>
            </a:endParaRPr>
          </a:p>
        </p:txBody>
      </p:sp>
      <p:sp>
        <p:nvSpPr>
          <p:cNvPr id="11" name="Zástupný symbol obsahu 10"/>
          <p:cNvSpPr>
            <a:spLocks noGrp="1"/>
          </p:cNvSpPr>
          <p:nvPr>
            <p:ph idx="4294967295"/>
          </p:nvPr>
        </p:nvSpPr>
        <p:spPr>
          <a:xfrm>
            <a:off x="457200" y="4149734"/>
            <a:ext cx="8229600" cy="49052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sk-SK" sz="2800" b="1" dirty="0" smtClean="0">
                <a:solidFill>
                  <a:srgbClr val="009DE0"/>
                </a:solidFill>
              </a:rPr>
              <a:t>Celkové náklady: 247 000 Eur, </a:t>
            </a:r>
            <a:r>
              <a:rPr lang="sk-SK" sz="2800" b="1" dirty="0" smtClean="0">
                <a:solidFill>
                  <a:srgbClr val="ADC53D"/>
                </a:solidFill>
              </a:rPr>
              <a:t>darcovia: 96 000 </a:t>
            </a:r>
            <a:endParaRPr lang="sk-SK" sz="2800" b="1" dirty="0">
              <a:solidFill>
                <a:srgbClr val="ADC53D"/>
              </a:solidFill>
            </a:endParaRPr>
          </a:p>
          <a:p>
            <a:pPr marL="342900" indent="-342900"/>
            <a:endParaRPr lang="sk-SK" sz="1200" dirty="0">
              <a:latin typeface="Lucida Sans" charset="0"/>
            </a:endParaRPr>
          </a:p>
        </p:txBody>
      </p:sp>
      <p:pic>
        <p:nvPicPr>
          <p:cNvPr id="6148" name="Obrázok 5" descr="C:\Users\chovanova\Documents\Lucia Ch\NOÚ\webnoviny_kli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41438"/>
            <a:ext cx="32893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ok 19" descr="C:\Users\chovanova\Documents\Lucia Ch\NOÚ\pravda_klin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6198">
            <a:off x="2617788" y="1343025"/>
            <a:ext cx="33718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Zdravotnicke_noviny_onkochir_klinik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341438"/>
            <a:ext cx="33718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0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025-klinika_FACEBOO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40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Placeholder 6" descr="038-klinika_FACEBOO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6" b="16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51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Placeholder 5" descr="039-klinika_FACEBOO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b="12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61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273175"/>
            <a:ext cx="27860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6"/>
          <p:cNvSpPr>
            <a:spLocks noGrp="1"/>
          </p:cNvSpPr>
          <p:nvPr>
            <p:ph type="title"/>
          </p:nvPr>
        </p:nvSpPr>
        <p:spPr bwMode="auto">
          <a:xfrm>
            <a:off x="457200" y="495865"/>
            <a:ext cx="8229600" cy="5359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sk-SK" sz="2800" dirty="0" smtClean="0">
                <a:latin typeface="+mj-lt"/>
              </a:rPr>
              <a:t>Rekonštrukcia Oddelenia ambulantnej chemoterapie </a:t>
            </a:r>
            <a:endParaRPr lang="en-US" sz="2800" b="1" dirty="0">
              <a:latin typeface="+mj-lt"/>
            </a:endParaRPr>
          </a:p>
        </p:txBody>
      </p:sp>
      <p:sp>
        <p:nvSpPr>
          <p:cNvPr id="11" name="Zástupný symbol obsahu 10"/>
          <p:cNvSpPr>
            <a:spLocks noGrp="1"/>
          </p:cNvSpPr>
          <p:nvPr>
            <p:ph idx="4294967295"/>
          </p:nvPr>
        </p:nvSpPr>
        <p:spPr>
          <a:xfrm>
            <a:off x="457200" y="4133850"/>
            <a:ext cx="8229600" cy="485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sk-SK" sz="2800" b="1" dirty="0" smtClean="0">
                <a:solidFill>
                  <a:srgbClr val="009DE0"/>
                </a:solidFill>
                <a:latin typeface="+mj-lt"/>
              </a:rPr>
              <a:t>Celkové náklady: 300 000 Eur, </a:t>
            </a:r>
            <a:r>
              <a:rPr lang="sk-SK" sz="2800" b="1" dirty="0" smtClean="0">
                <a:solidFill>
                  <a:srgbClr val="ADC53D"/>
                </a:solidFill>
                <a:latin typeface="+mj-lt"/>
              </a:rPr>
              <a:t>darcovia: 120 000   </a:t>
            </a:r>
            <a:endParaRPr lang="sk-SK" sz="2800" b="1" dirty="0">
              <a:solidFill>
                <a:srgbClr val="ADC53D"/>
              </a:solidFill>
              <a:latin typeface="+mj-lt"/>
            </a:endParaRPr>
          </a:p>
          <a:p>
            <a:pPr marL="342900" indent="-342900"/>
            <a:endParaRPr lang="sk-SK" sz="1200" b="1" dirty="0">
              <a:latin typeface="Lucida Sans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3513"/>
            <a:ext cx="29575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1433513"/>
            <a:ext cx="31051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168525"/>
            <a:ext cx="34575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6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 bwMode="auto">
          <a:xfrm>
            <a:off x="457200" y="328616"/>
            <a:ext cx="8229600" cy="13849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sk-SK" sz="3200" b="1" dirty="0" smtClean="0">
                <a:latin typeface="+mj-lt"/>
              </a:rPr>
              <a:t>UMENIE LIEČI</a:t>
            </a:r>
            <a:br>
              <a:rPr lang="sk-SK" sz="3200" b="1" dirty="0" smtClean="0">
                <a:latin typeface="+mj-lt"/>
              </a:rPr>
            </a:br>
            <a:r>
              <a:rPr lang="sk-SK" sz="3200" b="1" dirty="0" smtClean="0">
                <a:latin typeface="+mj-lt"/>
              </a:rPr>
              <a:t> </a:t>
            </a:r>
            <a:r>
              <a:rPr lang="sk-SK" sz="2000" dirty="0" smtClean="0"/>
              <a:t>OACH ako Galéria súčasného slovenského výtvarného umenia</a:t>
            </a:r>
            <a:br>
              <a:rPr lang="sk-SK" sz="2000" dirty="0" smtClean="0"/>
            </a:br>
            <a:r>
              <a:rPr lang="sk-SK" sz="2000" dirty="0" smtClean="0"/>
              <a:t> </a:t>
            </a:r>
            <a:r>
              <a:rPr lang="sk-SK" sz="2000" b="0" dirty="0" smtClean="0"/>
              <a:t>(80 originálov od 33 renomovaných autorov)</a:t>
            </a:r>
            <a:endParaRPr lang="en-US" sz="2000" b="0" dirty="0">
              <a:latin typeface="+mj-lt"/>
            </a:endParaRPr>
          </a:p>
        </p:txBody>
      </p:sp>
      <p:pic>
        <p:nvPicPr>
          <p:cNvPr id="14339" name="Picture 8" descr="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2471"/>
            <a:ext cx="3990788" cy="26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OU (96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75" y="1822471"/>
            <a:ext cx="3989982" cy="2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13" descr="2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27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9" descr="5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27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1065" y="922133"/>
            <a:ext cx="8367684" cy="3827721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</a:t>
            </a:r>
            <a:r>
              <a:rPr lang="sk-SK" sz="3200" b="1" dirty="0" smtClean="0">
                <a:solidFill>
                  <a:srgbClr val="009DE0"/>
                </a:solidFill>
              </a:rPr>
              <a:t>NOÚ </a:t>
            </a:r>
            <a:r>
              <a:rPr lang="sk-SK" dirty="0" smtClean="0">
                <a:solidFill>
                  <a:srgbClr val="009DE0"/>
                </a:solidFill>
              </a:rPr>
              <a:t>je </a:t>
            </a:r>
            <a:r>
              <a:rPr lang="sk-SK" dirty="0">
                <a:solidFill>
                  <a:srgbClr val="009DE0"/>
                </a:solidFill>
              </a:rPr>
              <a:t>n</a:t>
            </a:r>
            <a:r>
              <a:rPr lang="sk-SK" dirty="0" smtClean="0">
                <a:solidFill>
                  <a:srgbClr val="009DE0"/>
                </a:solidFill>
              </a:rPr>
              <a:t>ajväčšie a „najvyššie“ </a:t>
            </a:r>
            <a:r>
              <a:rPr lang="sk-SK" b="1" dirty="0" smtClean="0">
                <a:solidFill>
                  <a:srgbClr val="009DE0"/>
                </a:solidFill>
              </a:rPr>
              <a:t>koncové onkologické  </a:t>
            </a:r>
          </a:p>
          <a:p>
            <a:pPr>
              <a:buFont typeface="Wingdings" charset="2"/>
              <a:buChar char="q"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 zdravotnícke zariadenie v SR (štátne)</a:t>
            </a: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v pôvodnej budove </a:t>
            </a:r>
            <a:r>
              <a:rPr lang="sk-SK" b="1" dirty="0" smtClean="0">
                <a:solidFill>
                  <a:srgbClr val="009DE0"/>
                </a:solidFill>
              </a:rPr>
              <a:t>ŠÚNZ sídli od r. 1990</a:t>
            </a: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Najväčšia Klinika chirurgickej onkológie, Klinika </a:t>
            </a:r>
          </a:p>
          <a:p>
            <a:pPr>
              <a:buFont typeface="Wingdings" charset="2"/>
              <a:buChar char="q"/>
            </a:pPr>
            <a:r>
              <a:rPr lang="sk-SK" dirty="0">
                <a:solidFill>
                  <a:srgbClr val="009DE0"/>
                </a:solidFill>
              </a:rPr>
              <a:t> </a:t>
            </a:r>
            <a:r>
              <a:rPr lang="sk-SK" dirty="0" smtClean="0">
                <a:solidFill>
                  <a:srgbClr val="009DE0"/>
                </a:solidFill>
              </a:rPr>
              <a:t>  klinickej onkológie, Odd. ambulantnej chemoterapie</a:t>
            </a: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Počet lôžok: 235, počet zamestnancov: 873 (MUDr: 151)</a:t>
            </a: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Počet hospitalizácií (2013):</a:t>
            </a:r>
            <a:r>
              <a:rPr lang="en-US" dirty="0" smtClean="0">
                <a:solidFill>
                  <a:srgbClr val="009DE0"/>
                </a:solidFill>
              </a:rPr>
              <a:t> 9563</a:t>
            </a:r>
            <a:endParaRPr lang="sk-SK" dirty="0" smtClean="0">
              <a:solidFill>
                <a:srgbClr val="009DE0"/>
              </a:solidFill>
            </a:endParaRP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Počet operácií (2013):</a:t>
            </a:r>
            <a:r>
              <a:rPr lang="en-US" dirty="0" smtClean="0">
                <a:solidFill>
                  <a:srgbClr val="009DE0"/>
                </a:solidFill>
              </a:rPr>
              <a:t> 4911</a:t>
            </a:r>
            <a:endParaRPr lang="sk-SK" dirty="0" smtClean="0">
              <a:solidFill>
                <a:srgbClr val="009DE0"/>
              </a:solidFill>
            </a:endParaRP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– Počet podaných chemoterapií (2013):</a:t>
            </a:r>
            <a:r>
              <a:rPr lang="en-US" dirty="0" smtClean="0">
                <a:solidFill>
                  <a:srgbClr val="009DE0"/>
                </a:solidFill>
              </a:rPr>
              <a:t> 30 273</a:t>
            </a:r>
            <a:endParaRPr lang="sk-SK" dirty="0" smtClean="0">
              <a:solidFill>
                <a:srgbClr val="009DE0"/>
              </a:solidFill>
            </a:endParaRPr>
          </a:p>
          <a:p>
            <a:pPr>
              <a:buFont typeface="Wingdings" charset="2"/>
              <a:buChar char="q"/>
            </a:pPr>
            <a:r>
              <a:rPr lang="sk-SK" dirty="0" smtClean="0">
                <a:solidFill>
                  <a:srgbClr val="009DE0"/>
                </a:solidFill>
              </a:rPr>
              <a:t> </a:t>
            </a:r>
            <a:endParaRPr lang="sk-SK" b="1" dirty="0" smtClean="0">
              <a:solidFill>
                <a:srgbClr val="009DE0"/>
              </a:solidFill>
            </a:endParaRPr>
          </a:p>
          <a:p>
            <a:pPr>
              <a:buFont typeface="Wingdings" charset="2"/>
              <a:buChar char="q"/>
            </a:pPr>
            <a:r>
              <a:rPr lang="sk-SK" dirty="0"/>
              <a:t> </a:t>
            </a:r>
            <a:r>
              <a:rPr lang="sk-SK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Placeholder 5" descr="7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27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8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8" descr="NOU (180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 b="165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9" descr="NOU (209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 b="165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Zástupný symbol obsahu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1" y="754374"/>
            <a:ext cx="7910484" cy="37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G:\Pravda\Prav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37" y="433396"/>
            <a:ext cx="6908058" cy="42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713" y="612042"/>
            <a:ext cx="7391087" cy="735244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INEKO − 12/2014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všetky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hodnotené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inštitúcie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68" y="1484589"/>
            <a:ext cx="1879871" cy="32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1191" y="612042"/>
            <a:ext cx="7605609" cy="735244"/>
          </a:xfrm>
        </p:spPr>
        <p:txBody>
          <a:bodyPr/>
          <a:lstStyle/>
          <a:p>
            <a:r>
              <a:rPr lang="en-US" dirty="0" smtClean="0"/>
              <a:t>INEKO − 12/2014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špecializované</a:t>
            </a:r>
            <a:r>
              <a:rPr lang="en-US" dirty="0" smtClean="0"/>
              <a:t> </a:t>
            </a:r>
            <a:r>
              <a:rPr lang="en-US" dirty="0" err="1" smtClean="0"/>
              <a:t>ústavy</a:t>
            </a:r>
            <a:r>
              <a:rPr lang="en-US" dirty="0" smtClean="0"/>
              <a:t>/UN/FN)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18" y="1393082"/>
            <a:ext cx="4416440" cy="33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5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008-klinika_FACEBOO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6" b="10296"/>
          <a:stretch>
            <a:fillRect/>
          </a:stretch>
        </p:blipFill>
        <p:spPr>
          <a:xfrm>
            <a:off x="457201" y="694012"/>
            <a:ext cx="8231377" cy="3675686"/>
          </a:xfrm>
        </p:spPr>
      </p:pic>
    </p:spTree>
    <p:extLst>
      <p:ext uri="{BB962C8B-B14F-4D97-AF65-F5344CB8AC3E}">
        <p14:creationId xmlns:p14="http://schemas.microsoft.com/office/powerpoint/2010/main" val="14783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type="body" sz="quarter" idx="13"/>
          </p:nvPr>
        </p:nvSpPr>
        <p:spPr>
          <a:xfrm>
            <a:off x="1609171" y="1235310"/>
            <a:ext cx="7077628" cy="3525056"/>
          </a:xfrm>
          <a:prstGeom prst="rect">
            <a:avLst/>
          </a:prstGeom>
        </p:spPr>
        <p:txBody>
          <a:bodyPr/>
          <a:lstStyle/>
          <a:p>
            <a:pPr lvl="1"/>
            <a:endParaRPr lang="sk-SK" dirty="0" smtClean="0"/>
          </a:p>
          <a:p>
            <a:pPr marL="355600" lvl="1" indent="0">
              <a:buNone/>
            </a:pPr>
            <a:r>
              <a:rPr lang="sk-SK" sz="2800" dirty="0" smtClean="0"/>
              <a:t>– Plusové hospodárenie v NOÚ – nástroje</a:t>
            </a:r>
          </a:p>
          <a:p>
            <a:pPr marL="355600" lvl="1" indent="0">
              <a:buNone/>
            </a:pPr>
            <a:endParaRPr lang="sk-SK" sz="2800" dirty="0" smtClean="0"/>
          </a:p>
          <a:p>
            <a:pPr marL="355600" lvl="1" indent="0">
              <a:lnSpc>
                <a:spcPct val="80000"/>
              </a:lnSpc>
              <a:buNone/>
            </a:pPr>
            <a:r>
              <a:rPr lang="sk-SK" sz="2800" dirty="0" smtClean="0"/>
              <a:t>– Alternatívne zdroje financovania (investícií)</a:t>
            </a:r>
          </a:p>
          <a:p>
            <a:pPr marL="355600" lvl="1" indent="0">
              <a:lnSpc>
                <a:spcPct val="80000"/>
              </a:lnSpc>
              <a:buNone/>
            </a:pPr>
            <a:r>
              <a:rPr lang="sk-SK" sz="2800" dirty="0" smtClean="0"/>
              <a:t>   – </a:t>
            </a:r>
            <a:r>
              <a:rPr lang="sk-SK" sz="2800" dirty="0" smtClean="0">
                <a:solidFill>
                  <a:srgbClr val="ADC53D"/>
                </a:solidFill>
              </a:rPr>
              <a:t>OZ </a:t>
            </a:r>
            <a:r>
              <a:rPr lang="sk-SK" sz="2800" dirty="0">
                <a:solidFill>
                  <a:srgbClr val="ADC53D"/>
                </a:solidFill>
              </a:rPr>
              <a:t>Združenie priateľov </a:t>
            </a:r>
            <a:r>
              <a:rPr lang="sk-SK" sz="2800" dirty="0" smtClean="0">
                <a:solidFill>
                  <a:srgbClr val="ADC53D"/>
                </a:solidFill>
              </a:rPr>
              <a:t>NOÚ</a:t>
            </a:r>
          </a:p>
          <a:p>
            <a:pPr marL="355600" lvl="1" indent="0">
              <a:buNone/>
            </a:pPr>
            <a:endParaRPr lang="sk-SK" sz="2800" dirty="0" smtClean="0"/>
          </a:p>
          <a:p>
            <a:pPr marL="355600" lvl="1" indent="0">
              <a:buNone/>
            </a:pPr>
            <a:r>
              <a:rPr lang="sk-SK" sz="2800" dirty="0" smtClean="0"/>
              <a:t>– Nová komunikačná stratégia NOÚ</a:t>
            </a:r>
          </a:p>
          <a:p>
            <a:pPr lvl="1">
              <a:buFont typeface="Wingdings" charset="2"/>
              <a:buChar char="q"/>
            </a:pPr>
            <a:endParaRPr lang="sk-SK" sz="2800" dirty="0" smtClean="0"/>
          </a:p>
          <a:p>
            <a:pPr marL="355600" lvl="1" indent="0">
              <a:buNone/>
            </a:pPr>
            <a:r>
              <a:rPr lang="sk-SK" sz="2800" dirty="0" smtClean="0"/>
              <a:t>– Koncept </a:t>
            </a:r>
            <a:r>
              <a:rPr lang="sk-SK" sz="2800" b="1" dirty="0" smtClean="0"/>
              <a:t>UMENIE LIEČI</a:t>
            </a:r>
          </a:p>
          <a:p>
            <a:pPr marL="355600" lvl="1" indent="0">
              <a:buNone/>
            </a:pPr>
            <a:endParaRPr lang="sk-SK" dirty="0"/>
          </a:p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17691" y="869938"/>
            <a:ext cx="3748933" cy="487164"/>
          </a:xfrm>
        </p:spPr>
        <p:txBody>
          <a:bodyPr/>
          <a:lstStyle/>
          <a:p>
            <a:pPr algn="ctr"/>
            <a:r>
              <a:rPr lang="sk-SK" sz="3600" dirty="0" smtClean="0"/>
              <a:t>Osnova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80153" y="1948779"/>
            <a:ext cx="3303323" cy="576000"/>
          </a:xfrm>
        </p:spPr>
        <p:txBody>
          <a:bodyPr/>
          <a:lstStyle/>
          <a:p>
            <a:r>
              <a:rPr lang="sk-SK" sz="2200" b="1" dirty="0" smtClean="0">
                <a:solidFill>
                  <a:srgbClr val="000000"/>
                </a:solidFill>
              </a:rPr>
              <a:t>Obdobie</a:t>
            </a:r>
            <a:endParaRPr lang="cs-CZ" sz="22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410799" y="1948779"/>
            <a:ext cx="3276000" cy="576000"/>
          </a:xfrm>
        </p:spPr>
        <p:txBody>
          <a:bodyPr/>
          <a:lstStyle/>
          <a:p>
            <a:r>
              <a:rPr lang="sk-SK" sz="2200" b="1" dirty="0" smtClean="0"/>
              <a:t>Hospodársky výsledok</a:t>
            </a:r>
            <a:endParaRPr lang="cs-CZ" sz="2200" b="1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2080152" y="2608259"/>
            <a:ext cx="3276000" cy="576000"/>
          </a:xfrm>
        </p:spPr>
        <p:txBody>
          <a:bodyPr/>
          <a:lstStyle/>
          <a:p>
            <a:r>
              <a:rPr lang="sk-SK" sz="2200" dirty="0" smtClean="0"/>
              <a:t>2012</a:t>
            </a:r>
            <a:endParaRPr lang="cs-CZ" sz="22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5410799" y="2608259"/>
            <a:ext cx="3276000" cy="576000"/>
          </a:xfrm>
        </p:spPr>
        <p:txBody>
          <a:bodyPr/>
          <a:lstStyle/>
          <a:p>
            <a:r>
              <a:rPr lang="en-US" sz="2200" dirty="0"/>
              <a:t>+ 244 913 </a:t>
            </a:r>
            <a:r>
              <a:rPr lang="en-US" sz="2200" dirty="0" smtClean="0"/>
              <a:t>E</a:t>
            </a:r>
            <a:r>
              <a:rPr lang="sk-SK" sz="2200" dirty="0" smtClean="0"/>
              <a:t>UR</a:t>
            </a:r>
            <a:endParaRPr lang="en-US" sz="22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080152" y="3250534"/>
            <a:ext cx="3276000" cy="576000"/>
          </a:xfrm>
        </p:spPr>
        <p:txBody>
          <a:bodyPr/>
          <a:lstStyle/>
          <a:p>
            <a:r>
              <a:rPr lang="sk-SK" sz="2200" dirty="0" smtClean="0"/>
              <a:t>2013</a:t>
            </a:r>
            <a:endParaRPr lang="cs-CZ" sz="22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7"/>
          </p:nvPr>
        </p:nvSpPr>
        <p:spPr>
          <a:xfrm>
            <a:off x="5410799" y="3250534"/>
            <a:ext cx="3276000" cy="576000"/>
          </a:xfrm>
        </p:spPr>
        <p:txBody>
          <a:bodyPr/>
          <a:lstStyle/>
          <a:p>
            <a:r>
              <a:rPr lang="en-US" sz="2200" dirty="0"/>
              <a:t>+ 107 421 </a:t>
            </a:r>
            <a:r>
              <a:rPr lang="en-US" sz="2200" dirty="0" smtClean="0"/>
              <a:t>E</a:t>
            </a:r>
            <a:r>
              <a:rPr lang="sk-SK" sz="2200" dirty="0" smtClean="0"/>
              <a:t>UR</a:t>
            </a:r>
            <a:endParaRPr lang="en-US" sz="22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8"/>
          </p:nvPr>
        </p:nvSpPr>
        <p:spPr>
          <a:xfrm>
            <a:off x="2080152" y="3892809"/>
            <a:ext cx="3276000" cy="576000"/>
          </a:xfrm>
        </p:spPr>
        <p:txBody>
          <a:bodyPr/>
          <a:lstStyle/>
          <a:p>
            <a:r>
              <a:rPr lang="sk-SK" sz="2200" dirty="0" smtClean="0"/>
              <a:t>01 – 10/2014</a:t>
            </a:r>
            <a:endParaRPr lang="en-US" sz="22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410799" y="3892809"/>
            <a:ext cx="3276000" cy="576000"/>
          </a:xfrm>
        </p:spPr>
        <p:txBody>
          <a:bodyPr/>
          <a:lstStyle/>
          <a:p>
            <a:r>
              <a:rPr lang="sk-SK" sz="2400" dirty="0" smtClean="0"/>
              <a:t>+ 203 524 EUR</a:t>
            </a:r>
            <a:endParaRPr lang="cs-CZ" sz="22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6810" y="984499"/>
            <a:ext cx="4637726" cy="381301"/>
          </a:xfrm>
        </p:spPr>
        <p:txBody>
          <a:bodyPr/>
          <a:lstStyle/>
          <a:p>
            <a:r>
              <a:rPr lang="sk-SK" sz="3200" dirty="0" smtClean="0"/>
              <a:t>Hospodárenie v NOÚ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1177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type="body" sz="quarter" idx="13"/>
          </p:nvPr>
        </p:nvSpPr>
        <p:spPr>
          <a:xfrm>
            <a:off x="855908" y="1122218"/>
            <a:ext cx="7981480" cy="34536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>
              <a:buFont typeface="Wingdings" charset="2"/>
              <a:buChar char="q"/>
            </a:pPr>
            <a:r>
              <a:rPr lang="sk-SK" b="1" dirty="0" smtClean="0"/>
              <a:t>Úspora na strane nákladov a nákupov za externé služby</a:t>
            </a:r>
          </a:p>
          <a:p>
            <a:pPr marL="355600" lvl="1" indent="0">
              <a:buNone/>
            </a:pPr>
            <a:r>
              <a:rPr lang="sk-SK" dirty="0">
                <a:solidFill>
                  <a:schemeClr val="tx1"/>
                </a:solidFill>
              </a:rPr>
              <a:t>(</a:t>
            </a:r>
            <a:r>
              <a:rPr lang="sk-SK" dirty="0" smtClean="0">
                <a:solidFill>
                  <a:schemeClr val="tx1"/>
                </a:solidFill>
              </a:rPr>
              <a:t>prostredníctvom </a:t>
            </a:r>
            <a:r>
              <a:rPr lang="sk-SK" b="1" dirty="0" smtClean="0">
                <a:solidFill>
                  <a:schemeClr val="tx1"/>
                </a:solidFill>
              </a:rPr>
              <a:t>verejných súťaží a elektronických aukcií)</a:t>
            </a:r>
          </a:p>
          <a:p>
            <a:pPr marL="630238" lvl="2" indent="0">
              <a:buNone/>
            </a:pPr>
            <a:endParaRPr lang="sk-SK" b="1" dirty="0" smtClean="0"/>
          </a:p>
          <a:p>
            <a:pPr marL="630238" lvl="2" indent="0">
              <a:buNone/>
            </a:pPr>
            <a:r>
              <a:rPr lang="sk-SK" sz="2400" dirty="0">
                <a:solidFill>
                  <a:srgbClr val="009DE0"/>
                </a:solidFill>
              </a:rPr>
              <a:t>–</a:t>
            </a:r>
            <a:r>
              <a:rPr lang="sk-SK" sz="2400" dirty="0"/>
              <a:t> </a:t>
            </a:r>
            <a:r>
              <a:rPr lang="en-US" sz="2400" dirty="0" err="1" smtClean="0">
                <a:solidFill>
                  <a:srgbClr val="009DE0"/>
                </a:solidFill>
              </a:rPr>
              <a:t>Lieky</a:t>
            </a:r>
            <a:r>
              <a:rPr lang="en-US" sz="2400" dirty="0" smtClean="0">
                <a:solidFill>
                  <a:srgbClr val="009DE0"/>
                </a:solidFill>
              </a:rPr>
              <a:t> a </a:t>
            </a:r>
            <a:r>
              <a:rPr lang="en-US" sz="2400" dirty="0" err="1" smtClean="0">
                <a:solidFill>
                  <a:srgbClr val="009DE0"/>
                </a:solidFill>
              </a:rPr>
              <a:t>liečivá</a:t>
            </a:r>
            <a:r>
              <a:rPr lang="en-US" sz="2400" dirty="0" smtClean="0">
                <a:solidFill>
                  <a:srgbClr val="009DE0"/>
                </a:solidFill>
              </a:rPr>
              <a:t>, </a:t>
            </a:r>
            <a:r>
              <a:rPr lang="en-US" sz="2400" b="1" dirty="0" err="1" smtClean="0">
                <a:solidFill>
                  <a:srgbClr val="009DE0"/>
                </a:solidFill>
              </a:rPr>
              <a:t>úspora</a:t>
            </a:r>
            <a:r>
              <a:rPr lang="en-US" sz="2400" b="1" dirty="0" smtClean="0">
                <a:solidFill>
                  <a:srgbClr val="009DE0"/>
                </a:solidFill>
              </a:rPr>
              <a:t> 20% </a:t>
            </a:r>
          </a:p>
          <a:p>
            <a:pPr marL="630238" lvl="2" indent="0">
              <a:buNone/>
            </a:pPr>
            <a:r>
              <a:rPr lang="sk-SK" sz="2400" dirty="0">
                <a:solidFill>
                  <a:srgbClr val="009DE0"/>
                </a:solidFill>
              </a:rPr>
              <a:t>– </a:t>
            </a:r>
            <a:r>
              <a:rPr lang="en-US" sz="2400" dirty="0" err="1" smtClean="0">
                <a:solidFill>
                  <a:srgbClr val="009DE0"/>
                </a:solidFill>
              </a:rPr>
              <a:t>Tonerové</a:t>
            </a:r>
            <a:r>
              <a:rPr lang="en-US" sz="2400" dirty="0" smtClean="0">
                <a:solidFill>
                  <a:srgbClr val="009DE0"/>
                </a:solidFill>
              </a:rPr>
              <a:t> a </a:t>
            </a:r>
            <a:r>
              <a:rPr lang="en-US" sz="2400" dirty="0" err="1" smtClean="0">
                <a:solidFill>
                  <a:srgbClr val="009DE0"/>
                </a:solidFill>
              </a:rPr>
              <a:t>atramentové</a:t>
            </a:r>
            <a:r>
              <a:rPr lang="en-US" sz="2400" dirty="0" smtClean="0">
                <a:solidFill>
                  <a:srgbClr val="009DE0"/>
                </a:solidFill>
              </a:rPr>
              <a:t> </a:t>
            </a:r>
            <a:r>
              <a:rPr lang="en-US" sz="2400" dirty="0" err="1" smtClean="0">
                <a:solidFill>
                  <a:srgbClr val="009DE0"/>
                </a:solidFill>
              </a:rPr>
              <a:t>kazety</a:t>
            </a:r>
            <a:r>
              <a:rPr lang="en-US" sz="2400" dirty="0" smtClean="0">
                <a:solidFill>
                  <a:srgbClr val="009DE0"/>
                </a:solidFill>
              </a:rPr>
              <a:t>, </a:t>
            </a:r>
            <a:r>
              <a:rPr lang="en-US" sz="2400" b="1" dirty="0" err="1" smtClean="0">
                <a:solidFill>
                  <a:srgbClr val="009DE0"/>
                </a:solidFill>
              </a:rPr>
              <a:t>úspora</a:t>
            </a:r>
            <a:r>
              <a:rPr lang="sk-SK" sz="2400" b="1" dirty="0" smtClean="0">
                <a:solidFill>
                  <a:srgbClr val="009DE0"/>
                </a:solidFill>
              </a:rPr>
              <a:t> </a:t>
            </a:r>
            <a:r>
              <a:rPr lang="en-US" sz="2400" b="1" dirty="0" smtClean="0">
                <a:solidFill>
                  <a:srgbClr val="009DE0"/>
                </a:solidFill>
              </a:rPr>
              <a:t>15%</a:t>
            </a:r>
            <a:endParaRPr lang="sk-SK" sz="2400" b="1" dirty="0" smtClean="0">
              <a:solidFill>
                <a:srgbClr val="009DE0"/>
              </a:solidFill>
            </a:endParaRPr>
          </a:p>
          <a:p>
            <a:pPr marL="630238" lvl="2" indent="0">
              <a:buNone/>
            </a:pPr>
            <a:r>
              <a:rPr lang="sk-SK" sz="2400" dirty="0">
                <a:solidFill>
                  <a:srgbClr val="009DE0"/>
                </a:solidFill>
              </a:rPr>
              <a:t>–</a:t>
            </a:r>
            <a:r>
              <a:rPr lang="sk-SK" sz="2400" dirty="0"/>
              <a:t> </a:t>
            </a:r>
            <a:r>
              <a:rPr lang="en-US" sz="2400" dirty="0" err="1" smtClean="0">
                <a:solidFill>
                  <a:srgbClr val="009DE0"/>
                </a:solidFill>
              </a:rPr>
              <a:t>Upratovanie</a:t>
            </a:r>
            <a:r>
              <a:rPr lang="en-US" sz="2400" dirty="0" smtClean="0">
                <a:solidFill>
                  <a:srgbClr val="009DE0"/>
                </a:solidFill>
              </a:rPr>
              <a:t> </a:t>
            </a:r>
            <a:r>
              <a:rPr lang="en-US" sz="2400" dirty="0" err="1" smtClean="0">
                <a:solidFill>
                  <a:srgbClr val="009DE0"/>
                </a:solidFill>
              </a:rPr>
              <a:t>pracovísk</a:t>
            </a:r>
            <a:r>
              <a:rPr lang="en-US" sz="2400" dirty="0" smtClean="0">
                <a:solidFill>
                  <a:srgbClr val="009DE0"/>
                </a:solidFill>
              </a:rPr>
              <a:t>, </a:t>
            </a:r>
            <a:r>
              <a:rPr lang="en-US" sz="2400" b="1" dirty="0" err="1" smtClean="0">
                <a:solidFill>
                  <a:srgbClr val="009DE0"/>
                </a:solidFill>
              </a:rPr>
              <a:t>úspora</a:t>
            </a:r>
            <a:r>
              <a:rPr lang="en-US" sz="2400" b="1" dirty="0" smtClean="0">
                <a:solidFill>
                  <a:srgbClr val="009DE0"/>
                </a:solidFill>
              </a:rPr>
              <a:t>: 10%</a:t>
            </a:r>
          </a:p>
          <a:p>
            <a:pPr marL="630238" lvl="2" indent="0">
              <a:buNone/>
            </a:pPr>
            <a:r>
              <a:rPr lang="en-US" sz="2400" b="1" dirty="0" err="1" smtClean="0"/>
              <a:t>Plán</a:t>
            </a:r>
            <a:r>
              <a:rPr lang="en-US" sz="2400" b="1" dirty="0" smtClean="0"/>
              <a:t>: </a:t>
            </a:r>
          </a:p>
          <a:p>
            <a:pPr marL="630238" lvl="2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</a:t>
            </a:r>
            <a:r>
              <a:rPr lang="sk-SK" sz="2400" dirty="0"/>
              <a:t>– </a:t>
            </a:r>
            <a:r>
              <a:rPr lang="en-US" sz="2400" dirty="0" err="1" smtClean="0"/>
              <a:t>kancelárske</a:t>
            </a:r>
            <a:r>
              <a:rPr lang="en-US" sz="2400" dirty="0" smtClean="0"/>
              <a:t> </a:t>
            </a:r>
            <a:r>
              <a:rPr lang="en-US" sz="2400" dirty="0" err="1" smtClean="0"/>
              <a:t>potreby</a:t>
            </a:r>
            <a:r>
              <a:rPr lang="en-US" sz="2400" dirty="0" smtClean="0"/>
              <a:t>, </a:t>
            </a:r>
            <a:r>
              <a:rPr lang="en-US" sz="2400" dirty="0" err="1" smtClean="0"/>
              <a:t>tovary</a:t>
            </a:r>
            <a:r>
              <a:rPr lang="en-US" sz="2400" dirty="0" smtClean="0"/>
              <a:t> </a:t>
            </a:r>
            <a:r>
              <a:rPr lang="en-US" sz="2400" dirty="0" err="1" smtClean="0"/>
              <a:t>bežnej</a:t>
            </a:r>
            <a:r>
              <a:rPr lang="en-US" sz="2400" dirty="0" smtClean="0"/>
              <a:t> </a:t>
            </a:r>
            <a:r>
              <a:rPr lang="en-US" sz="2400" dirty="0" err="1" smtClean="0"/>
              <a:t>spotreby</a:t>
            </a:r>
            <a:endParaRPr lang="en-US" sz="2400" dirty="0"/>
          </a:p>
          <a:p>
            <a:pPr marL="630238" lvl="2" indent="0">
              <a:buNone/>
            </a:pPr>
            <a:r>
              <a:rPr lang="en-US" sz="2400" dirty="0" smtClean="0"/>
              <a:t>   </a:t>
            </a:r>
            <a:r>
              <a:rPr lang="sk-SK" sz="2400" dirty="0" smtClean="0"/>
              <a:t>– </a:t>
            </a:r>
            <a:r>
              <a:rPr lang="en-US" sz="2400" dirty="0" smtClean="0"/>
              <a:t>ŠZM</a:t>
            </a:r>
          </a:p>
          <a:p>
            <a:pPr marL="630238" lvl="2" indent="0">
              <a:buNone/>
            </a:pPr>
            <a:endParaRPr lang="en-US" dirty="0" smtClean="0">
              <a:solidFill>
                <a:srgbClr val="009DE0"/>
              </a:solidFill>
            </a:endParaRPr>
          </a:p>
          <a:p>
            <a:pPr lvl="2"/>
            <a:endParaRPr lang="en-US" dirty="0"/>
          </a:p>
          <a:p>
            <a:pPr lvl="2"/>
            <a:endParaRPr lang="sk-SK" dirty="0" smtClean="0"/>
          </a:p>
          <a:p>
            <a:pPr lvl="2"/>
            <a:endParaRPr lang="sk-SK" dirty="0" smtClean="0"/>
          </a:p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00354" y="736530"/>
            <a:ext cx="7486447" cy="65536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dirty="0" smtClean="0"/>
              <a:t>Nástroje na udržiavanie vyrovnaného hospodárenia – ekonomický úsek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type="body" sz="quarter" idx="13"/>
          </p:nvPr>
        </p:nvSpPr>
        <p:spPr>
          <a:xfrm>
            <a:off x="1565679" y="1120690"/>
            <a:ext cx="7121120" cy="3555930"/>
          </a:xfrm>
          <a:prstGeom prst="rect">
            <a:avLst/>
          </a:prstGeom>
        </p:spPr>
        <p:txBody>
          <a:bodyPr/>
          <a:lstStyle/>
          <a:p>
            <a:endParaRPr lang="sk-SK" dirty="0" smtClean="0"/>
          </a:p>
          <a:p>
            <a:r>
              <a:rPr lang="sk-SK" sz="2000" b="1" dirty="0" smtClean="0"/>
              <a:t>Úspora na základe vnútorného procesného a personálneho auditu</a:t>
            </a:r>
          </a:p>
          <a:p>
            <a:pPr marL="355600" lvl="1" indent="0">
              <a:buNone/>
            </a:pPr>
            <a:r>
              <a:rPr lang="sk-SK" sz="2000" dirty="0"/>
              <a:t>– </a:t>
            </a:r>
            <a:r>
              <a:rPr lang="sk-SK" sz="2000" dirty="0" smtClean="0"/>
              <a:t>Zmeny organizačnej štruktúry viacerých pracovísk  </a:t>
            </a:r>
          </a:p>
          <a:p>
            <a:pPr marL="355600" lvl="1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(reštrukturalizácia)</a:t>
            </a:r>
          </a:p>
          <a:p>
            <a:pPr marL="355600" lvl="1" indent="0">
              <a:buNone/>
            </a:pPr>
            <a:r>
              <a:rPr lang="sk-SK" sz="2000" dirty="0" smtClean="0"/>
              <a:t>– Zavedenie elektronického dochádzkového systému</a:t>
            </a:r>
          </a:p>
          <a:p>
            <a:pPr marL="355600" lvl="1" indent="0">
              <a:buNone/>
            </a:pPr>
            <a:r>
              <a:rPr lang="sk-SK" sz="2000" dirty="0" smtClean="0"/>
              <a:t>– Zníženie energetickej náročnosti budov</a:t>
            </a:r>
          </a:p>
          <a:p>
            <a:pPr marL="355600" lvl="1" indent="0">
              <a:buNone/>
            </a:pPr>
            <a:r>
              <a:rPr lang="sk-SK" sz="2000" b="1" dirty="0" smtClean="0">
                <a:solidFill>
                  <a:srgbClr val="ADC53D"/>
                </a:solidFill>
              </a:rPr>
              <a:t>Plán:</a:t>
            </a:r>
          </a:p>
          <a:p>
            <a:pPr marL="355600" lvl="1" indent="0">
              <a:buNone/>
            </a:pPr>
            <a:r>
              <a:rPr lang="sk-SK" sz="2000" b="1" dirty="0">
                <a:solidFill>
                  <a:srgbClr val="ADC53D"/>
                </a:solidFill>
              </a:rPr>
              <a:t> </a:t>
            </a:r>
            <a:r>
              <a:rPr lang="sk-SK" sz="2000" b="1" dirty="0" smtClean="0">
                <a:solidFill>
                  <a:srgbClr val="ADC53D"/>
                </a:solidFill>
              </a:rPr>
              <a:t>  </a:t>
            </a:r>
            <a:r>
              <a:rPr lang="sk-SK" sz="2000" dirty="0" smtClean="0"/>
              <a:t>– Vytvorenie elektronickej žiadanky</a:t>
            </a:r>
            <a:endParaRPr lang="sk-SK" sz="2000" dirty="0"/>
          </a:p>
          <a:p>
            <a:pPr marL="355600" lvl="1" indent="0">
              <a:buNone/>
            </a:pPr>
            <a:r>
              <a:rPr lang="sk-SK" sz="2000" dirty="0" smtClean="0"/>
              <a:t>   – Rozšírenie</a:t>
            </a:r>
            <a:r>
              <a:rPr lang="sk-SK" sz="2000" b="1" dirty="0" smtClean="0"/>
              <a:t> </a:t>
            </a:r>
            <a:r>
              <a:rPr lang="en-US" sz="2000" dirty="0" err="1"/>
              <a:t>využívania</a:t>
            </a:r>
            <a:r>
              <a:rPr lang="en-US" sz="2000" dirty="0"/>
              <a:t> </a:t>
            </a:r>
            <a:r>
              <a:rPr lang="en-US" sz="2000" dirty="0" smtClean="0"/>
              <a:t>NIS</a:t>
            </a:r>
            <a:endParaRPr lang="sk-SK" sz="2000" b="1" dirty="0" smtClean="0"/>
          </a:p>
          <a:p>
            <a:pPr lvl="2"/>
            <a:endParaRPr lang="sk-SK" dirty="0" smtClean="0"/>
          </a:p>
          <a:p>
            <a:pPr lvl="2"/>
            <a:endParaRPr lang="sk-SK" dirty="0" smtClean="0"/>
          </a:p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861418" y="600256"/>
            <a:ext cx="6825383" cy="80994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dirty="0" smtClean="0"/>
              <a:t>Nástroje na udržiavanie vyrovnaného hospodárenia – ekonomický úsek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type="body" sz="quarter" idx="13"/>
          </p:nvPr>
        </p:nvSpPr>
        <p:spPr>
          <a:xfrm>
            <a:off x="791538" y="1826866"/>
            <a:ext cx="8046834" cy="2849753"/>
          </a:xfrm>
          <a:prstGeom prst="rect">
            <a:avLst/>
          </a:prstGeom>
        </p:spPr>
        <p:txBody>
          <a:bodyPr/>
          <a:lstStyle/>
          <a:p>
            <a:pPr marL="355600" lvl="1" indent="0">
              <a:lnSpc>
                <a:spcPct val="80000"/>
              </a:lnSpc>
              <a:buNone/>
            </a:pPr>
            <a:r>
              <a:rPr lang="sk-SK" sz="2400" dirty="0"/>
              <a:t>–</a:t>
            </a:r>
            <a:r>
              <a:rPr lang="sk-SK" sz="2400" b="1" dirty="0" smtClean="0"/>
              <a:t> </a:t>
            </a:r>
            <a:r>
              <a:rPr lang="sk-SK" b="1" dirty="0" smtClean="0"/>
              <a:t>Zníženie </a:t>
            </a:r>
            <a:r>
              <a:rPr lang="en-US" b="1" dirty="0" smtClean="0"/>
              <a:t>cien </a:t>
            </a:r>
            <a:r>
              <a:rPr lang="en-US" b="1" dirty="0"/>
              <a:t>ŠZM </a:t>
            </a:r>
            <a:r>
              <a:rPr lang="en-US" dirty="0"/>
              <a:t>a laboratórnych </a:t>
            </a:r>
            <a:r>
              <a:rPr lang="en-US" b="1" dirty="0" smtClean="0"/>
              <a:t>diagnostík</a:t>
            </a:r>
            <a:r>
              <a:rPr lang="sk-SK" dirty="0" smtClean="0"/>
              <a:t>, </a:t>
            </a:r>
            <a:r>
              <a:rPr lang="en-US" dirty="0" smtClean="0"/>
              <a:t>úspora 5-10%</a:t>
            </a:r>
            <a:endParaRPr lang="sk-SK" dirty="0" smtClean="0"/>
          </a:p>
          <a:p>
            <a:pPr marL="355600" lvl="1" indent="0">
              <a:lnSpc>
                <a:spcPct val="80000"/>
              </a:lnSpc>
              <a:buNone/>
            </a:pPr>
            <a:r>
              <a:rPr lang="sk-SK" sz="2400" dirty="0" smtClean="0"/>
              <a:t>– </a:t>
            </a:r>
            <a:r>
              <a:rPr lang="en-US" b="1" dirty="0" err="1" smtClean="0"/>
              <a:t>Sledovanie</a:t>
            </a:r>
            <a:r>
              <a:rPr lang="en-US" b="1" dirty="0" smtClean="0"/>
              <a:t> </a:t>
            </a:r>
            <a:r>
              <a:rPr lang="sk-SK" b="1" dirty="0"/>
              <a:t>„</a:t>
            </a:r>
            <a:r>
              <a:rPr lang="en-US" b="1" dirty="0" err="1" smtClean="0"/>
              <a:t>výkonnostných</a:t>
            </a:r>
            <a:r>
              <a:rPr lang="en-US" b="1" dirty="0" smtClean="0"/>
              <a:t>” </a:t>
            </a:r>
            <a:r>
              <a:rPr lang="en-US" b="1" dirty="0" err="1" smtClean="0"/>
              <a:t>parametrov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en-US" dirty="0" err="1" smtClean="0"/>
              <a:t>počet</a:t>
            </a:r>
            <a:r>
              <a:rPr lang="en-US" dirty="0" smtClean="0"/>
              <a:t> </a:t>
            </a:r>
            <a:r>
              <a:rPr lang="en-US" dirty="0" err="1" smtClean="0"/>
              <a:t>hospitalizácií</a:t>
            </a:r>
            <a:r>
              <a:rPr lang="en-US" dirty="0"/>
              <a:t>, </a:t>
            </a:r>
            <a:endParaRPr lang="en-US" dirty="0" smtClean="0"/>
          </a:p>
          <a:p>
            <a:pPr marL="355600" lvl="1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obložnosť</a:t>
            </a:r>
            <a:r>
              <a:rPr lang="en-US" dirty="0"/>
              <a:t>, obrat </a:t>
            </a:r>
            <a:r>
              <a:rPr lang="en-US" dirty="0" smtClean="0"/>
              <a:t>lôžka</a:t>
            </a:r>
            <a:r>
              <a:rPr lang="sk-SK" dirty="0" smtClean="0"/>
              <a:t>,</a:t>
            </a:r>
            <a:r>
              <a:rPr lang="en-US" dirty="0" smtClean="0"/>
              <a:t> </a:t>
            </a:r>
            <a:r>
              <a:rPr lang="sk-SK" dirty="0" smtClean="0"/>
              <a:t>atď</a:t>
            </a:r>
            <a:r>
              <a:rPr lang="en-US" dirty="0" smtClean="0"/>
              <a:t>.</a:t>
            </a:r>
            <a:r>
              <a:rPr lang="sk-SK" dirty="0" smtClean="0"/>
              <a:t>)</a:t>
            </a:r>
            <a:endParaRPr lang="en-US" dirty="0" smtClean="0"/>
          </a:p>
          <a:p>
            <a:pPr marL="355600" lvl="1" indent="0">
              <a:buNone/>
            </a:pPr>
            <a:r>
              <a:rPr lang="sk-SK" sz="2400" dirty="0" smtClean="0"/>
              <a:t>– </a:t>
            </a:r>
            <a:r>
              <a:rPr lang="en-US" dirty="0" err="1" smtClean="0"/>
              <a:t>Vypracovanie</a:t>
            </a:r>
            <a:r>
              <a:rPr lang="en-US" dirty="0" smtClean="0"/>
              <a:t> </a:t>
            </a:r>
            <a:r>
              <a:rPr lang="en-US" dirty="0" err="1"/>
              <a:t>úplne</a:t>
            </a:r>
            <a:r>
              <a:rPr lang="en-US" dirty="0"/>
              <a:t> </a:t>
            </a:r>
            <a:r>
              <a:rPr lang="en-US" dirty="0" err="1"/>
              <a:t>nového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b="1" dirty="0" err="1" smtClean="0"/>
              <a:t>vykazovania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err="1" smtClean="0"/>
              <a:t>hlásenia</a:t>
            </a:r>
            <a:r>
              <a:rPr lang="en-US" b="1" dirty="0" smtClean="0"/>
              <a:t> </a:t>
            </a:r>
          </a:p>
          <a:p>
            <a:pPr marL="355600" lvl="1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MFNL</a:t>
            </a:r>
            <a:endParaRPr lang="sk-SK" b="1" dirty="0"/>
          </a:p>
          <a:p>
            <a:pPr marL="355600" lvl="1" indent="0">
              <a:buNone/>
            </a:pPr>
            <a:r>
              <a:rPr lang="sk-SK" sz="2400" dirty="0" smtClean="0"/>
              <a:t>– </a:t>
            </a:r>
            <a:r>
              <a:rPr lang="en-US" dirty="0" err="1" smtClean="0"/>
              <a:t>Potreba</a:t>
            </a:r>
            <a:r>
              <a:rPr lang="en-US" dirty="0" smtClean="0"/>
              <a:t> </a:t>
            </a:r>
            <a:r>
              <a:rPr lang="en-US" b="1" dirty="0" err="1"/>
              <a:t>kategorizácie</a:t>
            </a:r>
            <a:r>
              <a:rPr lang="en-US" b="1" dirty="0"/>
              <a:t> </a:t>
            </a:r>
            <a:r>
              <a:rPr lang="en-US" b="1" dirty="0" err="1"/>
              <a:t>každého</a:t>
            </a:r>
            <a:r>
              <a:rPr lang="en-US" b="1" dirty="0"/>
              <a:t> </a:t>
            </a:r>
            <a:r>
              <a:rPr lang="en-US" dirty="0" err="1" smtClean="0"/>
              <a:t>používaného</a:t>
            </a:r>
            <a:r>
              <a:rPr lang="en-US" dirty="0" smtClean="0"/>
              <a:t> </a:t>
            </a:r>
            <a:r>
              <a:rPr lang="en-US" b="1" dirty="0"/>
              <a:t>ŠZM</a:t>
            </a:r>
            <a:endParaRPr lang="sk-SK" b="1" dirty="0"/>
          </a:p>
          <a:p>
            <a:pPr marL="355600" lvl="1" indent="0">
              <a:buNone/>
            </a:pPr>
            <a:r>
              <a:rPr lang="sk-SK" sz="2400" dirty="0" smtClean="0"/>
              <a:t>– </a:t>
            </a:r>
            <a:r>
              <a:rPr lang="en-US" dirty="0" err="1" smtClean="0"/>
              <a:t>Rokovania</a:t>
            </a:r>
            <a:r>
              <a:rPr lang="en-US" dirty="0" smtClean="0"/>
              <a:t> </a:t>
            </a:r>
            <a:r>
              <a:rPr lang="en-US" dirty="0"/>
              <a:t>so </a:t>
            </a:r>
            <a:r>
              <a:rPr lang="en-US" dirty="0" smtClean="0"/>
              <a:t>ZP</a:t>
            </a:r>
            <a:r>
              <a:rPr lang="sk-SK" dirty="0"/>
              <a:t> </a:t>
            </a:r>
            <a:r>
              <a:rPr lang="sk-SK" dirty="0" smtClean="0"/>
              <a:t>o </a:t>
            </a:r>
            <a:r>
              <a:rPr lang="en-US" dirty="0" err="1" smtClean="0"/>
              <a:t>úhrade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/>
              <a:t>. </a:t>
            </a:r>
            <a:r>
              <a:rPr lang="en-US" b="1" dirty="0" err="1"/>
              <a:t>agregovaných</a:t>
            </a:r>
            <a:r>
              <a:rPr lang="en-US" b="1" dirty="0"/>
              <a:t> </a:t>
            </a:r>
            <a:r>
              <a:rPr lang="en-US" b="1" dirty="0" err="1" smtClean="0"/>
              <a:t>výkonov</a:t>
            </a:r>
            <a:endParaRPr lang="sk-SK" b="1" dirty="0"/>
          </a:p>
          <a:p>
            <a:pPr marL="355600" lvl="1" indent="0">
              <a:lnSpc>
                <a:spcPct val="80000"/>
              </a:lnSpc>
              <a:buNone/>
            </a:pPr>
            <a:endParaRPr lang="sk-SK" dirty="0" smtClean="0"/>
          </a:p>
          <a:p>
            <a:pPr lvl="2"/>
            <a:endParaRPr lang="sk-SK" dirty="0" smtClean="0"/>
          </a:p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04732" y="617655"/>
            <a:ext cx="7382069" cy="74814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dirty="0" smtClean="0"/>
              <a:t>Nástroje na udržiavanie vyrovnaného hospodárenia – úsek zdravotnej starostlivosti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28D87-D9E0-5C44-84E5-F16D35C542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5561" y="639256"/>
            <a:ext cx="7521239" cy="735244"/>
          </a:xfrm>
        </p:spPr>
        <p:txBody>
          <a:bodyPr/>
          <a:lstStyle/>
          <a:p>
            <a:r>
              <a:rPr lang="en-US" sz="2800" dirty="0" err="1" smtClean="0"/>
              <a:t>Vývoj</a:t>
            </a:r>
            <a:r>
              <a:rPr lang="en-US" sz="2800" dirty="0" smtClean="0"/>
              <a:t> </a:t>
            </a:r>
            <a:r>
              <a:rPr lang="en-US" sz="2800" dirty="0" err="1" smtClean="0"/>
              <a:t>najvýznamnejších</a:t>
            </a:r>
            <a:r>
              <a:rPr lang="en-US" sz="2800" dirty="0" smtClean="0"/>
              <a:t> </a:t>
            </a:r>
            <a:r>
              <a:rPr lang="en-US" sz="2800" dirty="0" err="1" smtClean="0"/>
              <a:t>nákladových</a:t>
            </a:r>
            <a:r>
              <a:rPr lang="en-US" sz="2800" dirty="0" smtClean="0"/>
              <a:t> </a:t>
            </a:r>
            <a:r>
              <a:rPr lang="en-US" sz="2800" dirty="0" err="1" smtClean="0"/>
              <a:t>položiek</a:t>
            </a:r>
            <a:r>
              <a:rPr lang="en-US" sz="2800" dirty="0" smtClean="0"/>
              <a:t> a </a:t>
            </a:r>
            <a:r>
              <a:rPr lang="en-US" sz="2800" dirty="0" err="1" smtClean="0"/>
              <a:t>ich</a:t>
            </a:r>
            <a:r>
              <a:rPr lang="en-US" sz="2800" dirty="0" smtClean="0"/>
              <a:t> </a:t>
            </a:r>
            <a:r>
              <a:rPr lang="en-US" sz="2800" dirty="0" err="1" smtClean="0"/>
              <a:t>porovnanie</a:t>
            </a:r>
            <a:r>
              <a:rPr lang="en-US" sz="2800" dirty="0" smtClean="0"/>
              <a:t> v r. 2011 a 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D87-D9E0-5C44-84E5-F16D35C5425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9852" y="1605106"/>
            <a:ext cx="1283081" cy="303729"/>
          </a:xfrm>
          <a:solidFill>
            <a:srgbClr val="009DE0"/>
          </a:solidFill>
        </p:spPr>
        <p:txBody>
          <a:bodyPr anchor="ctr"/>
          <a:lstStyle/>
          <a:p>
            <a:pPr marL="0" indent="0" algn="ctr">
              <a:lnSpc>
                <a:spcPct val="50000"/>
              </a:lnSpc>
              <a:buNone/>
            </a:pPr>
            <a:r>
              <a:rPr lang="sk-SK" sz="1100" b="1" dirty="0" smtClean="0"/>
              <a:t>Nákladové položky</a:t>
            </a:r>
            <a:endParaRPr lang="cs-CZ" sz="1100" b="1" dirty="0"/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626118" y="198436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Materiál</a:t>
            </a:r>
            <a:endParaRPr lang="cs-CZ" sz="1100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626118" y="236261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Lieky</a:t>
            </a:r>
            <a:endParaRPr lang="cs-CZ" sz="1100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626118" y="274086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Energie</a:t>
            </a:r>
            <a:endParaRPr lang="cs-CZ" sz="1100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616390" y="311912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sk-SK" sz="1050" dirty="0" smtClean="0"/>
              <a:t>O</a:t>
            </a:r>
            <a:r>
              <a:rPr lang="sk-SK" sz="1100" dirty="0" smtClean="0"/>
              <a:t>pravy a udržovanie</a:t>
            </a:r>
            <a:endParaRPr lang="cs-CZ" sz="1100" dirty="0"/>
          </a:p>
        </p:txBody>
      </p:sp>
      <p:sp>
        <p:nvSpPr>
          <p:cNvPr id="34" name="Text Placeholder 6"/>
          <p:cNvSpPr txBox="1">
            <a:spLocks/>
          </p:cNvSpPr>
          <p:nvPr/>
        </p:nvSpPr>
        <p:spPr>
          <a:xfrm>
            <a:off x="626117" y="349737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Osobné náklady</a:t>
            </a:r>
            <a:endParaRPr lang="cs-CZ" sz="1100" dirty="0"/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625321" y="3876641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b="1" dirty="0" smtClean="0"/>
              <a:t>Náklady spolu</a:t>
            </a:r>
          </a:p>
        </p:txBody>
      </p:sp>
      <p:sp>
        <p:nvSpPr>
          <p:cNvPr id="147" name="Text Placeholder 6"/>
          <p:cNvSpPr txBox="1">
            <a:spLocks/>
          </p:cNvSpPr>
          <p:nvPr/>
        </p:nvSpPr>
        <p:spPr>
          <a:xfrm>
            <a:off x="1946395" y="1605106"/>
            <a:ext cx="1283081" cy="310047"/>
          </a:xfrm>
          <a:prstGeom prst="rect">
            <a:avLst/>
          </a:prstGeom>
          <a:solidFill>
            <a:srgbClr val="009DE0"/>
          </a:solidFill>
        </p:spPr>
        <p:txBody>
          <a:bodyPr vert="horz" anchor="ctr"/>
          <a:lstStyle>
            <a:lvl1pPr marL="342900" indent="-3429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bg1"/>
              </a:buClr>
              <a:buSzPct val="73000"/>
              <a:buFont typeface="Lucida Grande CE"/>
              <a:buChar char="◎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Clr>
                <a:srgbClr val="009DE0"/>
              </a:buClr>
              <a:buSzPct val="64000"/>
              <a:buFont typeface="Wingdings" charset="2"/>
              <a:buChar char="✕"/>
              <a:defRPr sz="22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2pPr>
            <a:lvl3pPr marL="985838" indent="-35560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Clr>
                <a:srgbClr val="ADC53D"/>
              </a:buClr>
              <a:buSzPct val="75000"/>
              <a:buFont typeface="Wingdings" charset="2"/>
              <a:buChar char="—"/>
              <a:defRPr sz="2000" kern="1200">
                <a:solidFill>
                  <a:srgbClr val="ADC5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Lucida Grande CE"/>
              <a:buNone/>
            </a:pPr>
            <a:r>
              <a:rPr lang="sk-SK" sz="1100" b="1" dirty="0" smtClean="0"/>
              <a:t>2011</a:t>
            </a:r>
            <a:endParaRPr lang="cs-CZ" sz="1100" b="1" dirty="0"/>
          </a:p>
        </p:txBody>
      </p:sp>
      <p:sp>
        <p:nvSpPr>
          <p:cNvPr id="148" name="Text Placeholder 6"/>
          <p:cNvSpPr txBox="1">
            <a:spLocks/>
          </p:cNvSpPr>
          <p:nvPr/>
        </p:nvSpPr>
        <p:spPr>
          <a:xfrm>
            <a:off x="1932661" y="199068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 smtClean="0"/>
              <a:t>21 695 956</a:t>
            </a:r>
            <a:endParaRPr lang="cs-CZ" sz="1100" dirty="0"/>
          </a:p>
        </p:txBody>
      </p:sp>
      <p:sp>
        <p:nvSpPr>
          <p:cNvPr id="149" name="Text Placeholder 6"/>
          <p:cNvSpPr txBox="1">
            <a:spLocks/>
          </p:cNvSpPr>
          <p:nvPr/>
        </p:nvSpPr>
        <p:spPr>
          <a:xfrm>
            <a:off x="1932661" y="236893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16 049 195</a:t>
            </a:r>
            <a:endParaRPr lang="cs-CZ" sz="1100" dirty="0"/>
          </a:p>
        </p:txBody>
      </p:sp>
      <p:sp>
        <p:nvSpPr>
          <p:cNvPr id="150" name="Text Placeholder 6"/>
          <p:cNvSpPr txBox="1">
            <a:spLocks/>
          </p:cNvSpPr>
          <p:nvPr/>
        </p:nvSpPr>
        <p:spPr>
          <a:xfrm>
            <a:off x="1932661" y="274718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1 106 442</a:t>
            </a:r>
            <a:endParaRPr lang="cs-CZ" sz="1100" dirty="0"/>
          </a:p>
        </p:txBody>
      </p:sp>
      <p:sp>
        <p:nvSpPr>
          <p:cNvPr id="151" name="Text Placeholder 6"/>
          <p:cNvSpPr txBox="1">
            <a:spLocks/>
          </p:cNvSpPr>
          <p:nvPr/>
        </p:nvSpPr>
        <p:spPr>
          <a:xfrm>
            <a:off x="1922933" y="312543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1 075 459</a:t>
            </a:r>
            <a:endParaRPr lang="cs-CZ" sz="1100" dirty="0"/>
          </a:p>
        </p:txBody>
      </p:sp>
      <p:sp>
        <p:nvSpPr>
          <p:cNvPr id="152" name="Text Placeholder 6"/>
          <p:cNvSpPr txBox="1">
            <a:spLocks/>
          </p:cNvSpPr>
          <p:nvPr/>
        </p:nvSpPr>
        <p:spPr>
          <a:xfrm>
            <a:off x="1932660" y="350369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15 305 801</a:t>
            </a:r>
            <a:endParaRPr lang="cs-CZ" sz="1100" dirty="0"/>
          </a:p>
        </p:txBody>
      </p:sp>
      <p:sp>
        <p:nvSpPr>
          <p:cNvPr id="153" name="Text Placeholder 6"/>
          <p:cNvSpPr txBox="1">
            <a:spLocks/>
          </p:cNvSpPr>
          <p:nvPr/>
        </p:nvSpPr>
        <p:spPr>
          <a:xfrm>
            <a:off x="1931864" y="3882959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b="1" dirty="0" smtClean="0"/>
              <a:t>45 392 148</a:t>
            </a:r>
          </a:p>
        </p:txBody>
      </p:sp>
      <p:sp>
        <p:nvSpPr>
          <p:cNvPr id="154" name="Text Placeholder 6"/>
          <p:cNvSpPr txBox="1">
            <a:spLocks/>
          </p:cNvSpPr>
          <p:nvPr/>
        </p:nvSpPr>
        <p:spPr>
          <a:xfrm>
            <a:off x="3252938" y="1605106"/>
            <a:ext cx="1283081" cy="310047"/>
          </a:xfrm>
          <a:prstGeom prst="rect">
            <a:avLst/>
          </a:prstGeom>
          <a:solidFill>
            <a:srgbClr val="009DE0"/>
          </a:solidFill>
        </p:spPr>
        <p:txBody>
          <a:bodyPr vert="horz" anchor="ctr"/>
          <a:lstStyle>
            <a:lvl1pPr marL="342900" indent="-3429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bg1"/>
              </a:buClr>
              <a:buSzPct val="73000"/>
              <a:buFont typeface="Lucida Grande CE"/>
              <a:buChar char="◎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Clr>
                <a:srgbClr val="009DE0"/>
              </a:buClr>
              <a:buSzPct val="64000"/>
              <a:buFont typeface="Wingdings" charset="2"/>
              <a:buChar char="✕"/>
              <a:defRPr sz="22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2pPr>
            <a:lvl3pPr marL="985838" indent="-35560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Clr>
                <a:srgbClr val="ADC53D"/>
              </a:buClr>
              <a:buSzPct val="75000"/>
              <a:buFont typeface="Wingdings" charset="2"/>
              <a:buChar char="—"/>
              <a:defRPr sz="2000" kern="1200">
                <a:solidFill>
                  <a:srgbClr val="ADC5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Lucida Grande CE"/>
              <a:buNone/>
            </a:pPr>
            <a:r>
              <a:rPr lang="sk-SK" sz="1000" b="1" dirty="0" smtClean="0"/>
              <a:t>Podiel na nákladoch</a:t>
            </a:r>
            <a:endParaRPr lang="cs-CZ" sz="1000" b="1" dirty="0"/>
          </a:p>
        </p:txBody>
      </p:sp>
      <p:sp>
        <p:nvSpPr>
          <p:cNvPr id="155" name="Text Placeholder 6"/>
          <p:cNvSpPr txBox="1">
            <a:spLocks/>
          </p:cNvSpPr>
          <p:nvPr/>
        </p:nvSpPr>
        <p:spPr>
          <a:xfrm>
            <a:off x="3239204" y="199068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47,79%</a:t>
            </a:r>
            <a:endParaRPr lang="cs-CZ" sz="1100" dirty="0"/>
          </a:p>
        </p:txBody>
      </p:sp>
      <p:sp>
        <p:nvSpPr>
          <p:cNvPr id="156" name="Text Placeholder 6"/>
          <p:cNvSpPr txBox="1">
            <a:spLocks/>
          </p:cNvSpPr>
          <p:nvPr/>
        </p:nvSpPr>
        <p:spPr>
          <a:xfrm>
            <a:off x="3239204" y="236893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35,35%</a:t>
            </a:r>
            <a:endParaRPr lang="cs-CZ" sz="1100" dirty="0"/>
          </a:p>
        </p:txBody>
      </p:sp>
      <p:sp>
        <p:nvSpPr>
          <p:cNvPr id="157" name="Text Placeholder 6"/>
          <p:cNvSpPr txBox="1">
            <a:spLocks/>
          </p:cNvSpPr>
          <p:nvPr/>
        </p:nvSpPr>
        <p:spPr>
          <a:xfrm>
            <a:off x="3239204" y="274718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2,43%</a:t>
            </a:r>
            <a:endParaRPr lang="cs-CZ" sz="1100" dirty="0"/>
          </a:p>
        </p:txBody>
      </p:sp>
      <p:sp>
        <p:nvSpPr>
          <p:cNvPr id="158" name="Text Placeholder 6"/>
          <p:cNvSpPr txBox="1">
            <a:spLocks/>
          </p:cNvSpPr>
          <p:nvPr/>
        </p:nvSpPr>
        <p:spPr>
          <a:xfrm>
            <a:off x="3229476" y="312543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2,36%</a:t>
            </a:r>
            <a:endParaRPr lang="cs-CZ" sz="1100" dirty="0"/>
          </a:p>
        </p:txBody>
      </p:sp>
      <p:sp>
        <p:nvSpPr>
          <p:cNvPr id="159" name="Text Placeholder 6"/>
          <p:cNvSpPr txBox="1">
            <a:spLocks/>
          </p:cNvSpPr>
          <p:nvPr/>
        </p:nvSpPr>
        <p:spPr>
          <a:xfrm>
            <a:off x="3239203" y="350369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33,71%</a:t>
            </a:r>
            <a:endParaRPr lang="cs-CZ" sz="1100" dirty="0"/>
          </a:p>
        </p:txBody>
      </p:sp>
      <p:sp>
        <p:nvSpPr>
          <p:cNvPr id="160" name="Text Placeholder 6"/>
          <p:cNvSpPr txBox="1">
            <a:spLocks/>
          </p:cNvSpPr>
          <p:nvPr/>
        </p:nvSpPr>
        <p:spPr>
          <a:xfrm>
            <a:off x="3238407" y="3882959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sz="1100" b="1" dirty="0" smtClean="0"/>
          </a:p>
        </p:txBody>
      </p:sp>
      <p:sp>
        <p:nvSpPr>
          <p:cNvPr id="161" name="Text Placeholder 6"/>
          <p:cNvSpPr txBox="1">
            <a:spLocks/>
          </p:cNvSpPr>
          <p:nvPr/>
        </p:nvSpPr>
        <p:spPr>
          <a:xfrm>
            <a:off x="4559481" y="1605106"/>
            <a:ext cx="1283081" cy="310047"/>
          </a:xfrm>
          <a:prstGeom prst="rect">
            <a:avLst/>
          </a:prstGeom>
          <a:solidFill>
            <a:srgbClr val="009DE0"/>
          </a:solidFill>
        </p:spPr>
        <p:txBody>
          <a:bodyPr vert="horz" anchor="ctr"/>
          <a:lstStyle>
            <a:lvl1pPr marL="342900" indent="-3429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bg1"/>
              </a:buClr>
              <a:buSzPct val="73000"/>
              <a:buFont typeface="Lucida Grande CE"/>
              <a:buChar char="◎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Clr>
                <a:srgbClr val="009DE0"/>
              </a:buClr>
              <a:buSzPct val="64000"/>
              <a:buFont typeface="Wingdings" charset="2"/>
              <a:buChar char="✕"/>
              <a:defRPr sz="22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2pPr>
            <a:lvl3pPr marL="985838" indent="-35560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Clr>
                <a:srgbClr val="ADC53D"/>
              </a:buClr>
              <a:buSzPct val="75000"/>
              <a:buFont typeface="Wingdings" charset="2"/>
              <a:buChar char="—"/>
              <a:defRPr sz="2000" kern="1200">
                <a:solidFill>
                  <a:srgbClr val="ADC5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Lucida Grande CE"/>
              <a:buNone/>
            </a:pPr>
            <a:r>
              <a:rPr lang="sk-SK" sz="1100" b="1" dirty="0" smtClean="0"/>
              <a:t>2013</a:t>
            </a:r>
            <a:endParaRPr lang="cs-CZ" sz="1100" b="1" dirty="0"/>
          </a:p>
        </p:txBody>
      </p:sp>
      <p:sp>
        <p:nvSpPr>
          <p:cNvPr id="162" name="Text Placeholder 6"/>
          <p:cNvSpPr txBox="1">
            <a:spLocks/>
          </p:cNvSpPr>
          <p:nvPr/>
        </p:nvSpPr>
        <p:spPr>
          <a:xfrm>
            <a:off x="4545747" y="199068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19 048 497</a:t>
            </a:r>
            <a:endParaRPr lang="cs-CZ" sz="1100" dirty="0"/>
          </a:p>
        </p:txBody>
      </p:sp>
      <p:sp>
        <p:nvSpPr>
          <p:cNvPr id="163" name="Text Placeholder 6"/>
          <p:cNvSpPr txBox="1">
            <a:spLocks/>
          </p:cNvSpPr>
          <p:nvPr/>
        </p:nvSpPr>
        <p:spPr>
          <a:xfrm>
            <a:off x="4545747" y="236893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13 650 113</a:t>
            </a:r>
            <a:endParaRPr lang="cs-CZ" sz="1100" dirty="0"/>
          </a:p>
        </p:txBody>
      </p:sp>
      <p:sp>
        <p:nvSpPr>
          <p:cNvPr id="164" name="Text Placeholder 6"/>
          <p:cNvSpPr txBox="1">
            <a:spLocks/>
          </p:cNvSpPr>
          <p:nvPr/>
        </p:nvSpPr>
        <p:spPr>
          <a:xfrm>
            <a:off x="4545747" y="274718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1 097 094</a:t>
            </a:r>
            <a:endParaRPr lang="cs-CZ" sz="1100" dirty="0"/>
          </a:p>
        </p:txBody>
      </p:sp>
      <p:sp>
        <p:nvSpPr>
          <p:cNvPr id="165" name="Text Placeholder 6"/>
          <p:cNvSpPr txBox="1">
            <a:spLocks/>
          </p:cNvSpPr>
          <p:nvPr/>
        </p:nvSpPr>
        <p:spPr>
          <a:xfrm>
            <a:off x="4536019" y="312543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1 168 816</a:t>
            </a:r>
            <a:endParaRPr lang="cs-CZ" sz="1100" dirty="0"/>
          </a:p>
        </p:txBody>
      </p:sp>
      <p:sp>
        <p:nvSpPr>
          <p:cNvPr id="166" name="Text Placeholder 6"/>
          <p:cNvSpPr txBox="1">
            <a:spLocks/>
          </p:cNvSpPr>
          <p:nvPr/>
        </p:nvSpPr>
        <p:spPr>
          <a:xfrm>
            <a:off x="4545746" y="350369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17 684 038</a:t>
            </a:r>
            <a:endParaRPr lang="cs-CZ" sz="1100" dirty="0"/>
          </a:p>
        </p:txBody>
      </p:sp>
      <p:sp>
        <p:nvSpPr>
          <p:cNvPr id="167" name="Text Placeholder 6"/>
          <p:cNvSpPr txBox="1">
            <a:spLocks/>
          </p:cNvSpPr>
          <p:nvPr/>
        </p:nvSpPr>
        <p:spPr>
          <a:xfrm>
            <a:off x="4544950" y="3882959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b="1" dirty="0" smtClean="0"/>
              <a:t>43 697 571</a:t>
            </a:r>
          </a:p>
        </p:txBody>
      </p:sp>
      <p:sp>
        <p:nvSpPr>
          <p:cNvPr id="168" name="Text Placeholder 6"/>
          <p:cNvSpPr txBox="1">
            <a:spLocks/>
          </p:cNvSpPr>
          <p:nvPr/>
        </p:nvSpPr>
        <p:spPr>
          <a:xfrm>
            <a:off x="5866024" y="1605106"/>
            <a:ext cx="1283081" cy="310047"/>
          </a:xfrm>
          <a:prstGeom prst="rect">
            <a:avLst/>
          </a:prstGeom>
          <a:solidFill>
            <a:srgbClr val="009DE0"/>
          </a:solidFill>
        </p:spPr>
        <p:txBody>
          <a:bodyPr vert="horz" anchor="ctr"/>
          <a:lstStyle>
            <a:lvl1pPr marL="342900" indent="-3429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bg1"/>
              </a:buClr>
              <a:buSzPct val="73000"/>
              <a:buFont typeface="Lucida Grande CE"/>
              <a:buChar char="◎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Clr>
                <a:srgbClr val="009DE0"/>
              </a:buClr>
              <a:buSzPct val="64000"/>
              <a:buFont typeface="Wingdings" charset="2"/>
              <a:buChar char="✕"/>
              <a:defRPr sz="22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2pPr>
            <a:lvl3pPr marL="985838" indent="-35560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Clr>
                <a:srgbClr val="ADC53D"/>
              </a:buClr>
              <a:buSzPct val="75000"/>
              <a:buFont typeface="Wingdings" charset="2"/>
              <a:buChar char="—"/>
              <a:defRPr sz="2000" kern="1200">
                <a:solidFill>
                  <a:srgbClr val="ADC5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Lucida Grande CE"/>
              <a:buNone/>
            </a:pPr>
            <a:r>
              <a:rPr lang="sk-SK" sz="1000" b="1" dirty="0" smtClean="0"/>
              <a:t>Podiel na nákladoch</a:t>
            </a:r>
            <a:endParaRPr lang="cs-CZ" sz="1000" b="1" dirty="0"/>
          </a:p>
        </p:txBody>
      </p:sp>
      <p:sp>
        <p:nvSpPr>
          <p:cNvPr id="169" name="Text Placeholder 6"/>
          <p:cNvSpPr txBox="1">
            <a:spLocks/>
          </p:cNvSpPr>
          <p:nvPr/>
        </p:nvSpPr>
        <p:spPr>
          <a:xfrm>
            <a:off x="5852290" y="199068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 smtClean="0"/>
              <a:t>43,59%</a:t>
            </a:r>
            <a:endParaRPr lang="cs-CZ" sz="1100" dirty="0"/>
          </a:p>
        </p:txBody>
      </p:sp>
      <p:sp>
        <p:nvSpPr>
          <p:cNvPr id="170" name="Text Placeholder 6"/>
          <p:cNvSpPr txBox="1">
            <a:spLocks/>
          </p:cNvSpPr>
          <p:nvPr/>
        </p:nvSpPr>
        <p:spPr>
          <a:xfrm>
            <a:off x="5852290" y="236893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31,23%</a:t>
            </a:r>
            <a:endParaRPr lang="cs-CZ" sz="1100" dirty="0"/>
          </a:p>
        </p:txBody>
      </p:sp>
      <p:sp>
        <p:nvSpPr>
          <p:cNvPr id="171" name="Text Placeholder 6"/>
          <p:cNvSpPr txBox="1">
            <a:spLocks/>
          </p:cNvSpPr>
          <p:nvPr/>
        </p:nvSpPr>
        <p:spPr>
          <a:xfrm>
            <a:off x="5852290" y="274718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2,51%</a:t>
            </a:r>
            <a:endParaRPr lang="cs-CZ" sz="1100" dirty="0"/>
          </a:p>
        </p:txBody>
      </p:sp>
      <p:sp>
        <p:nvSpPr>
          <p:cNvPr id="172" name="Text Placeholder 6"/>
          <p:cNvSpPr txBox="1">
            <a:spLocks/>
          </p:cNvSpPr>
          <p:nvPr/>
        </p:nvSpPr>
        <p:spPr>
          <a:xfrm>
            <a:off x="5842562" y="312543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2,67%</a:t>
            </a:r>
            <a:endParaRPr lang="cs-CZ" sz="1100" dirty="0"/>
          </a:p>
        </p:txBody>
      </p:sp>
      <p:sp>
        <p:nvSpPr>
          <p:cNvPr id="173" name="Text Placeholder 6"/>
          <p:cNvSpPr txBox="1">
            <a:spLocks/>
          </p:cNvSpPr>
          <p:nvPr/>
        </p:nvSpPr>
        <p:spPr>
          <a:xfrm>
            <a:off x="5852289" y="350369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40,46%</a:t>
            </a:r>
            <a:endParaRPr lang="cs-CZ" sz="1100" dirty="0"/>
          </a:p>
        </p:txBody>
      </p:sp>
      <p:sp>
        <p:nvSpPr>
          <p:cNvPr id="174" name="Text Placeholder 6"/>
          <p:cNvSpPr txBox="1">
            <a:spLocks/>
          </p:cNvSpPr>
          <p:nvPr/>
        </p:nvSpPr>
        <p:spPr>
          <a:xfrm>
            <a:off x="5851493" y="3882959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sz="1100" b="1" dirty="0" smtClean="0"/>
          </a:p>
        </p:txBody>
      </p:sp>
      <p:sp>
        <p:nvSpPr>
          <p:cNvPr id="175" name="Text Placeholder 6"/>
          <p:cNvSpPr txBox="1">
            <a:spLocks/>
          </p:cNvSpPr>
          <p:nvPr/>
        </p:nvSpPr>
        <p:spPr>
          <a:xfrm>
            <a:off x="7172567" y="1605106"/>
            <a:ext cx="1283081" cy="310047"/>
          </a:xfrm>
          <a:prstGeom prst="rect">
            <a:avLst/>
          </a:prstGeom>
          <a:solidFill>
            <a:srgbClr val="009DE0"/>
          </a:solidFill>
        </p:spPr>
        <p:txBody>
          <a:bodyPr vert="horz" anchor="ctr"/>
          <a:lstStyle>
            <a:lvl1pPr marL="342900" indent="-342900" algn="l" defTabSz="457200" rtl="0" eaLnBrk="1" latinLnBrk="0" hangingPunct="1">
              <a:lnSpc>
                <a:spcPts val="2600"/>
              </a:lnSpc>
              <a:spcBef>
                <a:spcPct val="20000"/>
              </a:spcBef>
              <a:buClr>
                <a:schemeClr val="bg1"/>
              </a:buClr>
              <a:buSzPct val="73000"/>
              <a:buFont typeface="Lucida Grande CE"/>
              <a:buChar char="◎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Clr>
                <a:srgbClr val="009DE0"/>
              </a:buClr>
              <a:buSzPct val="64000"/>
              <a:buFont typeface="Wingdings" charset="2"/>
              <a:buChar char="✕"/>
              <a:defRPr sz="22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2pPr>
            <a:lvl3pPr marL="985838" indent="-35560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Clr>
                <a:srgbClr val="ADC53D"/>
              </a:buClr>
              <a:buSzPct val="75000"/>
              <a:buFont typeface="Wingdings" charset="2"/>
              <a:buChar char="—"/>
              <a:defRPr sz="2000" kern="1200">
                <a:solidFill>
                  <a:srgbClr val="ADC53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Lucida Grande CE"/>
              <a:buNone/>
            </a:pPr>
            <a:r>
              <a:rPr lang="sk-SK" sz="1100" b="1" dirty="0" smtClean="0"/>
              <a:t>Rozdiel</a:t>
            </a:r>
            <a:endParaRPr lang="cs-CZ" sz="1100" b="1" dirty="0"/>
          </a:p>
        </p:txBody>
      </p:sp>
      <p:sp>
        <p:nvSpPr>
          <p:cNvPr id="176" name="Text Placeholder 6"/>
          <p:cNvSpPr txBox="1">
            <a:spLocks/>
          </p:cNvSpPr>
          <p:nvPr/>
        </p:nvSpPr>
        <p:spPr>
          <a:xfrm>
            <a:off x="7158833" y="1990683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pokles o 12,3%  </a:t>
            </a:r>
            <a:endParaRPr lang="cs-CZ" sz="1100" dirty="0"/>
          </a:p>
        </p:txBody>
      </p:sp>
      <p:sp>
        <p:nvSpPr>
          <p:cNvPr id="177" name="Text Placeholder 6"/>
          <p:cNvSpPr txBox="1">
            <a:spLocks/>
          </p:cNvSpPr>
          <p:nvPr/>
        </p:nvSpPr>
        <p:spPr>
          <a:xfrm>
            <a:off x="7158833" y="2368935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/>
              <a:t>p</a:t>
            </a:r>
            <a:r>
              <a:rPr lang="sk-SK" sz="1100" dirty="0" smtClean="0"/>
              <a:t>okles o 15%</a:t>
            </a:r>
            <a:endParaRPr lang="cs-CZ" sz="1100" dirty="0"/>
          </a:p>
        </p:txBody>
      </p:sp>
      <p:sp>
        <p:nvSpPr>
          <p:cNvPr id="178" name="Text Placeholder 6"/>
          <p:cNvSpPr txBox="1">
            <a:spLocks/>
          </p:cNvSpPr>
          <p:nvPr/>
        </p:nvSpPr>
        <p:spPr>
          <a:xfrm>
            <a:off x="7158833" y="2747187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/>
              <a:t>p</a:t>
            </a:r>
            <a:r>
              <a:rPr lang="cs-CZ" sz="1100" dirty="0" smtClean="0"/>
              <a:t>okles o 0,85%</a:t>
            </a:r>
            <a:endParaRPr lang="cs-CZ" sz="1100" dirty="0"/>
          </a:p>
        </p:txBody>
      </p:sp>
      <p:sp>
        <p:nvSpPr>
          <p:cNvPr id="179" name="Text Placeholder 6"/>
          <p:cNvSpPr txBox="1">
            <a:spLocks/>
          </p:cNvSpPr>
          <p:nvPr/>
        </p:nvSpPr>
        <p:spPr>
          <a:xfrm>
            <a:off x="7149105" y="3125439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nárast o 8,6% </a:t>
            </a:r>
            <a:endParaRPr lang="cs-CZ" sz="1100" dirty="0"/>
          </a:p>
        </p:txBody>
      </p:sp>
      <p:sp>
        <p:nvSpPr>
          <p:cNvPr id="180" name="Text Placeholder 6"/>
          <p:cNvSpPr txBox="1">
            <a:spLocks/>
          </p:cNvSpPr>
          <p:nvPr/>
        </p:nvSpPr>
        <p:spPr>
          <a:xfrm>
            <a:off x="7158832" y="3503691"/>
            <a:ext cx="1283081" cy="310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dirty="0" smtClean="0"/>
              <a:t>nárast o 15,3% </a:t>
            </a:r>
            <a:endParaRPr lang="cs-CZ" sz="1100" dirty="0"/>
          </a:p>
        </p:txBody>
      </p:sp>
      <p:sp>
        <p:nvSpPr>
          <p:cNvPr id="181" name="Text Placeholder 6"/>
          <p:cNvSpPr txBox="1">
            <a:spLocks/>
          </p:cNvSpPr>
          <p:nvPr/>
        </p:nvSpPr>
        <p:spPr>
          <a:xfrm>
            <a:off x="7158036" y="3882959"/>
            <a:ext cx="1283081" cy="592168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txBody>
          <a:bodyPr vert="horz" tIns="36000" bIns="36000"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b="1" dirty="0" smtClean="0"/>
              <a:t>pokles o 3,73% </a:t>
            </a:r>
          </a:p>
        </p:txBody>
      </p:sp>
    </p:spTree>
    <p:extLst>
      <p:ext uri="{BB962C8B-B14F-4D97-AF65-F5344CB8AC3E}">
        <p14:creationId xmlns:p14="http://schemas.microsoft.com/office/powerpoint/2010/main" val="34126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_zakla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U_Inverz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9123</TotalTime>
  <Words>761</Words>
  <Application>Microsoft Macintosh PowerPoint</Application>
  <PresentationFormat>On-screen Show (16:9)</PresentationFormat>
  <Paragraphs>229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NOU_zaklad</vt:lpstr>
      <vt:lpstr>NOU_Inverzia</vt:lpstr>
      <vt:lpstr>PowerPoint Presentation</vt:lpstr>
      <vt:lpstr>Ako dosiahnuť kladné hospodárenie v štátnej nemocnici a zároveň ju modernizovať ?</vt:lpstr>
      <vt:lpstr>PowerPoint Presentation</vt:lpstr>
      <vt:lpstr>Osnova</vt:lpstr>
      <vt:lpstr>Hospodárenie v NOÚ</vt:lpstr>
      <vt:lpstr>Nástroje na udržiavanie vyrovnaného hospodárenia – ekonomický úsek</vt:lpstr>
      <vt:lpstr>Nástroje na udržiavanie vyrovnaného hospodárenia – ekonomický úsek</vt:lpstr>
      <vt:lpstr>Nástroje na udržiavanie vyrovnaného hospodárenia – úsek zdravotnej starostlivosti</vt:lpstr>
      <vt:lpstr>Vývoj najvýznamnejších nákladových položiek a ich porovnanie v r. 2011 a 2013</vt:lpstr>
      <vt:lpstr>Alternatívne zdroje financovania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OZ Združenie priateľov NOÚ (vyzbierané prostriedky ku 30.08.2014)</vt:lpstr>
      <vt:lpstr>Partnerstvo</vt:lpstr>
      <vt:lpstr>PowerPoint Presentation</vt:lpstr>
      <vt:lpstr>PowerPoint Presentation</vt:lpstr>
      <vt:lpstr>PowerPoint Presentation</vt:lpstr>
      <vt:lpstr>PowerPoint Presentation</vt:lpstr>
      <vt:lpstr>Rekonštrukcia Kliniky chirurgickej onkológie</vt:lpstr>
      <vt:lpstr>PowerPoint Presentation</vt:lpstr>
      <vt:lpstr>PowerPoint Presentation</vt:lpstr>
      <vt:lpstr>PowerPoint Presentation</vt:lpstr>
      <vt:lpstr>Rekonštrukcia Oddelenia ambulantnej chemoterapie </vt:lpstr>
      <vt:lpstr>UMENIE LIEČI  OACH ako Galéria súčasného slovenského výtvarného umenia  (80 originálov od 33 renomovaných autorov)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INEKO − 12/2014 (všetky hodnotené inštitúcie)</vt:lpstr>
      <vt:lpstr>INEKO − 12/2014 (špecializované ústavy/UN/FN)</vt:lpstr>
      <vt:lpstr>PowerPoint Presentation</vt:lpstr>
    </vt:vector>
  </TitlesOfParts>
  <Company>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A</dc:creator>
  <cp:lastModifiedBy>Jozef Dolinský</cp:lastModifiedBy>
  <cp:revision>349</cp:revision>
  <dcterms:created xsi:type="dcterms:W3CDTF">2013-11-27T11:33:27Z</dcterms:created>
  <dcterms:modified xsi:type="dcterms:W3CDTF">2014-12-15T16:48:02Z</dcterms:modified>
</cp:coreProperties>
</file>