
<file path=[Content_Types].xml><?xml version="1.0" encoding="utf-8"?>
<Types xmlns="http://schemas.openxmlformats.org/package/2006/content-types">
  <Default Extension="png" ContentType="image/png"/>
  <Default Extension="bin" ContentType="application/vnd.openxmlformats-officedocument.oleObject"/>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7" r:id="rId1"/>
    <p:sldMasterId id="2147483983" r:id="rId2"/>
  </p:sldMasterIdLst>
  <p:notesMasterIdLst>
    <p:notesMasterId r:id="rId36"/>
  </p:notesMasterIdLst>
  <p:handoutMasterIdLst>
    <p:handoutMasterId r:id="rId37"/>
  </p:handoutMasterIdLst>
  <p:sldIdLst>
    <p:sldId id="598" r:id="rId3"/>
    <p:sldId id="608" r:id="rId4"/>
    <p:sldId id="597" r:id="rId5"/>
    <p:sldId id="638" r:id="rId6"/>
    <p:sldId id="639" r:id="rId7"/>
    <p:sldId id="637" r:id="rId8"/>
    <p:sldId id="640" r:id="rId9"/>
    <p:sldId id="641" r:id="rId10"/>
    <p:sldId id="642" r:id="rId11"/>
    <p:sldId id="656" r:id="rId12"/>
    <p:sldId id="643" r:id="rId13"/>
    <p:sldId id="667" r:id="rId14"/>
    <p:sldId id="644" r:id="rId15"/>
    <p:sldId id="645" r:id="rId16"/>
    <p:sldId id="646" r:id="rId17"/>
    <p:sldId id="647" r:id="rId18"/>
    <p:sldId id="648" r:id="rId19"/>
    <p:sldId id="649" r:id="rId20"/>
    <p:sldId id="650" r:id="rId21"/>
    <p:sldId id="651" r:id="rId22"/>
    <p:sldId id="652" r:id="rId23"/>
    <p:sldId id="653" r:id="rId24"/>
    <p:sldId id="654" r:id="rId25"/>
    <p:sldId id="655" r:id="rId26"/>
    <p:sldId id="657" r:id="rId27"/>
    <p:sldId id="658" r:id="rId28"/>
    <p:sldId id="659" r:id="rId29"/>
    <p:sldId id="660" r:id="rId30"/>
    <p:sldId id="661" r:id="rId31"/>
    <p:sldId id="662" r:id="rId32"/>
    <p:sldId id="663" r:id="rId33"/>
    <p:sldId id="664" r:id="rId34"/>
    <p:sldId id="666" r:id="rId35"/>
  </p:sldIdLst>
  <p:sldSz cx="9144000" cy="6858000" type="screen4x3"/>
  <p:notesSz cx="6799263" cy="9929813"/>
  <p:kinsoku lang="ja-JP" invalStChars="、。，．・：；？！゛゜ヽヾゝゞ々ー’”）〕］｝〉》」』】°‰′″℃￠％ぁぃぅぇぉっゃゅょゎァィゥェォッャュョヮヵヶ!%),.:;?]}｡｣､･ｧｨｩｪｫｬｭｮｯｰﾞﾟ" invalEndChars="‘“（〔［｛〈《「『【￥＄$([\{｢￡"/>
  <p:defaultTextStyle>
    <a:defPPr>
      <a:defRPr lang="sk-SK"/>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9F"/>
    <a:srgbClr val="FF5008"/>
    <a:srgbClr val="EBF5FF"/>
    <a:srgbClr val="0000FF"/>
    <a:srgbClr val="FFFFFF"/>
    <a:srgbClr val="00AE00"/>
    <a:srgbClr val="DC0081"/>
    <a:srgbClr val="5DAEFF"/>
    <a:srgbClr val="BDDEFF"/>
    <a:srgbClr val="43A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redný štý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Bez štýlu, mriežka tabuľ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45" autoAdjust="0"/>
    <p:restoredTop sz="95844" autoAdjust="0"/>
  </p:normalViewPr>
  <p:slideViewPr>
    <p:cSldViewPr>
      <p:cViewPr>
        <p:scale>
          <a:sx n="100" d="100"/>
          <a:sy n="100" d="100"/>
        </p:scale>
        <p:origin x="-2154" y="-8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2700" y="-894"/>
      </p:cViewPr>
      <p:guideLst>
        <p:guide orient="horz" pos="3129"/>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oc-users\users\BA\BA-GALLAY_M\My%20Documents\Graf%20-%20hospod&#225;rka%20spr&#225;va.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doc-users\users\BA\BA-TRUDMANOVA_J\My%20Documents\SuboryPlocha\064-moja%20po&#353;ta\graf%20PvN.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7139716584150873E-2"/>
          <c:y val="2.8522850828617521E-2"/>
          <c:w val="0.84777718910426214"/>
          <c:h val="0.88347023096101429"/>
        </c:manualLayout>
      </c:layout>
      <c:lineChart>
        <c:grouping val="standard"/>
        <c:varyColors val="0"/>
        <c:ser>
          <c:idx val="0"/>
          <c:order val="0"/>
          <c:tx>
            <c:strRef>
              <c:f>'[Graf 2 v programe Microsoft PowerPoint]Hárok1'!$B$1</c:f>
              <c:strCache>
                <c:ptCount val="1"/>
                <c:pt idx="0">
                  <c:v>Vyplatená suma v EUR</c:v>
                </c:pt>
              </c:strCache>
            </c:strRef>
          </c:tx>
          <c:spPr>
            <a:ln>
              <a:solidFill>
                <a:srgbClr val="C00000"/>
              </a:solidFill>
            </a:ln>
          </c:spPr>
          <c:marker>
            <c:symbol val="square"/>
            <c:size val="7"/>
            <c:spPr>
              <a:solidFill>
                <a:srgbClr val="C00000"/>
              </a:solidFill>
              <a:ln>
                <a:solidFill>
                  <a:srgbClr val="C00000"/>
                </a:solidFill>
              </a:ln>
            </c:spPr>
          </c:marker>
          <c:dLbls>
            <c:dLbl>
              <c:idx val="0"/>
              <c:layout>
                <c:manualLayout>
                  <c:x val="-4.9497293116782679E-2"/>
                  <c:y val="-4.3673731535003209E-2"/>
                </c:manualLayout>
              </c:layout>
              <c:tx>
                <c:rich>
                  <a:bodyPr/>
                  <a:lstStyle/>
                  <a:p>
                    <a:r>
                      <a:rPr lang="en-US" dirty="0">
                        <a:solidFill>
                          <a:srgbClr val="C52919"/>
                        </a:solidFill>
                        <a:latin typeface="Times New Roman" panose="02020603050405020304" pitchFamily="18" charset="0"/>
                      </a:rPr>
                      <a:t>44</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668</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487</a:t>
                    </a:r>
                    <a:endParaRPr lang="en-US" dirty="0">
                      <a:latin typeface="Times New Roman" panose="02020603050405020304" pitchFamily="18" charset="0"/>
                    </a:endParaRPr>
                  </a:p>
                </c:rich>
              </c:tx>
              <c:showLegendKey val="0"/>
              <c:showVal val="1"/>
              <c:showCatName val="0"/>
              <c:showSerName val="0"/>
              <c:showPercent val="0"/>
              <c:showBubbleSize val="0"/>
            </c:dLbl>
            <c:dLbl>
              <c:idx val="1"/>
              <c:layout>
                <c:manualLayout>
                  <c:x val="-3.2482598607888602E-2"/>
                  <c:y val="5.1380860629415541E-2"/>
                </c:manualLayout>
              </c:layout>
              <c:tx>
                <c:rich>
                  <a:bodyPr/>
                  <a:lstStyle/>
                  <a:p>
                    <a:r>
                      <a:rPr lang="en-US" dirty="0">
                        <a:solidFill>
                          <a:srgbClr val="C52919"/>
                        </a:solidFill>
                        <a:latin typeface="Times New Roman" panose="02020603050405020304" pitchFamily="18" charset="0"/>
                      </a:rPr>
                      <a:t>48</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892</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898</a:t>
                    </a:r>
                    <a:endParaRPr lang="en-US" dirty="0">
                      <a:latin typeface="Times New Roman" panose="02020603050405020304" pitchFamily="18" charset="0"/>
                    </a:endParaRPr>
                  </a:p>
                </c:rich>
              </c:tx>
              <c:showLegendKey val="0"/>
              <c:showVal val="1"/>
              <c:showCatName val="0"/>
              <c:showSerName val="0"/>
              <c:showPercent val="0"/>
              <c:showBubbleSize val="0"/>
            </c:dLbl>
            <c:dLbl>
              <c:idx val="2"/>
              <c:layout>
                <c:manualLayout>
                  <c:x val="-3.5576179427687551E-2"/>
                  <c:y val="3.5966602440590877E-2"/>
                </c:manualLayout>
              </c:layout>
              <c:tx>
                <c:rich>
                  <a:bodyPr/>
                  <a:lstStyle/>
                  <a:p>
                    <a:r>
                      <a:rPr lang="en-US" dirty="0">
                        <a:solidFill>
                          <a:srgbClr val="C52919"/>
                        </a:solidFill>
                        <a:latin typeface="Times New Roman" panose="02020603050405020304" pitchFamily="18" charset="0"/>
                      </a:rPr>
                      <a:t>47</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428</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853</a:t>
                    </a:r>
                    <a:endParaRPr lang="en-US" dirty="0">
                      <a:latin typeface="Times New Roman" panose="02020603050405020304" pitchFamily="18" charset="0"/>
                    </a:endParaRPr>
                  </a:p>
                </c:rich>
              </c:tx>
              <c:showLegendKey val="0"/>
              <c:showVal val="1"/>
              <c:showCatName val="0"/>
              <c:showSerName val="0"/>
              <c:showPercent val="0"/>
              <c:showBubbleSize val="0"/>
            </c:dLbl>
            <c:dLbl>
              <c:idx val="3"/>
              <c:layout>
                <c:manualLayout>
                  <c:x val="-4.1763341067285381E-2"/>
                  <c:y val="-4.1104688503532431E-2"/>
                </c:manualLayout>
              </c:layout>
              <c:tx>
                <c:rich>
                  <a:bodyPr/>
                  <a:lstStyle/>
                  <a:p>
                    <a:r>
                      <a:rPr lang="en-US" dirty="0">
                        <a:solidFill>
                          <a:srgbClr val="C52919"/>
                        </a:solidFill>
                        <a:latin typeface="Times New Roman" panose="02020603050405020304" pitchFamily="18" charset="0"/>
                      </a:rPr>
                      <a:t>49</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104</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536</a:t>
                    </a:r>
                    <a:endParaRPr lang="en-US" dirty="0">
                      <a:latin typeface="Times New Roman" panose="02020603050405020304" pitchFamily="18" charset="0"/>
                    </a:endParaRPr>
                  </a:p>
                </c:rich>
              </c:tx>
              <c:showLegendKey val="0"/>
              <c:showVal val="1"/>
              <c:showCatName val="0"/>
              <c:showSerName val="0"/>
              <c:showPercent val="0"/>
              <c:showBubbleSize val="0"/>
            </c:dLbl>
            <c:dLbl>
              <c:idx val="4"/>
              <c:layout>
                <c:manualLayout>
                  <c:x val="-4.1763341067285381E-2"/>
                  <c:y val="3.8535645472061654E-2"/>
                </c:manualLayout>
              </c:layout>
              <c:tx>
                <c:rich>
                  <a:bodyPr/>
                  <a:lstStyle/>
                  <a:p>
                    <a:r>
                      <a:rPr lang="en-US" dirty="0">
                        <a:solidFill>
                          <a:srgbClr val="C52919"/>
                        </a:solidFill>
                        <a:latin typeface="Times New Roman" panose="02020603050405020304" pitchFamily="18" charset="0"/>
                      </a:rPr>
                      <a:t>45</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212</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085</a:t>
                    </a:r>
                    <a:endParaRPr lang="en-US" dirty="0">
                      <a:latin typeface="Times New Roman" panose="02020603050405020304" pitchFamily="18" charset="0"/>
                    </a:endParaRPr>
                  </a:p>
                </c:rich>
              </c:tx>
              <c:showLegendKey val="0"/>
              <c:showVal val="1"/>
              <c:showCatName val="0"/>
              <c:showSerName val="0"/>
              <c:showPercent val="0"/>
              <c:showBubbleSize val="0"/>
            </c:dLbl>
            <c:dLbl>
              <c:idx val="5"/>
              <c:layout>
                <c:manualLayout>
                  <c:x val="-4.6403712296983757E-2"/>
                  <c:y val="-3.5966602440590877E-2"/>
                </c:manualLayout>
              </c:layout>
              <c:tx>
                <c:rich>
                  <a:bodyPr/>
                  <a:lstStyle/>
                  <a:p>
                    <a:r>
                      <a:rPr lang="en-US" dirty="0">
                        <a:solidFill>
                          <a:srgbClr val="C52919"/>
                        </a:solidFill>
                        <a:latin typeface="Times New Roman" panose="02020603050405020304" pitchFamily="18" charset="0"/>
                      </a:rPr>
                      <a:t>47</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232</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297</a:t>
                    </a:r>
                    <a:endParaRPr lang="en-US" dirty="0">
                      <a:latin typeface="Times New Roman" panose="02020603050405020304" pitchFamily="18" charset="0"/>
                    </a:endParaRPr>
                  </a:p>
                </c:rich>
              </c:tx>
              <c:showLegendKey val="0"/>
              <c:showVal val="1"/>
              <c:showCatName val="0"/>
              <c:showSerName val="0"/>
              <c:showPercent val="0"/>
              <c:showBubbleSize val="0"/>
            </c:dLbl>
            <c:dLbl>
              <c:idx val="6"/>
              <c:layout>
                <c:manualLayout>
                  <c:x val="-4.6403712296983757E-2"/>
                  <c:y val="3.8535645472061654E-2"/>
                </c:manualLayout>
              </c:layout>
              <c:tx>
                <c:rich>
                  <a:bodyPr/>
                  <a:lstStyle/>
                  <a:p>
                    <a:r>
                      <a:rPr lang="en-US" dirty="0">
                        <a:solidFill>
                          <a:srgbClr val="C52919"/>
                        </a:solidFill>
                        <a:latin typeface="Times New Roman" panose="02020603050405020304" pitchFamily="18" charset="0"/>
                      </a:rPr>
                      <a:t>45</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663</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727</a:t>
                    </a:r>
                    <a:endParaRPr lang="en-US" dirty="0">
                      <a:latin typeface="Times New Roman" panose="02020603050405020304" pitchFamily="18" charset="0"/>
                    </a:endParaRPr>
                  </a:p>
                </c:rich>
              </c:tx>
              <c:showLegendKey val="0"/>
              <c:showVal val="1"/>
              <c:showCatName val="0"/>
              <c:showSerName val="0"/>
              <c:showPercent val="0"/>
              <c:showBubbleSize val="0"/>
            </c:dLbl>
            <c:dLbl>
              <c:idx val="7"/>
              <c:layout>
                <c:manualLayout>
                  <c:x val="-4.9497293116782679E-2"/>
                  <c:y val="-4.1104688503532431E-2"/>
                </c:manualLayout>
              </c:layout>
              <c:tx>
                <c:rich>
                  <a:bodyPr/>
                  <a:lstStyle/>
                  <a:p>
                    <a:r>
                      <a:rPr lang="en-US" dirty="0">
                        <a:solidFill>
                          <a:srgbClr val="C52919"/>
                        </a:solidFill>
                        <a:latin typeface="Times New Roman" panose="02020603050405020304" pitchFamily="18" charset="0"/>
                      </a:rPr>
                      <a:t>46</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561</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283</a:t>
                    </a:r>
                    <a:endParaRPr lang="en-US" dirty="0">
                      <a:latin typeface="Times New Roman" panose="02020603050405020304" pitchFamily="18" charset="0"/>
                    </a:endParaRPr>
                  </a:p>
                </c:rich>
              </c:tx>
              <c:showLegendKey val="0"/>
              <c:showVal val="1"/>
              <c:showCatName val="0"/>
              <c:showSerName val="0"/>
              <c:showPercent val="0"/>
              <c:showBubbleSize val="0"/>
            </c:dLbl>
            <c:dLbl>
              <c:idx val="8"/>
              <c:layout>
                <c:manualLayout>
                  <c:x val="-5.2590873936581593E-2"/>
                  <c:y val="4.1104688503532431E-2"/>
                </c:manualLayout>
              </c:layout>
              <c:tx>
                <c:rich>
                  <a:bodyPr/>
                  <a:lstStyle/>
                  <a:p>
                    <a:r>
                      <a:rPr lang="en-US" dirty="0">
                        <a:solidFill>
                          <a:srgbClr val="C52919"/>
                        </a:solidFill>
                        <a:latin typeface="Times New Roman" panose="02020603050405020304" pitchFamily="18" charset="0"/>
                      </a:rPr>
                      <a:t>46</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296</a:t>
                    </a:r>
                    <a:r>
                      <a:rPr lang="sk-SK" dirty="0">
                        <a:solidFill>
                          <a:srgbClr val="C52919"/>
                        </a:solidFill>
                        <a:latin typeface="Times New Roman" panose="02020603050405020304" pitchFamily="18" charset="0"/>
                      </a:rPr>
                      <a:t> </a:t>
                    </a:r>
                    <a:r>
                      <a:rPr lang="en-US" dirty="0">
                        <a:solidFill>
                          <a:srgbClr val="C52919"/>
                        </a:solidFill>
                        <a:latin typeface="Times New Roman" panose="02020603050405020304" pitchFamily="18" charset="0"/>
                      </a:rPr>
                      <a:t>362</a:t>
                    </a:r>
                    <a:endParaRPr lang="en-US" dirty="0">
                      <a:latin typeface="Times New Roman" panose="02020603050405020304" pitchFamily="18" charset="0"/>
                    </a:endParaRPr>
                  </a:p>
                </c:rich>
              </c:tx>
              <c:showLegendKey val="0"/>
              <c:showVal val="1"/>
              <c:showCatName val="0"/>
              <c:showSerName val="0"/>
              <c:showPercent val="0"/>
              <c:showBubbleSize val="0"/>
            </c:dLbl>
            <c:txPr>
              <a:bodyPr/>
              <a:lstStyle/>
              <a:p>
                <a:pPr>
                  <a:defRPr b="1">
                    <a:solidFill>
                      <a:srgbClr val="C52919"/>
                    </a:solidFill>
                  </a:defRPr>
                </a:pPr>
                <a:endParaRPr lang="sk-SK"/>
              </a:p>
            </c:txPr>
            <c:showLegendKey val="0"/>
            <c:showVal val="1"/>
            <c:showCatName val="0"/>
            <c:showSerName val="0"/>
            <c:showPercent val="0"/>
            <c:showBubbleSize val="0"/>
            <c:showLeaderLines val="0"/>
          </c:dLbls>
          <c:cat>
            <c:strRef>
              <c:f>'[Graf 2 v programe Microsoft PowerPoint]Hárok1'!$A$2:$A$10</c:f>
              <c:strCache>
                <c:ptCount val="9"/>
                <c:pt idx="0">
                  <c:v>január 17</c:v>
                </c:pt>
                <c:pt idx="1">
                  <c:v>február 17</c:v>
                </c:pt>
                <c:pt idx="2">
                  <c:v>marec 17</c:v>
                </c:pt>
                <c:pt idx="3">
                  <c:v>apríl 17</c:v>
                </c:pt>
                <c:pt idx="4">
                  <c:v>máj 17</c:v>
                </c:pt>
                <c:pt idx="5">
                  <c:v>jún 17</c:v>
                </c:pt>
                <c:pt idx="6">
                  <c:v>júl 17</c:v>
                </c:pt>
                <c:pt idx="7">
                  <c:v>august 17</c:v>
                </c:pt>
                <c:pt idx="8">
                  <c:v>september 17</c:v>
                </c:pt>
              </c:strCache>
            </c:strRef>
          </c:cat>
          <c:val>
            <c:numRef>
              <c:f>'[Graf 2 v programe Microsoft PowerPoint]Hárok1'!$B$2:$B$10</c:f>
              <c:numCache>
                <c:formatCode>General</c:formatCode>
                <c:ptCount val="9"/>
                <c:pt idx="0">
                  <c:v>44668487</c:v>
                </c:pt>
                <c:pt idx="1">
                  <c:v>48892898</c:v>
                </c:pt>
                <c:pt idx="2">
                  <c:v>47428853</c:v>
                </c:pt>
                <c:pt idx="3">
                  <c:v>49104536</c:v>
                </c:pt>
                <c:pt idx="4">
                  <c:v>45212085</c:v>
                </c:pt>
                <c:pt idx="5">
                  <c:v>47232297</c:v>
                </c:pt>
                <c:pt idx="6">
                  <c:v>45663727</c:v>
                </c:pt>
                <c:pt idx="7">
                  <c:v>46561283</c:v>
                </c:pt>
                <c:pt idx="8">
                  <c:v>46296362</c:v>
                </c:pt>
              </c:numCache>
            </c:numRef>
          </c:val>
          <c:smooth val="0"/>
        </c:ser>
        <c:dLbls>
          <c:showLegendKey val="0"/>
          <c:showVal val="0"/>
          <c:showCatName val="0"/>
          <c:showSerName val="0"/>
          <c:showPercent val="0"/>
          <c:showBubbleSize val="0"/>
        </c:dLbls>
        <c:marker val="1"/>
        <c:smooth val="0"/>
        <c:axId val="61233408"/>
        <c:axId val="61251968"/>
      </c:lineChart>
      <c:lineChart>
        <c:grouping val="standard"/>
        <c:varyColors val="0"/>
        <c:ser>
          <c:idx val="1"/>
          <c:order val="1"/>
          <c:tx>
            <c:strRef>
              <c:f>'[Graf 2 v programe Microsoft PowerPoint]Hárok1'!$C$1</c:f>
              <c:strCache>
                <c:ptCount val="1"/>
                <c:pt idx="0">
                  <c:v>Počet poberateľov</c:v>
                </c:pt>
              </c:strCache>
            </c:strRef>
          </c:tx>
          <c:spPr>
            <a:ln>
              <a:solidFill>
                <a:schemeClr val="accent1">
                  <a:lumMod val="75000"/>
                </a:schemeClr>
              </a:solidFill>
            </a:ln>
          </c:spPr>
          <c:marker>
            <c:symbol val="diamond"/>
            <c:size val="7"/>
            <c:spPr>
              <a:solidFill>
                <a:schemeClr val="accent1">
                  <a:lumMod val="75000"/>
                </a:schemeClr>
              </a:solidFill>
              <a:ln>
                <a:solidFill>
                  <a:schemeClr val="accent1">
                    <a:lumMod val="75000"/>
                  </a:schemeClr>
                </a:solidFill>
              </a:ln>
            </c:spPr>
          </c:marker>
          <c:dLbls>
            <c:dLbl>
              <c:idx val="0"/>
              <c:layout/>
              <c:tx>
                <c:rich>
                  <a:bodyPr/>
                  <a:lstStyle/>
                  <a:p>
                    <a:r>
                      <a:rPr lang="en-US" dirty="0">
                        <a:solidFill>
                          <a:schemeClr val="accent1">
                            <a:lumMod val="75000"/>
                          </a:schemeClr>
                        </a:solidFill>
                        <a:latin typeface="Times New Roman" panose="02020603050405020304" pitchFamily="18" charset="0"/>
                      </a:rPr>
                      <a:t>158</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177</a:t>
                    </a:r>
                    <a:endParaRPr lang="en-US" dirty="0">
                      <a:latin typeface="Times New Roman" panose="02020603050405020304" pitchFamily="18" charset="0"/>
                    </a:endParaRPr>
                  </a:p>
                </c:rich>
              </c:tx>
              <c:showLegendKey val="0"/>
              <c:showVal val="1"/>
              <c:showCatName val="0"/>
              <c:showSerName val="0"/>
              <c:showPercent val="0"/>
              <c:showBubbleSize val="0"/>
            </c:dLbl>
            <c:dLbl>
              <c:idx val="1"/>
              <c:layout>
                <c:manualLayout>
                  <c:x val="-4.3310131477184842E-2"/>
                  <c:y val="-3.5966602440590877E-2"/>
                </c:manualLayout>
              </c:layout>
              <c:tx>
                <c:rich>
                  <a:bodyPr/>
                  <a:lstStyle/>
                  <a:p>
                    <a:r>
                      <a:rPr lang="en-US" dirty="0">
                        <a:solidFill>
                          <a:schemeClr val="accent1">
                            <a:lumMod val="75000"/>
                          </a:schemeClr>
                        </a:solidFill>
                        <a:latin typeface="Times New Roman" panose="02020603050405020304" pitchFamily="18" charset="0"/>
                      </a:rPr>
                      <a:t>178</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419</a:t>
                    </a:r>
                    <a:endParaRPr lang="en-US" dirty="0">
                      <a:latin typeface="Times New Roman" panose="02020603050405020304" pitchFamily="18" charset="0"/>
                    </a:endParaRPr>
                  </a:p>
                </c:rich>
              </c:tx>
              <c:showLegendKey val="0"/>
              <c:showVal val="1"/>
              <c:showCatName val="0"/>
              <c:showSerName val="0"/>
              <c:showPercent val="0"/>
              <c:showBubbleSize val="0"/>
            </c:dLbl>
            <c:dLbl>
              <c:idx val="2"/>
              <c:layout>
                <c:manualLayout>
                  <c:x val="-4.0216550657385927E-2"/>
                  <c:y val="-3.8535645472061654E-2"/>
                </c:manualLayout>
              </c:layout>
              <c:tx>
                <c:rich>
                  <a:bodyPr/>
                  <a:lstStyle/>
                  <a:p>
                    <a:r>
                      <a:rPr lang="en-US" dirty="0">
                        <a:solidFill>
                          <a:schemeClr val="accent1">
                            <a:lumMod val="75000"/>
                          </a:schemeClr>
                        </a:solidFill>
                        <a:latin typeface="Times New Roman" panose="02020603050405020304" pitchFamily="18" charset="0"/>
                      </a:rPr>
                      <a:t>180</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494</a:t>
                    </a:r>
                    <a:endParaRPr lang="en-US" dirty="0">
                      <a:latin typeface="Times New Roman" panose="02020603050405020304" pitchFamily="18" charset="0"/>
                    </a:endParaRPr>
                  </a:p>
                </c:rich>
              </c:tx>
              <c:showLegendKey val="0"/>
              <c:showVal val="1"/>
              <c:showCatName val="0"/>
              <c:showSerName val="0"/>
              <c:showPercent val="0"/>
              <c:showBubbleSize val="0"/>
            </c:dLbl>
            <c:dLbl>
              <c:idx val="3"/>
              <c:layout/>
              <c:tx>
                <c:rich>
                  <a:bodyPr/>
                  <a:lstStyle/>
                  <a:p>
                    <a:r>
                      <a:rPr lang="en-US" dirty="0">
                        <a:solidFill>
                          <a:schemeClr val="accent1">
                            <a:lumMod val="75000"/>
                          </a:schemeClr>
                        </a:solidFill>
                        <a:latin typeface="Times New Roman" panose="02020603050405020304" pitchFamily="18" charset="0"/>
                      </a:rPr>
                      <a:t>163</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585</a:t>
                    </a:r>
                    <a:endParaRPr lang="en-US" dirty="0">
                      <a:latin typeface="Times New Roman" panose="02020603050405020304" pitchFamily="18" charset="0"/>
                    </a:endParaRPr>
                  </a:p>
                </c:rich>
              </c:tx>
              <c:showLegendKey val="0"/>
              <c:showVal val="1"/>
              <c:showCatName val="0"/>
              <c:showSerName val="0"/>
              <c:showPercent val="0"/>
              <c:showBubbleSize val="0"/>
            </c:dLbl>
            <c:dLbl>
              <c:idx val="4"/>
              <c:layout/>
              <c:tx>
                <c:rich>
                  <a:bodyPr/>
                  <a:lstStyle/>
                  <a:p>
                    <a:r>
                      <a:rPr lang="en-US" dirty="0">
                        <a:solidFill>
                          <a:schemeClr val="accent1">
                            <a:lumMod val="75000"/>
                          </a:schemeClr>
                        </a:solidFill>
                        <a:latin typeface="Times New Roman" panose="02020603050405020304" pitchFamily="18" charset="0"/>
                      </a:rPr>
                      <a:t>145</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406</a:t>
                    </a:r>
                    <a:endParaRPr lang="en-US" dirty="0">
                      <a:latin typeface="Times New Roman" panose="02020603050405020304" pitchFamily="18" charset="0"/>
                    </a:endParaRPr>
                  </a:p>
                </c:rich>
              </c:tx>
              <c:showLegendKey val="0"/>
              <c:showVal val="1"/>
              <c:showCatName val="0"/>
              <c:showSerName val="0"/>
              <c:showPercent val="0"/>
              <c:showBubbleSize val="0"/>
            </c:dLbl>
            <c:dLbl>
              <c:idx val="5"/>
              <c:layout>
                <c:manualLayout>
                  <c:x val="-3.7122969837587005E-2"/>
                  <c:y val="3.3397559409120106E-2"/>
                </c:manualLayout>
              </c:layout>
              <c:tx>
                <c:rich>
                  <a:bodyPr/>
                  <a:lstStyle/>
                  <a:p>
                    <a:r>
                      <a:rPr lang="en-US" dirty="0">
                        <a:solidFill>
                          <a:schemeClr val="accent1">
                            <a:lumMod val="75000"/>
                          </a:schemeClr>
                        </a:solidFill>
                        <a:latin typeface="Times New Roman" panose="02020603050405020304" pitchFamily="18" charset="0"/>
                      </a:rPr>
                      <a:t>132</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202</a:t>
                    </a:r>
                    <a:endParaRPr lang="en-US" dirty="0">
                      <a:latin typeface="Times New Roman" panose="02020603050405020304" pitchFamily="18" charset="0"/>
                    </a:endParaRPr>
                  </a:p>
                </c:rich>
              </c:tx>
              <c:showLegendKey val="0"/>
              <c:showVal val="1"/>
              <c:showCatName val="0"/>
              <c:showSerName val="0"/>
              <c:showPercent val="0"/>
              <c:showBubbleSize val="0"/>
            </c:dLbl>
            <c:dLbl>
              <c:idx val="6"/>
              <c:layout>
                <c:manualLayout>
                  <c:x val="-4.1763341067285381E-2"/>
                  <c:y val="-4.1104688503532431E-2"/>
                </c:manualLayout>
              </c:layout>
              <c:tx>
                <c:rich>
                  <a:bodyPr/>
                  <a:lstStyle/>
                  <a:p>
                    <a:r>
                      <a:rPr lang="en-US" dirty="0">
                        <a:solidFill>
                          <a:schemeClr val="accent1">
                            <a:lumMod val="75000"/>
                          </a:schemeClr>
                        </a:solidFill>
                        <a:latin typeface="Times New Roman" panose="02020603050405020304" pitchFamily="18" charset="0"/>
                      </a:rPr>
                      <a:t>139</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691</a:t>
                    </a:r>
                    <a:endParaRPr lang="en-US" dirty="0">
                      <a:latin typeface="Times New Roman" panose="02020603050405020304" pitchFamily="18" charset="0"/>
                    </a:endParaRPr>
                  </a:p>
                </c:rich>
              </c:tx>
              <c:showLegendKey val="0"/>
              <c:showVal val="1"/>
              <c:showCatName val="0"/>
              <c:showSerName val="0"/>
              <c:showPercent val="0"/>
              <c:showBubbleSize val="0"/>
            </c:dLbl>
            <c:dLbl>
              <c:idx val="7"/>
              <c:layout>
                <c:manualLayout>
                  <c:x val="-3.7122969837587005E-2"/>
                  <c:y val="3.8535645472061564E-2"/>
                </c:manualLayout>
              </c:layout>
              <c:tx>
                <c:rich>
                  <a:bodyPr/>
                  <a:lstStyle/>
                  <a:p>
                    <a:r>
                      <a:rPr lang="en-US" dirty="0">
                        <a:solidFill>
                          <a:schemeClr val="accent1">
                            <a:lumMod val="75000"/>
                          </a:schemeClr>
                        </a:solidFill>
                        <a:latin typeface="Times New Roman" panose="02020603050405020304" pitchFamily="18" charset="0"/>
                      </a:rPr>
                      <a:t>132</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443</a:t>
                    </a:r>
                    <a:endParaRPr lang="en-US" dirty="0">
                      <a:latin typeface="Times New Roman" panose="02020603050405020304" pitchFamily="18" charset="0"/>
                    </a:endParaRPr>
                  </a:p>
                </c:rich>
              </c:tx>
              <c:showLegendKey val="0"/>
              <c:showVal val="1"/>
              <c:showCatName val="0"/>
              <c:showSerName val="0"/>
              <c:showPercent val="0"/>
              <c:showBubbleSize val="0"/>
            </c:dLbl>
            <c:dLbl>
              <c:idx val="8"/>
              <c:layout>
                <c:manualLayout>
                  <c:x val="-4.1763341067285381E-2"/>
                  <c:y val="-4.6242774566473986E-2"/>
                </c:manualLayout>
              </c:layout>
              <c:tx>
                <c:rich>
                  <a:bodyPr/>
                  <a:lstStyle/>
                  <a:p>
                    <a:r>
                      <a:rPr lang="en-US" dirty="0">
                        <a:solidFill>
                          <a:schemeClr val="accent1">
                            <a:lumMod val="75000"/>
                          </a:schemeClr>
                        </a:solidFill>
                        <a:latin typeface="Times New Roman" panose="02020603050405020304" pitchFamily="18" charset="0"/>
                      </a:rPr>
                      <a:t>130</a:t>
                    </a:r>
                    <a:r>
                      <a:rPr lang="sk-SK" dirty="0">
                        <a:solidFill>
                          <a:schemeClr val="accent1">
                            <a:lumMod val="75000"/>
                          </a:schemeClr>
                        </a:solidFill>
                        <a:latin typeface="Times New Roman" panose="02020603050405020304" pitchFamily="18" charset="0"/>
                      </a:rPr>
                      <a:t> </a:t>
                    </a:r>
                    <a:r>
                      <a:rPr lang="en-US" dirty="0">
                        <a:solidFill>
                          <a:schemeClr val="accent1">
                            <a:lumMod val="75000"/>
                          </a:schemeClr>
                        </a:solidFill>
                        <a:latin typeface="Times New Roman" panose="02020603050405020304" pitchFamily="18" charset="0"/>
                      </a:rPr>
                      <a:t>776</a:t>
                    </a:r>
                    <a:endParaRPr lang="en-US" dirty="0">
                      <a:latin typeface="Times New Roman" panose="02020603050405020304" pitchFamily="18" charset="0"/>
                    </a:endParaRPr>
                  </a:p>
                </c:rich>
              </c:tx>
              <c:showLegendKey val="0"/>
              <c:showVal val="1"/>
              <c:showCatName val="0"/>
              <c:showSerName val="0"/>
              <c:showPercent val="0"/>
              <c:showBubbleSize val="0"/>
            </c:dLbl>
            <c:txPr>
              <a:bodyPr/>
              <a:lstStyle/>
              <a:p>
                <a:pPr>
                  <a:defRPr b="1">
                    <a:solidFill>
                      <a:schemeClr val="accent1">
                        <a:lumMod val="75000"/>
                      </a:schemeClr>
                    </a:solidFill>
                  </a:defRPr>
                </a:pPr>
                <a:endParaRPr lang="sk-SK"/>
              </a:p>
            </c:txPr>
            <c:showLegendKey val="0"/>
            <c:showVal val="1"/>
            <c:showCatName val="0"/>
            <c:showSerName val="0"/>
            <c:showPercent val="0"/>
            <c:showBubbleSize val="0"/>
            <c:showLeaderLines val="0"/>
          </c:dLbls>
          <c:cat>
            <c:strRef>
              <c:f>'[Graf 2 v programe Microsoft PowerPoint]Hárok1'!$A$2:$A$10</c:f>
              <c:strCache>
                <c:ptCount val="9"/>
                <c:pt idx="0">
                  <c:v>január 17</c:v>
                </c:pt>
                <c:pt idx="1">
                  <c:v>február 17</c:v>
                </c:pt>
                <c:pt idx="2">
                  <c:v>marec 17</c:v>
                </c:pt>
                <c:pt idx="3">
                  <c:v>apríl 17</c:v>
                </c:pt>
                <c:pt idx="4">
                  <c:v>máj 17</c:v>
                </c:pt>
                <c:pt idx="5">
                  <c:v>jún 17</c:v>
                </c:pt>
                <c:pt idx="6">
                  <c:v>júl 17</c:v>
                </c:pt>
                <c:pt idx="7">
                  <c:v>august 17</c:v>
                </c:pt>
                <c:pt idx="8">
                  <c:v>september 17</c:v>
                </c:pt>
              </c:strCache>
            </c:strRef>
          </c:cat>
          <c:val>
            <c:numRef>
              <c:f>'[Graf 2 v programe Microsoft PowerPoint]Hárok1'!$C$2:$C$10</c:f>
              <c:numCache>
                <c:formatCode>General</c:formatCode>
                <c:ptCount val="9"/>
                <c:pt idx="0">
                  <c:v>158177</c:v>
                </c:pt>
                <c:pt idx="1">
                  <c:v>178419</c:v>
                </c:pt>
                <c:pt idx="2">
                  <c:v>180494</c:v>
                </c:pt>
                <c:pt idx="3">
                  <c:v>163585</c:v>
                </c:pt>
                <c:pt idx="4">
                  <c:v>145406</c:v>
                </c:pt>
                <c:pt idx="5">
                  <c:v>132202</c:v>
                </c:pt>
                <c:pt idx="6">
                  <c:v>139691</c:v>
                </c:pt>
                <c:pt idx="7">
                  <c:v>132443</c:v>
                </c:pt>
                <c:pt idx="8">
                  <c:v>130776</c:v>
                </c:pt>
              </c:numCache>
            </c:numRef>
          </c:val>
          <c:smooth val="0"/>
        </c:ser>
        <c:dLbls>
          <c:showLegendKey val="0"/>
          <c:showVal val="0"/>
          <c:showCatName val="0"/>
          <c:showSerName val="0"/>
          <c:showPercent val="0"/>
          <c:showBubbleSize val="0"/>
        </c:dLbls>
        <c:marker val="1"/>
        <c:smooth val="0"/>
        <c:axId val="61272064"/>
        <c:axId val="61253504"/>
      </c:lineChart>
      <c:catAx>
        <c:axId val="61233408"/>
        <c:scaling>
          <c:orientation val="minMax"/>
        </c:scaling>
        <c:delete val="0"/>
        <c:axPos val="b"/>
        <c:majorTickMark val="out"/>
        <c:minorTickMark val="none"/>
        <c:tickLblPos val="nextTo"/>
        <c:crossAx val="61251968"/>
        <c:crosses val="autoZero"/>
        <c:auto val="1"/>
        <c:lblAlgn val="ctr"/>
        <c:lblOffset val="100"/>
        <c:noMultiLvlLbl val="0"/>
      </c:catAx>
      <c:valAx>
        <c:axId val="61251968"/>
        <c:scaling>
          <c:orientation val="minMax"/>
          <c:min val="450000"/>
        </c:scaling>
        <c:delete val="0"/>
        <c:axPos val="l"/>
        <c:majorGridlines/>
        <c:numFmt formatCode="General" sourceLinked="1"/>
        <c:majorTickMark val="out"/>
        <c:minorTickMark val="none"/>
        <c:tickLblPos val="nextTo"/>
        <c:crossAx val="61233408"/>
        <c:crosses val="autoZero"/>
        <c:crossBetween val="between"/>
      </c:valAx>
      <c:valAx>
        <c:axId val="61253504"/>
        <c:scaling>
          <c:orientation val="minMax"/>
          <c:min val="120000"/>
        </c:scaling>
        <c:delete val="0"/>
        <c:axPos val="r"/>
        <c:numFmt formatCode="General" sourceLinked="1"/>
        <c:majorTickMark val="out"/>
        <c:minorTickMark val="none"/>
        <c:tickLblPos val="nextTo"/>
        <c:crossAx val="61272064"/>
        <c:crosses val="max"/>
        <c:crossBetween val="between"/>
      </c:valAx>
      <c:catAx>
        <c:axId val="61272064"/>
        <c:scaling>
          <c:orientation val="minMax"/>
        </c:scaling>
        <c:delete val="1"/>
        <c:axPos val="b"/>
        <c:majorTickMark val="out"/>
        <c:minorTickMark val="none"/>
        <c:tickLblPos val="nextTo"/>
        <c:crossAx val="61253504"/>
        <c:crosses val="autoZero"/>
        <c:auto val="1"/>
        <c:lblAlgn val="ctr"/>
        <c:lblOffset val="100"/>
        <c:noMultiLvlLbl val="0"/>
      </c:catAx>
    </c:plotArea>
    <c:legend>
      <c:legendPos val="r"/>
      <c:layout>
        <c:manualLayout>
          <c:xMode val="edge"/>
          <c:yMode val="edge"/>
          <c:x val="0.58719196643343019"/>
          <c:y val="5.5342446356055203E-2"/>
          <c:w val="0.18697663372124887"/>
          <c:h val="9.2911565245095806E-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468612079875612"/>
          <c:y val="4.7666000074065851E-2"/>
          <c:w val="0.81447528267811897"/>
          <c:h val="0.85338952638419363"/>
        </c:manualLayout>
      </c:layout>
      <c:lineChart>
        <c:grouping val="standard"/>
        <c:varyColors val="0"/>
        <c:ser>
          <c:idx val="1"/>
          <c:order val="1"/>
          <c:tx>
            <c:strRef>
              <c:f>Hárok1!$A$3</c:f>
              <c:strCache>
                <c:ptCount val="1"/>
                <c:pt idx="0">
                  <c:v>Vyplatená suma v EUR</c:v>
                </c:pt>
              </c:strCache>
            </c:strRef>
          </c:tx>
          <c:dLbls>
            <c:dLbl>
              <c:idx val="0"/>
              <c:layout>
                <c:manualLayout>
                  <c:x val="-4.6277201775117467E-2"/>
                  <c:y val="4.8984071543586236E-2"/>
                </c:manualLayout>
              </c:layout>
              <c:tx>
                <c:rich>
                  <a:bodyPr/>
                  <a:lstStyle/>
                  <a:p>
                    <a:r>
                      <a:rPr lang="en-US" dirty="0">
                        <a:latin typeface="Times New Roman" panose="02020603050405020304" pitchFamily="18" charset="0"/>
                      </a:rPr>
                      <a:t>3 827 923,66</a:t>
                    </a:r>
                  </a:p>
                </c:rich>
              </c:tx>
              <c:showLegendKey val="0"/>
              <c:showVal val="1"/>
              <c:showCatName val="0"/>
              <c:showSerName val="0"/>
              <c:showPercent val="0"/>
              <c:showBubbleSize val="0"/>
            </c:dLbl>
            <c:dLbl>
              <c:idx val="1"/>
              <c:layout>
                <c:manualLayout>
                  <c:x val="-3.5193564605329311E-2"/>
                  <c:y val="-4.8421962818850042E-2"/>
                </c:manualLayout>
              </c:layout>
              <c:tx>
                <c:rich>
                  <a:bodyPr/>
                  <a:lstStyle/>
                  <a:p>
                    <a:r>
                      <a:rPr lang="en-US" dirty="0">
                        <a:latin typeface="Times New Roman" panose="02020603050405020304" pitchFamily="18" charset="0"/>
                      </a:rPr>
                      <a:t>3 746 613,05</a:t>
                    </a:r>
                  </a:p>
                </c:rich>
              </c:tx>
              <c:showLegendKey val="0"/>
              <c:showVal val="1"/>
              <c:showCatName val="0"/>
              <c:showSerName val="0"/>
              <c:showPercent val="0"/>
              <c:showBubbleSize val="0"/>
            </c:dLbl>
            <c:dLbl>
              <c:idx val="2"/>
              <c:layout>
                <c:manualLayout>
                  <c:x val="-3.9215686274509803E-2"/>
                  <c:y val="3.1128404669260701E-2"/>
                </c:manualLayout>
              </c:layout>
              <c:tx>
                <c:rich>
                  <a:bodyPr/>
                  <a:lstStyle/>
                  <a:p>
                    <a:r>
                      <a:rPr lang="en-US" dirty="0">
                        <a:latin typeface="Times New Roman" panose="02020603050405020304" pitchFamily="18" charset="0"/>
                      </a:rPr>
                      <a:t>3 814 451,96</a:t>
                    </a:r>
                  </a:p>
                </c:rich>
              </c:tx>
              <c:showLegendKey val="0"/>
              <c:showVal val="1"/>
              <c:showCatName val="0"/>
              <c:showSerName val="0"/>
              <c:showPercent val="0"/>
              <c:showBubbleSize val="0"/>
            </c:dLbl>
            <c:dLbl>
              <c:idx val="3"/>
              <c:layout>
                <c:manualLayout>
                  <c:x val="-5.0276520864756161E-2"/>
                  <c:y val="-2.9399048854301772E-2"/>
                </c:manualLayout>
              </c:layout>
              <c:tx>
                <c:rich>
                  <a:bodyPr/>
                  <a:lstStyle/>
                  <a:p>
                    <a:r>
                      <a:rPr lang="en-US" dirty="0">
                        <a:latin typeface="Times New Roman" panose="02020603050405020304" pitchFamily="18" charset="0"/>
                      </a:rPr>
                      <a:t>4 022 527,59</a:t>
                    </a:r>
                  </a:p>
                </c:rich>
              </c:tx>
              <c:showLegendKey val="0"/>
              <c:showVal val="1"/>
              <c:showCatName val="0"/>
              <c:showSerName val="0"/>
              <c:showPercent val="0"/>
              <c:showBubbleSize val="0"/>
            </c:dLbl>
            <c:dLbl>
              <c:idx val="4"/>
              <c:layout>
                <c:manualLayout>
                  <c:x val="-4.6254399195575668E-2"/>
                  <c:y val="3.6316472114137487E-2"/>
                </c:manualLayout>
              </c:layout>
              <c:tx>
                <c:rich>
                  <a:bodyPr/>
                  <a:lstStyle/>
                  <a:p>
                    <a:r>
                      <a:rPr lang="en-US" dirty="0">
                        <a:latin typeface="Times New Roman" panose="02020603050405020304" pitchFamily="18" charset="0"/>
                      </a:rPr>
                      <a:t>3 869 982,94</a:t>
                    </a:r>
                  </a:p>
                </c:rich>
              </c:tx>
              <c:showLegendKey val="0"/>
              <c:showVal val="1"/>
              <c:showCatName val="0"/>
              <c:showSerName val="0"/>
              <c:showPercent val="0"/>
              <c:showBubbleSize val="0"/>
            </c:dLbl>
            <c:dLbl>
              <c:idx val="5"/>
              <c:layout>
                <c:manualLayout>
                  <c:x val="-5.7315233785822095E-2"/>
                  <c:y val="-4.3233895373973194E-2"/>
                </c:manualLayout>
              </c:layout>
              <c:tx>
                <c:rich>
                  <a:bodyPr/>
                  <a:lstStyle/>
                  <a:p>
                    <a:r>
                      <a:rPr lang="en-US" dirty="0">
                        <a:latin typeface="Times New Roman" panose="02020603050405020304" pitchFamily="18" charset="0"/>
                      </a:rPr>
                      <a:t>4 232 202,58</a:t>
                    </a:r>
                  </a:p>
                </c:rich>
              </c:tx>
              <c:showLegendKey val="0"/>
              <c:showVal val="1"/>
              <c:showCatName val="0"/>
              <c:showSerName val="0"/>
              <c:showPercent val="0"/>
              <c:showBubbleSize val="0"/>
            </c:dLbl>
            <c:dLbl>
              <c:idx val="6"/>
              <c:layout>
                <c:manualLayout>
                  <c:x val="-4.4243338360985422E-2"/>
                  <c:y val="3.6316472114137487E-2"/>
                </c:manualLayout>
              </c:layout>
              <c:tx>
                <c:rich>
                  <a:bodyPr/>
                  <a:lstStyle/>
                  <a:p>
                    <a:r>
                      <a:rPr lang="en-US" dirty="0">
                        <a:latin typeface="Times New Roman" panose="02020603050405020304" pitchFamily="18" charset="0"/>
                      </a:rPr>
                      <a:t>3 662 111,96</a:t>
                    </a:r>
                  </a:p>
                </c:rich>
              </c:tx>
              <c:showLegendKey val="0"/>
              <c:showVal val="1"/>
              <c:showCatName val="0"/>
              <c:showSerName val="0"/>
              <c:showPercent val="0"/>
              <c:showBubbleSize val="0"/>
            </c:dLbl>
            <c:dLbl>
              <c:idx val="7"/>
              <c:layout>
                <c:manualLayout>
                  <c:x val="-5.0276520864756161E-2"/>
                  <c:y val="-3.4587116299178558E-2"/>
                </c:manualLayout>
              </c:layout>
              <c:tx>
                <c:rich>
                  <a:bodyPr/>
                  <a:lstStyle/>
                  <a:p>
                    <a:r>
                      <a:rPr lang="en-US" dirty="0">
                        <a:latin typeface="Times New Roman" panose="02020603050405020304" pitchFamily="18" charset="0"/>
                      </a:rPr>
                      <a:t>3 726 800,90</a:t>
                    </a:r>
                  </a:p>
                </c:rich>
              </c:tx>
              <c:showLegendKey val="0"/>
              <c:showVal val="1"/>
              <c:showCatName val="0"/>
              <c:showSerName val="0"/>
              <c:showPercent val="0"/>
              <c:showBubbleSize val="0"/>
            </c:dLbl>
            <c:dLbl>
              <c:idx val="8"/>
              <c:layout>
                <c:manualLayout>
                  <c:x val="-5.6309703368526899E-2"/>
                  <c:y val="3.6316472114137487E-2"/>
                </c:manualLayout>
              </c:layout>
              <c:tx>
                <c:rich>
                  <a:bodyPr/>
                  <a:lstStyle/>
                  <a:p>
                    <a:r>
                      <a:rPr lang="en-US" dirty="0">
                        <a:latin typeface="Times New Roman" panose="02020603050405020304" pitchFamily="18" charset="0"/>
                      </a:rPr>
                      <a:t>3 678 599,62</a:t>
                    </a:r>
                  </a:p>
                </c:rich>
              </c:tx>
              <c:showLegendKey val="0"/>
              <c:showVal val="1"/>
              <c:showCatName val="0"/>
              <c:showSerName val="0"/>
              <c:showPercent val="0"/>
              <c:showBubbleSize val="0"/>
            </c:dLbl>
            <c:txPr>
              <a:bodyPr/>
              <a:lstStyle/>
              <a:p>
                <a:pPr>
                  <a:defRPr sz="1100" b="1">
                    <a:solidFill>
                      <a:srgbClr val="C00000"/>
                    </a:solidFill>
                  </a:defRPr>
                </a:pPr>
                <a:endParaRPr lang="sk-SK"/>
              </a:p>
            </c:txPr>
            <c:showLegendKey val="0"/>
            <c:showVal val="1"/>
            <c:showCatName val="0"/>
            <c:showSerName val="0"/>
            <c:showPercent val="0"/>
            <c:showBubbleSize val="0"/>
            <c:showLeaderLines val="0"/>
          </c:dLbls>
          <c:cat>
            <c:numRef>
              <c:f>Hárok1!$B$1:$J$1</c:f>
              <c:numCache>
                <c:formatCode>[$-41B]mmmm\ yy;@</c:formatCode>
                <c:ptCount val="9"/>
                <c:pt idx="0">
                  <c:v>42736</c:v>
                </c:pt>
                <c:pt idx="1">
                  <c:v>42767</c:v>
                </c:pt>
                <c:pt idx="2">
                  <c:v>42795</c:v>
                </c:pt>
                <c:pt idx="3">
                  <c:v>42826</c:v>
                </c:pt>
                <c:pt idx="4">
                  <c:v>42856</c:v>
                </c:pt>
                <c:pt idx="5">
                  <c:v>42887</c:v>
                </c:pt>
                <c:pt idx="6">
                  <c:v>42917</c:v>
                </c:pt>
                <c:pt idx="7">
                  <c:v>42948</c:v>
                </c:pt>
                <c:pt idx="8">
                  <c:v>42979</c:v>
                </c:pt>
              </c:numCache>
            </c:numRef>
          </c:cat>
          <c:val>
            <c:numRef>
              <c:f>Hárok1!$B$3:$J$3</c:f>
              <c:numCache>
                <c:formatCode>#,##0.00</c:formatCode>
                <c:ptCount val="9"/>
                <c:pt idx="0">
                  <c:v>3827923.6599999997</c:v>
                </c:pt>
                <c:pt idx="1">
                  <c:v>3746613.0499999993</c:v>
                </c:pt>
                <c:pt idx="2">
                  <c:v>3814451.9600000004</c:v>
                </c:pt>
                <c:pt idx="3">
                  <c:v>4022527.5899999994</c:v>
                </c:pt>
                <c:pt idx="4">
                  <c:v>3869982.94</c:v>
                </c:pt>
                <c:pt idx="5">
                  <c:v>4232202.5799999991</c:v>
                </c:pt>
                <c:pt idx="6">
                  <c:v>3662111.9599999995</c:v>
                </c:pt>
                <c:pt idx="7">
                  <c:v>3726800.8999999994</c:v>
                </c:pt>
                <c:pt idx="8">
                  <c:v>3678599.62</c:v>
                </c:pt>
              </c:numCache>
            </c:numRef>
          </c:val>
          <c:smooth val="0"/>
        </c:ser>
        <c:dLbls>
          <c:showLegendKey val="0"/>
          <c:showVal val="0"/>
          <c:showCatName val="0"/>
          <c:showSerName val="0"/>
          <c:showPercent val="0"/>
          <c:showBubbleSize val="0"/>
        </c:dLbls>
        <c:marker val="1"/>
        <c:smooth val="0"/>
        <c:axId val="76564736"/>
        <c:axId val="117874688"/>
      </c:lineChart>
      <c:lineChart>
        <c:grouping val="standard"/>
        <c:varyColors val="0"/>
        <c:ser>
          <c:idx val="0"/>
          <c:order val="0"/>
          <c:tx>
            <c:strRef>
              <c:f>Hárok1!$A$2</c:f>
              <c:strCache>
                <c:ptCount val="1"/>
                <c:pt idx="0">
                  <c:v>Počet poberateľov </c:v>
                </c:pt>
              </c:strCache>
            </c:strRef>
          </c:tx>
          <c:dLbls>
            <c:dLbl>
              <c:idx val="0"/>
              <c:layout>
                <c:manualLayout>
                  <c:x val="-3.0165912518853696E-2"/>
                  <c:y val="-2.9399048854301772E-2"/>
                </c:manualLayout>
              </c:layout>
              <c:tx>
                <c:rich>
                  <a:bodyPr/>
                  <a:lstStyle/>
                  <a:p>
                    <a:r>
                      <a:rPr lang="en-US" dirty="0">
                        <a:latin typeface="Times New Roman" panose="02020603050405020304" pitchFamily="18" charset="0"/>
                      </a:rPr>
                      <a:t>10 018</a:t>
                    </a:r>
                  </a:p>
                </c:rich>
              </c:tx>
              <c:showLegendKey val="0"/>
              <c:showVal val="1"/>
              <c:showCatName val="0"/>
              <c:showSerName val="0"/>
              <c:showPercent val="0"/>
              <c:showBubbleSize val="0"/>
            </c:dLbl>
            <c:dLbl>
              <c:idx val="1"/>
              <c:layout>
                <c:manualLayout>
                  <c:x val="-2.6736413833188047E-2"/>
                  <c:y val="2.9263835947396528E-2"/>
                </c:manualLayout>
              </c:layout>
              <c:tx>
                <c:rich>
                  <a:bodyPr/>
                  <a:lstStyle/>
                  <a:p>
                    <a:r>
                      <a:rPr lang="en-US" dirty="0">
                        <a:latin typeface="Times New Roman" panose="02020603050405020304" pitchFamily="18" charset="0"/>
                      </a:rPr>
                      <a:t>9 791</a:t>
                    </a:r>
                  </a:p>
                </c:rich>
              </c:tx>
              <c:showLegendKey val="0"/>
              <c:showVal val="1"/>
              <c:showCatName val="0"/>
              <c:showSerName val="0"/>
              <c:showPercent val="0"/>
              <c:showBubbleSize val="0"/>
            </c:dLbl>
            <c:dLbl>
              <c:idx val="2"/>
              <c:layout>
                <c:manualLayout>
                  <c:x val="-4.6591053946310974E-2"/>
                  <c:y val="-3.4153007138699037E-2"/>
                </c:manualLayout>
              </c:layout>
              <c:tx>
                <c:rich>
                  <a:bodyPr/>
                  <a:lstStyle/>
                  <a:p>
                    <a:r>
                      <a:rPr lang="en-US" dirty="0">
                        <a:latin typeface="Times New Roman" panose="02020603050405020304" pitchFamily="18" charset="0"/>
                      </a:rPr>
                      <a:t>10 004</a:t>
                    </a:r>
                  </a:p>
                </c:rich>
              </c:tx>
              <c:showLegendKey val="0"/>
              <c:showVal val="1"/>
              <c:showCatName val="0"/>
              <c:showSerName val="0"/>
              <c:showPercent val="0"/>
              <c:showBubbleSize val="0"/>
            </c:dLbl>
            <c:dLbl>
              <c:idx val="3"/>
              <c:layout>
                <c:manualLayout>
                  <c:x val="-3.3205306350280878E-2"/>
                  <c:y val="3.6650905018195686E-2"/>
                </c:manualLayout>
              </c:layout>
              <c:tx>
                <c:rich>
                  <a:bodyPr/>
                  <a:lstStyle/>
                  <a:p>
                    <a:r>
                      <a:rPr lang="en-US" dirty="0">
                        <a:latin typeface="Times New Roman" panose="02020603050405020304" pitchFamily="18" charset="0"/>
                      </a:rPr>
                      <a:t>10 204</a:t>
                    </a:r>
                  </a:p>
                </c:rich>
              </c:tx>
              <c:showLegendKey val="0"/>
              <c:showVal val="1"/>
              <c:showCatName val="0"/>
              <c:showSerName val="0"/>
              <c:showPercent val="0"/>
              <c:showBubbleSize val="0"/>
            </c:dLbl>
            <c:dLbl>
              <c:idx val="4"/>
              <c:layout>
                <c:manualLayout>
                  <c:x val="-3.8210155857214684E-2"/>
                  <c:y val="-3.1128404669260701E-2"/>
                </c:manualLayout>
              </c:layout>
              <c:tx>
                <c:rich>
                  <a:bodyPr/>
                  <a:lstStyle/>
                  <a:p>
                    <a:r>
                      <a:rPr lang="en-US" dirty="0">
                        <a:latin typeface="Times New Roman" panose="02020603050405020304" pitchFamily="18" charset="0"/>
                      </a:rPr>
                      <a:t>10 268</a:t>
                    </a:r>
                  </a:p>
                </c:rich>
              </c:tx>
              <c:showLegendKey val="0"/>
              <c:showVal val="1"/>
              <c:showCatName val="0"/>
              <c:showSerName val="0"/>
              <c:showPercent val="0"/>
              <c:showBubbleSize val="0"/>
            </c:dLbl>
            <c:dLbl>
              <c:idx val="5"/>
              <c:layout>
                <c:manualLayout>
                  <c:x val="-3.2263829012323615E-2"/>
                  <c:y val="2.560590432032572E-2"/>
                </c:manualLayout>
              </c:layout>
              <c:tx>
                <c:rich>
                  <a:bodyPr/>
                  <a:lstStyle/>
                  <a:p>
                    <a:r>
                      <a:rPr lang="en-US" dirty="0">
                        <a:latin typeface="Times New Roman" panose="02020603050405020304" pitchFamily="18" charset="0"/>
                      </a:rPr>
                      <a:t>10 159</a:t>
                    </a:r>
                  </a:p>
                </c:rich>
              </c:tx>
              <c:showLegendKey val="0"/>
              <c:showVal val="1"/>
              <c:showCatName val="0"/>
              <c:showSerName val="0"/>
              <c:showPercent val="0"/>
              <c:showBubbleSize val="0"/>
            </c:dLbl>
            <c:dLbl>
              <c:idx val="6"/>
              <c:layout>
                <c:manualLayout>
                  <c:x val="-2.5231212614260323E-2"/>
                  <c:y val="-3.7177609608137506E-2"/>
                </c:manualLayout>
              </c:layout>
              <c:tx>
                <c:rich>
                  <a:bodyPr/>
                  <a:lstStyle/>
                  <a:p>
                    <a:r>
                      <a:rPr lang="en-US" dirty="0">
                        <a:latin typeface="Times New Roman" panose="02020603050405020304" pitchFamily="18" charset="0"/>
                      </a:rPr>
                      <a:t>9 858</a:t>
                    </a:r>
                  </a:p>
                </c:rich>
              </c:tx>
              <c:showLegendKey val="0"/>
              <c:showVal val="1"/>
              <c:showCatName val="0"/>
              <c:showSerName val="0"/>
              <c:showPercent val="0"/>
              <c:showBubbleSize val="0"/>
            </c:dLbl>
            <c:dLbl>
              <c:idx val="7"/>
              <c:layout>
                <c:manualLayout>
                  <c:x val="-2.5573963887998163E-2"/>
                  <c:y val="3.6152796075587829E-2"/>
                </c:manualLayout>
              </c:layout>
              <c:tx>
                <c:rich>
                  <a:bodyPr/>
                  <a:lstStyle/>
                  <a:p>
                    <a:r>
                      <a:rPr lang="en-US" dirty="0">
                        <a:latin typeface="Times New Roman" panose="02020603050405020304" pitchFamily="18" charset="0"/>
                      </a:rPr>
                      <a:t>9 910</a:t>
                    </a:r>
                  </a:p>
                </c:rich>
              </c:tx>
              <c:showLegendKey val="0"/>
              <c:showVal val="1"/>
              <c:showCatName val="0"/>
              <c:showSerName val="0"/>
              <c:showPercent val="0"/>
              <c:showBubbleSize val="0"/>
            </c:dLbl>
            <c:dLbl>
              <c:idx val="8"/>
              <c:layout>
                <c:manualLayout>
                  <c:x val="-3.2176973353443938E-2"/>
                  <c:y val="-2.9399048854301772E-2"/>
                </c:manualLayout>
              </c:layout>
              <c:tx>
                <c:rich>
                  <a:bodyPr/>
                  <a:lstStyle/>
                  <a:p>
                    <a:r>
                      <a:rPr lang="en-US" dirty="0">
                        <a:latin typeface="Times New Roman" panose="02020603050405020304" pitchFamily="18" charset="0"/>
                      </a:rPr>
                      <a:t>9 792</a:t>
                    </a:r>
                  </a:p>
                </c:rich>
              </c:tx>
              <c:showLegendKey val="0"/>
              <c:showVal val="1"/>
              <c:showCatName val="0"/>
              <c:showSerName val="0"/>
              <c:showPercent val="0"/>
              <c:showBubbleSize val="0"/>
            </c:dLbl>
            <c:txPr>
              <a:bodyPr/>
              <a:lstStyle/>
              <a:p>
                <a:pPr>
                  <a:defRPr sz="1100" b="1">
                    <a:solidFill>
                      <a:schemeClr val="tx2">
                        <a:lumMod val="60000"/>
                        <a:lumOff val="40000"/>
                      </a:schemeClr>
                    </a:solidFill>
                  </a:defRPr>
                </a:pPr>
                <a:endParaRPr lang="sk-SK"/>
              </a:p>
            </c:txPr>
            <c:showLegendKey val="0"/>
            <c:showVal val="1"/>
            <c:showCatName val="0"/>
            <c:showSerName val="0"/>
            <c:showPercent val="0"/>
            <c:showBubbleSize val="0"/>
            <c:showLeaderLines val="0"/>
          </c:dLbls>
          <c:cat>
            <c:numRef>
              <c:f>Hárok1!$B$1:$J$1</c:f>
              <c:numCache>
                <c:formatCode>[$-41B]mmmm\ yy;@</c:formatCode>
                <c:ptCount val="9"/>
                <c:pt idx="0">
                  <c:v>42736</c:v>
                </c:pt>
                <c:pt idx="1">
                  <c:v>42767</c:v>
                </c:pt>
                <c:pt idx="2">
                  <c:v>42795</c:v>
                </c:pt>
                <c:pt idx="3">
                  <c:v>42826</c:v>
                </c:pt>
                <c:pt idx="4">
                  <c:v>42856</c:v>
                </c:pt>
                <c:pt idx="5">
                  <c:v>42887</c:v>
                </c:pt>
                <c:pt idx="6">
                  <c:v>42917</c:v>
                </c:pt>
                <c:pt idx="7">
                  <c:v>42948</c:v>
                </c:pt>
                <c:pt idx="8">
                  <c:v>42979</c:v>
                </c:pt>
              </c:numCache>
            </c:numRef>
          </c:cat>
          <c:val>
            <c:numRef>
              <c:f>Hárok1!$B$2:$J$2</c:f>
              <c:numCache>
                <c:formatCode>#,##0</c:formatCode>
                <c:ptCount val="9"/>
                <c:pt idx="0">
                  <c:v>10018</c:v>
                </c:pt>
                <c:pt idx="1">
                  <c:v>9791</c:v>
                </c:pt>
                <c:pt idx="2">
                  <c:v>10004</c:v>
                </c:pt>
                <c:pt idx="3">
                  <c:v>10204</c:v>
                </c:pt>
                <c:pt idx="4">
                  <c:v>10268</c:v>
                </c:pt>
                <c:pt idx="5">
                  <c:v>10159</c:v>
                </c:pt>
                <c:pt idx="6">
                  <c:v>9858</c:v>
                </c:pt>
                <c:pt idx="7">
                  <c:v>9910</c:v>
                </c:pt>
                <c:pt idx="8">
                  <c:v>9792</c:v>
                </c:pt>
              </c:numCache>
            </c:numRef>
          </c:val>
          <c:smooth val="0"/>
        </c:ser>
        <c:dLbls>
          <c:showLegendKey val="0"/>
          <c:showVal val="0"/>
          <c:showCatName val="0"/>
          <c:showSerName val="0"/>
          <c:showPercent val="0"/>
          <c:showBubbleSize val="0"/>
        </c:dLbls>
        <c:marker val="1"/>
        <c:smooth val="0"/>
        <c:axId val="117877760"/>
        <c:axId val="117876224"/>
      </c:lineChart>
      <c:dateAx>
        <c:axId val="76564736"/>
        <c:scaling>
          <c:orientation val="minMax"/>
        </c:scaling>
        <c:delete val="0"/>
        <c:axPos val="b"/>
        <c:numFmt formatCode="[$-41B]mmmm\ yy;@" sourceLinked="1"/>
        <c:majorTickMark val="out"/>
        <c:minorTickMark val="none"/>
        <c:tickLblPos val="nextTo"/>
        <c:txPr>
          <a:bodyPr/>
          <a:lstStyle/>
          <a:p>
            <a:pPr>
              <a:defRPr sz="1050" b="1"/>
            </a:pPr>
            <a:endParaRPr lang="sk-SK"/>
          </a:p>
        </c:txPr>
        <c:crossAx val="117874688"/>
        <c:crosses val="autoZero"/>
        <c:auto val="1"/>
        <c:lblOffset val="100"/>
        <c:baseTimeUnit val="months"/>
      </c:dateAx>
      <c:valAx>
        <c:axId val="117874688"/>
        <c:scaling>
          <c:orientation val="minMax"/>
          <c:max val="6000000"/>
        </c:scaling>
        <c:delete val="0"/>
        <c:axPos val="l"/>
        <c:majorGridlines/>
        <c:numFmt formatCode="#,##0.00" sourceLinked="1"/>
        <c:majorTickMark val="out"/>
        <c:minorTickMark val="none"/>
        <c:tickLblPos val="nextTo"/>
        <c:spPr>
          <a:noFill/>
          <a:ln w="25400" cap="flat" cmpd="sng" algn="ctr">
            <a:solidFill>
              <a:schemeClr val="accent2"/>
            </a:solidFill>
            <a:prstDash val="solid"/>
          </a:ln>
          <a:effectLst>
            <a:outerShdw blurRad="40000" dist="20000" dir="5400000" rotWithShape="0">
              <a:srgbClr val="000000">
                <a:alpha val="38000"/>
              </a:srgbClr>
            </a:outerShdw>
          </a:effectLst>
        </c:spPr>
        <c:txPr>
          <a:bodyPr/>
          <a:lstStyle/>
          <a:p>
            <a:pPr>
              <a:defRPr sz="1100">
                <a:solidFill>
                  <a:schemeClr val="tx1"/>
                </a:solidFill>
                <a:latin typeface="+mn-lt"/>
                <a:ea typeface="+mn-ea"/>
                <a:cs typeface="+mn-cs"/>
              </a:defRPr>
            </a:pPr>
            <a:endParaRPr lang="sk-SK"/>
          </a:p>
        </c:txPr>
        <c:crossAx val="76564736"/>
        <c:crosses val="autoZero"/>
        <c:crossBetween val="between"/>
      </c:valAx>
      <c:valAx>
        <c:axId val="117876224"/>
        <c:scaling>
          <c:orientation val="minMax"/>
          <c:max val="25000"/>
          <c:min val="1000"/>
        </c:scaling>
        <c:delete val="0"/>
        <c:axPos val="r"/>
        <c:numFmt formatCode="#,##0" sourceLinked="1"/>
        <c:majorTickMark val="out"/>
        <c:minorTickMark val="none"/>
        <c:tickLblPos val="nextTo"/>
        <c:spPr>
          <a:noFill/>
          <a:ln w="25400" cap="flat" cmpd="sng" algn="ctr">
            <a:solidFill>
              <a:schemeClr val="accent1"/>
            </a:solidFill>
            <a:prstDash val="solid"/>
          </a:ln>
          <a:effectLst>
            <a:outerShdw blurRad="40000" dist="20000" dir="5400000" rotWithShape="0">
              <a:srgbClr val="000000">
                <a:alpha val="38000"/>
              </a:srgbClr>
            </a:outerShdw>
          </a:effectLst>
        </c:spPr>
        <c:txPr>
          <a:bodyPr/>
          <a:lstStyle/>
          <a:p>
            <a:pPr>
              <a:defRPr sz="1100" b="0">
                <a:solidFill>
                  <a:schemeClr val="tx1"/>
                </a:solidFill>
                <a:latin typeface="+mn-lt"/>
                <a:ea typeface="+mn-ea"/>
                <a:cs typeface="+mn-cs"/>
              </a:defRPr>
            </a:pPr>
            <a:endParaRPr lang="sk-SK"/>
          </a:p>
        </c:txPr>
        <c:crossAx val="117877760"/>
        <c:crosses val="max"/>
        <c:crossBetween val="between"/>
      </c:valAx>
      <c:dateAx>
        <c:axId val="117877760"/>
        <c:scaling>
          <c:orientation val="minMax"/>
        </c:scaling>
        <c:delete val="1"/>
        <c:axPos val="b"/>
        <c:numFmt formatCode="[$-41B]mmmm\ yy;@" sourceLinked="1"/>
        <c:majorTickMark val="out"/>
        <c:minorTickMark val="none"/>
        <c:tickLblPos val="nextTo"/>
        <c:crossAx val="117876224"/>
        <c:crosses val="autoZero"/>
        <c:auto val="1"/>
        <c:lblOffset val="100"/>
        <c:baseTimeUnit val="months"/>
      </c:dateAx>
      <c:spPr>
        <a:solidFill>
          <a:schemeClr val="lt1"/>
        </a:solidFill>
        <a:ln w="25400" cap="flat" cmpd="sng" algn="ctr">
          <a:noFill/>
          <a:prstDash val="solid"/>
        </a:ln>
        <a:effectLst/>
      </c:spPr>
    </c:plotArea>
    <c:legend>
      <c:legendPos val="r"/>
      <c:layout>
        <c:manualLayout>
          <c:xMode val="edge"/>
          <c:yMode val="edge"/>
          <c:x val="0.12144280403447782"/>
          <c:y val="2.9643381375133403E-2"/>
          <c:w val="0.30152480328968595"/>
          <c:h val="0.19067431059848569"/>
        </c:manualLayout>
      </c:layout>
      <c:overlay val="0"/>
      <c:txPr>
        <a:bodyPr/>
        <a:lstStyle/>
        <a:p>
          <a:pPr>
            <a:defRPr sz="1600"/>
          </a:pPr>
          <a:endParaRPr lang="sk-SK"/>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k-S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1314416687797578E-2"/>
          <c:y val="0.15150670966843924"/>
          <c:w val="0.78590091219563241"/>
          <c:h val="0.73933365178687238"/>
        </c:manualLayout>
      </c:layout>
      <c:lineChart>
        <c:grouping val="stacked"/>
        <c:varyColors val="0"/>
        <c:ser>
          <c:idx val="1"/>
          <c:order val="0"/>
          <c:tx>
            <c:strRef>
              <c:f>Hárok1!$A$21</c:f>
              <c:strCache>
                <c:ptCount val="1"/>
                <c:pt idx="0">
                  <c:v>vyplatená suma v EUR</c:v>
                </c:pt>
              </c:strCache>
            </c:strRef>
          </c:tx>
          <c:dLbls>
            <c:dLbl>
              <c:idx val="0"/>
              <c:layout>
                <c:manualLayout>
                  <c:x val="-4.9382710230598759E-2"/>
                  <c:y val="3.0456844676220826E-2"/>
                </c:manualLayout>
              </c:layout>
              <c:tx>
                <c:rich>
                  <a:bodyPr/>
                  <a:lstStyle/>
                  <a:p>
                    <a:r>
                      <a:rPr lang="en-US" dirty="0">
                        <a:latin typeface="Times New Roman" panose="02020603050405020304" pitchFamily="18" charset="0"/>
                      </a:rPr>
                      <a:t> 14 352 487,28 </a:t>
                    </a:r>
                  </a:p>
                </c:rich>
              </c:tx>
              <c:showLegendKey val="0"/>
              <c:showVal val="1"/>
              <c:showCatName val="0"/>
              <c:showSerName val="0"/>
              <c:showPercent val="0"/>
              <c:showBubbleSize val="0"/>
            </c:dLbl>
            <c:dLbl>
              <c:idx val="1"/>
              <c:layout>
                <c:manualLayout>
                  <c:x val="-4.7041523404546939E-2"/>
                  <c:y val="-3.7664775980589142E-2"/>
                </c:manualLayout>
              </c:layout>
              <c:tx>
                <c:rich>
                  <a:bodyPr/>
                  <a:lstStyle/>
                  <a:p>
                    <a:r>
                      <a:rPr lang="en-US" dirty="0">
                        <a:latin typeface="Times New Roman" panose="02020603050405020304" pitchFamily="18" charset="0"/>
                      </a:rPr>
                      <a:t> 14 818 214,69 </a:t>
                    </a:r>
                  </a:p>
                </c:rich>
              </c:tx>
              <c:showLegendKey val="0"/>
              <c:showVal val="1"/>
              <c:showCatName val="0"/>
              <c:showSerName val="0"/>
              <c:showPercent val="0"/>
              <c:showBubbleSize val="0"/>
            </c:dLbl>
            <c:dLbl>
              <c:idx val="2"/>
              <c:layout>
                <c:manualLayout>
                  <c:x val="-5.985779199312527E-2"/>
                  <c:y val="2.5543242721702188E-2"/>
                </c:manualLayout>
              </c:layout>
              <c:tx>
                <c:rich>
                  <a:bodyPr/>
                  <a:lstStyle/>
                  <a:p>
                    <a:r>
                      <a:rPr lang="en-US" dirty="0">
                        <a:latin typeface="Times New Roman" panose="02020603050405020304" pitchFamily="18" charset="0"/>
                      </a:rPr>
                      <a:t> 13 178 731,42 </a:t>
                    </a:r>
                  </a:p>
                </c:rich>
              </c:tx>
              <c:showLegendKey val="0"/>
              <c:showVal val="1"/>
              <c:showCatName val="0"/>
              <c:showSerName val="0"/>
              <c:showPercent val="0"/>
              <c:showBubbleSize val="0"/>
            </c:dLbl>
            <c:dLbl>
              <c:idx val="3"/>
              <c:layout>
                <c:manualLayout>
                  <c:x val="-5.6838522562799969E-2"/>
                  <c:y val="-4.2036658009370127E-2"/>
                </c:manualLayout>
              </c:layout>
              <c:tx>
                <c:rich>
                  <a:bodyPr/>
                  <a:lstStyle/>
                  <a:p>
                    <a:r>
                      <a:rPr lang="en-US" dirty="0">
                        <a:latin typeface="Times New Roman" panose="02020603050405020304" pitchFamily="18" charset="0"/>
                      </a:rPr>
                      <a:t> 13 913 049,37 </a:t>
                    </a:r>
                  </a:p>
                </c:rich>
              </c:tx>
              <c:showLegendKey val="0"/>
              <c:showVal val="1"/>
              <c:showCatName val="0"/>
              <c:showSerName val="0"/>
              <c:showPercent val="0"/>
              <c:showBubbleSize val="0"/>
            </c:dLbl>
            <c:dLbl>
              <c:idx val="4"/>
              <c:layout>
                <c:manualLayout>
                  <c:x val="-5.8255787357497986E-2"/>
                  <c:y val="2.8270923821062853E-2"/>
                </c:manualLayout>
              </c:layout>
              <c:tx>
                <c:rich>
                  <a:bodyPr/>
                  <a:lstStyle/>
                  <a:p>
                    <a:r>
                      <a:rPr lang="en-US" dirty="0">
                        <a:latin typeface="Times New Roman" panose="02020603050405020304" pitchFamily="18" charset="0"/>
                      </a:rPr>
                      <a:t> 13 339 372,62 </a:t>
                    </a:r>
                  </a:p>
                </c:rich>
              </c:tx>
              <c:showLegendKey val="0"/>
              <c:showVal val="1"/>
              <c:showCatName val="0"/>
              <c:showSerName val="0"/>
              <c:showPercent val="0"/>
              <c:showBubbleSize val="0"/>
            </c:dLbl>
            <c:dLbl>
              <c:idx val="5"/>
              <c:layout>
                <c:manualLayout>
                  <c:x val="-5.2375601759725957E-2"/>
                  <c:y val="-4.7377313940787952E-2"/>
                </c:manualLayout>
              </c:layout>
              <c:tx>
                <c:rich>
                  <a:bodyPr/>
                  <a:lstStyle/>
                  <a:p>
                    <a:r>
                      <a:rPr lang="en-US" dirty="0">
                        <a:latin typeface="Times New Roman" panose="02020603050405020304" pitchFamily="18" charset="0"/>
                      </a:rPr>
                      <a:t> 14 075 388,50 </a:t>
                    </a:r>
                  </a:p>
                </c:rich>
              </c:tx>
              <c:showLegendKey val="0"/>
              <c:showVal val="1"/>
              <c:showCatName val="0"/>
              <c:showSerName val="0"/>
              <c:showPercent val="0"/>
              <c:showBubbleSize val="0"/>
            </c:dLbl>
            <c:dLbl>
              <c:idx val="6"/>
              <c:layout>
                <c:manualLayout>
                  <c:x val="-5.8282178763345023E-2"/>
                  <c:y val="2.8162575804068824E-2"/>
                </c:manualLayout>
              </c:layout>
              <c:tx>
                <c:rich>
                  <a:bodyPr/>
                  <a:lstStyle/>
                  <a:p>
                    <a:r>
                      <a:rPr lang="en-US" dirty="0">
                        <a:latin typeface="Times New Roman" panose="02020603050405020304" pitchFamily="18" charset="0"/>
                      </a:rPr>
                      <a:t> 13 082 546,72 </a:t>
                    </a:r>
                  </a:p>
                </c:rich>
              </c:tx>
              <c:showLegendKey val="0"/>
              <c:showVal val="1"/>
              <c:showCatName val="0"/>
              <c:showSerName val="0"/>
              <c:showPercent val="0"/>
              <c:showBubbleSize val="0"/>
            </c:dLbl>
            <c:dLbl>
              <c:idx val="7"/>
              <c:layout>
                <c:manualLayout>
                  <c:x val="-6.0271951862075734E-2"/>
                  <c:y val="-3.5153988630575971E-2"/>
                </c:manualLayout>
              </c:layout>
              <c:tx>
                <c:rich>
                  <a:bodyPr/>
                  <a:lstStyle/>
                  <a:p>
                    <a:r>
                      <a:rPr lang="en-US" dirty="0">
                        <a:latin typeface="Times New Roman" panose="02020603050405020304" pitchFamily="18" charset="0"/>
                      </a:rPr>
                      <a:t> 14 207 598,73 </a:t>
                    </a:r>
                  </a:p>
                </c:rich>
              </c:tx>
              <c:showLegendKey val="0"/>
              <c:showVal val="1"/>
              <c:showCatName val="0"/>
              <c:showSerName val="0"/>
              <c:showPercent val="0"/>
              <c:showBubbleSize val="0"/>
            </c:dLbl>
            <c:dLbl>
              <c:idx val="8"/>
              <c:layout>
                <c:manualLayout>
                  <c:x val="-6.6002127980723982E-2"/>
                  <c:y val="3.2865828775335247E-2"/>
                </c:manualLayout>
              </c:layout>
              <c:tx>
                <c:rich>
                  <a:bodyPr/>
                  <a:lstStyle/>
                  <a:p>
                    <a:r>
                      <a:rPr lang="en-US" dirty="0">
                        <a:latin typeface="Times New Roman" panose="02020603050405020304" pitchFamily="18" charset="0"/>
                      </a:rPr>
                      <a:t> 14 609 146,43 </a:t>
                    </a:r>
                  </a:p>
                </c:rich>
              </c:tx>
              <c:showLegendKey val="0"/>
              <c:showVal val="1"/>
              <c:showCatName val="0"/>
              <c:showSerName val="0"/>
              <c:showPercent val="0"/>
              <c:showBubbleSize val="0"/>
            </c:dLbl>
            <c:txPr>
              <a:bodyPr/>
              <a:lstStyle/>
              <a:p>
                <a:pPr>
                  <a:defRPr baseline="0">
                    <a:solidFill>
                      <a:srgbClr val="C00000"/>
                    </a:solidFill>
                  </a:defRPr>
                </a:pPr>
                <a:endParaRPr lang="sk-SK"/>
              </a:p>
            </c:txPr>
            <c:showLegendKey val="0"/>
            <c:showVal val="1"/>
            <c:showCatName val="0"/>
            <c:showSerName val="0"/>
            <c:showPercent val="0"/>
            <c:showBubbleSize val="0"/>
            <c:showLeaderLines val="0"/>
          </c:dLbls>
          <c:cat>
            <c:strRef>
              <c:f>Hárok1!$B$20:$J$20</c:f>
              <c:strCache>
                <c:ptCount val="9"/>
                <c:pt idx="0">
                  <c:v>január 17</c:v>
                </c:pt>
                <c:pt idx="1">
                  <c:v>február 17</c:v>
                </c:pt>
                <c:pt idx="2">
                  <c:v>marec 17</c:v>
                </c:pt>
                <c:pt idx="3">
                  <c:v>apríl 17</c:v>
                </c:pt>
                <c:pt idx="4">
                  <c:v>máj 17</c:v>
                </c:pt>
                <c:pt idx="5">
                  <c:v>jún 17</c:v>
                </c:pt>
                <c:pt idx="6">
                  <c:v>júl 17</c:v>
                </c:pt>
                <c:pt idx="7">
                  <c:v>august 17</c:v>
                </c:pt>
                <c:pt idx="8">
                  <c:v>september 17</c:v>
                </c:pt>
              </c:strCache>
            </c:strRef>
          </c:cat>
          <c:val>
            <c:numRef>
              <c:f>Hárok1!$B$21:$J$21</c:f>
              <c:numCache>
                <c:formatCode>_(* #,##0.00_);_(* \(#,##0.00\);_(* "-"??_);_(@_)</c:formatCode>
                <c:ptCount val="9"/>
                <c:pt idx="0">
                  <c:v>14352487.279999999</c:v>
                </c:pt>
                <c:pt idx="1">
                  <c:v>14818214.689999999</c:v>
                </c:pt>
                <c:pt idx="2">
                  <c:v>13178731.42</c:v>
                </c:pt>
                <c:pt idx="3">
                  <c:v>13913049.369999999</c:v>
                </c:pt>
                <c:pt idx="4">
                  <c:v>13339372.619999999</c:v>
                </c:pt>
                <c:pt idx="5">
                  <c:v>14075388.5</c:v>
                </c:pt>
                <c:pt idx="6">
                  <c:v>13082546.720000001</c:v>
                </c:pt>
                <c:pt idx="7">
                  <c:v>14207598.73</c:v>
                </c:pt>
                <c:pt idx="8">
                  <c:v>14609146.43</c:v>
                </c:pt>
              </c:numCache>
            </c:numRef>
          </c:val>
          <c:smooth val="0"/>
        </c:ser>
        <c:dLbls>
          <c:showLegendKey val="0"/>
          <c:showVal val="0"/>
          <c:showCatName val="0"/>
          <c:showSerName val="0"/>
          <c:showPercent val="0"/>
          <c:showBubbleSize val="0"/>
        </c:dLbls>
        <c:marker val="1"/>
        <c:smooth val="0"/>
        <c:axId val="128682240"/>
        <c:axId val="128471040"/>
      </c:lineChart>
      <c:lineChart>
        <c:grouping val="stacked"/>
        <c:varyColors val="0"/>
        <c:ser>
          <c:idx val="0"/>
          <c:order val="1"/>
          <c:tx>
            <c:strRef>
              <c:f>Hárok1!$A$22</c:f>
              <c:strCache>
                <c:ptCount val="1"/>
                <c:pt idx="0">
                  <c:v>počet poberateľov</c:v>
                </c:pt>
              </c:strCache>
            </c:strRef>
          </c:tx>
          <c:dLbls>
            <c:dLbl>
              <c:idx val="0"/>
              <c:layout>
                <c:manualLayout>
                  <c:x val="-4.2631380585370644E-2"/>
                  <c:y val="2.5109850653726066E-2"/>
                </c:manualLayout>
              </c:layout>
              <c:tx>
                <c:rich>
                  <a:bodyPr/>
                  <a:lstStyle/>
                  <a:p>
                    <a:r>
                      <a:rPr lang="en-US" dirty="0">
                        <a:latin typeface="Times New Roman" panose="02020603050405020304" pitchFamily="18" charset="0"/>
                      </a:rPr>
                      <a:t>33 374</a:t>
                    </a:r>
                  </a:p>
                </c:rich>
              </c:tx>
              <c:showLegendKey val="0"/>
              <c:showVal val="1"/>
              <c:showCatName val="0"/>
              <c:showSerName val="0"/>
              <c:showPercent val="0"/>
              <c:showBubbleSize val="0"/>
            </c:dLbl>
            <c:dLbl>
              <c:idx val="1"/>
              <c:layout>
                <c:manualLayout>
                  <c:x val="-3.6751190159802306E-2"/>
                  <c:y val="3.515379091521649E-2"/>
                </c:manualLayout>
              </c:layout>
              <c:tx>
                <c:rich>
                  <a:bodyPr/>
                  <a:lstStyle/>
                  <a:p>
                    <a:r>
                      <a:rPr lang="en-US" dirty="0">
                        <a:latin typeface="Times New Roman" panose="02020603050405020304" pitchFamily="18" charset="0"/>
                      </a:rPr>
                      <a:t>34 508</a:t>
                    </a:r>
                  </a:p>
                </c:rich>
              </c:tx>
              <c:showLegendKey val="0"/>
              <c:showVal val="1"/>
              <c:showCatName val="0"/>
              <c:showSerName val="0"/>
              <c:showPercent val="0"/>
              <c:showBubbleSize val="0"/>
            </c:dLbl>
            <c:dLbl>
              <c:idx val="2"/>
              <c:layout>
                <c:manualLayout>
                  <c:x val="-4.4101428191762736E-2"/>
                  <c:y val="3.2642805849843887E-2"/>
                </c:manualLayout>
              </c:layout>
              <c:tx>
                <c:rich>
                  <a:bodyPr/>
                  <a:lstStyle/>
                  <a:p>
                    <a:r>
                      <a:rPr lang="en-US" dirty="0">
                        <a:latin typeface="Times New Roman" panose="02020603050405020304" pitchFamily="18" charset="0"/>
                      </a:rPr>
                      <a:t>33 115</a:t>
                    </a:r>
                  </a:p>
                </c:rich>
              </c:tx>
              <c:showLegendKey val="0"/>
              <c:showVal val="1"/>
              <c:showCatName val="0"/>
              <c:showSerName val="0"/>
              <c:showPercent val="0"/>
              <c:showBubbleSize val="0"/>
            </c:dLbl>
            <c:dLbl>
              <c:idx val="3"/>
              <c:layout>
                <c:manualLayout>
                  <c:x val="-3.5281142553410132E-2"/>
                  <c:y val="2.5109850653726066E-2"/>
                </c:manualLayout>
              </c:layout>
              <c:tx>
                <c:rich>
                  <a:bodyPr/>
                  <a:lstStyle/>
                  <a:p>
                    <a:r>
                      <a:rPr lang="en-US" dirty="0">
                        <a:latin typeface="Times New Roman" panose="02020603050405020304" pitchFamily="18" charset="0"/>
                      </a:rPr>
                      <a:t>32 216</a:t>
                    </a:r>
                  </a:p>
                </c:rich>
              </c:tx>
              <c:showLegendKey val="0"/>
              <c:showVal val="1"/>
              <c:showCatName val="0"/>
              <c:showSerName val="0"/>
              <c:showPercent val="0"/>
              <c:showBubbleSize val="0"/>
            </c:dLbl>
            <c:dLbl>
              <c:idx val="4"/>
              <c:layout>
                <c:manualLayout>
                  <c:x val="-3.2341047340626004E-2"/>
                  <c:y val="1.7576895457608245E-2"/>
                </c:manualLayout>
              </c:layout>
              <c:tx>
                <c:rich>
                  <a:bodyPr/>
                  <a:lstStyle/>
                  <a:p>
                    <a:r>
                      <a:rPr lang="en-US" dirty="0">
                        <a:latin typeface="Times New Roman" panose="02020603050405020304" pitchFamily="18" charset="0"/>
                      </a:rPr>
                      <a:t>31 613</a:t>
                    </a:r>
                  </a:p>
                </c:rich>
              </c:tx>
              <c:showLegendKey val="0"/>
              <c:showVal val="1"/>
              <c:showCatName val="0"/>
              <c:showSerName val="0"/>
              <c:showPercent val="0"/>
              <c:showBubbleSize val="0"/>
            </c:dLbl>
            <c:dLbl>
              <c:idx val="5"/>
              <c:layout>
                <c:manualLayout>
                  <c:x val="-3.3811094947018096E-2"/>
                  <c:y val="2.2598865588353459E-2"/>
                </c:manualLayout>
              </c:layout>
              <c:tx>
                <c:rich>
                  <a:bodyPr/>
                  <a:lstStyle/>
                  <a:p>
                    <a:r>
                      <a:rPr lang="en-US" dirty="0">
                        <a:latin typeface="Times New Roman" panose="02020603050405020304" pitchFamily="18" charset="0"/>
                      </a:rPr>
                      <a:t>31 967</a:t>
                    </a:r>
                  </a:p>
                </c:rich>
              </c:tx>
              <c:showLegendKey val="0"/>
              <c:showVal val="1"/>
              <c:showCatName val="0"/>
              <c:showSerName val="0"/>
              <c:showPercent val="0"/>
              <c:showBubbleSize val="0"/>
            </c:dLbl>
            <c:dLbl>
              <c:idx val="6"/>
              <c:layout>
                <c:manualLayout>
                  <c:x val="-3.3811094947018096E-2"/>
                  <c:y val="3.0131820784471276E-2"/>
                </c:manualLayout>
              </c:layout>
              <c:tx>
                <c:rich>
                  <a:bodyPr/>
                  <a:lstStyle/>
                  <a:p>
                    <a:r>
                      <a:rPr lang="en-US" dirty="0">
                        <a:latin typeface="Times New Roman" panose="02020603050405020304" pitchFamily="18" charset="0"/>
                      </a:rPr>
                      <a:t>30 378</a:t>
                    </a:r>
                  </a:p>
                </c:rich>
              </c:tx>
              <c:showLegendKey val="0"/>
              <c:showVal val="1"/>
              <c:showCatName val="0"/>
              <c:showSerName val="0"/>
              <c:showPercent val="0"/>
              <c:showBubbleSize val="0"/>
            </c:dLbl>
            <c:dLbl>
              <c:idx val="7"/>
              <c:layout>
                <c:manualLayout>
                  <c:x val="-3.5281142553410187E-2"/>
                  <c:y val="3.515379091521649E-2"/>
                </c:manualLayout>
              </c:layout>
              <c:tx>
                <c:rich>
                  <a:bodyPr/>
                  <a:lstStyle/>
                  <a:p>
                    <a:r>
                      <a:rPr lang="en-US" dirty="0">
                        <a:latin typeface="Times New Roman" panose="02020603050405020304" pitchFamily="18" charset="0"/>
                      </a:rPr>
                      <a:t>31 040</a:t>
                    </a:r>
                  </a:p>
                </c:rich>
              </c:tx>
              <c:showLegendKey val="0"/>
              <c:showVal val="1"/>
              <c:showCatName val="0"/>
              <c:showSerName val="0"/>
              <c:showPercent val="0"/>
              <c:showBubbleSize val="0"/>
            </c:dLbl>
            <c:dLbl>
              <c:idx val="8"/>
              <c:layout>
                <c:manualLayout>
                  <c:x val="-3.0870999734233805E-2"/>
                  <c:y val="3.7664775980589094E-2"/>
                </c:manualLayout>
              </c:layout>
              <c:tx>
                <c:rich>
                  <a:bodyPr/>
                  <a:lstStyle/>
                  <a:p>
                    <a:r>
                      <a:rPr lang="en-US" dirty="0">
                        <a:latin typeface="Times New Roman" panose="02020603050405020304" pitchFamily="18" charset="0"/>
                      </a:rPr>
                      <a:t>31 300</a:t>
                    </a:r>
                  </a:p>
                </c:rich>
              </c:tx>
              <c:showLegendKey val="0"/>
              <c:showVal val="1"/>
              <c:showCatName val="0"/>
              <c:showSerName val="0"/>
              <c:showPercent val="0"/>
              <c:showBubbleSize val="0"/>
            </c:dLbl>
            <c:txPr>
              <a:bodyPr/>
              <a:lstStyle/>
              <a:p>
                <a:pPr>
                  <a:defRPr baseline="0">
                    <a:solidFill>
                      <a:srgbClr val="0070C0"/>
                    </a:solidFill>
                  </a:defRPr>
                </a:pPr>
                <a:endParaRPr lang="sk-SK"/>
              </a:p>
            </c:txPr>
            <c:showLegendKey val="0"/>
            <c:showVal val="1"/>
            <c:showCatName val="0"/>
            <c:showSerName val="0"/>
            <c:showPercent val="0"/>
            <c:showBubbleSize val="0"/>
            <c:showLeaderLines val="0"/>
          </c:dLbls>
          <c:cat>
            <c:strRef>
              <c:f>Hárok1!$B$20:$J$20</c:f>
              <c:strCache>
                <c:ptCount val="9"/>
                <c:pt idx="0">
                  <c:v>január 17</c:v>
                </c:pt>
                <c:pt idx="1">
                  <c:v>február 17</c:v>
                </c:pt>
                <c:pt idx="2">
                  <c:v>marec 17</c:v>
                </c:pt>
                <c:pt idx="3">
                  <c:v>apríl 17</c:v>
                </c:pt>
                <c:pt idx="4">
                  <c:v>máj 17</c:v>
                </c:pt>
                <c:pt idx="5">
                  <c:v>jún 17</c:v>
                </c:pt>
                <c:pt idx="6">
                  <c:v>júl 17</c:v>
                </c:pt>
                <c:pt idx="7">
                  <c:v>august 17</c:v>
                </c:pt>
                <c:pt idx="8">
                  <c:v>september 17</c:v>
                </c:pt>
              </c:strCache>
            </c:strRef>
          </c:cat>
          <c:val>
            <c:numRef>
              <c:f>Hárok1!$B$22:$J$22</c:f>
              <c:numCache>
                <c:formatCode>#,##0</c:formatCode>
                <c:ptCount val="9"/>
                <c:pt idx="0">
                  <c:v>33374</c:v>
                </c:pt>
                <c:pt idx="1">
                  <c:v>34508</c:v>
                </c:pt>
                <c:pt idx="2">
                  <c:v>33115</c:v>
                </c:pt>
                <c:pt idx="3">
                  <c:v>32216</c:v>
                </c:pt>
                <c:pt idx="4">
                  <c:v>31613</c:v>
                </c:pt>
                <c:pt idx="5">
                  <c:v>31967</c:v>
                </c:pt>
                <c:pt idx="6">
                  <c:v>30378</c:v>
                </c:pt>
                <c:pt idx="7">
                  <c:v>31040</c:v>
                </c:pt>
                <c:pt idx="8">
                  <c:v>31300</c:v>
                </c:pt>
              </c:numCache>
            </c:numRef>
          </c:val>
          <c:smooth val="0"/>
        </c:ser>
        <c:dLbls>
          <c:showLegendKey val="0"/>
          <c:showVal val="0"/>
          <c:showCatName val="0"/>
          <c:showSerName val="0"/>
          <c:showPercent val="0"/>
          <c:showBubbleSize val="0"/>
        </c:dLbls>
        <c:marker val="1"/>
        <c:smooth val="0"/>
        <c:axId val="128474112"/>
        <c:axId val="128472576"/>
      </c:lineChart>
      <c:catAx>
        <c:axId val="128682240"/>
        <c:scaling>
          <c:orientation val="minMax"/>
        </c:scaling>
        <c:delete val="0"/>
        <c:axPos val="b"/>
        <c:numFmt formatCode="@" sourceLinked="1"/>
        <c:majorTickMark val="out"/>
        <c:minorTickMark val="none"/>
        <c:tickLblPos val="nextTo"/>
        <c:crossAx val="128471040"/>
        <c:crossesAt val="0"/>
        <c:auto val="1"/>
        <c:lblAlgn val="ctr"/>
        <c:lblOffset val="100"/>
        <c:noMultiLvlLbl val="0"/>
      </c:catAx>
      <c:valAx>
        <c:axId val="128471040"/>
        <c:scaling>
          <c:orientation val="minMax"/>
          <c:max val="20000000"/>
          <c:min val="0"/>
        </c:scaling>
        <c:delete val="0"/>
        <c:axPos val="l"/>
        <c:majorGridlines/>
        <c:numFmt formatCode="#,##0.00" sourceLinked="0"/>
        <c:majorTickMark val="out"/>
        <c:minorTickMark val="none"/>
        <c:tickLblPos val="nextTo"/>
        <c:crossAx val="128682240"/>
        <c:crosses val="autoZero"/>
        <c:crossBetween val="between"/>
      </c:valAx>
      <c:valAx>
        <c:axId val="128472576"/>
        <c:scaling>
          <c:orientation val="minMax"/>
          <c:max val="50000"/>
          <c:min val="10000"/>
        </c:scaling>
        <c:delete val="0"/>
        <c:axPos val="r"/>
        <c:numFmt formatCode="#,##0" sourceLinked="1"/>
        <c:majorTickMark val="out"/>
        <c:minorTickMark val="none"/>
        <c:tickLblPos val="nextTo"/>
        <c:crossAx val="128474112"/>
        <c:crosses val="max"/>
        <c:crossBetween val="between"/>
      </c:valAx>
      <c:catAx>
        <c:axId val="128474112"/>
        <c:scaling>
          <c:orientation val="minMax"/>
        </c:scaling>
        <c:delete val="1"/>
        <c:axPos val="b"/>
        <c:majorTickMark val="out"/>
        <c:minorTickMark val="none"/>
        <c:tickLblPos val="nextTo"/>
        <c:crossAx val="128472576"/>
        <c:crosses val="autoZero"/>
        <c:auto val="1"/>
        <c:lblAlgn val="ctr"/>
        <c:lblOffset val="100"/>
        <c:noMultiLvlLbl val="0"/>
      </c:catAx>
    </c:plotArea>
    <c:legend>
      <c:legendPos val="t"/>
      <c:layout>
        <c:manualLayout>
          <c:xMode val="edge"/>
          <c:yMode val="edge"/>
          <c:x val="0.11395964733840035"/>
          <c:y val="0.15752397891879752"/>
          <c:w val="0.37548106439780832"/>
          <c:h val="4.5405925450237417E-2"/>
        </c:manualLayout>
      </c:layout>
      <c:overlay val="0"/>
    </c:legend>
    <c:plotVisOnly val="1"/>
    <c:dispBlanksAs val="zero"/>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509115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idx="2"/>
          </p:nvPr>
        </p:nvSpPr>
        <p:spPr bwMode="auto">
          <a:xfrm>
            <a:off x="1081088" y="865188"/>
            <a:ext cx="4641850" cy="3481387"/>
          </a:xfrm>
          <a:prstGeom prst="rect">
            <a:avLst/>
          </a:prstGeom>
          <a:noFill/>
          <a:ln w="12700">
            <a:solidFill>
              <a:schemeClr val="tx1"/>
            </a:solidFill>
            <a:miter lim="800000"/>
            <a:headEnd/>
            <a:tailEnd/>
          </a:ln>
        </p:spPr>
      </p:sp>
      <p:sp>
        <p:nvSpPr>
          <p:cNvPr id="2051" name="Rectangle 3"/>
          <p:cNvSpPr>
            <a:spLocks noGrp="1" noChangeArrowheads="1"/>
          </p:cNvSpPr>
          <p:nvPr>
            <p:ph type="body" sz="quarter" idx="3"/>
          </p:nvPr>
        </p:nvSpPr>
        <p:spPr bwMode="auto">
          <a:xfrm>
            <a:off x="906676" y="4717975"/>
            <a:ext cx="4985915" cy="4182812"/>
          </a:xfrm>
          <a:prstGeom prst="rect">
            <a:avLst/>
          </a:prstGeom>
          <a:noFill/>
          <a:ln w="12700">
            <a:noFill/>
            <a:miter lim="800000"/>
            <a:headEnd/>
            <a:tailEnd/>
          </a:ln>
          <a:effectLst/>
        </p:spPr>
        <p:txBody>
          <a:bodyPr vert="horz" wrap="square" lIns="90418" tIns="44416" rIns="90418" bIns="44416" numCol="1" anchor="t" anchorCtr="0" compatLnSpc="1">
            <a:prstTxWarp prst="textNoShape">
              <a:avLst/>
            </a:prstTxWarp>
          </a:bodyPr>
          <a:lstStyle/>
          <a:p>
            <a:pPr lvl="0"/>
            <a:r>
              <a:rPr lang="sk-SK" noProof="0" dirty="0" err="1" smtClean="0"/>
              <a:t>Click</a:t>
            </a:r>
            <a:r>
              <a:rPr lang="sk-SK" noProof="0" dirty="0" smtClean="0"/>
              <a:t> to </a:t>
            </a:r>
            <a:r>
              <a:rPr lang="sk-SK" noProof="0" dirty="0" err="1" smtClean="0"/>
              <a:t>edit</a:t>
            </a:r>
            <a:r>
              <a:rPr lang="sk-SK" noProof="0" dirty="0" smtClean="0"/>
              <a:t> </a:t>
            </a:r>
            <a:r>
              <a:rPr lang="sk-SK" noProof="0" dirty="0" err="1" smtClean="0"/>
              <a:t>Master</a:t>
            </a:r>
            <a:r>
              <a:rPr lang="sk-SK" noProof="0" dirty="0" smtClean="0"/>
              <a:t> notes </a:t>
            </a:r>
            <a:r>
              <a:rPr lang="sk-SK" noProof="0" dirty="0" err="1" smtClean="0"/>
              <a:t>styles</a:t>
            </a:r>
            <a:endParaRPr lang="sk-SK" noProof="0" dirty="0" smtClean="0"/>
          </a:p>
          <a:p>
            <a:pPr lvl="1"/>
            <a:r>
              <a:rPr lang="sk-SK" noProof="0" dirty="0" err="1" smtClean="0"/>
              <a:t>Second</a:t>
            </a:r>
            <a:r>
              <a:rPr lang="sk-SK" noProof="0" dirty="0" smtClean="0"/>
              <a:t> </a:t>
            </a:r>
            <a:r>
              <a:rPr lang="sk-SK" noProof="0" dirty="0" err="1" smtClean="0"/>
              <a:t>Level</a:t>
            </a:r>
            <a:endParaRPr lang="sk-SK" noProof="0" dirty="0" smtClean="0"/>
          </a:p>
          <a:p>
            <a:pPr lvl="2"/>
            <a:r>
              <a:rPr lang="sk-SK" noProof="0" dirty="0" err="1" smtClean="0"/>
              <a:t>Third</a:t>
            </a:r>
            <a:r>
              <a:rPr lang="sk-SK" noProof="0" dirty="0" smtClean="0"/>
              <a:t> </a:t>
            </a:r>
            <a:r>
              <a:rPr lang="sk-SK" noProof="0" dirty="0" err="1" smtClean="0"/>
              <a:t>Level</a:t>
            </a:r>
            <a:endParaRPr lang="sk-SK" noProof="0" dirty="0" smtClean="0"/>
          </a:p>
          <a:p>
            <a:pPr lvl="3"/>
            <a:r>
              <a:rPr lang="sk-SK" noProof="0" dirty="0" err="1" smtClean="0"/>
              <a:t>Fourth</a:t>
            </a:r>
            <a:r>
              <a:rPr lang="sk-SK" noProof="0" dirty="0" smtClean="0"/>
              <a:t> </a:t>
            </a:r>
            <a:r>
              <a:rPr lang="sk-SK" noProof="0" dirty="0" err="1" smtClean="0"/>
              <a:t>Level</a:t>
            </a:r>
            <a:endParaRPr lang="sk-SK" noProof="0" dirty="0" smtClean="0"/>
          </a:p>
          <a:p>
            <a:pPr lvl="4"/>
            <a:r>
              <a:rPr lang="sk-SK" noProof="0" dirty="0" err="1" smtClean="0"/>
              <a:t>Fifth</a:t>
            </a:r>
            <a:r>
              <a:rPr lang="sk-SK" noProof="0" dirty="0" smtClean="0"/>
              <a:t> </a:t>
            </a:r>
            <a:r>
              <a:rPr lang="sk-SK" noProof="0" dirty="0" err="1" smtClean="0"/>
              <a:t>Level</a:t>
            </a:r>
            <a:endParaRPr lang="sk-SK" noProof="0" dirty="0" smtClean="0"/>
          </a:p>
        </p:txBody>
      </p:sp>
    </p:spTree>
    <p:extLst>
      <p:ext uri="{BB962C8B-B14F-4D97-AF65-F5344CB8AC3E}">
        <p14:creationId xmlns:p14="http://schemas.microsoft.com/office/powerpoint/2010/main" val="28367016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dirty="0"/>
          </a:p>
        </p:txBody>
      </p:sp>
      <p:sp>
        <p:nvSpPr>
          <p:cNvPr id="4" name="Zástupný symbol čísla snímky 3"/>
          <p:cNvSpPr>
            <a:spLocks noGrp="1"/>
          </p:cNvSpPr>
          <p:nvPr>
            <p:ph type="sldNum" sz="quarter" idx="10"/>
          </p:nvPr>
        </p:nvSpPr>
        <p:spPr>
          <a:xfrm>
            <a:off x="3850587" y="9431258"/>
            <a:ext cx="2947088" cy="496968"/>
          </a:xfrm>
          <a:prstGeom prst="rect">
            <a:avLst/>
          </a:prstGeom>
        </p:spPr>
        <p:txBody>
          <a:bodyPr lIns="91458" tIns="45729" rIns="91458" bIns="45729"/>
          <a:lstStyle/>
          <a:p>
            <a:fld id="{0E365843-13BB-4ADC-AED8-904FD53FA156}" type="slidenum">
              <a:rPr lang="sk-SK" smtClean="0">
                <a:solidFill>
                  <a:prstClr val="black"/>
                </a:solidFill>
                <a:latin typeface="Times New Roman" panose="02020603050405020304" pitchFamily="18" charset="0"/>
              </a:rPr>
              <a:pPr/>
              <a:t>23</a:t>
            </a:fld>
            <a:endParaRPr lang="sk-SK" dirty="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923260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dirty="0"/>
          </a:p>
        </p:txBody>
      </p:sp>
      <p:sp>
        <p:nvSpPr>
          <p:cNvPr id="4" name="Zástupný symbol čísla snímky 3"/>
          <p:cNvSpPr>
            <a:spLocks noGrp="1"/>
          </p:cNvSpPr>
          <p:nvPr>
            <p:ph type="sldNum" sz="quarter" idx="10"/>
          </p:nvPr>
        </p:nvSpPr>
        <p:spPr>
          <a:xfrm>
            <a:off x="3850587" y="9431258"/>
            <a:ext cx="2947088" cy="496968"/>
          </a:xfrm>
          <a:prstGeom prst="rect">
            <a:avLst/>
          </a:prstGeom>
        </p:spPr>
        <p:txBody>
          <a:bodyPr lIns="91458" tIns="45729" rIns="91458" bIns="45729"/>
          <a:lstStyle/>
          <a:p>
            <a:fld id="{0E365843-13BB-4ADC-AED8-904FD53FA156}" type="slidenum">
              <a:rPr lang="sk-SK" smtClean="0">
                <a:solidFill>
                  <a:prstClr val="black"/>
                </a:solidFill>
                <a:latin typeface="Times New Roman" panose="02020603050405020304" pitchFamily="18" charset="0"/>
              </a:rPr>
              <a:pPr/>
              <a:t>24</a:t>
            </a:fld>
            <a:endParaRPr lang="sk-SK" dirty="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1923260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rázdna">
    <p:spTree>
      <p:nvGrpSpPr>
        <p:cNvPr id="1" name=""/>
        <p:cNvGrpSpPr/>
        <p:nvPr/>
      </p:nvGrpSpPr>
      <p:grpSpPr>
        <a:xfrm>
          <a:off x="0" y="0"/>
          <a:ext cx="0" cy="0"/>
          <a:chOff x="0" y="0"/>
          <a:chExt cx="0" cy="0"/>
        </a:xfrm>
      </p:grpSpPr>
      <p:sp>
        <p:nvSpPr>
          <p:cNvPr id="2" name="Rectangle 3"/>
          <p:cNvSpPr txBox="1">
            <a:spLocks noChangeArrowheads="1"/>
          </p:cNvSpPr>
          <p:nvPr userDrawn="1"/>
        </p:nvSpPr>
        <p:spPr>
          <a:xfrm>
            <a:off x="684213" y="3357563"/>
            <a:ext cx="7772400" cy="27432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accent2"/>
              </a:buClr>
              <a:buSzPct val="75000"/>
              <a:buFont typeface="Monotype Sorts" pitchFamily="2" charset="2"/>
              <a:buNone/>
              <a:tabLst/>
              <a:defRPr/>
            </a:pPr>
            <a:r>
              <a:rPr kumimoji="0" lang="sk-SK" sz="3200" b="0" i="1" u="none" strike="noStrike" kern="0" cap="none" spc="0" normalizeH="0" baseline="0" noProof="0" dirty="0" smtClean="0">
                <a:ln>
                  <a:noFill/>
                </a:ln>
                <a:solidFill>
                  <a:schemeClr val="tx1"/>
                </a:solidFill>
                <a:effectLst/>
                <a:uLnTx/>
                <a:uFillTx/>
                <a:latin typeface="Times New Roman" panose="02020603050405020304" pitchFamily="18" charset="0"/>
                <a:ea typeface="+mn-ea"/>
                <a:cs typeface="+mn-cs"/>
              </a:rPr>
              <a:t>   </a:t>
            </a:r>
          </a:p>
          <a:p>
            <a:pPr marL="342900" marR="0" lvl="0" indent="-342900" algn="l" defTabSz="914400" rtl="0" eaLnBrk="0" fontAlgn="base" latinLnBrk="0" hangingPunct="0">
              <a:lnSpc>
                <a:spcPct val="100000"/>
              </a:lnSpc>
              <a:spcBef>
                <a:spcPct val="20000"/>
              </a:spcBef>
              <a:spcAft>
                <a:spcPct val="0"/>
              </a:spcAft>
              <a:buClr>
                <a:schemeClr val="accent2"/>
              </a:buClr>
              <a:buSzPct val="75000"/>
              <a:buFont typeface="Monotype Sorts" pitchFamily="2" charset="2"/>
              <a:buChar char="n"/>
              <a:tabLst/>
              <a:defRPr/>
            </a:pPr>
            <a:endParaRPr kumimoji="0" lang="sk-SK" sz="3200" b="0" i="1" u="none" strike="noStrike" kern="0" cap="none" spc="0" normalizeH="0" baseline="0" noProof="0" dirty="0" smtClean="0">
              <a:ln>
                <a:noFill/>
              </a:ln>
              <a:solidFill>
                <a:schemeClr val="tx1"/>
              </a:solidFill>
              <a:effectLst/>
              <a:uLnTx/>
              <a:uFillTx/>
              <a:latin typeface="Times New Roman" panose="02020603050405020304" pitchFamily="18" charset="0"/>
              <a:ea typeface="+mn-ea"/>
              <a:cs typeface="+mn-cs"/>
            </a:endParaRPr>
          </a:p>
        </p:txBody>
      </p:sp>
      <p:sp>
        <p:nvSpPr>
          <p:cNvPr id="3" name="Text Box 4"/>
          <p:cNvSpPr txBox="1">
            <a:spLocks noChangeArrowheads="1"/>
          </p:cNvSpPr>
          <p:nvPr userDrawn="1"/>
        </p:nvSpPr>
        <p:spPr bwMode="auto">
          <a:xfrm>
            <a:off x="1619250" y="5013325"/>
            <a:ext cx="6089650" cy="762000"/>
          </a:xfrm>
          <a:prstGeom prst="rect">
            <a:avLst/>
          </a:prstGeom>
          <a:noFill/>
          <a:ln w="12700">
            <a:noFill/>
            <a:miter lim="800000"/>
            <a:headEnd/>
            <a:tailEnd/>
          </a:ln>
        </p:spPr>
        <p:txBody>
          <a:bodyPr>
            <a:spAutoFit/>
          </a:bodyPr>
          <a:lstStyle/>
          <a:p>
            <a:pPr algn="ctr"/>
            <a:endParaRPr lang="sk-SK" sz="3200" b="1" i="1" dirty="0">
              <a:solidFill>
                <a:schemeClr val="accent2"/>
              </a:solidFill>
              <a:latin typeface="Times New Roman" pitchFamily="18" charset="0"/>
            </a:endParaRPr>
          </a:p>
          <a:p>
            <a:endParaRPr lang="sk-SK" sz="1200" dirty="0">
              <a:solidFill>
                <a:schemeClr val="accent2"/>
              </a:solidFill>
              <a:latin typeface="Times New Roman" pitchFamily="18" charset="0"/>
            </a:endParaRPr>
          </a:p>
        </p:txBody>
      </p:sp>
      <p:sp>
        <p:nvSpPr>
          <p:cNvPr id="4" name="Freeform 5"/>
          <p:cNvSpPr>
            <a:spLocks/>
          </p:cNvSpPr>
          <p:nvPr userDrawn="1"/>
        </p:nvSpPr>
        <p:spPr bwMode="auto">
          <a:xfrm>
            <a:off x="6156176" y="2780928"/>
            <a:ext cx="904875" cy="1049338"/>
          </a:xfrm>
          <a:custGeom>
            <a:avLst/>
            <a:gdLst>
              <a:gd name="T0" fmla="*/ 2147483647 w 570"/>
              <a:gd name="T1" fmla="*/ 2147483647 h 661"/>
              <a:gd name="T2" fmla="*/ 2147483647 w 570"/>
              <a:gd name="T3" fmla="*/ 2147483647 h 661"/>
              <a:gd name="T4" fmla="*/ 2147483647 w 570"/>
              <a:gd name="T5" fmla="*/ 2147483647 h 661"/>
              <a:gd name="T6" fmla="*/ 2147483647 w 570"/>
              <a:gd name="T7" fmla="*/ 2147483647 h 661"/>
              <a:gd name="T8" fmla="*/ 2147483647 w 570"/>
              <a:gd name="T9" fmla="*/ 2147483647 h 661"/>
              <a:gd name="T10" fmla="*/ 2147483647 w 570"/>
              <a:gd name="T11" fmla="*/ 2147483647 h 661"/>
              <a:gd name="T12" fmla="*/ 2147483647 w 570"/>
              <a:gd name="T13" fmla="*/ 2147483647 h 661"/>
              <a:gd name="T14" fmla="*/ 2147483647 w 570"/>
              <a:gd name="T15" fmla="*/ 2147483647 h 661"/>
              <a:gd name="T16" fmla="*/ 2147483647 w 570"/>
              <a:gd name="T17" fmla="*/ 2147483647 h 661"/>
              <a:gd name="T18" fmla="*/ 2147483647 w 570"/>
              <a:gd name="T19" fmla="*/ 2147483647 h 661"/>
              <a:gd name="T20" fmla="*/ 2147483647 w 570"/>
              <a:gd name="T21" fmla="*/ 2147483647 h 661"/>
              <a:gd name="T22" fmla="*/ 2147483647 w 570"/>
              <a:gd name="T23" fmla="*/ 2147483647 h 661"/>
              <a:gd name="T24" fmla="*/ 2147483647 w 570"/>
              <a:gd name="T25" fmla="*/ 2147483647 h 661"/>
              <a:gd name="T26" fmla="*/ 2147483647 w 570"/>
              <a:gd name="T27" fmla="*/ 2147483647 h 661"/>
              <a:gd name="T28" fmla="*/ 2147483647 w 570"/>
              <a:gd name="T29" fmla="*/ 2147483647 h 661"/>
              <a:gd name="T30" fmla="*/ 2147483647 w 570"/>
              <a:gd name="T31" fmla="*/ 2147483647 h 661"/>
              <a:gd name="T32" fmla="*/ 0 w 570"/>
              <a:gd name="T33" fmla="*/ 2147483647 h 661"/>
              <a:gd name="T34" fmla="*/ 2147483647 w 570"/>
              <a:gd name="T35" fmla="*/ 2147483647 h 661"/>
              <a:gd name="T36" fmla="*/ 2147483647 w 570"/>
              <a:gd name="T37" fmla="*/ 2147483647 h 661"/>
              <a:gd name="T38" fmla="*/ 2147483647 w 570"/>
              <a:gd name="T39" fmla="*/ 2147483647 h 661"/>
              <a:gd name="T40" fmla="*/ 2147483647 w 570"/>
              <a:gd name="T41" fmla="*/ 2147483647 h 661"/>
              <a:gd name="T42" fmla="*/ 2147483647 w 570"/>
              <a:gd name="T43" fmla="*/ 2147483647 h 661"/>
              <a:gd name="T44" fmla="*/ 2147483647 w 570"/>
              <a:gd name="T45" fmla="*/ 2147483647 h 661"/>
              <a:gd name="T46" fmla="*/ 2147483647 w 570"/>
              <a:gd name="T47" fmla="*/ 2147483647 h 661"/>
              <a:gd name="T48" fmla="*/ 2147483647 w 570"/>
              <a:gd name="T49" fmla="*/ 2147483647 h 661"/>
              <a:gd name="T50" fmla="*/ 2147483647 w 570"/>
              <a:gd name="T51" fmla="*/ 2147483647 h 661"/>
              <a:gd name="T52" fmla="*/ 2147483647 w 570"/>
              <a:gd name="T53" fmla="*/ 2147483647 h 661"/>
              <a:gd name="T54" fmla="*/ 2147483647 w 570"/>
              <a:gd name="T55" fmla="*/ 2147483647 h 661"/>
              <a:gd name="T56" fmla="*/ 2147483647 w 570"/>
              <a:gd name="T57" fmla="*/ 0 h 661"/>
              <a:gd name="T58" fmla="*/ 2147483647 w 570"/>
              <a:gd name="T59" fmla="*/ 2147483647 h 661"/>
              <a:gd name="T60" fmla="*/ 2147483647 w 570"/>
              <a:gd name="T61" fmla="*/ 2147483647 h 661"/>
              <a:gd name="T62" fmla="*/ 2147483647 w 570"/>
              <a:gd name="T63" fmla="*/ 2147483647 h 66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70"/>
              <a:gd name="T97" fmla="*/ 0 h 661"/>
              <a:gd name="T98" fmla="*/ 570 w 570"/>
              <a:gd name="T99" fmla="*/ 661 h 66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70" h="661">
                <a:moveTo>
                  <a:pt x="570" y="173"/>
                </a:moveTo>
                <a:lnTo>
                  <a:pt x="543" y="184"/>
                </a:lnTo>
                <a:lnTo>
                  <a:pt x="516" y="194"/>
                </a:lnTo>
                <a:lnTo>
                  <a:pt x="492" y="208"/>
                </a:lnTo>
                <a:lnTo>
                  <a:pt x="468" y="218"/>
                </a:lnTo>
                <a:lnTo>
                  <a:pt x="444" y="232"/>
                </a:lnTo>
                <a:lnTo>
                  <a:pt x="422" y="245"/>
                </a:lnTo>
                <a:lnTo>
                  <a:pt x="401" y="256"/>
                </a:lnTo>
                <a:lnTo>
                  <a:pt x="379" y="269"/>
                </a:lnTo>
                <a:lnTo>
                  <a:pt x="358" y="282"/>
                </a:lnTo>
                <a:lnTo>
                  <a:pt x="339" y="296"/>
                </a:lnTo>
                <a:lnTo>
                  <a:pt x="320" y="312"/>
                </a:lnTo>
                <a:lnTo>
                  <a:pt x="301" y="325"/>
                </a:lnTo>
                <a:lnTo>
                  <a:pt x="282" y="338"/>
                </a:lnTo>
                <a:lnTo>
                  <a:pt x="266" y="354"/>
                </a:lnTo>
                <a:lnTo>
                  <a:pt x="250" y="368"/>
                </a:lnTo>
                <a:lnTo>
                  <a:pt x="231" y="384"/>
                </a:lnTo>
                <a:lnTo>
                  <a:pt x="218" y="400"/>
                </a:lnTo>
                <a:lnTo>
                  <a:pt x="202" y="416"/>
                </a:lnTo>
                <a:lnTo>
                  <a:pt x="186" y="432"/>
                </a:lnTo>
                <a:lnTo>
                  <a:pt x="169" y="448"/>
                </a:lnTo>
                <a:lnTo>
                  <a:pt x="156" y="464"/>
                </a:lnTo>
                <a:lnTo>
                  <a:pt x="143" y="480"/>
                </a:lnTo>
                <a:lnTo>
                  <a:pt x="126" y="496"/>
                </a:lnTo>
                <a:lnTo>
                  <a:pt x="113" y="514"/>
                </a:lnTo>
                <a:lnTo>
                  <a:pt x="100" y="530"/>
                </a:lnTo>
                <a:lnTo>
                  <a:pt x="83" y="549"/>
                </a:lnTo>
                <a:lnTo>
                  <a:pt x="70" y="567"/>
                </a:lnTo>
                <a:lnTo>
                  <a:pt x="57" y="586"/>
                </a:lnTo>
                <a:lnTo>
                  <a:pt x="43" y="605"/>
                </a:lnTo>
                <a:lnTo>
                  <a:pt x="30" y="623"/>
                </a:lnTo>
                <a:lnTo>
                  <a:pt x="14" y="642"/>
                </a:lnTo>
                <a:lnTo>
                  <a:pt x="0" y="661"/>
                </a:lnTo>
                <a:lnTo>
                  <a:pt x="0" y="658"/>
                </a:lnTo>
                <a:lnTo>
                  <a:pt x="6" y="647"/>
                </a:lnTo>
                <a:lnTo>
                  <a:pt x="11" y="634"/>
                </a:lnTo>
                <a:lnTo>
                  <a:pt x="19" y="615"/>
                </a:lnTo>
                <a:lnTo>
                  <a:pt x="30" y="591"/>
                </a:lnTo>
                <a:lnTo>
                  <a:pt x="43" y="565"/>
                </a:lnTo>
                <a:lnTo>
                  <a:pt x="57" y="535"/>
                </a:lnTo>
                <a:lnTo>
                  <a:pt x="73" y="504"/>
                </a:lnTo>
                <a:lnTo>
                  <a:pt x="92" y="466"/>
                </a:lnTo>
                <a:lnTo>
                  <a:pt x="110" y="429"/>
                </a:lnTo>
                <a:lnTo>
                  <a:pt x="129" y="392"/>
                </a:lnTo>
                <a:lnTo>
                  <a:pt x="151" y="352"/>
                </a:lnTo>
                <a:lnTo>
                  <a:pt x="175" y="314"/>
                </a:lnTo>
                <a:lnTo>
                  <a:pt x="196" y="274"/>
                </a:lnTo>
                <a:lnTo>
                  <a:pt x="221" y="237"/>
                </a:lnTo>
                <a:lnTo>
                  <a:pt x="245" y="200"/>
                </a:lnTo>
                <a:lnTo>
                  <a:pt x="269" y="163"/>
                </a:lnTo>
                <a:lnTo>
                  <a:pt x="293" y="131"/>
                </a:lnTo>
                <a:lnTo>
                  <a:pt x="317" y="99"/>
                </a:lnTo>
                <a:lnTo>
                  <a:pt x="341" y="72"/>
                </a:lnTo>
                <a:lnTo>
                  <a:pt x="366" y="48"/>
                </a:lnTo>
                <a:lnTo>
                  <a:pt x="390" y="29"/>
                </a:lnTo>
                <a:lnTo>
                  <a:pt x="414" y="13"/>
                </a:lnTo>
                <a:lnTo>
                  <a:pt x="436" y="5"/>
                </a:lnTo>
                <a:lnTo>
                  <a:pt x="457" y="0"/>
                </a:lnTo>
                <a:lnTo>
                  <a:pt x="479" y="3"/>
                </a:lnTo>
                <a:lnTo>
                  <a:pt x="497" y="11"/>
                </a:lnTo>
                <a:lnTo>
                  <a:pt x="513" y="27"/>
                </a:lnTo>
                <a:lnTo>
                  <a:pt x="532" y="51"/>
                </a:lnTo>
                <a:lnTo>
                  <a:pt x="546" y="83"/>
                </a:lnTo>
                <a:lnTo>
                  <a:pt x="559" y="123"/>
                </a:lnTo>
                <a:lnTo>
                  <a:pt x="570" y="173"/>
                </a:lnTo>
                <a:close/>
              </a:path>
            </a:pathLst>
          </a:custGeom>
          <a:gradFill rotWithShape="0">
            <a:gsLst>
              <a:gs pos="0">
                <a:srgbClr val="6A6A6A"/>
              </a:gs>
              <a:gs pos="100000">
                <a:srgbClr val="E5E5E5"/>
              </a:gs>
            </a:gsLst>
            <a:lin ang="5400000" scaled="1"/>
          </a:gradFill>
          <a:ln w="9525">
            <a:noFill/>
            <a:round/>
            <a:headEnd/>
            <a:tailEnd/>
          </a:ln>
          <a:effectLst>
            <a:prstShdw prst="shdw17" dist="17961" dir="2700000">
              <a:srgbClr val="898989"/>
            </a:prstShdw>
          </a:effectLst>
        </p:spPr>
        <p:txBody>
          <a:bodyPr/>
          <a:lstStyle/>
          <a:p>
            <a:endParaRPr lang="sk-SK" dirty="0">
              <a:latin typeface="Times New Roman" panose="02020603050405020304" pitchFamily="18" charset="0"/>
            </a:endParaRPr>
          </a:p>
        </p:txBody>
      </p:sp>
      <p:sp>
        <p:nvSpPr>
          <p:cNvPr id="5" name="Freeform 6"/>
          <p:cNvSpPr>
            <a:spLocks/>
          </p:cNvSpPr>
          <p:nvPr userDrawn="1"/>
        </p:nvSpPr>
        <p:spPr bwMode="auto">
          <a:xfrm>
            <a:off x="7020272" y="2780928"/>
            <a:ext cx="612031" cy="1209675"/>
          </a:xfrm>
          <a:custGeom>
            <a:avLst/>
            <a:gdLst>
              <a:gd name="T0" fmla="*/ 2147483647 w 357"/>
              <a:gd name="T1" fmla="*/ 2147483647 h 762"/>
              <a:gd name="T2" fmla="*/ 2147483647 w 357"/>
              <a:gd name="T3" fmla="*/ 2147483647 h 762"/>
              <a:gd name="T4" fmla="*/ 2147483647 w 357"/>
              <a:gd name="T5" fmla="*/ 2147483647 h 762"/>
              <a:gd name="T6" fmla="*/ 2147483647 w 357"/>
              <a:gd name="T7" fmla="*/ 2147483647 h 762"/>
              <a:gd name="T8" fmla="*/ 2147483647 w 357"/>
              <a:gd name="T9" fmla="*/ 2147483647 h 762"/>
              <a:gd name="T10" fmla="*/ 2147483647 w 357"/>
              <a:gd name="T11" fmla="*/ 2147483647 h 762"/>
              <a:gd name="T12" fmla="*/ 2147483647 w 357"/>
              <a:gd name="T13" fmla="*/ 2147483647 h 762"/>
              <a:gd name="T14" fmla="*/ 2147483647 w 357"/>
              <a:gd name="T15" fmla="*/ 2147483647 h 762"/>
              <a:gd name="T16" fmla="*/ 2147483647 w 357"/>
              <a:gd name="T17" fmla="*/ 2147483647 h 762"/>
              <a:gd name="T18" fmla="*/ 2147483647 w 357"/>
              <a:gd name="T19" fmla="*/ 2147483647 h 762"/>
              <a:gd name="T20" fmla="*/ 2147483647 w 357"/>
              <a:gd name="T21" fmla="*/ 2147483647 h 762"/>
              <a:gd name="T22" fmla="*/ 2147483647 w 357"/>
              <a:gd name="T23" fmla="*/ 2147483647 h 762"/>
              <a:gd name="T24" fmla="*/ 2147483647 w 357"/>
              <a:gd name="T25" fmla="*/ 2147483647 h 762"/>
              <a:gd name="T26" fmla="*/ 2147483647 w 357"/>
              <a:gd name="T27" fmla="*/ 2147483647 h 762"/>
              <a:gd name="T28" fmla="*/ 2147483647 w 357"/>
              <a:gd name="T29" fmla="*/ 2147483647 h 762"/>
              <a:gd name="T30" fmla="*/ 2147483647 w 357"/>
              <a:gd name="T31" fmla="*/ 2147483647 h 762"/>
              <a:gd name="T32" fmla="*/ 2147483647 w 357"/>
              <a:gd name="T33" fmla="*/ 2147483647 h 762"/>
              <a:gd name="T34" fmla="*/ 2147483647 w 357"/>
              <a:gd name="T35" fmla="*/ 2147483647 h 762"/>
              <a:gd name="T36" fmla="*/ 2147483647 w 357"/>
              <a:gd name="T37" fmla="*/ 2147483647 h 762"/>
              <a:gd name="T38" fmla="*/ 2147483647 w 357"/>
              <a:gd name="T39" fmla="*/ 2147483647 h 762"/>
              <a:gd name="T40" fmla="*/ 2147483647 w 357"/>
              <a:gd name="T41" fmla="*/ 2147483647 h 762"/>
              <a:gd name="T42" fmla="*/ 2147483647 w 357"/>
              <a:gd name="T43" fmla="*/ 2147483647 h 762"/>
              <a:gd name="T44" fmla="*/ 2147483647 w 357"/>
              <a:gd name="T45" fmla="*/ 2147483647 h 762"/>
              <a:gd name="T46" fmla="*/ 2147483647 w 357"/>
              <a:gd name="T47" fmla="*/ 2147483647 h 762"/>
              <a:gd name="T48" fmla="*/ 2147483647 w 357"/>
              <a:gd name="T49" fmla="*/ 2147483647 h 762"/>
              <a:gd name="T50" fmla="*/ 2147483647 w 357"/>
              <a:gd name="T51" fmla="*/ 2147483647 h 762"/>
              <a:gd name="T52" fmla="*/ 2147483647 w 357"/>
              <a:gd name="T53" fmla="*/ 2147483647 h 762"/>
              <a:gd name="T54" fmla="*/ 2147483647 w 357"/>
              <a:gd name="T55" fmla="*/ 2147483647 h 762"/>
              <a:gd name="T56" fmla="*/ 2147483647 w 357"/>
              <a:gd name="T57" fmla="*/ 2147483647 h 762"/>
              <a:gd name="T58" fmla="*/ 2147483647 w 357"/>
              <a:gd name="T59" fmla="*/ 2147483647 h 762"/>
              <a:gd name="T60" fmla="*/ 2147483647 w 357"/>
              <a:gd name="T61" fmla="*/ 2147483647 h 762"/>
              <a:gd name="T62" fmla="*/ 2147483647 w 357"/>
              <a:gd name="T63" fmla="*/ 2147483647 h 76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57"/>
              <a:gd name="T97" fmla="*/ 0 h 762"/>
              <a:gd name="T98" fmla="*/ 357 w 357"/>
              <a:gd name="T99" fmla="*/ 762 h 76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57" h="762">
                <a:moveTo>
                  <a:pt x="139" y="736"/>
                </a:moveTo>
                <a:lnTo>
                  <a:pt x="145" y="706"/>
                </a:lnTo>
                <a:lnTo>
                  <a:pt x="147" y="677"/>
                </a:lnTo>
                <a:lnTo>
                  <a:pt x="150" y="650"/>
                </a:lnTo>
                <a:lnTo>
                  <a:pt x="150" y="624"/>
                </a:lnTo>
                <a:lnTo>
                  <a:pt x="153" y="597"/>
                </a:lnTo>
                <a:lnTo>
                  <a:pt x="153" y="570"/>
                </a:lnTo>
                <a:lnTo>
                  <a:pt x="153" y="546"/>
                </a:lnTo>
                <a:lnTo>
                  <a:pt x="153" y="522"/>
                </a:lnTo>
                <a:lnTo>
                  <a:pt x="150" y="496"/>
                </a:lnTo>
                <a:lnTo>
                  <a:pt x="147" y="475"/>
                </a:lnTo>
                <a:lnTo>
                  <a:pt x="145" y="451"/>
                </a:lnTo>
                <a:lnTo>
                  <a:pt x="142" y="427"/>
                </a:lnTo>
                <a:lnTo>
                  <a:pt x="139" y="405"/>
                </a:lnTo>
                <a:lnTo>
                  <a:pt x="134" y="381"/>
                </a:lnTo>
                <a:lnTo>
                  <a:pt x="131" y="360"/>
                </a:lnTo>
                <a:lnTo>
                  <a:pt x="126" y="339"/>
                </a:lnTo>
                <a:lnTo>
                  <a:pt x="120" y="317"/>
                </a:lnTo>
                <a:lnTo>
                  <a:pt x="115" y="296"/>
                </a:lnTo>
                <a:lnTo>
                  <a:pt x="107" y="275"/>
                </a:lnTo>
                <a:lnTo>
                  <a:pt x="102" y="253"/>
                </a:lnTo>
                <a:lnTo>
                  <a:pt x="94" y="232"/>
                </a:lnTo>
                <a:lnTo>
                  <a:pt x="88" y="213"/>
                </a:lnTo>
                <a:lnTo>
                  <a:pt x="80" y="192"/>
                </a:lnTo>
                <a:lnTo>
                  <a:pt x="72" y="171"/>
                </a:lnTo>
                <a:lnTo>
                  <a:pt x="64" y="149"/>
                </a:lnTo>
                <a:lnTo>
                  <a:pt x="56" y="128"/>
                </a:lnTo>
                <a:lnTo>
                  <a:pt x="45" y="110"/>
                </a:lnTo>
                <a:lnTo>
                  <a:pt x="37" y="88"/>
                </a:lnTo>
                <a:lnTo>
                  <a:pt x="29" y="67"/>
                </a:lnTo>
                <a:lnTo>
                  <a:pt x="18" y="46"/>
                </a:lnTo>
                <a:lnTo>
                  <a:pt x="10" y="22"/>
                </a:lnTo>
                <a:lnTo>
                  <a:pt x="0" y="0"/>
                </a:lnTo>
                <a:lnTo>
                  <a:pt x="2" y="3"/>
                </a:lnTo>
                <a:lnTo>
                  <a:pt x="8" y="11"/>
                </a:lnTo>
                <a:lnTo>
                  <a:pt x="18" y="24"/>
                </a:lnTo>
                <a:lnTo>
                  <a:pt x="29" y="40"/>
                </a:lnTo>
                <a:lnTo>
                  <a:pt x="45" y="62"/>
                </a:lnTo>
                <a:lnTo>
                  <a:pt x="61" y="86"/>
                </a:lnTo>
                <a:lnTo>
                  <a:pt x="80" y="112"/>
                </a:lnTo>
                <a:lnTo>
                  <a:pt x="102" y="144"/>
                </a:lnTo>
                <a:lnTo>
                  <a:pt x="123" y="176"/>
                </a:lnTo>
                <a:lnTo>
                  <a:pt x="147" y="211"/>
                </a:lnTo>
                <a:lnTo>
                  <a:pt x="169" y="248"/>
                </a:lnTo>
                <a:lnTo>
                  <a:pt x="193" y="285"/>
                </a:lnTo>
                <a:lnTo>
                  <a:pt x="217" y="323"/>
                </a:lnTo>
                <a:lnTo>
                  <a:pt x="239" y="363"/>
                </a:lnTo>
                <a:lnTo>
                  <a:pt x="260" y="403"/>
                </a:lnTo>
                <a:lnTo>
                  <a:pt x="282" y="443"/>
                </a:lnTo>
                <a:lnTo>
                  <a:pt x="301" y="480"/>
                </a:lnTo>
                <a:lnTo>
                  <a:pt x="317" y="517"/>
                </a:lnTo>
                <a:lnTo>
                  <a:pt x="330" y="554"/>
                </a:lnTo>
                <a:lnTo>
                  <a:pt x="344" y="589"/>
                </a:lnTo>
                <a:lnTo>
                  <a:pt x="352" y="621"/>
                </a:lnTo>
                <a:lnTo>
                  <a:pt x="357" y="650"/>
                </a:lnTo>
                <a:lnTo>
                  <a:pt x="357" y="680"/>
                </a:lnTo>
                <a:lnTo>
                  <a:pt x="354" y="704"/>
                </a:lnTo>
                <a:lnTo>
                  <a:pt x="349" y="722"/>
                </a:lnTo>
                <a:lnTo>
                  <a:pt x="335" y="741"/>
                </a:lnTo>
                <a:lnTo>
                  <a:pt x="319" y="752"/>
                </a:lnTo>
                <a:lnTo>
                  <a:pt x="295" y="760"/>
                </a:lnTo>
                <a:lnTo>
                  <a:pt x="266" y="762"/>
                </a:lnTo>
                <a:lnTo>
                  <a:pt x="231" y="760"/>
                </a:lnTo>
                <a:lnTo>
                  <a:pt x="190" y="749"/>
                </a:lnTo>
                <a:lnTo>
                  <a:pt x="139" y="736"/>
                </a:lnTo>
                <a:close/>
              </a:path>
            </a:pathLst>
          </a:custGeom>
          <a:gradFill rotWithShape="0">
            <a:gsLst>
              <a:gs pos="0">
                <a:srgbClr val="0000FF"/>
              </a:gs>
              <a:gs pos="100000">
                <a:srgbClr val="000076"/>
              </a:gs>
            </a:gsLst>
            <a:lin ang="0" scaled="1"/>
          </a:gradFill>
          <a:ln w="9525">
            <a:noFill/>
            <a:round/>
            <a:headEnd/>
            <a:tailEnd/>
          </a:ln>
          <a:effectLst>
            <a:prstShdw prst="shdw17" dist="17961" dir="2700000">
              <a:srgbClr val="000099"/>
            </a:prstShdw>
          </a:effectLst>
        </p:spPr>
        <p:txBody>
          <a:bodyPr/>
          <a:lstStyle/>
          <a:p>
            <a:endParaRPr lang="sk-SK" dirty="0">
              <a:latin typeface="Times New Roman" panose="02020603050405020304" pitchFamily="18" charset="0"/>
            </a:endParaRPr>
          </a:p>
        </p:txBody>
      </p:sp>
      <p:sp>
        <p:nvSpPr>
          <p:cNvPr id="6" name="Freeform 7"/>
          <p:cNvSpPr>
            <a:spLocks/>
          </p:cNvSpPr>
          <p:nvPr userDrawn="1"/>
        </p:nvSpPr>
        <p:spPr bwMode="auto">
          <a:xfrm>
            <a:off x="6228184" y="3645024"/>
            <a:ext cx="1293812" cy="431800"/>
          </a:xfrm>
          <a:custGeom>
            <a:avLst/>
            <a:gdLst>
              <a:gd name="T0" fmla="*/ 2147483647 w 815"/>
              <a:gd name="T1" fmla="*/ 2147483647 h 272"/>
              <a:gd name="T2" fmla="*/ 2147483647 w 815"/>
              <a:gd name="T3" fmla="*/ 2147483647 h 272"/>
              <a:gd name="T4" fmla="*/ 2147483647 w 815"/>
              <a:gd name="T5" fmla="*/ 2147483647 h 272"/>
              <a:gd name="T6" fmla="*/ 2147483647 w 815"/>
              <a:gd name="T7" fmla="*/ 2147483647 h 272"/>
              <a:gd name="T8" fmla="*/ 2147483647 w 815"/>
              <a:gd name="T9" fmla="*/ 2147483647 h 272"/>
              <a:gd name="T10" fmla="*/ 2147483647 w 815"/>
              <a:gd name="T11" fmla="*/ 2147483647 h 272"/>
              <a:gd name="T12" fmla="*/ 2147483647 w 815"/>
              <a:gd name="T13" fmla="*/ 2147483647 h 272"/>
              <a:gd name="T14" fmla="*/ 2147483647 w 815"/>
              <a:gd name="T15" fmla="*/ 2147483647 h 272"/>
              <a:gd name="T16" fmla="*/ 2147483647 w 815"/>
              <a:gd name="T17" fmla="*/ 2147483647 h 272"/>
              <a:gd name="T18" fmla="*/ 2147483647 w 815"/>
              <a:gd name="T19" fmla="*/ 2147483647 h 272"/>
              <a:gd name="T20" fmla="*/ 2147483647 w 815"/>
              <a:gd name="T21" fmla="*/ 2147483647 h 272"/>
              <a:gd name="T22" fmla="*/ 2147483647 w 815"/>
              <a:gd name="T23" fmla="*/ 2147483647 h 272"/>
              <a:gd name="T24" fmla="*/ 2147483647 w 815"/>
              <a:gd name="T25" fmla="*/ 2147483647 h 272"/>
              <a:gd name="T26" fmla="*/ 2147483647 w 815"/>
              <a:gd name="T27" fmla="*/ 2147483647 h 272"/>
              <a:gd name="T28" fmla="*/ 2147483647 w 815"/>
              <a:gd name="T29" fmla="*/ 2147483647 h 272"/>
              <a:gd name="T30" fmla="*/ 2147483647 w 815"/>
              <a:gd name="T31" fmla="*/ 2147483647 h 272"/>
              <a:gd name="T32" fmla="*/ 2147483647 w 815"/>
              <a:gd name="T33" fmla="*/ 2147483647 h 272"/>
              <a:gd name="T34" fmla="*/ 2147483647 w 815"/>
              <a:gd name="T35" fmla="*/ 2147483647 h 272"/>
              <a:gd name="T36" fmla="*/ 2147483647 w 815"/>
              <a:gd name="T37" fmla="*/ 2147483647 h 272"/>
              <a:gd name="T38" fmla="*/ 2147483647 w 815"/>
              <a:gd name="T39" fmla="*/ 2147483647 h 272"/>
              <a:gd name="T40" fmla="*/ 2147483647 w 815"/>
              <a:gd name="T41" fmla="*/ 2147483647 h 272"/>
              <a:gd name="T42" fmla="*/ 2147483647 w 815"/>
              <a:gd name="T43" fmla="*/ 2147483647 h 272"/>
              <a:gd name="T44" fmla="*/ 2147483647 w 815"/>
              <a:gd name="T45" fmla="*/ 2147483647 h 272"/>
              <a:gd name="T46" fmla="*/ 2147483647 w 815"/>
              <a:gd name="T47" fmla="*/ 2147483647 h 272"/>
              <a:gd name="T48" fmla="*/ 2147483647 w 815"/>
              <a:gd name="T49" fmla="*/ 2147483647 h 272"/>
              <a:gd name="T50" fmla="*/ 2147483647 w 815"/>
              <a:gd name="T51" fmla="*/ 2147483647 h 272"/>
              <a:gd name="T52" fmla="*/ 2147483647 w 815"/>
              <a:gd name="T53" fmla="*/ 2147483647 h 272"/>
              <a:gd name="T54" fmla="*/ 2147483647 w 815"/>
              <a:gd name="T55" fmla="*/ 2147483647 h 272"/>
              <a:gd name="T56" fmla="*/ 2147483647 w 815"/>
              <a:gd name="T57" fmla="*/ 2147483647 h 272"/>
              <a:gd name="T58" fmla="*/ 0 w 815"/>
              <a:gd name="T59" fmla="*/ 2147483647 h 272"/>
              <a:gd name="T60" fmla="*/ 2147483647 w 815"/>
              <a:gd name="T61" fmla="*/ 2147483647 h 272"/>
              <a:gd name="T62" fmla="*/ 2147483647 w 815"/>
              <a:gd name="T63" fmla="*/ 2147483647 h 2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15"/>
              <a:gd name="T97" fmla="*/ 0 h 272"/>
              <a:gd name="T98" fmla="*/ 815 w 815"/>
              <a:gd name="T99" fmla="*/ 272 h 2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15" h="272">
                <a:moveTo>
                  <a:pt x="105" y="0"/>
                </a:moveTo>
                <a:lnTo>
                  <a:pt x="129" y="19"/>
                </a:lnTo>
                <a:lnTo>
                  <a:pt x="151" y="35"/>
                </a:lnTo>
                <a:lnTo>
                  <a:pt x="175" y="51"/>
                </a:lnTo>
                <a:lnTo>
                  <a:pt x="196" y="64"/>
                </a:lnTo>
                <a:lnTo>
                  <a:pt x="221" y="80"/>
                </a:lnTo>
                <a:lnTo>
                  <a:pt x="242" y="93"/>
                </a:lnTo>
                <a:lnTo>
                  <a:pt x="264" y="104"/>
                </a:lnTo>
                <a:lnTo>
                  <a:pt x="285" y="117"/>
                </a:lnTo>
                <a:lnTo>
                  <a:pt x="307" y="128"/>
                </a:lnTo>
                <a:lnTo>
                  <a:pt x="328" y="139"/>
                </a:lnTo>
                <a:lnTo>
                  <a:pt x="350" y="147"/>
                </a:lnTo>
                <a:lnTo>
                  <a:pt x="371" y="155"/>
                </a:lnTo>
                <a:lnTo>
                  <a:pt x="393" y="163"/>
                </a:lnTo>
                <a:lnTo>
                  <a:pt x="414" y="171"/>
                </a:lnTo>
                <a:lnTo>
                  <a:pt x="436" y="179"/>
                </a:lnTo>
                <a:lnTo>
                  <a:pt x="457" y="184"/>
                </a:lnTo>
                <a:lnTo>
                  <a:pt x="479" y="192"/>
                </a:lnTo>
                <a:lnTo>
                  <a:pt x="500" y="197"/>
                </a:lnTo>
                <a:lnTo>
                  <a:pt x="522" y="203"/>
                </a:lnTo>
                <a:lnTo>
                  <a:pt x="543" y="208"/>
                </a:lnTo>
                <a:lnTo>
                  <a:pt x="565" y="211"/>
                </a:lnTo>
                <a:lnTo>
                  <a:pt x="586" y="216"/>
                </a:lnTo>
                <a:lnTo>
                  <a:pt x="610" y="219"/>
                </a:lnTo>
                <a:lnTo>
                  <a:pt x="632" y="224"/>
                </a:lnTo>
                <a:lnTo>
                  <a:pt x="653" y="227"/>
                </a:lnTo>
                <a:lnTo>
                  <a:pt x="675" y="229"/>
                </a:lnTo>
                <a:lnTo>
                  <a:pt x="699" y="232"/>
                </a:lnTo>
                <a:lnTo>
                  <a:pt x="720" y="235"/>
                </a:lnTo>
                <a:lnTo>
                  <a:pt x="745" y="237"/>
                </a:lnTo>
                <a:lnTo>
                  <a:pt x="769" y="243"/>
                </a:lnTo>
                <a:lnTo>
                  <a:pt x="790" y="245"/>
                </a:lnTo>
                <a:lnTo>
                  <a:pt x="815" y="248"/>
                </a:lnTo>
                <a:lnTo>
                  <a:pt x="812" y="248"/>
                </a:lnTo>
                <a:lnTo>
                  <a:pt x="804" y="248"/>
                </a:lnTo>
                <a:lnTo>
                  <a:pt x="788" y="251"/>
                </a:lnTo>
                <a:lnTo>
                  <a:pt x="766" y="253"/>
                </a:lnTo>
                <a:lnTo>
                  <a:pt x="742" y="253"/>
                </a:lnTo>
                <a:lnTo>
                  <a:pt x="712" y="256"/>
                </a:lnTo>
                <a:lnTo>
                  <a:pt x="677" y="259"/>
                </a:lnTo>
                <a:lnTo>
                  <a:pt x="640" y="261"/>
                </a:lnTo>
                <a:lnTo>
                  <a:pt x="602" y="264"/>
                </a:lnTo>
                <a:lnTo>
                  <a:pt x="559" y="267"/>
                </a:lnTo>
                <a:lnTo>
                  <a:pt x="516" y="269"/>
                </a:lnTo>
                <a:lnTo>
                  <a:pt x="471" y="269"/>
                </a:lnTo>
                <a:lnTo>
                  <a:pt x="425" y="272"/>
                </a:lnTo>
                <a:lnTo>
                  <a:pt x="379" y="269"/>
                </a:lnTo>
                <a:lnTo>
                  <a:pt x="336" y="269"/>
                </a:lnTo>
                <a:lnTo>
                  <a:pt x="291" y="267"/>
                </a:lnTo>
                <a:lnTo>
                  <a:pt x="248" y="264"/>
                </a:lnTo>
                <a:lnTo>
                  <a:pt x="205" y="259"/>
                </a:lnTo>
                <a:lnTo>
                  <a:pt x="167" y="253"/>
                </a:lnTo>
                <a:lnTo>
                  <a:pt x="132" y="248"/>
                </a:lnTo>
                <a:lnTo>
                  <a:pt x="97" y="237"/>
                </a:lnTo>
                <a:lnTo>
                  <a:pt x="70" y="227"/>
                </a:lnTo>
                <a:lnTo>
                  <a:pt x="43" y="216"/>
                </a:lnTo>
                <a:lnTo>
                  <a:pt x="24" y="200"/>
                </a:lnTo>
                <a:lnTo>
                  <a:pt x="11" y="184"/>
                </a:lnTo>
                <a:lnTo>
                  <a:pt x="3" y="165"/>
                </a:lnTo>
                <a:lnTo>
                  <a:pt x="0" y="144"/>
                </a:lnTo>
                <a:lnTo>
                  <a:pt x="6" y="120"/>
                </a:lnTo>
                <a:lnTo>
                  <a:pt x="19" y="96"/>
                </a:lnTo>
                <a:lnTo>
                  <a:pt x="38" y="67"/>
                </a:lnTo>
                <a:lnTo>
                  <a:pt x="67" y="35"/>
                </a:lnTo>
                <a:lnTo>
                  <a:pt x="105" y="0"/>
                </a:lnTo>
                <a:close/>
              </a:path>
            </a:pathLst>
          </a:custGeom>
          <a:gradFill rotWithShape="0">
            <a:gsLst>
              <a:gs pos="0">
                <a:srgbClr val="FF0000"/>
              </a:gs>
              <a:gs pos="100000">
                <a:srgbClr val="760000"/>
              </a:gs>
            </a:gsLst>
            <a:lin ang="5400000" scaled="1"/>
          </a:gradFill>
          <a:ln w="9525">
            <a:noFill/>
            <a:round/>
            <a:headEnd/>
            <a:tailEnd/>
          </a:ln>
          <a:effectLst>
            <a:prstShdw prst="shdw17" dist="17961" dir="2700000">
              <a:srgbClr val="990000"/>
            </a:prstShdw>
          </a:effectLst>
        </p:spPr>
        <p:txBody>
          <a:bodyPr/>
          <a:lstStyle/>
          <a:p>
            <a:endParaRPr lang="sk-SK" dirty="0">
              <a:latin typeface="Times New Roman" panose="02020603050405020304" pitchFamily="18" charset="0"/>
            </a:endParaRPr>
          </a:p>
        </p:txBody>
      </p:sp>
      <p:sp>
        <p:nvSpPr>
          <p:cNvPr id="7" name="Obdĺžnik 6"/>
          <p:cNvSpPr/>
          <p:nvPr userDrawn="1"/>
        </p:nvSpPr>
        <p:spPr bwMode="auto">
          <a:xfrm>
            <a:off x="0" y="0"/>
            <a:ext cx="899592" cy="2060848"/>
          </a:xfrm>
          <a:prstGeom prst="rect">
            <a:avLst/>
          </a:prstGeom>
          <a:solidFill>
            <a:schemeClr val="accent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8" name="Obdĺžnik 7"/>
          <p:cNvSpPr/>
          <p:nvPr userDrawn="1"/>
        </p:nvSpPr>
        <p:spPr bwMode="auto">
          <a:xfrm>
            <a:off x="0" y="5013176"/>
            <a:ext cx="7812360" cy="576064"/>
          </a:xfrm>
          <a:prstGeom prst="rect">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9" name="Obdĺžnik 8"/>
          <p:cNvSpPr/>
          <p:nvPr userDrawn="1"/>
        </p:nvSpPr>
        <p:spPr bwMode="auto">
          <a:xfrm>
            <a:off x="0" y="2060848"/>
            <a:ext cx="7812360" cy="2952328"/>
          </a:xfrm>
          <a:prstGeom prst="rect">
            <a:avLst/>
          </a:prstGeom>
          <a:solidFill>
            <a:srgbClr val="EBF5FF">
              <a:alpha val="0"/>
            </a:srgb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10" name="Obdĺžnik 9"/>
          <p:cNvSpPr/>
          <p:nvPr userDrawn="1"/>
        </p:nvSpPr>
        <p:spPr bwMode="auto">
          <a:xfrm>
            <a:off x="0" y="5589240"/>
            <a:ext cx="899592" cy="1268760"/>
          </a:xfrm>
          <a:prstGeom prst="rect">
            <a:avLst/>
          </a:prstGeom>
          <a:solidFill>
            <a:schemeClr val="accent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11" name="Nadpis 1"/>
          <p:cNvSpPr>
            <a:spLocks noGrp="1"/>
          </p:cNvSpPr>
          <p:nvPr>
            <p:ph type="ctrTitle"/>
          </p:nvPr>
        </p:nvSpPr>
        <p:spPr>
          <a:xfrm>
            <a:off x="107504" y="2924944"/>
            <a:ext cx="6048672" cy="1470025"/>
          </a:xfrm>
          <a:prstGeom prst="rect">
            <a:avLst/>
          </a:prstGeom>
        </p:spPr>
        <p:txBody>
          <a:bodyPr/>
          <a:lstStyle>
            <a:lvl1pPr>
              <a:defRPr i="0" baseline="0">
                <a:solidFill>
                  <a:schemeClr val="tx1"/>
                </a:solidFill>
                <a:latin typeface="Times New Roman" panose="02020603050405020304" pitchFamily="18" charset="0"/>
              </a:defRPr>
            </a:lvl1pPr>
          </a:lstStyle>
          <a:p>
            <a:r>
              <a:rPr lang="sk-SK" dirty="0" smtClean="0"/>
              <a:t>Kliknite sem a upravte štýl predlohy nadpisov.</a:t>
            </a:r>
            <a:endParaRPr lang="sk-SK"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2000" b="1">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obrázka 2"/>
          <p:cNvSpPr>
            <a:spLocks noGrp="1"/>
          </p:cNvSpPr>
          <p:nvPr>
            <p:ph type="pic" idx="1"/>
          </p:nvPr>
        </p:nvSpPr>
        <p:spPr>
          <a:xfrm>
            <a:off x="1792288" y="612775"/>
            <a:ext cx="5486400" cy="4114800"/>
          </a:xfrm>
          <a:prstGeom prst="rect">
            <a:avLst/>
          </a:prstGeom>
        </p:spPr>
        <p:txBody>
          <a:bodyPr/>
          <a:lstStyle>
            <a:lvl1pPr marL="0" indent="0">
              <a:buNone/>
              <a:defRPr sz="3200">
                <a:latin typeface="Times New Roman" panose="020206030504050203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dirty="0"/>
          </a:p>
        </p:txBody>
      </p:sp>
      <p:sp>
        <p:nvSpPr>
          <p:cNvPr id="4" name="Zástupný symbol textu 3"/>
          <p:cNvSpPr>
            <a:spLocks noGrp="1"/>
          </p:cNvSpPr>
          <p:nvPr>
            <p:ph type="body" sz="half" idx="2"/>
          </p:nvPr>
        </p:nvSpPr>
        <p:spPr>
          <a:xfrm>
            <a:off x="1792288" y="5367338"/>
            <a:ext cx="5486400" cy="804862"/>
          </a:xfrm>
          <a:prstGeom prst="rect">
            <a:avLst/>
          </a:prstGeom>
        </p:spPr>
        <p:txBody>
          <a:bodyPr/>
          <a:lstStyle>
            <a:lvl1pPr marL="0" indent="0">
              <a:buNone/>
              <a:defRPr sz="1400">
                <a:latin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dirty="0" smtClean="0"/>
              <a:t>Kliknite sem a upravte štýly predlohy textu.</a:t>
            </a:r>
          </a:p>
        </p:txBody>
      </p:sp>
      <p:sp>
        <p:nvSpPr>
          <p:cNvPr id="5" name="Zástupný symbol dátumu 4"/>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6" name="Zástupný symbol päty 5"/>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7" name="Zástupný symbol čísla snímky 6"/>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zvislého textu 2"/>
          <p:cNvSpPr>
            <a:spLocks noGrp="1"/>
          </p:cNvSpPr>
          <p:nvPr>
            <p:ph type="body" orient="vert" idx="1"/>
          </p:nvPr>
        </p:nvSpPr>
        <p:spPr>
          <a:xfrm>
            <a:off x="457200" y="1600200"/>
            <a:ext cx="8229600" cy="4525963"/>
          </a:xfrm>
          <a:prstGeom prst="rect">
            <a:avLst/>
          </a:prstGeom>
        </p:spPr>
        <p:txBody>
          <a:bodyPr vert="eaVert"/>
          <a:lstStyle>
            <a:lvl1pPr>
              <a:defRPr>
                <a:latin typeface="Times New Roman" panose="02020603050405020304" pitchFamily="18" charset="0"/>
              </a:defRPr>
            </a:lvl1pPr>
            <a:lvl2pPr>
              <a:defRPr>
                <a:latin typeface="Times New Roman" panose="02020603050405020304" pitchFamily="18" charset="0"/>
              </a:defRPr>
            </a:lvl2pPr>
            <a:lvl3pPr>
              <a:defRPr>
                <a:latin typeface="Times New Roman" panose="02020603050405020304" pitchFamily="18" charset="0"/>
              </a:defRPr>
            </a:lvl3pPr>
            <a:lvl4pPr>
              <a:defRPr>
                <a:latin typeface="Times New Roman" panose="02020603050405020304" pitchFamily="18" charset="0"/>
              </a:defRPr>
            </a:lvl4pPr>
            <a:lvl5pPr>
              <a:defRPr>
                <a:latin typeface="Times New Roman" panose="02020603050405020304" pitchFamily="18" charset="0"/>
              </a:defRPr>
            </a:lvl5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dátumu 3"/>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5" name="Zástupný symbol päty 4"/>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6" name="Zástupný symbol čísla snímky 5"/>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a:prstGeom prst="rect">
            <a:avLst/>
          </a:prstGeom>
        </p:spPr>
        <p:txBody>
          <a:bodyPr vert="eaVert"/>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zvislého textu 2"/>
          <p:cNvSpPr>
            <a:spLocks noGrp="1"/>
          </p:cNvSpPr>
          <p:nvPr>
            <p:ph type="body" orient="vert" idx="1"/>
          </p:nvPr>
        </p:nvSpPr>
        <p:spPr>
          <a:xfrm>
            <a:off x="457200" y="274638"/>
            <a:ext cx="6019800" cy="5851525"/>
          </a:xfrm>
          <a:prstGeom prst="rect">
            <a:avLst/>
          </a:prstGeom>
        </p:spPr>
        <p:txBody>
          <a:bodyPr vert="eaVert"/>
          <a:lstStyle>
            <a:lvl1pPr>
              <a:defRPr>
                <a:latin typeface="Times New Roman" panose="02020603050405020304" pitchFamily="18" charset="0"/>
              </a:defRPr>
            </a:lvl1pPr>
            <a:lvl2pPr>
              <a:defRPr>
                <a:latin typeface="Times New Roman" panose="02020603050405020304" pitchFamily="18" charset="0"/>
              </a:defRPr>
            </a:lvl2pPr>
            <a:lvl3pPr>
              <a:defRPr>
                <a:latin typeface="Times New Roman" panose="02020603050405020304" pitchFamily="18" charset="0"/>
              </a:defRPr>
            </a:lvl3pPr>
            <a:lvl4pPr>
              <a:defRPr>
                <a:latin typeface="Times New Roman" panose="02020603050405020304" pitchFamily="18" charset="0"/>
              </a:defRPr>
            </a:lvl4pPr>
            <a:lvl5pPr>
              <a:defRPr>
                <a:latin typeface="Times New Roman" panose="02020603050405020304" pitchFamily="18" charset="0"/>
              </a:defRPr>
            </a:lvl5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dátumu 3"/>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5" name="Zástupný symbol päty 4"/>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6" name="Zástupný symbol čísla snímky 5"/>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Podnadpis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dirty="0" smtClean="0"/>
              <a:t>Kliknite sem a upravte štýl predlohy podnadpisov.</a:t>
            </a:r>
            <a:endParaRPr lang="sk-SK" dirty="0"/>
          </a:p>
        </p:txBody>
      </p:sp>
      <p:sp>
        <p:nvSpPr>
          <p:cNvPr id="4" name="Zástupný symbol dátumu 3"/>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5" name="Zástupný symbol päty 4"/>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6" name="Zástupný symbol čísla snímky 5"/>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obsahu 2"/>
          <p:cNvSpPr>
            <a:spLocks noGrp="1"/>
          </p:cNvSpPr>
          <p:nvPr>
            <p:ph idx="1"/>
          </p:nvPr>
        </p:nvSpPr>
        <p:spPr>
          <a:xfrm>
            <a:off x="457200" y="1600200"/>
            <a:ext cx="8229600" cy="4525963"/>
          </a:xfrm>
          <a:prstGeom prst="rect">
            <a:avLst/>
          </a:prstGeom>
        </p:spPr>
        <p:txBody>
          <a:bodyPr/>
          <a:lstStyle>
            <a:lvl1pPr>
              <a:defRPr>
                <a:latin typeface="Times New Roman" panose="02020603050405020304" pitchFamily="18" charset="0"/>
              </a:defRPr>
            </a:lvl1pPr>
            <a:lvl2pPr>
              <a:defRPr>
                <a:latin typeface="Times New Roman" panose="02020603050405020304" pitchFamily="18" charset="0"/>
              </a:defRPr>
            </a:lvl2pPr>
            <a:lvl3pPr>
              <a:defRPr>
                <a:latin typeface="Times New Roman" panose="02020603050405020304" pitchFamily="18" charset="0"/>
              </a:defRPr>
            </a:lvl3pPr>
            <a:lvl4pPr>
              <a:defRPr>
                <a:latin typeface="Times New Roman" panose="02020603050405020304" pitchFamily="18" charset="0"/>
              </a:defRPr>
            </a:lvl4pPr>
            <a:lvl5pPr>
              <a:defRPr>
                <a:latin typeface="Times New Roman" panose="02020603050405020304" pitchFamily="18" charset="0"/>
              </a:defRPr>
            </a:lvl5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dátumu 3"/>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5" name="Zástupný symbol päty 4"/>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6" name="Zástupný symbol čísla snímky 5"/>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a:prstGeom prst="rect">
            <a:avLst/>
          </a:prstGeom>
        </p:spPr>
        <p:txBody>
          <a:bodyPr anchor="t"/>
          <a:lstStyle>
            <a:lvl1pPr algn="l">
              <a:defRPr sz="4000" b="1" cap="all">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textu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dirty="0" smtClean="0"/>
              <a:t>Kliknite sem a upravte štýly predlohy textu.</a:t>
            </a:r>
          </a:p>
        </p:txBody>
      </p:sp>
      <p:sp>
        <p:nvSpPr>
          <p:cNvPr id="4" name="Zástupný symbol dátumu 3"/>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5" name="Zástupný symbol päty 4"/>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6" name="Zástupný symbol čísla snímky 5"/>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obsahu 2"/>
          <p:cNvSpPr>
            <a:spLocks noGrp="1"/>
          </p:cNvSpPr>
          <p:nvPr>
            <p:ph sz="half" idx="1"/>
          </p:nvPr>
        </p:nvSpPr>
        <p:spPr>
          <a:xfrm>
            <a:off x="457200" y="1600200"/>
            <a:ext cx="4038600" cy="4525963"/>
          </a:xfrm>
          <a:prstGeom prst="rect">
            <a:avLst/>
          </a:prstGeom>
        </p:spPr>
        <p:txBody>
          <a:bodyPr/>
          <a:lstStyle>
            <a:lvl1pPr>
              <a:defRPr sz="2800">
                <a:latin typeface="Times New Roman" panose="02020603050405020304" pitchFamily="18" charset="0"/>
              </a:defRPr>
            </a:lvl1pPr>
            <a:lvl2pPr>
              <a:defRPr sz="2400">
                <a:latin typeface="Times New Roman" panose="02020603050405020304" pitchFamily="18" charset="0"/>
              </a:defRPr>
            </a:lvl2pPr>
            <a:lvl3pPr>
              <a:defRPr sz="2000">
                <a:latin typeface="Times New Roman" panose="02020603050405020304" pitchFamily="18" charset="0"/>
              </a:defRPr>
            </a:lvl3pPr>
            <a:lvl4pPr>
              <a:defRPr sz="1800">
                <a:latin typeface="Times New Roman" panose="02020603050405020304" pitchFamily="18" charset="0"/>
              </a:defRPr>
            </a:lvl4pPr>
            <a:lvl5pPr>
              <a:defRPr sz="1800">
                <a:latin typeface="Times New Roman" panose="02020603050405020304" pitchFamily="18" charset="0"/>
              </a:defRPr>
            </a:lvl5pPr>
            <a:lvl6pPr>
              <a:defRPr sz="1800"/>
            </a:lvl6pPr>
            <a:lvl7pPr>
              <a:defRPr sz="1800"/>
            </a:lvl7pPr>
            <a:lvl8pPr>
              <a:defRPr sz="1800"/>
            </a:lvl8pPr>
            <a:lvl9pPr>
              <a:defRPr sz="1800"/>
            </a:lvl9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obsahu 3"/>
          <p:cNvSpPr>
            <a:spLocks noGrp="1"/>
          </p:cNvSpPr>
          <p:nvPr>
            <p:ph sz="half" idx="2"/>
          </p:nvPr>
        </p:nvSpPr>
        <p:spPr>
          <a:xfrm>
            <a:off x="4648200" y="1600200"/>
            <a:ext cx="4038600" cy="4525963"/>
          </a:xfrm>
          <a:prstGeom prst="rect">
            <a:avLst/>
          </a:prstGeom>
        </p:spPr>
        <p:txBody>
          <a:bodyPr/>
          <a:lstStyle>
            <a:lvl1pPr>
              <a:defRPr sz="2800">
                <a:latin typeface="Times New Roman" panose="02020603050405020304" pitchFamily="18" charset="0"/>
              </a:defRPr>
            </a:lvl1pPr>
            <a:lvl2pPr>
              <a:defRPr sz="2400">
                <a:latin typeface="Times New Roman" panose="02020603050405020304" pitchFamily="18" charset="0"/>
              </a:defRPr>
            </a:lvl2pPr>
            <a:lvl3pPr>
              <a:defRPr sz="2000">
                <a:latin typeface="Times New Roman" panose="02020603050405020304" pitchFamily="18" charset="0"/>
              </a:defRPr>
            </a:lvl3pPr>
            <a:lvl4pPr>
              <a:defRPr sz="1800">
                <a:latin typeface="Times New Roman" panose="02020603050405020304" pitchFamily="18" charset="0"/>
              </a:defRPr>
            </a:lvl4pPr>
            <a:lvl5pPr>
              <a:defRPr sz="1800">
                <a:latin typeface="Times New Roman" panose="02020603050405020304" pitchFamily="18" charset="0"/>
              </a:defRPr>
            </a:lvl5pPr>
            <a:lvl6pPr>
              <a:defRPr sz="1800"/>
            </a:lvl6pPr>
            <a:lvl7pPr>
              <a:defRPr sz="1800"/>
            </a:lvl7pPr>
            <a:lvl8pPr>
              <a:defRPr sz="1800"/>
            </a:lvl8pPr>
            <a:lvl9pPr>
              <a:defRPr sz="1800"/>
            </a:lvl9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5" name="Zástupný symbol dátumu 4"/>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6" name="Zástupný symbol päty 5"/>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7" name="Zástupný symbol čísla snímky 6"/>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textu 2"/>
          <p:cNvSpPr>
            <a:spLocks noGrp="1"/>
          </p:cNvSpPr>
          <p:nvPr>
            <p:ph type="body" idx="1"/>
          </p:nvPr>
        </p:nvSpPr>
        <p:spPr>
          <a:xfrm>
            <a:off x="457200" y="1535113"/>
            <a:ext cx="4040188" cy="639762"/>
          </a:xfrm>
          <a:prstGeom prst="rect">
            <a:avLst/>
          </a:prstGeom>
        </p:spPr>
        <p:txBody>
          <a:bodyPr anchor="b"/>
          <a:lstStyle>
            <a:lvl1pPr marL="0" indent="0">
              <a:buNone/>
              <a:defRPr sz="2400" b="1">
                <a:latin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dirty="0" smtClean="0"/>
              <a:t>Kliknite sem a upravte štýly predlohy textu.</a:t>
            </a:r>
          </a:p>
        </p:txBody>
      </p:sp>
      <p:sp>
        <p:nvSpPr>
          <p:cNvPr id="4" name="Zástupný symbol obsahu 3"/>
          <p:cNvSpPr>
            <a:spLocks noGrp="1"/>
          </p:cNvSpPr>
          <p:nvPr>
            <p:ph sz="half" idx="2"/>
          </p:nvPr>
        </p:nvSpPr>
        <p:spPr>
          <a:xfrm>
            <a:off x="457200" y="2174875"/>
            <a:ext cx="4040188" cy="3951288"/>
          </a:xfrm>
          <a:prstGeom prst="rect">
            <a:avLst/>
          </a:prstGeom>
        </p:spPr>
        <p:txBody>
          <a:bodyPr/>
          <a:lstStyle>
            <a:lvl1pPr>
              <a:defRPr sz="2400">
                <a:latin typeface="Times New Roman" panose="02020603050405020304" pitchFamily="18" charset="0"/>
              </a:defRPr>
            </a:lvl1pPr>
            <a:lvl2pPr>
              <a:defRPr sz="2000">
                <a:latin typeface="Times New Roman" panose="02020603050405020304" pitchFamily="18" charset="0"/>
              </a:defRPr>
            </a:lvl2pPr>
            <a:lvl3pPr>
              <a:defRPr sz="1800">
                <a:latin typeface="Times New Roman" panose="02020603050405020304" pitchFamily="18" charset="0"/>
              </a:defRPr>
            </a:lvl3pPr>
            <a:lvl4pPr>
              <a:defRPr sz="1600">
                <a:latin typeface="Times New Roman" panose="02020603050405020304" pitchFamily="18" charset="0"/>
              </a:defRPr>
            </a:lvl4pPr>
            <a:lvl5pPr>
              <a:defRPr sz="1600">
                <a:latin typeface="Times New Roman" panose="02020603050405020304" pitchFamily="18" charset="0"/>
              </a:defRPr>
            </a:lvl5pPr>
            <a:lvl6pPr>
              <a:defRPr sz="1600"/>
            </a:lvl6pPr>
            <a:lvl7pPr>
              <a:defRPr sz="1600"/>
            </a:lvl7pPr>
            <a:lvl8pPr>
              <a:defRPr sz="1600"/>
            </a:lvl8pPr>
            <a:lvl9pPr>
              <a:defRPr sz="1600"/>
            </a:lvl9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5" name="Zástupný symbol textu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dirty="0" smtClean="0"/>
              <a:t>Kliknite sem a upravte štýly predlohy textu.</a:t>
            </a:r>
          </a:p>
        </p:txBody>
      </p:sp>
      <p:sp>
        <p:nvSpPr>
          <p:cNvPr id="6" name="Zástupný symbol obsahu 5"/>
          <p:cNvSpPr>
            <a:spLocks noGrp="1"/>
          </p:cNvSpPr>
          <p:nvPr>
            <p:ph sz="quarter" idx="4"/>
          </p:nvPr>
        </p:nvSpPr>
        <p:spPr>
          <a:xfrm>
            <a:off x="4645025" y="2174875"/>
            <a:ext cx="4041775" cy="3951288"/>
          </a:xfrm>
          <a:prstGeom prst="rect">
            <a:avLst/>
          </a:prstGeom>
        </p:spPr>
        <p:txBody>
          <a:bodyPr/>
          <a:lstStyle>
            <a:lvl1pPr>
              <a:defRPr sz="2400">
                <a:latin typeface="Times New Roman" panose="02020603050405020304" pitchFamily="18" charset="0"/>
              </a:defRPr>
            </a:lvl1pPr>
            <a:lvl2pPr>
              <a:defRPr sz="2000">
                <a:latin typeface="Times New Roman" panose="02020603050405020304" pitchFamily="18" charset="0"/>
              </a:defRPr>
            </a:lvl2pPr>
            <a:lvl3pPr>
              <a:defRPr sz="1800">
                <a:latin typeface="Times New Roman" panose="02020603050405020304" pitchFamily="18" charset="0"/>
              </a:defRPr>
            </a:lvl3pPr>
            <a:lvl4pPr>
              <a:defRPr sz="1600">
                <a:latin typeface="Times New Roman" panose="02020603050405020304" pitchFamily="18" charset="0"/>
              </a:defRPr>
            </a:lvl4pPr>
            <a:lvl5pPr>
              <a:defRPr sz="1600">
                <a:latin typeface="Times New Roman" panose="02020603050405020304" pitchFamily="18" charset="0"/>
              </a:defRPr>
            </a:lvl5pPr>
            <a:lvl6pPr>
              <a:defRPr sz="1600"/>
            </a:lvl6pPr>
            <a:lvl7pPr>
              <a:defRPr sz="1600"/>
            </a:lvl7pPr>
            <a:lvl8pPr>
              <a:defRPr sz="1600"/>
            </a:lvl8pPr>
            <a:lvl9pPr>
              <a:defRPr sz="1600"/>
            </a:lvl9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7" name="Zástupný symbol dátumu 6"/>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8" name="Zástupný symbol päty 7"/>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9" name="Zástupný symbol čísla snímky 8"/>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dátumu 2"/>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4" name="Zástupný symbol päty 3"/>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5" name="Zástupný symbol čísla snímky 4"/>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3" name="Zástupný symbol päty 2"/>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4" name="Zástupný symbol čísla snímky 3"/>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a:prstGeom prst="rect">
            <a:avLst/>
          </a:prstGeom>
        </p:spPr>
        <p:txBody>
          <a:bodyPr anchor="b"/>
          <a:lstStyle>
            <a:lvl1pPr algn="l">
              <a:defRPr sz="2000" b="1">
                <a:latin typeface="Times New Roman" panose="02020603050405020304" pitchFamily="18" charset="0"/>
              </a:defRPr>
            </a:lvl1pPr>
          </a:lstStyle>
          <a:p>
            <a:r>
              <a:rPr lang="sk-SK" dirty="0" smtClean="0"/>
              <a:t>Kliknite sem a upravte štýl predlohy nadpisov.</a:t>
            </a:r>
            <a:endParaRPr lang="sk-SK" dirty="0"/>
          </a:p>
        </p:txBody>
      </p:sp>
      <p:sp>
        <p:nvSpPr>
          <p:cNvPr id="3" name="Zástupný symbol obsahu 2"/>
          <p:cNvSpPr>
            <a:spLocks noGrp="1"/>
          </p:cNvSpPr>
          <p:nvPr>
            <p:ph idx="1"/>
          </p:nvPr>
        </p:nvSpPr>
        <p:spPr>
          <a:xfrm>
            <a:off x="3575050" y="273050"/>
            <a:ext cx="5111750" cy="5853113"/>
          </a:xfrm>
          <a:prstGeom prst="rect">
            <a:avLst/>
          </a:prstGeom>
        </p:spPr>
        <p:txBody>
          <a:bodyPr/>
          <a:lstStyle>
            <a:lvl1pPr>
              <a:defRPr sz="3200">
                <a:latin typeface="Times New Roman" panose="02020603050405020304" pitchFamily="18" charset="0"/>
              </a:defRPr>
            </a:lvl1pPr>
            <a:lvl2pPr>
              <a:defRPr sz="2800">
                <a:latin typeface="Times New Roman" panose="02020603050405020304" pitchFamily="18" charset="0"/>
              </a:defRPr>
            </a:lvl2pPr>
            <a:lvl3pPr>
              <a:defRPr sz="2400">
                <a:latin typeface="Times New Roman" panose="02020603050405020304" pitchFamily="18" charset="0"/>
              </a:defRPr>
            </a:lvl3pPr>
            <a:lvl4pPr>
              <a:defRPr sz="2000">
                <a:latin typeface="Times New Roman" panose="02020603050405020304" pitchFamily="18" charset="0"/>
              </a:defRPr>
            </a:lvl4pPr>
            <a:lvl5pPr>
              <a:defRPr sz="2000">
                <a:latin typeface="Times New Roman" panose="02020603050405020304" pitchFamily="18" charset="0"/>
              </a:defRPr>
            </a:lvl5pPr>
            <a:lvl6pPr>
              <a:defRPr sz="2000"/>
            </a:lvl6pPr>
            <a:lvl7pPr>
              <a:defRPr sz="2000"/>
            </a:lvl7pPr>
            <a:lvl8pPr>
              <a:defRPr sz="2000"/>
            </a:lvl8pPr>
            <a:lvl9pPr>
              <a:defRPr sz="2000"/>
            </a:lvl9pPr>
          </a:lstStyle>
          <a:p>
            <a:pPr lvl="0"/>
            <a:r>
              <a:rPr lang="sk-SK" dirty="0" smtClean="0"/>
              <a:t>Kliknite sem a upravte štýly predlohy textu.</a:t>
            </a:r>
          </a:p>
          <a:p>
            <a:pPr lvl="1"/>
            <a:r>
              <a:rPr lang="sk-SK" dirty="0" smtClean="0"/>
              <a:t>Druhá úroveň</a:t>
            </a:r>
          </a:p>
          <a:p>
            <a:pPr lvl="2"/>
            <a:r>
              <a:rPr lang="sk-SK" dirty="0" smtClean="0"/>
              <a:t>Tretia úroveň</a:t>
            </a:r>
          </a:p>
          <a:p>
            <a:pPr lvl="3"/>
            <a:r>
              <a:rPr lang="sk-SK" dirty="0" smtClean="0"/>
              <a:t>Štvrtá úroveň</a:t>
            </a:r>
          </a:p>
          <a:p>
            <a:pPr lvl="4"/>
            <a:r>
              <a:rPr lang="sk-SK" dirty="0" smtClean="0"/>
              <a:t>Piata úroveň</a:t>
            </a:r>
            <a:endParaRPr lang="sk-SK" dirty="0"/>
          </a:p>
        </p:txBody>
      </p:sp>
      <p:sp>
        <p:nvSpPr>
          <p:cNvPr id="4" name="Zástupný symbol textu 3"/>
          <p:cNvSpPr>
            <a:spLocks noGrp="1"/>
          </p:cNvSpPr>
          <p:nvPr>
            <p:ph type="body" sz="half" idx="2"/>
          </p:nvPr>
        </p:nvSpPr>
        <p:spPr>
          <a:xfrm>
            <a:off x="457200" y="1435100"/>
            <a:ext cx="3008313" cy="4691063"/>
          </a:xfrm>
          <a:prstGeom prst="rect">
            <a:avLst/>
          </a:prstGeom>
        </p:spPr>
        <p:txBody>
          <a:bodyPr/>
          <a:lstStyle>
            <a:lvl1pPr marL="0" indent="0">
              <a:buNone/>
              <a:defRPr sz="1400">
                <a:latin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dirty="0" smtClean="0"/>
              <a:t>Kliknite sem a upravte štýly predlohy textu.</a:t>
            </a:r>
          </a:p>
        </p:txBody>
      </p:sp>
      <p:sp>
        <p:nvSpPr>
          <p:cNvPr id="5" name="Zástupný symbol dátumu 4"/>
          <p:cNvSpPr>
            <a:spLocks noGrp="1"/>
          </p:cNvSpPr>
          <p:nvPr>
            <p:ph type="dt" sz="half" idx="10"/>
          </p:nvPr>
        </p:nvSpPr>
        <p:spPr>
          <a:xfrm>
            <a:off x="457200" y="6356350"/>
            <a:ext cx="2133600" cy="365125"/>
          </a:xfrm>
          <a:prstGeom prst="rect">
            <a:avLst/>
          </a:prstGeom>
        </p:spPr>
        <p:txBody>
          <a:bodyPr/>
          <a:lstStyle>
            <a:lvl1pPr>
              <a:defRPr>
                <a:latin typeface="Times New Roman" panose="02020603050405020304" pitchFamily="18" charset="0"/>
              </a:defRPr>
            </a:lvl1pPr>
          </a:lstStyle>
          <a:p>
            <a:fld id="{C5BC44B2-CC93-4C77-831B-827852106B6E}" type="datetimeFigureOut">
              <a:rPr lang="sk-SK" smtClean="0"/>
              <a:pPr/>
              <a:t>05.12.2017</a:t>
            </a:fld>
            <a:endParaRPr lang="sk-SK" dirty="0"/>
          </a:p>
        </p:txBody>
      </p:sp>
      <p:sp>
        <p:nvSpPr>
          <p:cNvPr id="6" name="Zástupný symbol päty 5"/>
          <p:cNvSpPr>
            <a:spLocks noGrp="1"/>
          </p:cNvSpPr>
          <p:nvPr>
            <p:ph type="ftr" sz="quarter" idx="11"/>
          </p:nvPr>
        </p:nvSpPr>
        <p:spPr>
          <a:xfrm>
            <a:off x="3124200" y="6356350"/>
            <a:ext cx="2895600" cy="365125"/>
          </a:xfrm>
          <a:prstGeom prst="rect">
            <a:avLst/>
          </a:prstGeom>
        </p:spPr>
        <p:txBody>
          <a:bodyPr/>
          <a:lstStyle>
            <a:lvl1pPr>
              <a:defRPr>
                <a:latin typeface="Times New Roman" panose="02020603050405020304" pitchFamily="18" charset="0"/>
              </a:defRPr>
            </a:lvl1pPr>
          </a:lstStyle>
          <a:p>
            <a:endParaRPr lang="sk-SK" dirty="0"/>
          </a:p>
        </p:txBody>
      </p:sp>
      <p:sp>
        <p:nvSpPr>
          <p:cNvPr id="7" name="Zástupný symbol čísla snímky 6"/>
          <p:cNvSpPr>
            <a:spLocks noGrp="1"/>
          </p:cNvSpPr>
          <p:nvPr>
            <p:ph type="sldNum" sz="quarter" idx="12"/>
          </p:nvPr>
        </p:nvSpPr>
        <p:spPr>
          <a:xfrm>
            <a:off x="6553200" y="6356350"/>
            <a:ext cx="2133600" cy="365125"/>
          </a:xfrm>
          <a:prstGeom prst="rect">
            <a:avLst/>
          </a:prstGeom>
        </p:spPr>
        <p:txBody>
          <a:bodyPr/>
          <a:lstStyle>
            <a:lvl1pPr>
              <a:defRPr>
                <a:latin typeface="Times New Roman" panose="02020603050405020304" pitchFamily="18" charset="0"/>
              </a:defRPr>
            </a:lvl1pPr>
          </a:lstStyle>
          <a:p>
            <a:fld id="{5161E7F9-B2BB-480A-8EF6-843AD8822BD4}" type="slidenum">
              <a:rPr lang="sk-SK" smtClean="0"/>
              <a:pPr/>
              <a:t>‹#›</a:t>
            </a:fld>
            <a:endParaRPr lang="sk-SK"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3"/>
          <p:cNvSpPr txBox="1">
            <a:spLocks noChangeArrowheads="1"/>
          </p:cNvSpPr>
          <p:nvPr userDrawn="1"/>
        </p:nvSpPr>
        <p:spPr>
          <a:xfrm>
            <a:off x="684213" y="3357563"/>
            <a:ext cx="7772400" cy="27432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chemeClr val="accent2"/>
              </a:buClr>
              <a:buSzPct val="75000"/>
              <a:buFont typeface="Monotype Sorts" pitchFamily="2" charset="2"/>
              <a:buNone/>
              <a:tabLst/>
              <a:defRPr/>
            </a:pPr>
            <a:r>
              <a:rPr kumimoji="0" lang="sk-SK" sz="3200" b="0" i="1" u="none" strike="noStrike" kern="0" cap="none" spc="0" normalizeH="0" baseline="0" noProof="0" dirty="0" smtClean="0">
                <a:ln>
                  <a:noFill/>
                </a:ln>
                <a:solidFill>
                  <a:schemeClr val="tx1"/>
                </a:solidFill>
                <a:effectLst/>
                <a:uLnTx/>
                <a:uFillTx/>
                <a:latin typeface="Times New Roman" panose="02020603050405020304" pitchFamily="18" charset="0"/>
                <a:ea typeface="+mn-ea"/>
                <a:cs typeface="+mn-cs"/>
              </a:rPr>
              <a:t>   </a:t>
            </a:r>
          </a:p>
          <a:p>
            <a:pPr marL="342900" marR="0" lvl="0" indent="-342900" algn="l" defTabSz="914400" rtl="0" eaLnBrk="0" fontAlgn="base" latinLnBrk="0" hangingPunct="0">
              <a:lnSpc>
                <a:spcPct val="100000"/>
              </a:lnSpc>
              <a:spcBef>
                <a:spcPct val="20000"/>
              </a:spcBef>
              <a:spcAft>
                <a:spcPct val="0"/>
              </a:spcAft>
              <a:buClr>
                <a:schemeClr val="accent2"/>
              </a:buClr>
              <a:buSzPct val="75000"/>
              <a:buFont typeface="Monotype Sorts" pitchFamily="2" charset="2"/>
              <a:buChar char="n"/>
              <a:tabLst/>
              <a:defRPr/>
            </a:pPr>
            <a:endParaRPr kumimoji="0" lang="sk-SK" sz="3200" b="0" i="1" u="none" strike="noStrike" kern="0" cap="none" spc="0" normalizeH="0" baseline="0" noProof="0" dirty="0" smtClean="0">
              <a:ln>
                <a:noFill/>
              </a:ln>
              <a:solidFill>
                <a:schemeClr val="tx1"/>
              </a:solidFill>
              <a:effectLst/>
              <a:uLnTx/>
              <a:uFillTx/>
              <a:latin typeface="Times New Roman" panose="02020603050405020304" pitchFamily="18" charset="0"/>
              <a:ea typeface="+mn-ea"/>
              <a:cs typeface="+mn-cs"/>
            </a:endParaRPr>
          </a:p>
        </p:txBody>
      </p:sp>
      <p:sp>
        <p:nvSpPr>
          <p:cNvPr id="5" name="Text Box 4"/>
          <p:cNvSpPr txBox="1">
            <a:spLocks noChangeArrowheads="1"/>
          </p:cNvSpPr>
          <p:nvPr userDrawn="1"/>
        </p:nvSpPr>
        <p:spPr bwMode="auto">
          <a:xfrm>
            <a:off x="1619250" y="5013325"/>
            <a:ext cx="6089650" cy="762000"/>
          </a:xfrm>
          <a:prstGeom prst="rect">
            <a:avLst/>
          </a:prstGeom>
          <a:noFill/>
          <a:ln w="12700">
            <a:noFill/>
            <a:miter lim="800000"/>
            <a:headEnd/>
            <a:tailEnd/>
          </a:ln>
        </p:spPr>
        <p:txBody>
          <a:bodyPr>
            <a:spAutoFit/>
          </a:bodyPr>
          <a:lstStyle/>
          <a:p>
            <a:pPr algn="ctr"/>
            <a:endParaRPr lang="sk-SK" sz="3200" b="1" i="1" dirty="0">
              <a:solidFill>
                <a:schemeClr val="accent2"/>
              </a:solidFill>
              <a:latin typeface="Times New Roman" pitchFamily="18" charset="0"/>
            </a:endParaRPr>
          </a:p>
          <a:p>
            <a:endParaRPr lang="sk-SK" sz="1200" dirty="0">
              <a:solidFill>
                <a:schemeClr val="accent2"/>
              </a:solidFill>
              <a:latin typeface="Times New Roman" pitchFamily="18" charset="0"/>
            </a:endParaRPr>
          </a:p>
        </p:txBody>
      </p:sp>
      <p:sp>
        <p:nvSpPr>
          <p:cNvPr id="6" name="Freeform 5"/>
          <p:cNvSpPr>
            <a:spLocks/>
          </p:cNvSpPr>
          <p:nvPr userDrawn="1"/>
        </p:nvSpPr>
        <p:spPr bwMode="auto">
          <a:xfrm>
            <a:off x="6156176" y="2780928"/>
            <a:ext cx="904875" cy="1049338"/>
          </a:xfrm>
          <a:custGeom>
            <a:avLst/>
            <a:gdLst>
              <a:gd name="T0" fmla="*/ 2147483647 w 570"/>
              <a:gd name="T1" fmla="*/ 2147483647 h 661"/>
              <a:gd name="T2" fmla="*/ 2147483647 w 570"/>
              <a:gd name="T3" fmla="*/ 2147483647 h 661"/>
              <a:gd name="T4" fmla="*/ 2147483647 w 570"/>
              <a:gd name="T5" fmla="*/ 2147483647 h 661"/>
              <a:gd name="T6" fmla="*/ 2147483647 w 570"/>
              <a:gd name="T7" fmla="*/ 2147483647 h 661"/>
              <a:gd name="T8" fmla="*/ 2147483647 w 570"/>
              <a:gd name="T9" fmla="*/ 2147483647 h 661"/>
              <a:gd name="T10" fmla="*/ 2147483647 w 570"/>
              <a:gd name="T11" fmla="*/ 2147483647 h 661"/>
              <a:gd name="T12" fmla="*/ 2147483647 w 570"/>
              <a:gd name="T13" fmla="*/ 2147483647 h 661"/>
              <a:gd name="T14" fmla="*/ 2147483647 w 570"/>
              <a:gd name="T15" fmla="*/ 2147483647 h 661"/>
              <a:gd name="T16" fmla="*/ 2147483647 w 570"/>
              <a:gd name="T17" fmla="*/ 2147483647 h 661"/>
              <a:gd name="T18" fmla="*/ 2147483647 w 570"/>
              <a:gd name="T19" fmla="*/ 2147483647 h 661"/>
              <a:gd name="T20" fmla="*/ 2147483647 w 570"/>
              <a:gd name="T21" fmla="*/ 2147483647 h 661"/>
              <a:gd name="T22" fmla="*/ 2147483647 w 570"/>
              <a:gd name="T23" fmla="*/ 2147483647 h 661"/>
              <a:gd name="T24" fmla="*/ 2147483647 w 570"/>
              <a:gd name="T25" fmla="*/ 2147483647 h 661"/>
              <a:gd name="T26" fmla="*/ 2147483647 w 570"/>
              <a:gd name="T27" fmla="*/ 2147483647 h 661"/>
              <a:gd name="T28" fmla="*/ 2147483647 w 570"/>
              <a:gd name="T29" fmla="*/ 2147483647 h 661"/>
              <a:gd name="T30" fmla="*/ 2147483647 w 570"/>
              <a:gd name="T31" fmla="*/ 2147483647 h 661"/>
              <a:gd name="T32" fmla="*/ 0 w 570"/>
              <a:gd name="T33" fmla="*/ 2147483647 h 661"/>
              <a:gd name="T34" fmla="*/ 2147483647 w 570"/>
              <a:gd name="T35" fmla="*/ 2147483647 h 661"/>
              <a:gd name="T36" fmla="*/ 2147483647 w 570"/>
              <a:gd name="T37" fmla="*/ 2147483647 h 661"/>
              <a:gd name="T38" fmla="*/ 2147483647 w 570"/>
              <a:gd name="T39" fmla="*/ 2147483647 h 661"/>
              <a:gd name="T40" fmla="*/ 2147483647 w 570"/>
              <a:gd name="T41" fmla="*/ 2147483647 h 661"/>
              <a:gd name="T42" fmla="*/ 2147483647 w 570"/>
              <a:gd name="T43" fmla="*/ 2147483647 h 661"/>
              <a:gd name="T44" fmla="*/ 2147483647 w 570"/>
              <a:gd name="T45" fmla="*/ 2147483647 h 661"/>
              <a:gd name="T46" fmla="*/ 2147483647 w 570"/>
              <a:gd name="T47" fmla="*/ 2147483647 h 661"/>
              <a:gd name="T48" fmla="*/ 2147483647 w 570"/>
              <a:gd name="T49" fmla="*/ 2147483647 h 661"/>
              <a:gd name="T50" fmla="*/ 2147483647 w 570"/>
              <a:gd name="T51" fmla="*/ 2147483647 h 661"/>
              <a:gd name="T52" fmla="*/ 2147483647 w 570"/>
              <a:gd name="T53" fmla="*/ 2147483647 h 661"/>
              <a:gd name="T54" fmla="*/ 2147483647 w 570"/>
              <a:gd name="T55" fmla="*/ 2147483647 h 661"/>
              <a:gd name="T56" fmla="*/ 2147483647 w 570"/>
              <a:gd name="T57" fmla="*/ 0 h 661"/>
              <a:gd name="T58" fmla="*/ 2147483647 w 570"/>
              <a:gd name="T59" fmla="*/ 2147483647 h 661"/>
              <a:gd name="T60" fmla="*/ 2147483647 w 570"/>
              <a:gd name="T61" fmla="*/ 2147483647 h 661"/>
              <a:gd name="T62" fmla="*/ 2147483647 w 570"/>
              <a:gd name="T63" fmla="*/ 2147483647 h 66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70"/>
              <a:gd name="T97" fmla="*/ 0 h 661"/>
              <a:gd name="T98" fmla="*/ 570 w 570"/>
              <a:gd name="T99" fmla="*/ 661 h 66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70" h="661">
                <a:moveTo>
                  <a:pt x="570" y="173"/>
                </a:moveTo>
                <a:lnTo>
                  <a:pt x="543" y="184"/>
                </a:lnTo>
                <a:lnTo>
                  <a:pt x="516" y="194"/>
                </a:lnTo>
                <a:lnTo>
                  <a:pt x="492" y="208"/>
                </a:lnTo>
                <a:lnTo>
                  <a:pt x="468" y="218"/>
                </a:lnTo>
                <a:lnTo>
                  <a:pt x="444" y="232"/>
                </a:lnTo>
                <a:lnTo>
                  <a:pt x="422" y="245"/>
                </a:lnTo>
                <a:lnTo>
                  <a:pt x="401" y="256"/>
                </a:lnTo>
                <a:lnTo>
                  <a:pt x="379" y="269"/>
                </a:lnTo>
                <a:lnTo>
                  <a:pt x="358" y="282"/>
                </a:lnTo>
                <a:lnTo>
                  <a:pt x="339" y="296"/>
                </a:lnTo>
                <a:lnTo>
                  <a:pt x="320" y="312"/>
                </a:lnTo>
                <a:lnTo>
                  <a:pt x="301" y="325"/>
                </a:lnTo>
                <a:lnTo>
                  <a:pt x="282" y="338"/>
                </a:lnTo>
                <a:lnTo>
                  <a:pt x="266" y="354"/>
                </a:lnTo>
                <a:lnTo>
                  <a:pt x="250" y="368"/>
                </a:lnTo>
                <a:lnTo>
                  <a:pt x="231" y="384"/>
                </a:lnTo>
                <a:lnTo>
                  <a:pt x="218" y="400"/>
                </a:lnTo>
                <a:lnTo>
                  <a:pt x="202" y="416"/>
                </a:lnTo>
                <a:lnTo>
                  <a:pt x="186" y="432"/>
                </a:lnTo>
                <a:lnTo>
                  <a:pt x="169" y="448"/>
                </a:lnTo>
                <a:lnTo>
                  <a:pt x="156" y="464"/>
                </a:lnTo>
                <a:lnTo>
                  <a:pt x="143" y="480"/>
                </a:lnTo>
                <a:lnTo>
                  <a:pt x="126" y="496"/>
                </a:lnTo>
                <a:lnTo>
                  <a:pt x="113" y="514"/>
                </a:lnTo>
                <a:lnTo>
                  <a:pt x="100" y="530"/>
                </a:lnTo>
                <a:lnTo>
                  <a:pt x="83" y="549"/>
                </a:lnTo>
                <a:lnTo>
                  <a:pt x="70" y="567"/>
                </a:lnTo>
                <a:lnTo>
                  <a:pt x="57" y="586"/>
                </a:lnTo>
                <a:lnTo>
                  <a:pt x="43" y="605"/>
                </a:lnTo>
                <a:lnTo>
                  <a:pt x="30" y="623"/>
                </a:lnTo>
                <a:lnTo>
                  <a:pt x="14" y="642"/>
                </a:lnTo>
                <a:lnTo>
                  <a:pt x="0" y="661"/>
                </a:lnTo>
                <a:lnTo>
                  <a:pt x="0" y="658"/>
                </a:lnTo>
                <a:lnTo>
                  <a:pt x="6" y="647"/>
                </a:lnTo>
                <a:lnTo>
                  <a:pt x="11" y="634"/>
                </a:lnTo>
                <a:lnTo>
                  <a:pt x="19" y="615"/>
                </a:lnTo>
                <a:lnTo>
                  <a:pt x="30" y="591"/>
                </a:lnTo>
                <a:lnTo>
                  <a:pt x="43" y="565"/>
                </a:lnTo>
                <a:lnTo>
                  <a:pt x="57" y="535"/>
                </a:lnTo>
                <a:lnTo>
                  <a:pt x="73" y="504"/>
                </a:lnTo>
                <a:lnTo>
                  <a:pt x="92" y="466"/>
                </a:lnTo>
                <a:lnTo>
                  <a:pt x="110" y="429"/>
                </a:lnTo>
                <a:lnTo>
                  <a:pt x="129" y="392"/>
                </a:lnTo>
                <a:lnTo>
                  <a:pt x="151" y="352"/>
                </a:lnTo>
                <a:lnTo>
                  <a:pt x="175" y="314"/>
                </a:lnTo>
                <a:lnTo>
                  <a:pt x="196" y="274"/>
                </a:lnTo>
                <a:lnTo>
                  <a:pt x="221" y="237"/>
                </a:lnTo>
                <a:lnTo>
                  <a:pt x="245" y="200"/>
                </a:lnTo>
                <a:lnTo>
                  <a:pt x="269" y="163"/>
                </a:lnTo>
                <a:lnTo>
                  <a:pt x="293" y="131"/>
                </a:lnTo>
                <a:lnTo>
                  <a:pt x="317" y="99"/>
                </a:lnTo>
                <a:lnTo>
                  <a:pt x="341" y="72"/>
                </a:lnTo>
                <a:lnTo>
                  <a:pt x="366" y="48"/>
                </a:lnTo>
                <a:lnTo>
                  <a:pt x="390" y="29"/>
                </a:lnTo>
                <a:lnTo>
                  <a:pt x="414" y="13"/>
                </a:lnTo>
                <a:lnTo>
                  <a:pt x="436" y="5"/>
                </a:lnTo>
                <a:lnTo>
                  <a:pt x="457" y="0"/>
                </a:lnTo>
                <a:lnTo>
                  <a:pt x="479" y="3"/>
                </a:lnTo>
                <a:lnTo>
                  <a:pt x="497" y="11"/>
                </a:lnTo>
                <a:lnTo>
                  <a:pt x="513" y="27"/>
                </a:lnTo>
                <a:lnTo>
                  <a:pt x="532" y="51"/>
                </a:lnTo>
                <a:lnTo>
                  <a:pt x="546" y="83"/>
                </a:lnTo>
                <a:lnTo>
                  <a:pt x="559" y="123"/>
                </a:lnTo>
                <a:lnTo>
                  <a:pt x="570" y="173"/>
                </a:lnTo>
                <a:close/>
              </a:path>
            </a:pathLst>
          </a:custGeom>
          <a:gradFill rotWithShape="0">
            <a:gsLst>
              <a:gs pos="0">
                <a:srgbClr val="6A6A6A"/>
              </a:gs>
              <a:gs pos="100000">
                <a:srgbClr val="E5E5E5"/>
              </a:gs>
            </a:gsLst>
            <a:lin ang="5400000" scaled="1"/>
          </a:gradFill>
          <a:ln w="9525">
            <a:noFill/>
            <a:round/>
            <a:headEnd/>
            <a:tailEnd/>
          </a:ln>
          <a:effectLst>
            <a:prstShdw prst="shdw17" dist="17961" dir="2700000">
              <a:srgbClr val="898989"/>
            </a:prstShdw>
          </a:effectLst>
        </p:spPr>
        <p:txBody>
          <a:bodyPr/>
          <a:lstStyle/>
          <a:p>
            <a:endParaRPr lang="sk-SK" dirty="0">
              <a:latin typeface="Times New Roman" panose="02020603050405020304" pitchFamily="18" charset="0"/>
            </a:endParaRPr>
          </a:p>
        </p:txBody>
      </p:sp>
      <p:sp>
        <p:nvSpPr>
          <p:cNvPr id="7" name="Freeform 6"/>
          <p:cNvSpPr>
            <a:spLocks/>
          </p:cNvSpPr>
          <p:nvPr userDrawn="1"/>
        </p:nvSpPr>
        <p:spPr bwMode="auto">
          <a:xfrm>
            <a:off x="7020272" y="2780928"/>
            <a:ext cx="612031" cy="1209675"/>
          </a:xfrm>
          <a:custGeom>
            <a:avLst/>
            <a:gdLst>
              <a:gd name="T0" fmla="*/ 2147483647 w 357"/>
              <a:gd name="T1" fmla="*/ 2147483647 h 762"/>
              <a:gd name="T2" fmla="*/ 2147483647 w 357"/>
              <a:gd name="T3" fmla="*/ 2147483647 h 762"/>
              <a:gd name="T4" fmla="*/ 2147483647 w 357"/>
              <a:gd name="T5" fmla="*/ 2147483647 h 762"/>
              <a:gd name="T6" fmla="*/ 2147483647 w 357"/>
              <a:gd name="T7" fmla="*/ 2147483647 h 762"/>
              <a:gd name="T8" fmla="*/ 2147483647 w 357"/>
              <a:gd name="T9" fmla="*/ 2147483647 h 762"/>
              <a:gd name="T10" fmla="*/ 2147483647 w 357"/>
              <a:gd name="T11" fmla="*/ 2147483647 h 762"/>
              <a:gd name="T12" fmla="*/ 2147483647 w 357"/>
              <a:gd name="T13" fmla="*/ 2147483647 h 762"/>
              <a:gd name="T14" fmla="*/ 2147483647 w 357"/>
              <a:gd name="T15" fmla="*/ 2147483647 h 762"/>
              <a:gd name="T16" fmla="*/ 2147483647 w 357"/>
              <a:gd name="T17" fmla="*/ 2147483647 h 762"/>
              <a:gd name="T18" fmla="*/ 2147483647 w 357"/>
              <a:gd name="T19" fmla="*/ 2147483647 h 762"/>
              <a:gd name="T20" fmla="*/ 2147483647 w 357"/>
              <a:gd name="T21" fmla="*/ 2147483647 h 762"/>
              <a:gd name="T22" fmla="*/ 2147483647 w 357"/>
              <a:gd name="T23" fmla="*/ 2147483647 h 762"/>
              <a:gd name="T24" fmla="*/ 2147483647 w 357"/>
              <a:gd name="T25" fmla="*/ 2147483647 h 762"/>
              <a:gd name="T26" fmla="*/ 2147483647 w 357"/>
              <a:gd name="T27" fmla="*/ 2147483647 h 762"/>
              <a:gd name="T28" fmla="*/ 2147483647 w 357"/>
              <a:gd name="T29" fmla="*/ 2147483647 h 762"/>
              <a:gd name="T30" fmla="*/ 2147483647 w 357"/>
              <a:gd name="T31" fmla="*/ 2147483647 h 762"/>
              <a:gd name="T32" fmla="*/ 2147483647 w 357"/>
              <a:gd name="T33" fmla="*/ 2147483647 h 762"/>
              <a:gd name="T34" fmla="*/ 2147483647 w 357"/>
              <a:gd name="T35" fmla="*/ 2147483647 h 762"/>
              <a:gd name="T36" fmla="*/ 2147483647 w 357"/>
              <a:gd name="T37" fmla="*/ 2147483647 h 762"/>
              <a:gd name="T38" fmla="*/ 2147483647 w 357"/>
              <a:gd name="T39" fmla="*/ 2147483647 h 762"/>
              <a:gd name="T40" fmla="*/ 2147483647 w 357"/>
              <a:gd name="T41" fmla="*/ 2147483647 h 762"/>
              <a:gd name="T42" fmla="*/ 2147483647 w 357"/>
              <a:gd name="T43" fmla="*/ 2147483647 h 762"/>
              <a:gd name="T44" fmla="*/ 2147483647 w 357"/>
              <a:gd name="T45" fmla="*/ 2147483647 h 762"/>
              <a:gd name="T46" fmla="*/ 2147483647 w 357"/>
              <a:gd name="T47" fmla="*/ 2147483647 h 762"/>
              <a:gd name="T48" fmla="*/ 2147483647 w 357"/>
              <a:gd name="T49" fmla="*/ 2147483647 h 762"/>
              <a:gd name="T50" fmla="*/ 2147483647 w 357"/>
              <a:gd name="T51" fmla="*/ 2147483647 h 762"/>
              <a:gd name="T52" fmla="*/ 2147483647 w 357"/>
              <a:gd name="T53" fmla="*/ 2147483647 h 762"/>
              <a:gd name="T54" fmla="*/ 2147483647 w 357"/>
              <a:gd name="T55" fmla="*/ 2147483647 h 762"/>
              <a:gd name="T56" fmla="*/ 2147483647 w 357"/>
              <a:gd name="T57" fmla="*/ 2147483647 h 762"/>
              <a:gd name="T58" fmla="*/ 2147483647 w 357"/>
              <a:gd name="T59" fmla="*/ 2147483647 h 762"/>
              <a:gd name="T60" fmla="*/ 2147483647 w 357"/>
              <a:gd name="T61" fmla="*/ 2147483647 h 762"/>
              <a:gd name="T62" fmla="*/ 2147483647 w 357"/>
              <a:gd name="T63" fmla="*/ 2147483647 h 76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57"/>
              <a:gd name="T97" fmla="*/ 0 h 762"/>
              <a:gd name="T98" fmla="*/ 357 w 357"/>
              <a:gd name="T99" fmla="*/ 762 h 76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57" h="762">
                <a:moveTo>
                  <a:pt x="139" y="736"/>
                </a:moveTo>
                <a:lnTo>
                  <a:pt x="145" y="706"/>
                </a:lnTo>
                <a:lnTo>
                  <a:pt x="147" y="677"/>
                </a:lnTo>
                <a:lnTo>
                  <a:pt x="150" y="650"/>
                </a:lnTo>
                <a:lnTo>
                  <a:pt x="150" y="624"/>
                </a:lnTo>
                <a:lnTo>
                  <a:pt x="153" y="597"/>
                </a:lnTo>
                <a:lnTo>
                  <a:pt x="153" y="570"/>
                </a:lnTo>
                <a:lnTo>
                  <a:pt x="153" y="546"/>
                </a:lnTo>
                <a:lnTo>
                  <a:pt x="153" y="522"/>
                </a:lnTo>
                <a:lnTo>
                  <a:pt x="150" y="496"/>
                </a:lnTo>
                <a:lnTo>
                  <a:pt x="147" y="475"/>
                </a:lnTo>
                <a:lnTo>
                  <a:pt x="145" y="451"/>
                </a:lnTo>
                <a:lnTo>
                  <a:pt x="142" y="427"/>
                </a:lnTo>
                <a:lnTo>
                  <a:pt x="139" y="405"/>
                </a:lnTo>
                <a:lnTo>
                  <a:pt x="134" y="381"/>
                </a:lnTo>
                <a:lnTo>
                  <a:pt x="131" y="360"/>
                </a:lnTo>
                <a:lnTo>
                  <a:pt x="126" y="339"/>
                </a:lnTo>
                <a:lnTo>
                  <a:pt x="120" y="317"/>
                </a:lnTo>
                <a:lnTo>
                  <a:pt x="115" y="296"/>
                </a:lnTo>
                <a:lnTo>
                  <a:pt x="107" y="275"/>
                </a:lnTo>
                <a:lnTo>
                  <a:pt x="102" y="253"/>
                </a:lnTo>
                <a:lnTo>
                  <a:pt x="94" y="232"/>
                </a:lnTo>
                <a:lnTo>
                  <a:pt x="88" y="213"/>
                </a:lnTo>
                <a:lnTo>
                  <a:pt x="80" y="192"/>
                </a:lnTo>
                <a:lnTo>
                  <a:pt x="72" y="171"/>
                </a:lnTo>
                <a:lnTo>
                  <a:pt x="64" y="149"/>
                </a:lnTo>
                <a:lnTo>
                  <a:pt x="56" y="128"/>
                </a:lnTo>
                <a:lnTo>
                  <a:pt x="45" y="110"/>
                </a:lnTo>
                <a:lnTo>
                  <a:pt x="37" y="88"/>
                </a:lnTo>
                <a:lnTo>
                  <a:pt x="29" y="67"/>
                </a:lnTo>
                <a:lnTo>
                  <a:pt x="18" y="46"/>
                </a:lnTo>
                <a:lnTo>
                  <a:pt x="10" y="22"/>
                </a:lnTo>
                <a:lnTo>
                  <a:pt x="0" y="0"/>
                </a:lnTo>
                <a:lnTo>
                  <a:pt x="2" y="3"/>
                </a:lnTo>
                <a:lnTo>
                  <a:pt x="8" y="11"/>
                </a:lnTo>
                <a:lnTo>
                  <a:pt x="18" y="24"/>
                </a:lnTo>
                <a:lnTo>
                  <a:pt x="29" y="40"/>
                </a:lnTo>
                <a:lnTo>
                  <a:pt x="45" y="62"/>
                </a:lnTo>
                <a:lnTo>
                  <a:pt x="61" y="86"/>
                </a:lnTo>
                <a:lnTo>
                  <a:pt x="80" y="112"/>
                </a:lnTo>
                <a:lnTo>
                  <a:pt x="102" y="144"/>
                </a:lnTo>
                <a:lnTo>
                  <a:pt x="123" y="176"/>
                </a:lnTo>
                <a:lnTo>
                  <a:pt x="147" y="211"/>
                </a:lnTo>
                <a:lnTo>
                  <a:pt x="169" y="248"/>
                </a:lnTo>
                <a:lnTo>
                  <a:pt x="193" y="285"/>
                </a:lnTo>
                <a:lnTo>
                  <a:pt x="217" y="323"/>
                </a:lnTo>
                <a:lnTo>
                  <a:pt x="239" y="363"/>
                </a:lnTo>
                <a:lnTo>
                  <a:pt x="260" y="403"/>
                </a:lnTo>
                <a:lnTo>
                  <a:pt x="282" y="443"/>
                </a:lnTo>
                <a:lnTo>
                  <a:pt x="301" y="480"/>
                </a:lnTo>
                <a:lnTo>
                  <a:pt x="317" y="517"/>
                </a:lnTo>
                <a:lnTo>
                  <a:pt x="330" y="554"/>
                </a:lnTo>
                <a:lnTo>
                  <a:pt x="344" y="589"/>
                </a:lnTo>
                <a:lnTo>
                  <a:pt x="352" y="621"/>
                </a:lnTo>
                <a:lnTo>
                  <a:pt x="357" y="650"/>
                </a:lnTo>
                <a:lnTo>
                  <a:pt x="357" y="680"/>
                </a:lnTo>
                <a:lnTo>
                  <a:pt x="354" y="704"/>
                </a:lnTo>
                <a:lnTo>
                  <a:pt x="349" y="722"/>
                </a:lnTo>
                <a:lnTo>
                  <a:pt x="335" y="741"/>
                </a:lnTo>
                <a:lnTo>
                  <a:pt x="319" y="752"/>
                </a:lnTo>
                <a:lnTo>
                  <a:pt x="295" y="760"/>
                </a:lnTo>
                <a:lnTo>
                  <a:pt x="266" y="762"/>
                </a:lnTo>
                <a:lnTo>
                  <a:pt x="231" y="760"/>
                </a:lnTo>
                <a:lnTo>
                  <a:pt x="190" y="749"/>
                </a:lnTo>
                <a:lnTo>
                  <a:pt x="139" y="736"/>
                </a:lnTo>
                <a:close/>
              </a:path>
            </a:pathLst>
          </a:custGeom>
          <a:gradFill rotWithShape="0">
            <a:gsLst>
              <a:gs pos="0">
                <a:srgbClr val="0000FF"/>
              </a:gs>
              <a:gs pos="100000">
                <a:srgbClr val="000076"/>
              </a:gs>
            </a:gsLst>
            <a:lin ang="0" scaled="1"/>
          </a:gradFill>
          <a:ln w="9525">
            <a:noFill/>
            <a:round/>
            <a:headEnd/>
            <a:tailEnd/>
          </a:ln>
          <a:effectLst>
            <a:prstShdw prst="shdw17" dist="17961" dir="2700000">
              <a:srgbClr val="000099"/>
            </a:prstShdw>
          </a:effectLst>
        </p:spPr>
        <p:txBody>
          <a:bodyPr/>
          <a:lstStyle/>
          <a:p>
            <a:endParaRPr lang="sk-SK" dirty="0">
              <a:latin typeface="Times New Roman" panose="02020603050405020304" pitchFamily="18" charset="0"/>
            </a:endParaRPr>
          </a:p>
        </p:txBody>
      </p:sp>
      <p:sp>
        <p:nvSpPr>
          <p:cNvPr id="8" name="Freeform 7"/>
          <p:cNvSpPr>
            <a:spLocks/>
          </p:cNvSpPr>
          <p:nvPr userDrawn="1"/>
        </p:nvSpPr>
        <p:spPr bwMode="auto">
          <a:xfrm>
            <a:off x="6228184" y="3645024"/>
            <a:ext cx="1293812" cy="431800"/>
          </a:xfrm>
          <a:custGeom>
            <a:avLst/>
            <a:gdLst>
              <a:gd name="T0" fmla="*/ 2147483647 w 815"/>
              <a:gd name="T1" fmla="*/ 2147483647 h 272"/>
              <a:gd name="T2" fmla="*/ 2147483647 w 815"/>
              <a:gd name="T3" fmla="*/ 2147483647 h 272"/>
              <a:gd name="T4" fmla="*/ 2147483647 w 815"/>
              <a:gd name="T5" fmla="*/ 2147483647 h 272"/>
              <a:gd name="T6" fmla="*/ 2147483647 w 815"/>
              <a:gd name="T7" fmla="*/ 2147483647 h 272"/>
              <a:gd name="T8" fmla="*/ 2147483647 w 815"/>
              <a:gd name="T9" fmla="*/ 2147483647 h 272"/>
              <a:gd name="T10" fmla="*/ 2147483647 w 815"/>
              <a:gd name="T11" fmla="*/ 2147483647 h 272"/>
              <a:gd name="T12" fmla="*/ 2147483647 w 815"/>
              <a:gd name="T13" fmla="*/ 2147483647 h 272"/>
              <a:gd name="T14" fmla="*/ 2147483647 w 815"/>
              <a:gd name="T15" fmla="*/ 2147483647 h 272"/>
              <a:gd name="T16" fmla="*/ 2147483647 w 815"/>
              <a:gd name="T17" fmla="*/ 2147483647 h 272"/>
              <a:gd name="T18" fmla="*/ 2147483647 w 815"/>
              <a:gd name="T19" fmla="*/ 2147483647 h 272"/>
              <a:gd name="T20" fmla="*/ 2147483647 w 815"/>
              <a:gd name="T21" fmla="*/ 2147483647 h 272"/>
              <a:gd name="T22" fmla="*/ 2147483647 w 815"/>
              <a:gd name="T23" fmla="*/ 2147483647 h 272"/>
              <a:gd name="T24" fmla="*/ 2147483647 w 815"/>
              <a:gd name="T25" fmla="*/ 2147483647 h 272"/>
              <a:gd name="T26" fmla="*/ 2147483647 w 815"/>
              <a:gd name="T27" fmla="*/ 2147483647 h 272"/>
              <a:gd name="T28" fmla="*/ 2147483647 w 815"/>
              <a:gd name="T29" fmla="*/ 2147483647 h 272"/>
              <a:gd name="T30" fmla="*/ 2147483647 w 815"/>
              <a:gd name="T31" fmla="*/ 2147483647 h 272"/>
              <a:gd name="T32" fmla="*/ 2147483647 w 815"/>
              <a:gd name="T33" fmla="*/ 2147483647 h 272"/>
              <a:gd name="T34" fmla="*/ 2147483647 w 815"/>
              <a:gd name="T35" fmla="*/ 2147483647 h 272"/>
              <a:gd name="T36" fmla="*/ 2147483647 w 815"/>
              <a:gd name="T37" fmla="*/ 2147483647 h 272"/>
              <a:gd name="T38" fmla="*/ 2147483647 w 815"/>
              <a:gd name="T39" fmla="*/ 2147483647 h 272"/>
              <a:gd name="T40" fmla="*/ 2147483647 w 815"/>
              <a:gd name="T41" fmla="*/ 2147483647 h 272"/>
              <a:gd name="T42" fmla="*/ 2147483647 w 815"/>
              <a:gd name="T43" fmla="*/ 2147483647 h 272"/>
              <a:gd name="T44" fmla="*/ 2147483647 w 815"/>
              <a:gd name="T45" fmla="*/ 2147483647 h 272"/>
              <a:gd name="T46" fmla="*/ 2147483647 w 815"/>
              <a:gd name="T47" fmla="*/ 2147483647 h 272"/>
              <a:gd name="T48" fmla="*/ 2147483647 w 815"/>
              <a:gd name="T49" fmla="*/ 2147483647 h 272"/>
              <a:gd name="T50" fmla="*/ 2147483647 w 815"/>
              <a:gd name="T51" fmla="*/ 2147483647 h 272"/>
              <a:gd name="T52" fmla="*/ 2147483647 w 815"/>
              <a:gd name="T53" fmla="*/ 2147483647 h 272"/>
              <a:gd name="T54" fmla="*/ 2147483647 w 815"/>
              <a:gd name="T55" fmla="*/ 2147483647 h 272"/>
              <a:gd name="T56" fmla="*/ 2147483647 w 815"/>
              <a:gd name="T57" fmla="*/ 2147483647 h 272"/>
              <a:gd name="T58" fmla="*/ 0 w 815"/>
              <a:gd name="T59" fmla="*/ 2147483647 h 272"/>
              <a:gd name="T60" fmla="*/ 2147483647 w 815"/>
              <a:gd name="T61" fmla="*/ 2147483647 h 272"/>
              <a:gd name="T62" fmla="*/ 2147483647 w 815"/>
              <a:gd name="T63" fmla="*/ 2147483647 h 2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815"/>
              <a:gd name="T97" fmla="*/ 0 h 272"/>
              <a:gd name="T98" fmla="*/ 815 w 815"/>
              <a:gd name="T99" fmla="*/ 272 h 2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815" h="272">
                <a:moveTo>
                  <a:pt x="105" y="0"/>
                </a:moveTo>
                <a:lnTo>
                  <a:pt x="129" y="19"/>
                </a:lnTo>
                <a:lnTo>
                  <a:pt x="151" y="35"/>
                </a:lnTo>
                <a:lnTo>
                  <a:pt x="175" y="51"/>
                </a:lnTo>
                <a:lnTo>
                  <a:pt x="196" y="64"/>
                </a:lnTo>
                <a:lnTo>
                  <a:pt x="221" y="80"/>
                </a:lnTo>
                <a:lnTo>
                  <a:pt x="242" y="93"/>
                </a:lnTo>
                <a:lnTo>
                  <a:pt x="264" y="104"/>
                </a:lnTo>
                <a:lnTo>
                  <a:pt x="285" y="117"/>
                </a:lnTo>
                <a:lnTo>
                  <a:pt x="307" y="128"/>
                </a:lnTo>
                <a:lnTo>
                  <a:pt x="328" y="139"/>
                </a:lnTo>
                <a:lnTo>
                  <a:pt x="350" y="147"/>
                </a:lnTo>
                <a:lnTo>
                  <a:pt x="371" y="155"/>
                </a:lnTo>
                <a:lnTo>
                  <a:pt x="393" y="163"/>
                </a:lnTo>
                <a:lnTo>
                  <a:pt x="414" y="171"/>
                </a:lnTo>
                <a:lnTo>
                  <a:pt x="436" y="179"/>
                </a:lnTo>
                <a:lnTo>
                  <a:pt x="457" y="184"/>
                </a:lnTo>
                <a:lnTo>
                  <a:pt x="479" y="192"/>
                </a:lnTo>
                <a:lnTo>
                  <a:pt x="500" y="197"/>
                </a:lnTo>
                <a:lnTo>
                  <a:pt x="522" y="203"/>
                </a:lnTo>
                <a:lnTo>
                  <a:pt x="543" y="208"/>
                </a:lnTo>
                <a:lnTo>
                  <a:pt x="565" y="211"/>
                </a:lnTo>
                <a:lnTo>
                  <a:pt x="586" y="216"/>
                </a:lnTo>
                <a:lnTo>
                  <a:pt x="610" y="219"/>
                </a:lnTo>
                <a:lnTo>
                  <a:pt x="632" y="224"/>
                </a:lnTo>
                <a:lnTo>
                  <a:pt x="653" y="227"/>
                </a:lnTo>
                <a:lnTo>
                  <a:pt x="675" y="229"/>
                </a:lnTo>
                <a:lnTo>
                  <a:pt x="699" y="232"/>
                </a:lnTo>
                <a:lnTo>
                  <a:pt x="720" y="235"/>
                </a:lnTo>
                <a:lnTo>
                  <a:pt x="745" y="237"/>
                </a:lnTo>
                <a:lnTo>
                  <a:pt x="769" y="243"/>
                </a:lnTo>
                <a:lnTo>
                  <a:pt x="790" y="245"/>
                </a:lnTo>
                <a:lnTo>
                  <a:pt x="815" y="248"/>
                </a:lnTo>
                <a:lnTo>
                  <a:pt x="812" y="248"/>
                </a:lnTo>
                <a:lnTo>
                  <a:pt x="804" y="248"/>
                </a:lnTo>
                <a:lnTo>
                  <a:pt x="788" y="251"/>
                </a:lnTo>
                <a:lnTo>
                  <a:pt x="766" y="253"/>
                </a:lnTo>
                <a:lnTo>
                  <a:pt x="742" y="253"/>
                </a:lnTo>
                <a:lnTo>
                  <a:pt x="712" y="256"/>
                </a:lnTo>
                <a:lnTo>
                  <a:pt x="677" y="259"/>
                </a:lnTo>
                <a:lnTo>
                  <a:pt x="640" y="261"/>
                </a:lnTo>
                <a:lnTo>
                  <a:pt x="602" y="264"/>
                </a:lnTo>
                <a:lnTo>
                  <a:pt x="559" y="267"/>
                </a:lnTo>
                <a:lnTo>
                  <a:pt x="516" y="269"/>
                </a:lnTo>
                <a:lnTo>
                  <a:pt x="471" y="269"/>
                </a:lnTo>
                <a:lnTo>
                  <a:pt x="425" y="272"/>
                </a:lnTo>
                <a:lnTo>
                  <a:pt x="379" y="269"/>
                </a:lnTo>
                <a:lnTo>
                  <a:pt x="336" y="269"/>
                </a:lnTo>
                <a:lnTo>
                  <a:pt x="291" y="267"/>
                </a:lnTo>
                <a:lnTo>
                  <a:pt x="248" y="264"/>
                </a:lnTo>
                <a:lnTo>
                  <a:pt x="205" y="259"/>
                </a:lnTo>
                <a:lnTo>
                  <a:pt x="167" y="253"/>
                </a:lnTo>
                <a:lnTo>
                  <a:pt x="132" y="248"/>
                </a:lnTo>
                <a:lnTo>
                  <a:pt x="97" y="237"/>
                </a:lnTo>
                <a:lnTo>
                  <a:pt x="70" y="227"/>
                </a:lnTo>
                <a:lnTo>
                  <a:pt x="43" y="216"/>
                </a:lnTo>
                <a:lnTo>
                  <a:pt x="24" y="200"/>
                </a:lnTo>
                <a:lnTo>
                  <a:pt x="11" y="184"/>
                </a:lnTo>
                <a:lnTo>
                  <a:pt x="3" y="165"/>
                </a:lnTo>
                <a:lnTo>
                  <a:pt x="0" y="144"/>
                </a:lnTo>
                <a:lnTo>
                  <a:pt x="6" y="120"/>
                </a:lnTo>
                <a:lnTo>
                  <a:pt x="19" y="96"/>
                </a:lnTo>
                <a:lnTo>
                  <a:pt x="38" y="67"/>
                </a:lnTo>
                <a:lnTo>
                  <a:pt x="67" y="35"/>
                </a:lnTo>
                <a:lnTo>
                  <a:pt x="105" y="0"/>
                </a:lnTo>
                <a:close/>
              </a:path>
            </a:pathLst>
          </a:custGeom>
          <a:gradFill rotWithShape="0">
            <a:gsLst>
              <a:gs pos="0">
                <a:srgbClr val="FF0000"/>
              </a:gs>
              <a:gs pos="100000">
                <a:srgbClr val="760000"/>
              </a:gs>
            </a:gsLst>
            <a:lin ang="5400000" scaled="1"/>
          </a:gradFill>
          <a:ln w="9525">
            <a:noFill/>
            <a:round/>
            <a:headEnd/>
            <a:tailEnd/>
          </a:ln>
          <a:effectLst>
            <a:prstShdw prst="shdw17" dist="17961" dir="2700000">
              <a:srgbClr val="990000"/>
            </a:prstShdw>
          </a:effectLst>
        </p:spPr>
        <p:txBody>
          <a:bodyPr/>
          <a:lstStyle/>
          <a:p>
            <a:endParaRPr lang="sk-SK" dirty="0">
              <a:latin typeface="Times New Roman" panose="02020603050405020304" pitchFamily="18" charset="0"/>
            </a:endParaRPr>
          </a:p>
        </p:txBody>
      </p:sp>
      <p:sp>
        <p:nvSpPr>
          <p:cNvPr id="9" name="Obdĺžnik 8"/>
          <p:cNvSpPr/>
          <p:nvPr userDrawn="1"/>
        </p:nvSpPr>
        <p:spPr bwMode="auto">
          <a:xfrm>
            <a:off x="0" y="0"/>
            <a:ext cx="899592" cy="2060848"/>
          </a:xfrm>
          <a:prstGeom prst="rect">
            <a:avLst/>
          </a:prstGeom>
          <a:solidFill>
            <a:schemeClr val="accent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10" name="Obdĺžnik 9"/>
          <p:cNvSpPr/>
          <p:nvPr userDrawn="1"/>
        </p:nvSpPr>
        <p:spPr bwMode="auto">
          <a:xfrm>
            <a:off x="0" y="5013176"/>
            <a:ext cx="7812360" cy="576064"/>
          </a:xfrm>
          <a:prstGeom prst="rect">
            <a:avLst/>
          </a:prstGeom>
          <a:solidFill>
            <a:srgbClr val="FF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11" name="Obdĺžnik 10"/>
          <p:cNvSpPr/>
          <p:nvPr userDrawn="1"/>
        </p:nvSpPr>
        <p:spPr bwMode="auto">
          <a:xfrm>
            <a:off x="0" y="2060848"/>
            <a:ext cx="7812360" cy="2952328"/>
          </a:xfrm>
          <a:prstGeom prst="rect">
            <a:avLst/>
          </a:prstGeom>
          <a:solidFill>
            <a:srgbClr val="EBF5FF">
              <a:alpha val="0"/>
            </a:srgbClr>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
        <p:nvSpPr>
          <p:cNvPr id="12" name="Obdĺžnik 11"/>
          <p:cNvSpPr/>
          <p:nvPr userDrawn="1"/>
        </p:nvSpPr>
        <p:spPr bwMode="auto">
          <a:xfrm>
            <a:off x="0" y="5589240"/>
            <a:ext cx="899592" cy="1268760"/>
          </a:xfrm>
          <a:prstGeom prst="rect">
            <a:avLst/>
          </a:prstGeom>
          <a:solidFill>
            <a:schemeClr val="accent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k-SK" sz="1800" b="0" i="0" u="none" strike="noStrike" cap="none" normalizeH="0" baseline="0" dirty="0" smtClean="0">
              <a:ln>
                <a:noFill/>
              </a:ln>
              <a:solidFill>
                <a:schemeClr val="tx1"/>
              </a:solidFill>
              <a:effectLst/>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982" r:id="rId1"/>
  </p:sldLayoutIdLst>
  <p:transition spd="med">
    <p:zoom/>
  </p:transition>
  <p:hf hdr="0" dt="0"/>
  <p:txStyles>
    <p:titleStyle>
      <a:lvl1pPr algn="ctr" rtl="0" eaLnBrk="0" fontAlgn="base" hangingPunct="0">
        <a:spcBef>
          <a:spcPct val="0"/>
        </a:spcBef>
        <a:spcAft>
          <a:spcPct val="0"/>
        </a:spcAft>
        <a:defRPr sz="4400" i="1">
          <a:solidFill>
            <a:schemeClr val="tx2"/>
          </a:solidFill>
          <a:latin typeface="+mj-lt"/>
          <a:ea typeface="+mj-ea"/>
          <a:cs typeface="+mj-cs"/>
        </a:defRPr>
      </a:lvl1pPr>
      <a:lvl2pPr algn="ctr" rtl="0" eaLnBrk="0" fontAlgn="base" hangingPunct="0">
        <a:spcBef>
          <a:spcPct val="0"/>
        </a:spcBef>
        <a:spcAft>
          <a:spcPct val="0"/>
        </a:spcAft>
        <a:defRPr sz="4400" i="1">
          <a:solidFill>
            <a:schemeClr val="tx2"/>
          </a:solidFill>
          <a:latin typeface="Arial" charset="0"/>
        </a:defRPr>
      </a:lvl2pPr>
      <a:lvl3pPr algn="ctr" rtl="0" eaLnBrk="0" fontAlgn="base" hangingPunct="0">
        <a:spcBef>
          <a:spcPct val="0"/>
        </a:spcBef>
        <a:spcAft>
          <a:spcPct val="0"/>
        </a:spcAft>
        <a:defRPr sz="4400" i="1">
          <a:solidFill>
            <a:schemeClr val="tx2"/>
          </a:solidFill>
          <a:latin typeface="Arial" charset="0"/>
        </a:defRPr>
      </a:lvl3pPr>
      <a:lvl4pPr algn="ctr" rtl="0" eaLnBrk="0" fontAlgn="base" hangingPunct="0">
        <a:spcBef>
          <a:spcPct val="0"/>
        </a:spcBef>
        <a:spcAft>
          <a:spcPct val="0"/>
        </a:spcAft>
        <a:defRPr sz="4400" i="1">
          <a:solidFill>
            <a:schemeClr val="tx2"/>
          </a:solidFill>
          <a:latin typeface="Arial" charset="0"/>
        </a:defRPr>
      </a:lvl4pPr>
      <a:lvl5pPr algn="ctr" rtl="0" eaLnBrk="0" fontAlgn="base" hangingPunct="0">
        <a:spcBef>
          <a:spcPct val="0"/>
        </a:spcBef>
        <a:spcAft>
          <a:spcPct val="0"/>
        </a:spcAft>
        <a:defRPr sz="4400" i="1">
          <a:solidFill>
            <a:schemeClr val="tx2"/>
          </a:solidFill>
          <a:latin typeface="Arial" charset="0"/>
        </a:defRPr>
      </a:lvl5pPr>
      <a:lvl6pPr marL="457200" algn="ctr" rtl="0" eaLnBrk="0" fontAlgn="base" hangingPunct="0">
        <a:spcBef>
          <a:spcPct val="0"/>
        </a:spcBef>
        <a:spcAft>
          <a:spcPct val="0"/>
        </a:spcAft>
        <a:defRPr sz="4400" i="1">
          <a:solidFill>
            <a:schemeClr val="tx2"/>
          </a:solidFill>
          <a:latin typeface="Arial" charset="0"/>
        </a:defRPr>
      </a:lvl6pPr>
      <a:lvl7pPr marL="914400" algn="ctr" rtl="0" eaLnBrk="0" fontAlgn="base" hangingPunct="0">
        <a:spcBef>
          <a:spcPct val="0"/>
        </a:spcBef>
        <a:spcAft>
          <a:spcPct val="0"/>
        </a:spcAft>
        <a:defRPr sz="4400" i="1">
          <a:solidFill>
            <a:schemeClr val="tx2"/>
          </a:solidFill>
          <a:latin typeface="Arial" charset="0"/>
        </a:defRPr>
      </a:lvl7pPr>
      <a:lvl8pPr marL="1371600" algn="ctr" rtl="0" eaLnBrk="0" fontAlgn="base" hangingPunct="0">
        <a:spcBef>
          <a:spcPct val="0"/>
        </a:spcBef>
        <a:spcAft>
          <a:spcPct val="0"/>
        </a:spcAft>
        <a:defRPr sz="4400" i="1">
          <a:solidFill>
            <a:schemeClr val="tx2"/>
          </a:solidFill>
          <a:latin typeface="Arial" charset="0"/>
        </a:defRPr>
      </a:lvl8pPr>
      <a:lvl9pPr marL="1828800" algn="ctr" rtl="0" eaLnBrk="0" fontAlgn="base" hangingPunct="0">
        <a:spcBef>
          <a:spcPct val="0"/>
        </a:spcBef>
        <a:spcAft>
          <a:spcPct val="0"/>
        </a:spcAft>
        <a:defRPr sz="4400" i="1">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Monotype Sorts" pitchFamily="2" charset="2"/>
        <a:buChar char="n"/>
        <a:defRPr sz="3200" i="1">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800" i="1">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Monotype Sorts" pitchFamily="2" charset="2"/>
        <a:buChar char="F"/>
        <a:defRPr sz="2400" i="1">
          <a:solidFill>
            <a:schemeClr val="tx1"/>
          </a:solidFill>
          <a:latin typeface="+mn-lt"/>
        </a:defRPr>
      </a:lvl3pPr>
      <a:lvl4pPr marL="1600200" indent="-228600" algn="l" rtl="0" eaLnBrk="0" fontAlgn="base" hangingPunct="0">
        <a:spcBef>
          <a:spcPct val="20000"/>
        </a:spcBef>
        <a:spcAft>
          <a:spcPct val="0"/>
        </a:spcAft>
        <a:buClr>
          <a:schemeClr val="tx1"/>
        </a:buClr>
        <a:buSzPct val="100000"/>
        <a:buChar char="–"/>
        <a:defRPr sz="2000" i="1">
          <a:solidFill>
            <a:schemeClr val="tx1"/>
          </a:solidFill>
          <a:latin typeface="+mn-lt"/>
        </a:defRPr>
      </a:lvl4pPr>
      <a:lvl5pPr marL="2057400" indent="-228600" algn="l" rtl="0" eaLnBrk="0" fontAlgn="base" hangingPunct="0">
        <a:spcBef>
          <a:spcPct val="20000"/>
        </a:spcBef>
        <a:spcAft>
          <a:spcPct val="0"/>
        </a:spcAft>
        <a:buClr>
          <a:schemeClr val="tx1"/>
        </a:buClr>
        <a:buSzPct val="100000"/>
        <a:buChar char="•"/>
        <a:defRPr sz="2000" i="1">
          <a:solidFill>
            <a:schemeClr val="tx1"/>
          </a:solidFill>
          <a:latin typeface="+mn-lt"/>
        </a:defRPr>
      </a:lvl5pPr>
      <a:lvl6pPr marL="2514600" indent="-228600" algn="l" rtl="0" eaLnBrk="0" fontAlgn="base" hangingPunct="0">
        <a:spcBef>
          <a:spcPct val="20000"/>
        </a:spcBef>
        <a:spcAft>
          <a:spcPct val="0"/>
        </a:spcAft>
        <a:buClr>
          <a:schemeClr val="tx1"/>
        </a:buClr>
        <a:buSzPct val="100000"/>
        <a:buChar char="•"/>
        <a:defRPr sz="2000" i="1">
          <a:solidFill>
            <a:schemeClr val="tx1"/>
          </a:solidFill>
          <a:latin typeface="+mn-lt"/>
        </a:defRPr>
      </a:lvl6pPr>
      <a:lvl7pPr marL="2971800" indent="-228600" algn="l" rtl="0" eaLnBrk="0" fontAlgn="base" hangingPunct="0">
        <a:spcBef>
          <a:spcPct val="20000"/>
        </a:spcBef>
        <a:spcAft>
          <a:spcPct val="0"/>
        </a:spcAft>
        <a:buClr>
          <a:schemeClr val="tx1"/>
        </a:buClr>
        <a:buSzPct val="100000"/>
        <a:buChar char="•"/>
        <a:defRPr sz="2000" i="1">
          <a:solidFill>
            <a:schemeClr val="tx1"/>
          </a:solidFill>
          <a:latin typeface="+mn-lt"/>
        </a:defRPr>
      </a:lvl7pPr>
      <a:lvl8pPr marL="3429000" indent="-228600" algn="l" rtl="0" eaLnBrk="0" fontAlgn="base" hangingPunct="0">
        <a:spcBef>
          <a:spcPct val="20000"/>
        </a:spcBef>
        <a:spcAft>
          <a:spcPct val="0"/>
        </a:spcAft>
        <a:buClr>
          <a:schemeClr val="tx1"/>
        </a:buClr>
        <a:buSzPct val="100000"/>
        <a:buChar char="•"/>
        <a:defRPr sz="2000" i="1">
          <a:solidFill>
            <a:schemeClr val="tx1"/>
          </a:solidFill>
          <a:latin typeface="+mn-lt"/>
        </a:defRPr>
      </a:lvl8pPr>
      <a:lvl9pPr marL="3886200" indent="-228600" algn="l" rtl="0" eaLnBrk="0" fontAlgn="base" hangingPunct="0">
        <a:spcBef>
          <a:spcPct val="20000"/>
        </a:spcBef>
        <a:spcAft>
          <a:spcPct val="0"/>
        </a:spcAft>
        <a:buClr>
          <a:schemeClr val="tx1"/>
        </a:buClr>
        <a:buSzPct val="100000"/>
        <a:buChar char="•"/>
        <a:defRPr sz="2000" i="1">
          <a:solidFill>
            <a:schemeClr val="tx1"/>
          </a:solidFill>
          <a:latin typeface="+mn-lt"/>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Rovná spojnica 6"/>
          <p:cNvCxnSpPr/>
          <p:nvPr userDrawn="1"/>
        </p:nvCxnSpPr>
        <p:spPr bwMode="auto">
          <a:xfrm rot="5400000">
            <a:off x="-3024464" y="3420000"/>
            <a:ext cx="6840000" cy="0"/>
          </a:xfrm>
          <a:prstGeom prst="line">
            <a:avLst/>
          </a:prstGeom>
          <a:ln w="25400">
            <a:solidFill>
              <a:srgbClr val="0000FF"/>
            </a:solidFill>
            <a:headEnd type="none" w="med" len="med"/>
            <a:tailEnd type="none" w="med" len="med"/>
          </a:ln>
          <a:effectLst>
            <a:outerShdw blurRad="50800" dist="38100" algn="l" rotWithShape="0">
              <a:prstClr val="black">
                <a:alpha val="40000"/>
              </a:prstClr>
            </a:outerShdw>
          </a:effectLst>
        </p:spPr>
        <p:style>
          <a:lnRef idx="3">
            <a:schemeClr val="accent2"/>
          </a:lnRef>
          <a:fillRef idx="0">
            <a:schemeClr val="accent2"/>
          </a:fillRef>
          <a:effectRef idx="2">
            <a:schemeClr val="accent2"/>
          </a:effectRef>
          <a:fontRef idx="minor">
            <a:schemeClr val="tx1"/>
          </a:fontRef>
        </p:style>
      </p:cxnSp>
      <p:sp>
        <p:nvSpPr>
          <p:cNvPr id="8" name="Zástupný symbol čísla snímky 5"/>
          <p:cNvSpPr txBox="1">
            <a:spLocks/>
          </p:cNvSpPr>
          <p:nvPr userDrawn="1"/>
        </p:nvSpPr>
        <p:spPr>
          <a:xfrm flipH="1">
            <a:off x="0" y="6569968"/>
            <a:ext cx="467544" cy="288032"/>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BE9DE321-A2E5-435D-8671-AE440862D661}" type="slidenum">
              <a:rPr kumimoji="0" 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mn-cs"/>
            </a:endParaRPr>
          </a:p>
        </p:txBody>
      </p:sp>
      <p:cxnSp>
        <p:nvCxnSpPr>
          <p:cNvPr id="9" name="Rovná spojnica 8"/>
          <p:cNvCxnSpPr/>
          <p:nvPr userDrawn="1"/>
        </p:nvCxnSpPr>
        <p:spPr bwMode="auto">
          <a:xfrm>
            <a:off x="0" y="476672"/>
            <a:ext cx="9144000" cy="0"/>
          </a:xfrm>
          <a:prstGeom prst="line">
            <a:avLst/>
          </a:prstGeom>
          <a:solidFill>
            <a:schemeClr val="accent1"/>
          </a:solidFill>
          <a:ln w="25400" cap="flat" cmpd="sng" algn="ctr">
            <a:solidFill>
              <a:srgbClr val="FF0000"/>
            </a:solidFill>
            <a:prstDash val="solid"/>
            <a:round/>
            <a:headEnd type="none" w="med" len="med"/>
            <a:tailEnd type="none" w="med" len="med"/>
          </a:ln>
          <a:effectLst>
            <a:outerShdw blurRad="50800" dist="50800" dir="5400000" algn="tl" rotWithShape="0">
              <a:prstClr val="black">
                <a:alpha val="40000"/>
              </a:prstClr>
            </a:outerShdw>
          </a:effectLst>
        </p:spPr>
      </p:cxnSp>
      <p:grpSp>
        <p:nvGrpSpPr>
          <p:cNvPr id="10" name="Skupina 9"/>
          <p:cNvGrpSpPr>
            <a:grpSpLocks noChangeAspect="1"/>
          </p:cNvGrpSpPr>
          <p:nvPr userDrawn="1"/>
        </p:nvGrpSpPr>
        <p:grpSpPr>
          <a:xfrm>
            <a:off x="7042758" y="6309320"/>
            <a:ext cx="4202484" cy="405978"/>
            <a:chOff x="153988" y="6249988"/>
            <a:chExt cx="4202484" cy="405978"/>
          </a:xfrm>
        </p:grpSpPr>
        <p:sp>
          <p:nvSpPr>
            <p:cNvPr id="11" name="Freeform 20"/>
            <p:cNvSpPr>
              <a:spLocks/>
            </p:cNvSpPr>
            <p:nvPr/>
          </p:nvSpPr>
          <p:spPr bwMode="auto">
            <a:xfrm>
              <a:off x="153988" y="6249988"/>
              <a:ext cx="231775" cy="287337"/>
            </a:xfrm>
            <a:custGeom>
              <a:avLst/>
              <a:gdLst>
                <a:gd name="T0" fmla="*/ 2147483647 w 438"/>
                <a:gd name="T1" fmla="*/ 2147483647 h 545"/>
                <a:gd name="T2" fmla="*/ 2147483647 w 438"/>
                <a:gd name="T3" fmla="*/ 2147483647 h 545"/>
                <a:gd name="T4" fmla="*/ 2147483647 w 438"/>
                <a:gd name="T5" fmla="*/ 2147483647 h 545"/>
                <a:gd name="T6" fmla="*/ 2147483647 w 438"/>
                <a:gd name="T7" fmla="*/ 2147483647 h 545"/>
                <a:gd name="T8" fmla="*/ 2147483647 w 438"/>
                <a:gd name="T9" fmla="*/ 2147483647 h 545"/>
                <a:gd name="T10" fmla="*/ 2147483647 w 438"/>
                <a:gd name="T11" fmla="*/ 2147483647 h 545"/>
                <a:gd name="T12" fmla="*/ 2147483647 w 438"/>
                <a:gd name="T13" fmla="*/ 2147483647 h 545"/>
                <a:gd name="T14" fmla="*/ 2147483647 w 438"/>
                <a:gd name="T15" fmla="*/ 2147483647 h 545"/>
                <a:gd name="T16" fmla="*/ 2147483647 w 438"/>
                <a:gd name="T17" fmla="*/ 2147483647 h 545"/>
                <a:gd name="T18" fmla="*/ 2147483647 w 438"/>
                <a:gd name="T19" fmla="*/ 2147483647 h 545"/>
                <a:gd name="T20" fmla="*/ 2147483647 w 438"/>
                <a:gd name="T21" fmla="*/ 2147483647 h 545"/>
                <a:gd name="T22" fmla="*/ 2147483647 w 438"/>
                <a:gd name="T23" fmla="*/ 2147483647 h 545"/>
                <a:gd name="T24" fmla="*/ 2147483647 w 438"/>
                <a:gd name="T25" fmla="*/ 2147483647 h 545"/>
                <a:gd name="T26" fmla="*/ 2147483647 w 438"/>
                <a:gd name="T27" fmla="*/ 2147483647 h 545"/>
                <a:gd name="T28" fmla="*/ 2147483647 w 438"/>
                <a:gd name="T29" fmla="*/ 2147483647 h 545"/>
                <a:gd name="T30" fmla="*/ 2147483647 w 438"/>
                <a:gd name="T31" fmla="*/ 2147483647 h 545"/>
                <a:gd name="T32" fmla="*/ 2147483647 w 438"/>
                <a:gd name="T33" fmla="*/ 2147483647 h 545"/>
                <a:gd name="T34" fmla="*/ 2147483647 w 438"/>
                <a:gd name="T35" fmla="*/ 2147483647 h 545"/>
                <a:gd name="T36" fmla="*/ 2147483647 w 438"/>
                <a:gd name="T37" fmla="*/ 2147483647 h 545"/>
                <a:gd name="T38" fmla="*/ 2147483647 w 438"/>
                <a:gd name="T39" fmla="*/ 2147483647 h 545"/>
                <a:gd name="T40" fmla="*/ 2147483647 w 438"/>
                <a:gd name="T41" fmla="*/ 2147483647 h 545"/>
                <a:gd name="T42" fmla="*/ 2147483647 w 438"/>
                <a:gd name="T43" fmla="*/ 2147483647 h 545"/>
                <a:gd name="T44" fmla="*/ 2147483647 w 438"/>
                <a:gd name="T45" fmla="*/ 2147483647 h 545"/>
                <a:gd name="T46" fmla="*/ 2147483647 w 438"/>
                <a:gd name="T47" fmla="*/ 2147483647 h 545"/>
                <a:gd name="T48" fmla="*/ 2147483647 w 438"/>
                <a:gd name="T49" fmla="*/ 2147483647 h 545"/>
                <a:gd name="T50" fmla="*/ 2147483647 w 438"/>
                <a:gd name="T51" fmla="*/ 2147483647 h 545"/>
                <a:gd name="T52" fmla="*/ 2147483647 w 438"/>
                <a:gd name="T53" fmla="*/ 2147483647 h 545"/>
                <a:gd name="T54" fmla="*/ 2147483647 w 438"/>
                <a:gd name="T55" fmla="*/ 2147483647 h 545"/>
                <a:gd name="T56" fmla="*/ 2147483647 w 438"/>
                <a:gd name="T57" fmla="*/ 0 h 545"/>
                <a:gd name="T58" fmla="*/ 2147483647 w 438"/>
                <a:gd name="T59" fmla="*/ 2147483647 h 545"/>
                <a:gd name="T60" fmla="*/ 2147483647 w 438"/>
                <a:gd name="T61" fmla="*/ 2147483647 h 545"/>
                <a:gd name="T62" fmla="*/ 2147483647 w 438"/>
                <a:gd name="T63" fmla="*/ 2147483647 h 5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38"/>
                <a:gd name="T97" fmla="*/ 0 h 545"/>
                <a:gd name="T98" fmla="*/ 438 w 438"/>
                <a:gd name="T99" fmla="*/ 545 h 5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38" h="545">
                  <a:moveTo>
                    <a:pt x="438" y="143"/>
                  </a:moveTo>
                  <a:lnTo>
                    <a:pt x="416" y="152"/>
                  </a:lnTo>
                  <a:lnTo>
                    <a:pt x="396" y="162"/>
                  </a:lnTo>
                  <a:lnTo>
                    <a:pt x="378" y="171"/>
                  </a:lnTo>
                  <a:lnTo>
                    <a:pt x="359" y="181"/>
                  </a:lnTo>
                  <a:lnTo>
                    <a:pt x="341" y="192"/>
                  </a:lnTo>
                  <a:lnTo>
                    <a:pt x="323" y="201"/>
                  </a:lnTo>
                  <a:lnTo>
                    <a:pt x="307" y="212"/>
                  </a:lnTo>
                  <a:lnTo>
                    <a:pt x="291" y="223"/>
                  </a:lnTo>
                  <a:lnTo>
                    <a:pt x="276" y="233"/>
                  </a:lnTo>
                  <a:lnTo>
                    <a:pt x="260" y="245"/>
                  </a:lnTo>
                  <a:lnTo>
                    <a:pt x="246" y="256"/>
                  </a:lnTo>
                  <a:lnTo>
                    <a:pt x="231" y="268"/>
                  </a:lnTo>
                  <a:lnTo>
                    <a:pt x="218" y="280"/>
                  </a:lnTo>
                  <a:lnTo>
                    <a:pt x="205" y="291"/>
                  </a:lnTo>
                  <a:lnTo>
                    <a:pt x="191" y="305"/>
                  </a:lnTo>
                  <a:lnTo>
                    <a:pt x="179" y="316"/>
                  </a:lnTo>
                  <a:lnTo>
                    <a:pt x="167" y="329"/>
                  </a:lnTo>
                  <a:lnTo>
                    <a:pt x="155" y="343"/>
                  </a:lnTo>
                  <a:lnTo>
                    <a:pt x="144" y="356"/>
                  </a:lnTo>
                  <a:lnTo>
                    <a:pt x="131" y="369"/>
                  </a:lnTo>
                  <a:lnTo>
                    <a:pt x="120" y="382"/>
                  </a:lnTo>
                  <a:lnTo>
                    <a:pt x="109" y="396"/>
                  </a:lnTo>
                  <a:lnTo>
                    <a:pt x="98" y="410"/>
                  </a:lnTo>
                  <a:lnTo>
                    <a:pt x="87" y="425"/>
                  </a:lnTo>
                  <a:lnTo>
                    <a:pt x="77" y="439"/>
                  </a:lnTo>
                  <a:lnTo>
                    <a:pt x="66" y="453"/>
                  </a:lnTo>
                  <a:lnTo>
                    <a:pt x="55" y="467"/>
                  </a:lnTo>
                  <a:lnTo>
                    <a:pt x="45" y="483"/>
                  </a:lnTo>
                  <a:lnTo>
                    <a:pt x="34" y="498"/>
                  </a:lnTo>
                  <a:lnTo>
                    <a:pt x="23" y="514"/>
                  </a:lnTo>
                  <a:lnTo>
                    <a:pt x="12" y="529"/>
                  </a:lnTo>
                  <a:lnTo>
                    <a:pt x="0" y="545"/>
                  </a:lnTo>
                  <a:lnTo>
                    <a:pt x="2" y="542"/>
                  </a:lnTo>
                  <a:lnTo>
                    <a:pt x="5" y="535"/>
                  </a:lnTo>
                  <a:lnTo>
                    <a:pt x="9" y="523"/>
                  </a:lnTo>
                  <a:lnTo>
                    <a:pt x="16" y="508"/>
                  </a:lnTo>
                  <a:lnTo>
                    <a:pt x="25" y="489"/>
                  </a:lnTo>
                  <a:lnTo>
                    <a:pt x="34" y="466"/>
                  </a:lnTo>
                  <a:lnTo>
                    <a:pt x="45" y="441"/>
                  </a:lnTo>
                  <a:lnTo>
                    <a:pt x="57" y="415"/>
                  </a:lnTo>
                  <a:lnTo>
                    <a:pt x="71" y="385"/>
                  </a:lnTo>
                  <a:lnTo>
                    <a:pt x="86" y="354"/>
                  </a:lnTo>
                  <a:lnTo>
                    <a:pt x="100" y="324"/>
                  </a:lnTo>
                  <a:lnTo>
                    <a:pt x="117" y="291"/>
                  </a:lnTo>
                  <a:lnTo>
                    <a:pt x="134" y="258"/>
                  </a:lnTo>
                  <a:lnTo>
                    <a:pt x="151" y="226"/>
                  </a:lnTo>
                  <a:lnTo>
                    <a:pt x="169" y="195"/>
                  </a:lnTo>
                  <a:lnTo>
                    <a:pt x="188" y="164"/>
                  </a:lnTo>
                  <a:lnTo>
                    <a:pt x="207" y="135"/>
                  </a:lnTo>
                  <a:lnTo>
                    <a:pt x="226" y="107"/>
                  </a:lnTo>
                  <a:lnTo>
                    <a:pt x="245" y="82"/>
                  </a:lnTo>
                  <a:lnTo>
                    <a:pt x="262" y="60"/>
                  </a:lnTo>
                  <a:lnTo>
                    <a:pt x="281" y="40"/>
                  </a:lnTo>
                  <a:lnTo>
                    <a:pt x="299" y="24"/>
                  </a:lnTo>
                  <a:lnTo>
                    <a:pt x="317" y="11"/>
                  </a:lnTo>
                  <a:lnTo>
                    <a:pt x="334" y="3"/>
                  </a:lnTo>
                  <a:lnTo>
                    <a:pt x="350" y="0"/>
                  </a:lnTo>
                  <a:lnTo>
                    <a:pt x="367" y="2"/>
                  </a:lnTo>
                  <a:lnTo>
                    <a:pt x="381" y="9"/>
                  </a:lnTo>
                  <a:lnTo>
                    <a:pt x="394" y="23"/>
                  </a:lnTo>
                  <a:lnTo>
                    <a:pt x="408" y="42"/>
                  </a:lnTo>
                  <a:lnTo>
                    <a:pt x="419" y="68"/>
                  </a:lnTo>
                  <a:lnTo>
                    <a:pt x="429" y="101"/>
                  </a:lnTo>
                  <a:lnTo>
                    <a:pt x="438" y="143"/>
                  </a:lnTo>
                  <a:close/>
                </a:path>
              </a:pathLst>
            </a:custGeom>
            <a:gradFill rotWithShape="0">
              <a:gsLst>
                <a:gs pos="0">
                  <a:srgbClr val="6A6A6A"/>
                </a:gs>
                <a:gs pos="100000">
                  <a:srgbClr val="E5E5E5"/>
                </a:gs>
              </a:gsLst>
              <a:lin ang="5400000" scaled="1"/>
            </a:gradFill>
            <a:ln w="9525">
              <a:noFill/>
              <a:round/>
              <a:headEnd/>
              <a:tailEnd/>
            </a:ln>
          </p:spPr>
          <p:txBody>
            <a:bodyPr/>
            <a:lstStyle/>
            <a:p>
              <a:endParaRPr lang="sk-SK" dirty="0">
                <a:latin typeface="Times New Roman" panose="02020603050405020304" pitchFamily="18" charset="0"/>
              </a:endParaRPr>
            </a:p>
          </p:txBody>
        </p:sp>
        <p:sp>
          <p:nvSpPr>
            <p:cNvPr id="12" name="Freeform 21"/>
            <p:cNvSpPr>
              <a:spLocks/>
            </p:cNvSpPr>
            <p:nvPr/>
          </p:nvSpPr>
          <p:spPr bwMode="auto">
            <a:xfrm>
              <a:off x="387350" y="6265863"/>
              <a:ext cx="144463" cy="331787"/>
            </a:xfrm>
            <a:custGeom>
              <a:avLst/>
              <a:gdLst>
                <a:gd name="T0" fmla="*/ 2147483647 w 273"/>
                <a:gd name="T1" fmla="*/ 2147483647 h 628"/>
                <a:gd name="T2" fmla="*/ 2147483647 w 273"/>
                <a:gd name="T3" fmla="*/ 2147483647 h 628"/>
                <a:gd name="T4" fmla="*/ 2147483647 w 273"/>
                <a:gd name="T5" fmla="*/ 2147483647 h 628"/>
                <a:gd name="T6" fmla="*/ 2147483647 w 273"/>
                <a:gd name="T7" fmla="*/ 2147483647 h 628"/>
                <a:gd name="T8" fmla="*/ 2147483647 w 273"/>
                <a:gd name="T9" fmla="*/ 2147483647 h 628"/>
                <a:gd name="T10" fmla="*/ 2147483647 w 273"/>
                <a:gd name="T11" fmla="*/ 2147483647 h 628"/>
                <a:gd name="T12" fmla="*/ 2147483647 w 273"/>
                <a:gd name="T13" fmla="*/ 2147483647 h 628"/>
                <a:gd name="T14" fmla="*/ 2147483647 w 273"/>
                <a:gd name="T15" fmla="*/ 2147483647 h 628"/>
                <a:gd name="T16" fmla="*/ 2147483647 w 273"/>
                <a:gd name="T17" fmla="*/ 2147483647 h 628"/>
                <a:gd name="T18" fmla="*/ 2147483647 w 273"/>
                <a:gd name="T19" fmla="*/ 2147483647 h 628"/>
                <a:gd name="T20" fmla="*/ 2147483647 w 273"/>
                <a:gd name="T21" fmla="*/ 2147483647 h 628"/>
                <a:gd name="T22" fmla="*/ 2147483647 w 273"/>
                <a:gd name="T23" fmla="*/ 2147483647 h 628"/>
                <a:gd name="T24" fmla="*/ 2147483647 w 273"/>
                <a:gd name="T25" fmla="*/ 2147483647 h 628"/>
                <a:gd name="T26" fmla="*/ 2147483647 w 273"/>
                <a:gd name="T27" fmla="*/ 2147483647 h 628"/>
                <a:gd name="T28" fmla="*/ 2147483647 w 273"/>
                <a:gd name="T29" fmla="*/ 2147483647 h 628"/>
                <a:gd name="T30" fmla="*/ 2147483647 w 273"/>
                <a:gd name="T31" fmla="*/ 2147483647 h 628"/>
                <a:gd name="T32" fmla="*/ 2147483647 w 273"/>
                <a:gd name="T33" fmla="*/ 2147483647 h 628"/>
                <a:gd name="T34" fmla="*/ 2147483647 w 273"/>
                <a:gd name="T35" fmla="*/ 2147483647 h 628"/>
                <a:gd name="T36" fmla="*/ 2147483647 w 273"/>
                <a:gd name="T37" fmla="*/ 2147483647 h 628"/>
                <a:gd name="T38" fmla="*/ 2147483647 w 273"/>
                <a:gd name="T39" fmla="*/ 2147483647 h 628"/>
                <a:gd name="T40" fmla="*/ 2147483647 w 273"/>
                <a:gd name="T41" fmla="*/ 2147483647 h 628"/>
                <a:gd name="T42" fmla="*/ 2147483647 w 273"/>
                <a:gd name="T43" fmla="*/ 2147483647 h 628"/>
                <a:gd name="T44" fmla="*/ 2147483647 w 273"/>
                <a:gd name="T45" fmla="*/ 2147483647 h 628"/>
                <a:gd name="T46" fmla="*/ 2147483647 w 273"/>
                <a:gd name="T47" fmla="*/ 2147483647 h 628"/>
                <a:gd name="T48" fmla="*/ 2147483647 w 273"/>
                <a:gd name="T49" fmla="*/ 2147483647 h 628"/>
                <a:gd name="T50" fmla="*/ 2147483647 w 273"/>
                <a:gd name="T51" fmla="*/ 2147483647 h 628"/>
                <a:gd name="T52" fmla="*/ 2147483647 w 273"/>
                <a:gd name="T53" fmla="*/ 2147483647 h 628"/>
                <a:gd name="T54" fmla="*/ 2147483647 w 273"/>
                <a:gd name="T55" fmla="*/ 2147483647 h 628"/>
                <a:gd name="T56" fmla="*/ 2147483647 w 273"/>
                <a:gd name="T57" fmla="*/ 2147483647 h 628"/>
                <a:gd name="T58" fmla="*/ 2147483647 w 273"/>
                <a:gd name="T59" fmla="*/ 2147483647 h 628"/>
                <a:gd name="T60" fmla="*/ 2147483647 w 273"/>
                <a:gd name="T61" fmla="*/ 2147483647 h 628"/>
                <a:gd name="T62" fmla="*/ 2147483647 w 273"/>
                <a:gd name="T63" fmla="*/ 2147483647 h 62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3"/>
                <a:gd name="T97" fmla="*/ 0 h 628"/>
                <a:gd name="T98" fmla="*/ 273 w 273"/>
                <a:gd name="T99" fmla="*/ 628 h 62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3" h="628">
                  <a:moveTo>
                    <a:pt x="106" y="605"/>
                  </a:moveTo>
                  <a:lnTo>
                    <a:pt x="110" y="581"/>
                  </a:lnTo>
                  <a:lnTo>
                    <a:pt x="112" y="557"/>
                  </a:lnTo>
                  <a:lnTo>
                    <a:pt x="114" y="535"/>
                  </a:lnTo>
                  <a:lnTo>
                    <a:pt x="115" y="514"/>
                  </a:lnTo>
                  <a:lnTo>
                    <a:pt x="116" y="492"/>
                  </a:lnTo>
                  <a:lnTo>
                    <a:pt x="116" y="471"/>
                  </a:lnTo>
                  <a:lnTo>
                    <a:pt x="116" y="449"/>
                  </a:lnTo>
                  <a:lnTo>
                    <a:pt x="115" y="429"/>
                  </a:lnTo>
                  <a:lnTo>
                    <a:pt x="114" y="409"/>
                  </a:lnTo>
                  <a:lnTo>
                    <a:pt x="113" y="390"/>
                  </a:lnTo>
                  <a:lnTo>
                    <a:pt x="111" y="371"/>
                  </a:lnTo>
                  <a:lnTo>
                    <a:pt x="108" y="352"/>
                  </a:lnTo>
                  <a:lnTo>
                    <a:pt x="105" y="333"/>
                  </a:lnTo>
                  <a:lnTo>
                    <a:pt x="103" y="315"/>
                  </a:lnTo>
                  <a:lnTo>
                    <a:pt x="98" y="297"/>
                  </a:lnTo>
                  <a:lnTo>
                    <a:pt x="95" y="279"/>
                  </a:lnTo>
                  <a:lnTo>
                    <a:pt x="91" y="262"/>
                  </a:lnTo>
                  <a:lnTo>
                    <a:pt x="86" y="244"/>
                  </a:lnTo>
                  <a:lnTo>
                    <a:pt x="82" y="226"/>
                  </a:lnTo>
                  <a:lnTo>
                    <a:pt x="76" y="209"/>
                  </a:lnTo>
                  <a:lnTo>
                    <a:pt x="72" y="192"/>
                  </a:lnTo>
                  <a:lnTo>
                    <a:pt x="66" y="175"/>
                  </a:lnTo>
                  <a:lnTo>
                    <a:pt x="60" y="157"/>
                  </a:lnTo>
                  <a:lnTo>
                    <a:pt x="54" y="140"/>
                  </a:lnTo>
                  <a:lnTo>
                    <a:pt x="47" y="123"/>
                  </a:lnTo>
                  <a:lnTo>
                    <a:pt x="41" y="106"/>
                  </a:lnTo>
                  <a:lnTo>
                    <a:pt x="35" y="88"/>
                  </a:lnTo>
                  <a:lnTo>
                    <a:pt x="27" y="72"/>
                  </a:lnTo>
                  <a:lnTo>
                    <a:pt x="21" y="54"/>
                  </a:lnTo>
                  <a:lnTo>
                    <a:pt x="14" y="36"/>
                  </a:lnTo>
                  <a:lnTo>
                    <a:pt x="6" y="18"/>
                  </a:lnTo>
                  <a:lnTo>
                    <a:pt x="0" y="0"/>
                  </a:lnTo>
                  <a:lnTo>
                    <a:pt x="1" y="1"/>
                  </a:lnTo>
                  <a:lnTo>
                    <a:pt x="5" y="9"/>
                  </a:lnTo>
                  <a:lnTo>
                    <a:pt x="13" y="18"/>
                  </a:lnTo>
                  <a:lnTo>
                    <a:pt x="22" y="32"/>
                  </a:lnTo>
                  <a:lnTo>
                    <a:pt x="33" y="49"/>
                  </a:lnTo>
                  <a:lnTo>
                    <a:pt x="46" y="69"/>
                  </a:lnTo>
                  <a:lnTo>
                    <a:pt x="61" y="92"/>
                  </a:lnTo>
                  <a:lnTo>
                    <a:pt x="76" y="117"/>
                  </a:lnTo>
                  <a:lnTo>
                    <a:pt x="94" y="144"/>
                  </a:lnTo>
                  <a:lnTo>
                    <a:pt x="111" y="173"/>
                  </a:lnTo>
                  <a:lnTo>
                    <a:pt x="128" y="203"/>
                  </a:lnTo>
                  <a:lnTo>
                    <a:pt x="146" y="234"/>
                  </a:lnTo>
                  <a:lnTo>
                    <a:pt x="165" y="266"/>
                  </a:lnTo>
                  <a:lnTo>
                    <a:pt x="182" y="298"/>
                  </a:lnTo>
                  <a:lnTo>
                    <a:pt x="198" y="331"/>
                  </a:lnTo>
                  <a:lnTo>
                    <a:pt x="214" y="364"/>
                  </a:lnTo>
                  <a:lnTo>
                    <a:pt x="228" y="396"/>
                  </a:lnTo>
                  <a:lnTo>
                    <a:pt x="242" y="427"/>
                  </a:lnTo>
                  <a:lnTo>
                    <a:pt x="253" y="457"/>
                  </a:lnTo>
                  <a:lnTo>
                    <a:pt x="262" y="485"/>
                  </a:lnTo>
                  <a:lnTo>
                    <a:pt x="268" y="512"/>
                  </a:lnTo>
                  <a:lnTo>
                    <a:pt x="272" y="537"/>
                  </a:lnTo>
                  <a:lnTo>
                    <a:pt x="273" y="560"/>
                  </a:lnTo>
                  <a:lnTo>
                    <a:pt x="272" y="579"/>
                  </a:lnTo>
                  <a:lnTo>
                    <a:pt x="265" y="597"/>
                  </a:lnTo>
                  <a:lnTo>
                    <a:pt x="256" y="610"/>
                  </a:lnTo>
                  <a:lnTo>
                    <a:pt x="243" y="619"/>
                  </a:lnTo>
                  <a:lnTo>
                    <a:pt x="225" y="626"/>
                  </a:lnTo>
                  <a:lnTo>
                    <a:pt x="203" y="628"/>
                  </a:lnTo>
                  <a:lnTo>
                    <a:pt x="176" y="625"/>
                  </a:lnTo>
                  <a:lnTo>
                    <a:pt x="144" y="618"/>
                  </a:lnTo>
                  <a:lnTo>
                    <a:pt x="106" y="605"/>
                  </a:lnTo>
                  <a:close/>
                </a:path>
              </a:pathLst>
            </a:custGeom>
            <a:gradFill rotWithShape="0">
              <a:gsLst>
                <a:gs pos="0">
                  <a:srgbClr val="0000FF"/>
                </a:gs>
                <a:gs pos="100000">
                  <a:srgbClr val="000076"/>
                </a:gs>
              </a:gsLst>
              <a:lin ang="0" scaled="1"/>
            </a:gradFill>
            <a:ln w="9525">
              <a:noFill/>
              <a:round/>
              <a:headEnd/>
              <a:tailEnd/>
            </a:ln>
          </p:spPr>
          <p:txBody>
            <a:bodyPr/>
            <a:lstStyle/>
            <a:p>
              <a:endParaRPr lang="sk-SK" dirty="0">
                <a:latin typeface="Times New Roman" panose="02020603050405020304" pitchFamily="18" charset="0"/>
              </a:endParaRPr>
            </a:p>
          </p:txBody>
        </p:sp>
        <p:sp>
          <p:nvSpPr>
            <p:cNvPr id="13" name="Freeform 22"/>
            <p:cNvSpPr>
              <a:spLocks/>
            </p:cNvSpPr>
            <p:nvPr/>
          </p:nvSpPr>
          <p:spPr bwMode="auto">
            <a:xfrm>
              <a:off x="161925" y="6508750"/>
              <a:ext cx="328613" cy="117475"/>
            </a:xfrm>
            <a:custGeom>
              <a:avLst/>
              <a:gdLst>
                <a:gd name="T0" fmla="*/ 2147483647 w 623"/>
                <a:gd name="T1" fmla="*/ 2147483647 h 223"/>
                <a:gd name="T2" fmla="*/ 2147483647 w 623"/>
                <a:gd name="T3" fmla="*/ 2147483647 h 223"/>
                <a:gd name="T4" fmla="*/ 2147483647 w 623"/>
                <a:gd name="T5" fmla="*/ 2147483647 h 223"/>
                <a:gd name="T6" fmla="*/ 2147483647 w 623"/>
                <a:gd name="T7" fmla="*/ 2147483647 h 223"/>
                <a:gd name="T8" fmla="*/ 2147483647 w 623"/>
                <a:gd name="T9" fmla="*/ 2147483647 h 223"/>
                <a:gd name="T10" fmla="*/ 2147483647 w 623"/>
                <a:gd name="T11" fmla="*/ 2147483647 h 223"/>
                <a:gd name="T12" fmla="*/ 2147483647 w 623"/>
                <a:gd name="T13" fmla="*/ 2147483647 h 223"/>
                <a:gd name="T14" fmla="*/ 2147483647 w 623"/>
                <a:gd name="T15" fmla="*/ 2147483647 h 223"/>
                <a:gd name="T16" fmla="*/ 2147483647 w 623"/>
                <a:gd name="T17" fmla="*/ 2147483647 h 223"/>
                <a:gd name="T18" fmla="*/ 2147483647 w 623"/>
                <a:gd name="T19" fmla="*/ 2147483647 h 223"/>
                <a:gd name="T20" fmla="*/ 2147483647 w 623"/>
                <a:gd name="T21" fmla="*/ 2147483647 h 223"/>
                <a:gd name="T22" fmla="*/ 2147483647 w 623"/>
                <a:gd name="T23" fmla="*/ 2147483647 h 223"/>
                <a:gd name="T24" fmla="*/ 2147483647 w 623"/>
                <a:gd name="T25" fmla="*/ 2147483647 h 223"/>
                <a:gd name="T26" fmla="*/ 2147483647 w 623"/>
                <a:gd name="T27" fmla="*/ 2147483647 h 223"/>
                <a:gd name="T28" fmla="*/ 2147483647 w 623"/>
                <a:gd name="T29" fmla="*/ 2147483647 h 223"/>
                <a:gd name="T30" fmla="*/ 2147483647 w 623"/>
                <a:gd name="T31" fmla="*/ 2147483647 h 223"/>
                <a:gd name="T32" fmla="*/ 2147483647 w 623"/>
                <a:gd name="T33" fmla="*/ 2147483647 h 223"/>
                <a:gd name="T34" fmla="*/ 2147483647 w 623"/>
                <a:gd name="T35" fmla="*/ 2147483647 h 223"/>
                <a:gd name="T36" fmla="*/ 2147483647 w 623"/>
                <a:gd name="T37" fmla="*/ 2147483647 h 223"/>
                <a:gd name="T38" fmla="*/ 2147483647 w 623"/>
                <a:gd name="T39" fmla="*/ 2147483647 h 223"/>
                <a:gd name="T40" fmla="*/ 2147483647 w 623"/>
                <a:gd name="T41" fmla="*/ 2147483647 h 223"/>
                <a:gd name="T42" fmla="*/ 2147483647 w 623"/>
                <a:gd name="T43" fmla="*/ 2147483647 h 223"/>
                <a:gd name="T44" fmla="*/ 2147483647 w 623"/>
                <a:gd name="T45" fmla="*/ 2147483647 h 223"/>
                <a:gd name="T46" fmla="*/ 2147483647 w 623"/>
                <a:gd name="T47" fmla="*/ 2147483647 h 223"/>
                <a:gd name="T48" fmla="*/ 2147483647 w 623"/>
                <a:gd name="T49" fmla="*/ 2147483647 h 223"/>
                <a:gd name="T50" fmla="*/ 2147483647 w 623"/>
                <a:gd name="T51" fmla="*/ 2147483647 h 223"/>
                <a:gd name="T52" fmla="*/ 2147483647 w 623"/>
                <a:gd name="T53" fmla="*/ 2147483647 h 223"/>
                <a:gd name="T54" fmla="*/ 2147483647 w 623"/>
                <a:gd name="T55" fmla="*/ 2147483647 h 223"/>
                <a:gd name="T56" fmla="*/ 2147483647 w 623"/>
                <a:gd name="T57" fmla="*/ 2147483647 h 223"/>
                <a:gd name="T58" fmla="*/ 0 w 623"/>
                <a:gd name="T59" fmla="*/ 2147483647 h 223"/>
                <a:gd name="T60" fmla="*/ 2147483647 w 623"/>
                <a:gd name="T61" fmla="*/ 2147483647 h 223"/>
                <a:gd name="T62" fmla="*/ 2147483647 w 623"/>
                <a:gd name="T63" fmla="*/ 2147483647 h 22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23"/>
                <a:gd name="T97" fmla="*/ 0 h 223"/>
                <a:gd name="T98" fmla="*/ 623 w 623"/>
                <a:gd name="T99" fmla="*/ 223 h 22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23" h="223">
                  <a:moveTo>
                    <a:pt x="80" y="0"/>
                  </a:moveTo>
                  <a:lnTo>
                    <a:pt x="97" y="14"/>
                  </a:lnTo>
                  <a:lnTo>
                    <a:pt x="115" y="28"/>
                  </a:lnTo>
                  <a:lnTo>
                    <a:pt x="133" y="41"/>
                  </a:lnTo>
                  <a:lnTo>
                    <a:pt x="149" y="53"/>
                  </a:lnTo>
                  <a:lnTo>
                    <a:pt x="167" y="65"/>
                  </a:lnTo>
                  <a:lnTo>
                    <a:pt x="184" y="76"/>
                  </a:lnTo>
                  <a:lnTo>
                    <a:pt x="200" y="87"/>
                  </a:lnTo>
                  <a:lnTo>
                    <a:pt x="217" y="96"/>
                  </a:lnTo>
                  <a:lnTo>
                    <a:pt x="234" y="104"/>
                  </a:lnTo>
                  <a:lnTo>
                    <a:pt x="250" y="113"/>
                  </a:lnTo>
                  <a:lnTo>
                    <a:pt x="267" y="121"/>
                  </a:lnTo>
                  <a:lnTo>
                    <a:pt x="284" y="128"/>
                  </a:lnTo>
                  <a:lnTo>
                    <a:pt x="300" y="135"/>
                  </a:lnTo>
                  <a:lnTo>
                    <a:pt x="317" y="141"/>
                  </a:lnTo>
                  <a:lnTo>
                    <a:pt x="332" y="147"/>
                  </a:lnTo>
                  <a:lnTo>
                    <a:pt x="349" y="152"/>
                  </a:lnTo>
                  <a:lnTo>
                    <a:pt x="366" y="158"/>
                  </a:lnTo>
                  <a:lnTo>
                    <a:pt x="382" y="163"/>
                  </a:lnTo>
                  <a:lnTo>
                    <a:pt x="399" y="166"/>
                  </a:lnTo>
                  <a:lnTo>
                    <a:pt x="415" y="170"/>
                  </a:lnTo>
                  <a:lnTo>
                    <a:pt x="431" y="175"/>
                  </a:lnTo>
                  <a:lnTo>
                    <a:pt x="448" y="177"/>
                  </a:lnTo>
                  <a:lnTo>
                    <a:pt x="466" y="180"/>
                  </a:lnTo>
                  <a:lnTo>
                    <a:pt x="482" y="184"/>
                  </a:lnTo>
                  <a:lnTo>
                    <a:pt x="499" y="186"/>
                  </a:lnTo>
                  <a:lnTo>
                    <a:pt x="517" y="189"/>
                  </a:lnTo>
                  <a:lnTo>
                    <a:pt x="533" y="191"/>
                  </a:lnTo>
                  <a:lnTo>
                    <a:pt x="551" y="195"/>
                  </a:lnTo>
                  <a:lnTo>
                    <a:pt x="569" y="197"/>
                  </a:lnTo>
                  <a:lnTo>
                    <a:pt x="587" y="199"/>
                  </a:lnTo>
                  <a:lnTo>
                    <a:pt x="604" y="201"/>
                  </a:lnTo>
                  <a:lnTo>
                    <a:pt x="623" y="203"/>
                  </a:lnTo>
                  <a:lnTo>
                    <a:pt x="620" y="204"/>
                  </a:lnTo>
                  <a:lnTo>
                    <a:pt x="613" y="204"/>
                  </a:lnTo>
                  <a:lnTo>
                    <a:pt x="601" y="207"/>
                  </a:lnTo>
                  <a:lnTo>
                    <a:pt x="585" y="208"/>
                  </a:lnTo>
                  <a:lnTo>
                    <a:pt x="565" y="210"/>
                  </a:lnTo>
                  <a:lnTo>
                    <a:pt x="543" y="211"/>
                  </a:lnTo>
                  <a:lnTo>
                    <a:pt x="518" y="214"/>
                  </a:lnTo>
                  <a:lnTo>
                    <a:pt x="489" y="216"/>
                  </a:lnTo>
                  <a:lnTo>
                    <a:pt x="459" y="218"/>
                  </a:lnTo>
                  <a:lnTo>
                    <a:pt x="427" y="220"/>
                  </a:lnTo>
                  <a:lnTo>
                    <a:pt x="393" y="222"/>
                  </a:lnTo>
                  <a:lnTo>
                    <a:pt x="359" y="223"/>
                  </a:lnTo>
                  <a:lnTo>
                    <a:pt x="325" y="223"/>
                  </a:lnTo>
                  <a:lnTo>
                    <a:pt x="290" y="223"/>
                  </a:lnTo>
                  <a:lnTo>
                    <a:pt x="256" y="222"/>
                  </a:lnTo>
                  <a:lnTo>
                    <a:pt x="222" y="221"/>
                  </a:lnTo>
                  <a:lnTo>
                    <a:pt x="188" y="217"/>
                  </a:lnTo>
                  <a:lnTo>
                    <a:pt x="157" y="214"/>
                  </a:lnTo>
                  <a:lnTo>
                    <a:pt x="127" y="209"/>
                  </a:lnTo>
                  <a:lnTo>
                    <a:pt x="99" y="203"/>
                  </a:lnTo>
                  <a:lnTo>
                    <a:pt x="74" y="196"/>
                  </a:lnTo>
                  <a:lnTo>
                    <a:pt x="52" y="188"/>
                  </a:lnTo>
                  <a:lnTo>
                    <a:pt x="33" y="177"/>
                  </a:lnTo>
                  <a:lnTo>
                    <a:pt x="19" y="165"/>
                  </a:lnTo>
                  <a:lnTo>
                    <a:pt x="7" y="152"/>
                  </a:lnTo>
                  <a:lnTo>
                    <a:pt x="1" y="137"/>
                  </a:lnTo>
                  <a:lnTo>
                    <a:pt x="0" y="119"/>
                  </a:lnTo>
                  <a:lnTo>
                    <a:pt x="4" y="100"/>
                  </a:lnTo>
                  <a:lnTo>
                    <a:pt x="13" y="78"/>
                  </a:lnTo>
                  <a:lnTo>
                    <a:pt x="28" y="55"/>
                  </a:lnTo>
                  <a:lnTo>
                    <a:pt x="51" y="28"/>
                  </a:lnTo>
                  <a:lnTo>
                    <a:pt x="80" y="0"/>
                  </a:lnTo>
                  <a:close/>
                </a:path>
              </a:pathLst>
            </a:custGeom>
            <a:gradFill rotWithShape="0">
              <a:gsLst>
                <a:gs pos="0">
                  <a:srgbClr val="FF0000"/>
                </a:gs>
                <a:gs pos="100000">
                  <a:srgbClr val="760000"/>
                </a:gs>
              </a:gsLst>
              <a:lin ang="5400000" scaled="1"/>
            </a:gradFill>
            <a:ln w="9525">
              <a:noFill/>
              <a:round/>
              <a:headEnd/>
              <a:tailEnd/>
            </a:ln>
          </p:spPr>
          <p:txBody>
            <a:bodyPr/>
            <a:lstStyle/>
            <a:p>
              <a:endParaRPr lang="sk-SK" dirty="0">
                <a:latin typeface="Times New Roman" panose="02020603050405020304" pitchFamily="18" charset="0"/>
              </a:endParaRPr>
            </a:p>
          </p:txBody>
        </p:sp>
        <p:sp>
          <p:nvSpPr>
            <p:cNvPr id="14" name="Text Box 10"/>
            <p:cNvSpPr txBox="1">
              <a:spLocks noChangeArrowheads="1"/>
            </p:cNvSpPr>
            <p:nvPr/>
          </p:nvSpPr>
          <p:spPr bwMode="auto">
            <a:xfrm>
              <a:off x="611560" y="6381328"/>
              <a:ext cx="3744912" cy="274638"/>
            </a:xfrm>
            <a:prstGeom prst="rect">
              <a:avLst/>
            </a:prstGeom>
            <a:noFill/>
            <a:ln w="12700">
              <a:noFill/>
              <a:miter lim="800000"/>
              <a:headEnd/>
              <a:tailEnd/>
            </a:ln>
            <a:effectLst>
              <a:prstShdw prst="shdw17" dist="17961" dir="2700000">
                <a:schemeClr val="accent1">
                  <a:gamma/>
                  <a:shade val="60000"/>
                  <a:invGamma/>
                </a:schemeClr>
              </a:prstShdw>
            </a:effectLst>
          </p:spPr>
          <p:txBody>
            <a:bodyPr>
              <a:spAutoFit/>
            </a:bodyPr>
            <a:lstStyle/>
            <a:p>
              <a:pPr>
                <a:defRPr/>
              </a:pPr>
              <a:r>
                <a:rPr lang="en-US" sz="1200" b="1" i="1" dirty="0" err="1">
                  <a:latin typeface="Times New Roman" panose="02020603050405020304" pitchFamily="18" charset="0"/>
                </a:rPr>
                <a:t>Soci</a:t>
              </a:r>
              <a:r>
                <a:rPr lang="sk-SK" sz="1200" b="1" i="1" dirty="0" err="1">
                  <a:latin typeface="Times New Roman" panose="02020603050405020304" pitchFamily="18" charset="0"/>
                </a:rPr>
                <a:t>álna</a:t>
              </a:r>
              <a:r>
                <a:rPr lang="sk-SK" sz="1200" b="1" i="1" dirty="0">
                  <a:latin typeface="Times New Roman" panose="02020603050405020304" pitchFamily="18" charset="0"/>
                </a:rPr>
                <a:t> poisťovňa</a:t>
              </a:r>
              <a:endParaRPr lang="sk-SK" sz="1000" b="1" i="1" dirty="0">
                <a:latin typeface="Times New Roman" panose="02020603050405020304" pitchFamily="18" charset="0"/>
              </a:endParaRPr>
            </a:p>
          </p:txBody>
        </p:sp>
      </p:grpSp>
    </p:spTree>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Microsoft_Excel_97-2003_Worksheet1.xls"/></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oleObject" Target="../embeddings/Microsoft_Excel_97-2003_Worksheet2.xls"/></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8972" y="2636912"/>
            <a:ext cx="6048672" cy="3744416"/>
          </a:xfrm>
        </p:spPr>
        <p:txBody>
          <a:bodyPr/>
          <a:lstStyle/>
          <a:p>
            <a:r>
              <a:rPr lang="sk-SK" sz="3600" b="1" dirty="0" smtClean="0"/>
              <a:t>Aké je a ako funguje </a:t>
            </a:r>
            <a:br>
              <a:rPr lang="sk-SK" sz="3600" b="1" dirty="0" smtClean="0"/>
            </a:br>
            <a:r>
              <a:rPr lang="sk-SK" sz="3600" b="1" dirty="0" smtClean="0"/>
              <a:t>sociálne poistenie</a:t>
            </a:r>
            <a:br>
              <a:rPr lang="sk-SK" sz="3600" b="1" dirty="0" smtClean="0"/>
            </a:br>
            <a:r>
              <a:rPr lang="sk-SK" sz="3600" b="1" dirty="0"/>
              <a:t/>
            </a:r>
            <a:br>
              <a:rPr lang="sk-SK" sz="3600" b="1" dirty="0"/>
            </a:br>
            <a:r>
              <a:rPr lang="sk-SK" sz="3600" b="1" dirty="0" smtClean="0"/>
              <a:t/>
            </a:r>
            <a:br>
              <a:rPr lang="sk-SK" sz="3600" b="1" dirty="0" smtClean="0"/>
            </a:br>
            <a:r>
              <a:rPr lang="sk-SK" sz="3600" b="1" dirty="0"/>
              <a:t/>
            </a:r>
            <a:br>
              <a:rPr lang="sk-SK" sz="3600" b="1" dirty="0"/>
            </a:br>
            <a:r>
              <a:rPr lang="sk-SK" sz="3600" b="1" dirty="0" smtClean="0"/>
              <a:t/>
            </a:r>
            <a:br>
              <a:rPr lang="sk-SK" sz="3600" b="1" dirty="0" smtClean="0"/>
            </a:br>
            <a:r>
              <a:rPr lang="sk-SK" sz="1800" b="1" dirty="0" smtClean="0"/>
              <a:t>Bratislava, december 2017</a:t>
            </a:r>
            <a:endParaRPr lang="sk-SK" sz="1800" b="1" dirty="0"/>
          </a:p>
        </p:txBody>
      </p:sp>
      <p:sp>
        <p:nvSpPr>
          <p:cNvPr id="3" name="BlokTextu 2"/>
          <p:cNvSpPr txBox="1"/>
          <p:nvPr/>
        </p:nvSpPr>
        <p:spPr>
          <a:xfrm>
            <a:off x="683568" y="4293096"/>
            <a:ext cx="7128793" cy="707886"/>
          </a:xfrm>
          <a:prstGeom prst="rect">
            <a:avLst/>
          </a:prstGeom>
          <a:noFill/>
        </p:spPr>
        <p:txBody>
          <a:bodyPr wrap="square" rtlCol="0">
            <a:spAutoFit/>
          </a:bodyPr>
          <a:lstStyle/>
          <a:p>
            <a:r>
              <a:rPr lang="sk-SK" sz="2000" b="1" dirty="0" smtClean="0">
                <a:latin typeface="Times New Roman" panose="02020603050405020304" pitchFamily="18" charset="0"/>
                <a:cs typeface="Times New Roman" panose="02020603050405020304" pitchFamily="18" charset="0"/>
              </a:rPr>
              <a:t>                Ľubomír Vážny</a:t>
            </a:r>
          </a:p>
          <a:p>
            <a:r>
              <a:rPr lang="sk-SK" sz="2000" b="1" dirty="0" smtClean="0">
                <a:latin typeface="Times New Roman" panose="02020603050405020304" pitchFamily="18" charset="0"/>
                <a:cs typeface="Times New Roman" panose="02020603050405020304" pitchFamily="18" charset="0"/>
              </a:rPr>
              <a:t>generálny riaditeľ Sociálnej poisťovne</a:t>
            </a:r>
            <a:endParaRPr lang="sk-SK" sz="2000" b="1"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395536" y="620688"/>
            <a:ext cx="8640960" cy="360040"/>
          </a:xfrm>
        </p:spPr>
        <p:txBody>
          <a:bodyPr/>
          <a:lstStyle/>
          <a:p>
            <a:r>
              <a:rPr lang="sk-SK" sz="2400" b="1" dirty="0" smtClean="0">
                <a:latin typeface="Times New Roman" panose="02020603050405020304" pitchFamily="18" charset="0"/>
                <a:cs typeface="Times New Roman" panose="02020603050405020304" pitchFamily="18" charset="0"/>
              </a:rPr>
              <a:t>Starnutie v Európe a jeho dopad na činnosť Sociálnej poisťovne</a:t>
            </a:r>
          </a:p>
        </p:txBody>
      </p:sp>
      <p:sp>
        <p:nvSpPr>
          <p:cNvPr id="7" name="Zástupný symbol obsahu 6"/>
          <p:cNvSpPr>
            <a:spLocks noGrp="1"/>
          </p:cNvSpPr>
          <p:nvPr>
            <p:ph idx="1"/>
          </p:nvPr>
        </p:nvSpPr>
        <p:spPr>
          <a:xfrm>
            <a:off x="179512" y="1196752"/>
            <a:ext cx="9145016" cy="4929411"/>
          </a:xfrm>
        </p:spPr>
        <p:txBody>
          <a:bodyPr/>
          <a:lstStyle/>
          <a:p>
            <a:pPr marL="266700" indent="0">
              <a:buNone/>
            </a:pPr>
            <a:endParaRPr lang="sk-SK" sz="1800" dirty="0">
              <a:cs typeface="Times New Roman" panose="02020603050405020304" pitchFamily="18" charset="0"/>
            </a:endParaRPr>
          </a:p>
          <a:p>
            <a:pPr marL="552450" indent="-285750"/>
            <a:r>
              <a:rPr lang="sk-SK" sz="1800" b="1" dirty="0" smtClean="0">
                <a:latin typeface="Times New Roman" panose="02020603050405020304" pitchFamily="18" charset="0"/>
                <a:cs typeface="Times New Roman" panose="02020603050405020304" pitchFamily="18" charset="0"/>
              </a:rPr>
              <a:t>zvyšujúce </a:t>
            </a:r>
            <a:r>
              <a:rPr lang="sk-SK" sz="1800" b="1" dirty="0">
                <a:latin typeface="Times New Roman" panose="02020603050405020304" pitchFamily="18" charset="0"/>
                <a:cs typeface="Times New Roman" panose="02020603050405020304" pitchFamily="18" charset="0"/>
              </a:rPr>
              <a:t>sa výdavky</a:t>
            </a:r>
            <a:r>
              <a:rPr lang="sk-SK" sz="1800" dirty="0">
                <a:latin typeface="Times New Roman" panose="02020603050405020304" pitchFamily="18" charset="0"/>
                <a:cs typeface="Times New Roman" panose="02020603050405020304" pitchFamily="18" charset="0"/>
              </a:rPr>
              <a:t> základného </a:t>
            </a:r>
            <a:r>
              <a:rPr lang="sk-SK" sz="1800" dirty="0" smtClean="0">
                <a:latin typeface="Times New Roman" panose="02020603050405020304" pitchFamily="18" charset="0"/>
                <a:cs typeface="Times New Roman" panose="02020603050405020304" pitchFamily="18" charset="0"/>
              </a:rPr>
              <a:t>fondu starobného poistenia aj v dlhodobom horizonte</a:t>
            </a:r>
            <a:endParaRPr lang="sk-SK" sz="1800" dirty="0">
              <a:latin typeface="Times New Roman" panose="02020603050405020304" pitchFamily="18" charset="0"/>
              <a:cs typeface="Times New Roman" panose="02020603050405020304" pitchFamily="18" charset="0"/>
            </a:endParaRPr>
          </a:p>
          <a:p>
            <a:endParaRPr lang="sk-SK" sz="1800" dirty="0">
              <a:latin typeface="Times New Roman" panose="02020603050405020304" pitchFamily="18" charset="0"/>
              <a:cs typeface="Times New Roman" panose="02020603050405020304" pitchFamily="18" charset="0"/>
            </a:endParaRPr>
          </a:p>
        </p:txBody>
      </p:sp>
      <p:graphicFrame>
        <p:nvGraphicFramePr>
          <p:cNvPr id="8" name="Tabuľka 7"/>
          <p:cNvGraphicFramePr>
            <a:graphicFrameLocks noGrp="1"/>
          </p:cNvGraphicFramePr>
          <p:nvPr>
            <p:extLst>
              <p:ext uri="{D42A27DB-BD31-4B8C-83A1-F6EECF244321}">
                <p14:modId xmlns:p14="http://schemas.microsoft.com/office/powerpoint/2010/main" val="4149062262"/>
              </p:ext>
            </p:extLst>
          </p:nvPr>
        </p:nvGraphicFramePr>
        <p:xfrm>
          <a:off x="611560" y="1988840"/>
          <a:ext cx="8280920" cy="3712690"/>
        </p:xfrm>
        <a:graphic>
          <a:graphicData uri="http://schemas.openxmlformats.org/drawingml/2006/table">
            <a:tbl>
              <a:tblPr/>
              <a:tblGrid>
                <a:gridCol w="2939614"/>
                <a:gridCol w="1020826"/>
                <a:gridCol w="1152128"/>
                <a:gridCol w="1152128"/>
                <a:gridCol w="994155"/>
                <a:gridCol w="1022069"/>
              </a:tblGrid>
              <a:tr h="224337">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12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21112">
                <a:tc>
                  <a:txBody>
                    <a:bodyPr/>
                    <a:lstStyle/>
                    <a:p>
                      <a:pPr algn="ctr" fontAlgn="b"/>
                      <a:r>
                        <a:rPr lang="sk-SK" sz="1400" b="1" i="0" u="none" strike="noStrike" dirty="0" smtClean="0">
                          <a:solidFill>
                            <a:srgbClr val="000000"/>
                          </a:solidFill>
                          <a:effectLst/>
                          <a:latin typeface="Times New Roman" panose="02020603050405020304" pitchFamily="18" charset="0"/>
                        </a:rPr>
                        <a:t>P</a:t>
                      </a:r>
                      <a:r>
                        <a:rPr lang="pt-BR" sz="1400" b="1" i="0" u="none" strike="noStrike" dirty="0" smtClean="0">
                          <a:solidFill>
                            <a:srgbClr val="000000"/>
                          </a:solidFill>
                          <a:effectLst/>
                          <a:latin typeface="Times New Roman" panose="02020603050405020304" pitchFamily="18" charset="0"/>
                        </a:rPr>
                        <a:t> </a:t>
                      </a:r>
                      <a:r>
                        <a:rPr lang="pt-BR" sz="1400" b="1" i="0" u="none" strike="noStrike" dirty="0">
                          <a:solidFill>
                            <a:srgbClr val="000000"/>
                          </a:solidFill>
                          <a:effectLst/>
                          <a:latin typeface="Times New Roman" panose="02020603050405020304" pitchFamily="18" charset="0"/>
                        </a:rPr>
                        <a:t>o č e t   v y p l á c a n ý c 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400" b="0" i="0" u="none" strike="noStrike" dirty="0">
                          <a:solidFill>
                            <a:srgbClr val="000000"/>
                          </a:solidFill>
                          <a:effectLst/>
                          <a:latin typeface="Times New Roman" panose="02020603050405020304" pitchFamily="18" charset="0"/>
                        </a:rPr>
                        <a:t>k 31.12.2013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400" b="0" i="0" u="none" strike="noStrike" dirty="0">
                          <a:solidFill>
                            <a:srgbClr val="000000"/>
                          </a:solidFill>
                          <a:effectLst/>
                          <a:latin typeface="Times New Roman" panose="02020603050405020304" pitchFamily="18" charset="0"/>
                        </a:rPr>
                        <a:t>k 31.12.2014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400" b="0" i="0" u="none" strike="noStrike" dirty="0">
                          <a:solidFill>
                            <a:srgbClr val="000000"/>
                          </a:solidFill>
                          <a:effectLst/>
                          <a:latin typeface="Times New Roman" panose="02020603050405020304" pitchFamily="18" charset="0"/>
                        </a:rPr>
                        <a:t>k 31.12.2015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400" b="0" i="0" u="none" strike="noStrike" dirty="0">
                          <a:solidFill>
                            <a:srgbClr val="000000"/>
                          </a:solidFill>
                          <a:effectLst/>
                          <a:latin typeface="Times New Roman" panose="02020603050405020304" pitchFamily="18" charset="0"/>
                        </a:rPr>
                        <a:t>k 31.12.2016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400" b="0" i="0" u="none" strike="noStrike" dirty="0">
                          <a:solidFill>
                            <a:srgbClr val="000000"/>
                          </a:solidFill>
                          <a:effectLst/>
                          <a:latin typeface="Times New Roman" panose="02020603050405020304" pitchFamily="18" charset="0"/>
                        </a:rPr>
                        <a:t>k 31.10.2017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4337">
                <a:tc>
                  <a:txBody>
                    <a:bodyPr/>
                    <a:lstStyle/>
                    <a:p>
                      <a:pPr algn="l" fontAlgn="b"/>
                      <a:r>
                        <a:rPr lang="sk-SK" sz="1600" b="0" i="0" u="none" strike="noStrike" dirty="0" smtClean="0">
                          <a:solidFill>
                            <a:srgbClr val="000000"/>
                          </a:solidFill>
                          <a:effectLst/>
                          <a:latin typeface="Times New Roman" panose="02020603050405020304" pitchFamily="18" charset="0"/>
                        </a:rPr>
                        <a:t>starobných </a:t>
                      </a:r>
                      <a:r>
                        <a:rPr lang="sk-SK" sz="1600" b="0" i="0" u="none" strike="noStrike" dirty="0">
                          <a:solidFill>
                            <a:srgbClr val="000000"/>
                          </a:solidFill>
                          <a:effectLst/>
                          <a:latin typeface="Times New Roman" panose="02020603050405020304" pitchFamily="18" charset="0"/>
                        </a:rPr>
                        <a:t>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988 277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1 018 814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1 032 197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1 048 842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1 057 578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337">
                <a:tc>
                  <a:txBody>
                    <a:bodyPr/>
                    <a:lstStyle/>
                    <a:p>
                      <a:pPr algn="l" fontAlgn="b"/>
                      <a:r>
                        <a:rPr lang="sk-SK" sz="1600" b="0" i="0" u="none" strike="noStrike" dirty="0">
                          <a:solidFill>
                            <a:srgbClr val="000000"/>
                          </a:solidFill>
                          <a:effectLst/>
                          <a:latin typeface="Times New Roman" panose="02020603050405020304" pitchFamily="18" charset="0"/>
                        </a:rPr>
                        <a:t>p</a:t>
                      </a:r>
                      <a:r>
                        <a:rPr lang="sk-SK" sz="1600" b="0" i="0" u="none" strike="noStrike" dirty="0" smtClean="0">
                          <a:solidFill>
                            <a:srgbClr val="000000"/>
                          </a:solidFill>
                          <a:effectLst/>
                          <a:latin typeface="Times New Roman" panose="02020603050405020304" pitchFamily="18" charset="0"/>
                        </a:rPr>
                        <a:t>redčasných </a:t>
                      </a:r>
                      <a:r>
                        <a:rPr lang="sk-SK" sz="1600" b="0" i="0" u="none" strike="noStrike" dirty="0">
                          <a:solidFill>
                            <a:srgbClr val="000000"/>
                          </a:solidFill>
                          <a:effectLst/>
                          <a:latin typeface="Times New Roman" panose="02020603050405020304" pitchFamily="18" charset="0"/>
                        </a:rPr>
                        <a:t>starobných 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21 935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21 348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18 351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20 232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17 825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7503">
                <a:tc>
                  <a:txBody>
                    <a:bodyPr/>
                    <a:lstStyle/>
                    <a:p>
                      <a:pPr algn="l" fontAlgn="b"/>
                      <a:r>
                        <a:rPr lang="sk-SK" sz="1600" b="0" i="0" u="none" strike="noStrike" dirty="0">
                          <a:solidFill>
                            <a:srgbClr val="000000"/>
                          </a:solidFill>
                          <a:effectLst/>
                          <a:latin typeface="Times New Roman" panose="02020603050405020304" pitchFamily="18" charset="0"/>
                        </a:rPr>
                        <a:t>spolu starobných a predčasných starobných 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1 010 212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1 040 162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1 050 548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1 069 074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1 075 403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337">
                <a:tc>
                  <a:txBody>
                    <a:bodyPr/>
                    <a:lstStyle/>
                    <a:p>
                      <a:pPr algn="l" fontAlgn="b"/>
                      <a:r>
                        <a:rPr lang="sk-SK" sz="1600" b="0" i="0" u="none" strike="noStrike" dirty="0">
                          <a:solidFill>
                            <a:srgbClr val="000000"/>
                          </a:solidFill>
                          <a:effectLst/>
                          <a:latin typeface="Times New Roman" panose="02020603050405020304" pitchFamily="18" charset="0"/>
                        </a:rPr>
                        <a:t> medziročný nárast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k-SK" sz="1600" b="0" i="0" u="none" strike="noStrike" dirty="0">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29 950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10 386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18 526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6 329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337">
                <a:tc>
                  <a:txBody>
                    <a:bodyPr/>
                    <a:lstStyle/>
                    <a:p>
                      <a:pPr algn="l" fontAlgn="b"/>
                      <a:endParaRPr lang="sk-SK" sz="16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sk-SK" sz="16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sk-SK" sz="16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sk-SK" sz="16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sk-SK" sz="1600" b="0" i="0" u="none" strike="noStrike" dirty="0">
                        <a:solidFill>
                          <a:srgbClr val="000000"/>
                        </a:solidFill>
                        <a:effectLst/>
                        <a:latin typeface="Times New Roman" panose="02020603050405020304" pitchFamily="18"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v tis. Eur</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112">
                <a:tc>
                  <a:txBody>
                    <a:bodyPr/>
                    <a:lstStyle/>
                    <a:p>
                      <a:pPr algn="ctr" fontAlgn="b"/>
                      <a:r>
                        <a:rPr lang="sk-SK" sz="1600" b="1" i="0" u="none" strike="noStrike" dirty="0" smtClean="0">
                          <a:solidFill>
                            <a:srgbClr val="000000"/>
                          </a:solidFill>
                          <a:effectLst/>
                          <a:latin typeface="Times New Roman" panose="02020603050405020304" pitchFamily="18" charset="0"/>
                        </a:rPr>
                        <a:t>Výdavky základného</a:t>
                      </a:r>
                      <a:r>
                        <a:rPr lang="sk-SK" sz="1600" b="1" i="0" u="none" strike="noStrike" baseline="0" dirty="0" smtClean="0">
                          <a:solidFill>
                            <a:srgbClr val="000000"/>
                          </a:solidFill>
                          <a:effectLst/>
                          <a:latin typeface="Times New Roman" panose="02020603050405020304" pitchFamily="18" charset="0"/>
                        </a:rPr>
                        <a:t> fondu starobného poistenia na úhradu</a:t>
                      </a:r>
                      <a:endParaRPr lang="pt-BR" sz="1600" b="1" i="0" u="none" strike="noStrike" dirty="0">
                        <a:solidFill>
                          <a:srgbClr val="000000"/>
                        </a:solidFill>
                        <a:effectLst/>
                        <a:latin typeface="Times New Roman" panose="02020603050405020304"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600" b="0" i="0" u="none" strike="noStrike" dirty="0">
                          <a:solidFill>
                            <a:srgbClr val="000000"/>
                          </a:solidFill>
                          <a:effectLst/>
                          <a:latin typeface="Times New Roman" panose="020206030504050203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600" b="0" i="0" u="none" strike="noStrike" dirty="0">
                          <a:solidFill>
                            <a:srgbClr val="000000"/>
                          </a:solidFill>
                          <a:effectLst/>
                          <a:latin typeface="Times New Roman" panose="02020603050405020304"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600" b="0" i="0" u="none" strike="noStrike" dirty="0">
                          <a:solidFill>
                            <a:srgbClr val="000000"/>
                          </a:solidFill>
                          <a:effectLst/>
                          <a:latin typeface="Times New Roman" panose="020206030504050203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600" b="0" i="0" u="none" strike="noStrike" dirty="0">
                          <a:solidFill>
                            <a:srgbClr val="000000"/>
                          </a:solidFill>
                          <a:effectLst/>
                          <a:latin typeface="Times New Roman" panose="02020603050405020304" pitchFamily="18" charset="0"/>
                        </a:rPr>
                        <a:t>2016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sk-SK" sz="1400" b="0" i="0" u="none" strike="noStrike" dirty="0">
                          <a:solidFill>
                            <a:srgbClr val="000000"/>
                          </a:solidFill>
                          <a:effectLst/>
                          <a:latin typeface="Times New Roman" panose="02020603050405020304" pitchFamily="18" charset="0"/>
                        </a:rPr>
                        <a:t>k 31.10.</a:t>
                      </a:r>
                      <a:r>
                        <a:rPr lang="sk-SK" sz="1600" b="0" i="0" u="none" strike="noStrike" dirty="0">
                          <a:solidFill>
                            <a:srgbClr val="000000"/>
                          </a:solidFill>
                          <a:effectLst/>
                          <a:latin typeface="Times New Roman" panose="02020603050405020304" pitchFamily="18" charset="0"/>
                        </a:rPr>
                        <a:t>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4337">
                <a:tc>
                  <a:txBody>
                    <a:bodyPr/>
                    <a:lstStyle/>
                    <a:p>
                      <a:pPr algn="l" fontAlgn="b"/>
                      <a:r>
                        <a:rPr lang="sk-SK" sz="1600" b="0" i="0" u="none" strike="noStrike" dirty="0">
                          <a:solidFill>
                            <a:srgbClr val="000000"/>
                          </a:solidFill>
                          <a:effectLst/>
                          <a:latin typeface="Times New Roman" panose="02020603050405020304" pitchFamily="18" charset="0"/>
                        </a:rPr>
                        <a:t>s</a:t>
                      </a:r>
                      <a:r>
                        <a:rPr lang="sk-SK" sz="1600" b="0" i="0" u="none" strike="noStrike" dirty="0" smtClean="0">
                          <a:solidFill>
                            <a:srgbClr val="000000"/>
                          </a:solidFill>
                          <a:effectLst/>
                          <a:latin typeface="Times New Roman" panose="02020603050405020304" pitchFamily="18" charset="0"/>
                        </a:rPr>
                        <a:t>tarobných </a:t>
                      </a:r>
                      <a:r>
                        <a:rPr lang="sk-SK" sz="1600" b="0" i="0" u="none" strike="noStrike" dirty="0">
                          <a:solidFill>
                            <a:srgbClr val="000000"/>
                          </a:solidFill>
                          <a:effectLst/>
                          <a:latin typeface="Times New Roman" panose="02020603050405020304" pitchFamily="18" charset="0"/>
                        </a:rPr>
                        <a:t>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4 391 172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4 722 099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4 884 527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4 957 402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4 312 597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4337">
                <a:tc>
                  <a:txBody>
                    <a:bodyPr/>
                    <a:lstStyle/>
                    <a:p>
                      <a:pPr algn="l" fontAlgn="b"/>
                      <a:r>
                        <a:rPr lang="sk-SK" sz="1600" b="0" i="0" u="none" strike="noStrike" dirty="0">
                          <a:solidFill>
                            <a:srgbClr val="000000"/>
                          </a:solidFill>
                          <a:effectLst/>
                          <a:latin typeface="Times New Roman" panose="02020603050405020304" pitchFamily="18" charset="0"/>
                        </a:rPr>
                        <a:t>p</a:t>
                      </a:r>
                      <a:r>
                        <a:rPr lang="sk-SK" sz="1600" b="0" i="0" u="none" strike="noStrike" dirty="0" smtClean="0">
                          <a:solidFill>
                            <a:srgbClr val="000000"/>
                          </a:solidFill>
                          <a:effectLst/>
                          <a:latin typeface="Times New Roman" panose="02020603050405020304" pitchFamily="18" charset="0"/>
                        </a:rPr>
                        <a:t>redčasných </a:t>
                      </a:r>
                      <a:r>
                        <a:rPr lang="sk-SK" sz="1600" b="0" i="0" u="none" strike="noStrike" dirty="0">
                          <a:solidFill>
                            <a:srgbClr val="000000"/>
                          </a:solidFill>
                          <a:effectLst/>
                          <a:latin typeface="Times New Roman" panose="02020603050405020304" pitchFamily="18" charset="0"/>
                        </a:rPr>
                        <a:t>starobných 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117 644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102 890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101 885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104 576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95 554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437569">
                <a:tc>
                  <a:txBody>
                    <a:bodyPr/>
                    <a:lstStyle/>
                    <a:p>
                      <a:pPr algn="l" fontAlgn="b"/>
                      <a:r>
                        <a:rPr lang="sk-SK" sz="1600" b="0" i="0" u="none" strike="noStrike" dirty="0">
                          <a:solidFill>
                            <a:srgbClr val="000000"/>
                          </a:solidFill>
                          <a:effectLst/>
                          <a:latin typeface="Times New Roman" panose="02020603050405020304" pitchFamily="18" charset="0"/>
                        </a:rPr>
                        <a:t>spolu starobných a predčasných starobných dôchodkov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4 508 816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4 824 989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4 986 412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5 061 978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1" i="0" u="none" strike="noStrike" dirty="0">
                          <a:solidFill>
                            <a:srgbClr val="000000"/>
                          </a:solidFill>
                          <a:effectLst/>
                          <a:latin typeface="Times New Roman" panose="02020603050405020304" pitchFamily="18" charset="0"/>
                        </a:rPr>
                        <a:t>4 408 151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4337">
                <a:tc>
                  <a:txBody>
                    <a:bodyPr/>
                    <a:lstStyle/>
                    <a:p>
                      <a:pPr algn="l" fontAlgn="b"/>
                      <a:r>
                        <a:rPr lang="sk-SK" sz="1600" b="0" i="0" u="none" strike="noStrike" dirty="0" smtClean="0">
                          <a:solidFill>
                            <a:srgbClr val="000000"/>
                          </a:solidFill>
                          <a:effectLst/>
                          <a:latin typeface="Times New Roman" panose="02020603050405020304" pitchFamily="18" charset="0"/>
                        </a:rPr>
                        <a:t>medziročný</a:t>
                      </a:r>
                      <a:r>
                        <a:rPr lang="sk-SK" sz="1600" b="0" i="0" u="none" strike="noStrike" baseline="0" dirty="0" smtClean="0">
                          <a:solidFill>
                            <a:srgbClr val="000000"/>
                          </a:solidFill>
                          <a:effectLst/>
                          <a:latin typeface="Times New Roman" panose="02020603050405020304" pitchFamily="18" charset="0"/>
                        </a:rPr>
                        <a:t> nárast</a:t>
                      </a:r>
                      <a:endParaRPr lang="sk-SK" sz="1600" b="0" i="0" u="none" strike="noStrike" dirty="0">
                        <a:solidFill>
                          <a:srgbClr val="000000"/>
                        </a:solidFill>
                        <a:effectLst/>
                        <a:latin typeface="Times New Roman" panose="02020603050405020304"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k-SK" sz="1600" b="0" i="0" u="none" strike="noStrike" dirty="0">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316 173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161 423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sk-SK" sz="1600" b="0" i="0" u="none" strike="noStrike" dirty="0">
                          <a:solidFill>
                            <a:srgbClr val="000000"/>
                          </a:solidFill>
                          <a:effectLst/>
                          <a:latin typeface="Times New Roman" panose="02020603050405020304" pitchFamily="18" charset="0"/>
                        </a:rPr>
                        <a:t>75 566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k-SK" sz="1600" b="0" i="0" u="none" strike="noStrike" dirty="0">
                          <a:solidFill>
                            <a:srgbClr val="000000"/>
                          </a:solidFill>
                          <a:effectLst/>
                          <a:latin typeface="Times New Roman" panose="02020603050405020304"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57383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ctrTitle"/>
          </p:nvPr>
        </p:nvSpPr>
        <p:spPr bwMode="auto">
          <a:xfrm>
            <a:off x="611188" y="476250"/>
            <a:ext cx="7772400" cy="576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latin typeface="Times New Roman" panose="02020603050405020304" pitchFamily="18" charset="0"/>
                <a:cs typeface="Times New Roman" panose="02020603050405020304" pitchFamily="18" charset="0"/>
              </a:rPr>
              <a:t>Dôchodkový vek v Slovenskej republike</a:t>
            </a:r>
          </a:p>
        </p:txBody>
      </p:sp>
      <p:sp>
        <p:nvSpPr>
          <p:cNvPr id="3" name="Podnadpis 2"/>
          <p:cNvSpPr>
            <a:spLocks noGrp="1"/>
          </p:cNvSpPr>
          <p:nvPr>
            <p:ph type="subTitle" idx="1"/>
          </p:nvPr>
        </p:nvSpPr>
        <p:spPr>
          <a:xfrm>
            <a:off x="684213" y="5805488"/>
            <a:ext cx="8135937" cy="503237"/>
          </a:xfrm>
        </p:spPr>
        <p:txBody>
          <a:bodyPr/>
          <a:lstStyle/>
          <a:p>
            <a:pPr algn="just">
              <a:defRPr/>
            </a:pPr>
            <a:r>
              <a:rPr lang="sk-SK" altLang="sk-SK" sz="1400" dirty="0">
                <a:solidFill>
                  <a:schemeClr val="tx1"/>
                </a:solidFill>
                <a:cs typeface="Times New Roman" panose="02020603050405020304" pitchFamily="18" charset="0"/>
              </a:rPr>
              <a:t>*</a:t>
            </a:r>
            <a:r>
              <a:rPr lang="sk-SK" altLang="sk-SK" sz="1200" dirty="0">
                <a:solidFill>
                  <a:schemeClr val="tx1"/>
                </a:solidFill>
                <a:latin typeface="Times New Roman" panose="02020603050405020304" pitchFamily="18" charset="0"/>
                <a:cs typeface="Times New Roman" panose="02020603050405020304" pitchFamily="18" charset="0"/>
              </a:rPr>
              <a:t>Dôchodkový vek sa nevzťahuje na ženy v závislosti od počtu vychovaných detí a na poistencov, ktorí pracovali potrebný počet rokov v zamestnaní zaradenom do I. pracovnej kategórie, I. a/alebo II. kategórií funkcií.</a:t>
            </a:r>
          </a:p>
          <a:p>
            <a:pPr>
              <a:defRPr/>
            </a:pPr>
            <a:endParaRPr lang="sk-SK" dirty="0"/>
          </a:p>
        </p:txBody>
      </p:sp>
      <p:graphicFrame>
        <p:nvGraphicFramePr>
          <p:cNvPr id="15364" name="Graf 4"/>
          <p:cNvGraphicFramePr>
            <a:graphicFrameLocks/>
          </p:cNvGraphicFramePr>
          <p:nvPr/>
        </p:nvGraphicFramePr>
        <p:xfrm>
          <a:off x="488950" y="1346200"/>
          <a:ext cx="8597900" cy="4165600"/>
        </p:xfrm>
        <a:graphic>
          <a:graphicData uri="http://schemas.openxmlformats.org/presentationml/2006/ole">
            <mc:AlternateContent xmlns:mc="http://schemas.openxmlformats.org/markup-compatibility/2006">
              <mc:Choice xmlns:v="urn:schemas-microsoft-com:vml" Requires="v">
                <p:oleObj spid="_x0000_s1050" r:id="rId4" imgW="8602202" imgH="4163929" progId="Excel.Chart.8">
                  <p:embed/>
                </p:oleObj>
              </mc:Choice>
              <mc:Fallback>
                <p:oleObj r:id="rId4" imgW="8602202" imgH="4163929"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8950" y="1346200"/>
                        <a:ext cx="859790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467494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title"/>
          </p:nvPr>
        </p:nvSpPr>
        <p:spPr bwMode="auto">
          <a:xfrm>
            <a:off x="467544" y="620688"/>
            <a:ext cx="8229600" cy="15843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t>Zvýšenie maximálneho denného vymeriavacieho základu na určenie výšky ND od 1. 1. 2017 </a:t>
            </a:r>
            <a:r>
              <a:rPr lang="sk-SK" altLang="sk-SK" sz="2800" b="1" dirty="0" smtClean="0"/>
              <a:t/>
            </a:r>
            <a:br>
              <a:rPr lang="sk-SK" altLang="sk-SK" sz="2800" b="1" dirty="0" smtClean="0"/>
            </a:br>
            <a:r>
              <a:rPr lang="sk-SK" altLang="sk-SK" sz="2800" b="1" dirty="0" smtClean="0"/>
              <a:t>a </a:t>
            </a:r>
            <a:r>
              <a:rPr lang="sk-SK" altLang="sk-SK" sz="2800" b="1" dirty="0" smtClean="0"/>
              <a:t>zvýšenie materského od 1</a:t>
            </a:r>
            <a:r>
              <a:rPr lang="sk-SK" altLang="sk-SK" sz="2800" b="1" dirty="0" smtClean="0"/>
              <a:t>. 5. 2017</a:t>
            </a:r>
            <a:endParaRPr lang="sk-SK" altLang="sk-SK" sz="2800" b="1" dirty="0" smtClean="0"/>
          </a:p>
        </p:txBody>
      </p:sp>
      <p:sp>
        <p:nvSpPr>
          <p:cNvPr id="16387" name="Zástupný symbol obsahu 2"/>
          <p:cNvSpPr>
            <a:spLocks noGrp="1"/>
          </p:cNvSpPr>
          <p:nvPr>
            <p:ph idx="1"/>
          </p:nvPr>
        </p:nvSpPr>
        <p:spPr bwMode="auto">
          <a:xfrm>
            <a:off x="395536" y="2348880"/>
            <a:ext cx="8229600" cy="3960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just">
              <a:buNone/>
            </a:pPr>
            <a:r>
              <a:rPr lang="sk-SK" altLang="sk-SK" sz="1800" dirty="0" smtClean="0"/>
              <a:t>S účinnosťou od 1. 1. 2017 bol </a:t>
            </a:r>
            <a:r>
              <a:rPr lang="sk-SK" altLang="sk-SK" sz="1800" b="1" dirty="0" smtClean="0"/>
              <a:t>zvýšený maximálny denný vymeriavací základ</a:t>
            </a:r>
            <a:r>
              <a:rPr lang="sk-SK" altLang="sk-SK" sz="1800" dirty="0" smtClean="0"/>
              <a:t>,                     z ktorého sa vypočítajú </a:t>
            </a:r>
            <a:r>
              <a:rPr lang="sk-SK" altLang="sk-SK" sz="1800" b="1" dirty="0" smtClean="0"/>
              <a:t>nemocenské dávky </a:t>
            </a:r>
            <a:r>
              <a:rPr lang="sk-SK" altLang="sk-SK" sz="1800" dirty="0" smtClean="0"/>
              <a:t>z 1,5-násobku </a:t>
            </a:r>
            <a:r>
              <a:rPr lang="sk-SK" altLang="sk-SK" sz="1800" b="1" dirty="0" smtClean="0"/>
              <a:t>na 2-násobok priemernej mzdy </a:t>
            </a:r>
            <a:r>
              <a:rPr lang="sk-SK" altLang="sk-SK" sz="1800" dirty="0" smtClean="0"/>
              <a:t>spred dvoch rokov, čo spôsobilo </a:t>
            </a:r>
            <a:r>
              <a:rPr lang="sk-SK" altLang="sk-SK" sz="1800" b="1" dirty="0" smtClean="0"/>
              <a:t>nárast poberateľov nemocenského a aj zvýšenie jeho súm</a:t>
            </a:r>
          </a:p>
          <a:p>
            <a:pPr lvl="1" algn="just">
              <a:buFont typeface="Arial" panose="020B0604020202020204" pitchFamily="34" charset="0"/>
              <a:buChar char="•"/>
            </a:pPr>
            <a:r>
              <a:rPr lang="sk-SK" altLang="sk-SK" sz="1600" dirty="0" smtClean="0"/>
              <a:t>predpokladaný nárast vyplateného nemocenského v roku 2017 → o 44 000 poberateľov viac ako v roku 2016, </a:t>
            </a:r>
          </a:p>
          <a:p>
            <a:pPr lvl="1" algn="just">
              <a:buFont typeface="Arial" panose="020B0604020202020204" pitchFamily="34" charset="0"/>
              <a:buChar char="•"/>
            </a:pPr>
            <a:r>
              <a:rPr lang="sk-SK" altLang="sk-SK" sz="1600" dirty="0" smtClean="0"/>
              <a:t>predpokladaný nárast súm nemocenského v roku 2017 → o 52 400 000 EUR viac ako                    v roku 2016.  </a:t>
            </a:r>
          </a:p>
          <a:p>
            <a:pPr marL="0" indent="0" algn="just">
              <a:buNone/>
            </a:pPr>
            <a:r>
              <a:rPr lang="sk-SK" altLang="sk-SK" sz="1800" dirty="0" smtClean="0"/>
              <a:t>S účinnosťou od 1. 5. 2017 bolo </a:t>
            </a:r>
            <a:r>
              <a:rPr lang="sk-SK" altLang="sk-SK" sz="1800" b="1" dirty="0" smtClean="0"/>
              <a:t>zvýšené materské</a:t>
            </a:r>
            <a:r>
              <a:rPr lang="sk-SK" altLang="sk-SK" sz="1800" dirty="0" smtClean="0"/>
              <a:t> zo 70 % denného vymeriavacieho základu </a:t>
            </a:r>
            <a:r>
              <a:rPr lang="sk-SK" altLang="sk-SK" sz="1800" b="1" dirty="0" smtClean="0"/>
              <a:t>na 75 % denného vymeriavacieho základu</a:t>
            </a:r>
            <a:r>
              <a:rPr lang="sk-SK" altLang="sk-SK" sz="1800" dirty="0" smtClean="0"/>
              <a:t>, čo spôsobilo </a:t>
            </a:r>
            <a:r>
              <a:rPr lang="sk-SK" altLang="sk-SK" sz="1800" b="1" dirty="0" smtClean="0"/>
              <a:t>zvýšenie súm</a:t>
            </a:r>
            <a:r>
              <a:rPr lang="sk-SK" altLang="sk-SK" sz="1800" dirty="0" smtClean="0"/>
              <a:t> </a:t>
            </a:r>
            <a:r>
              <a:rPr lang="sk-SK" altLang="sk-SK" sz="1800" dirty="0" smtClean="0"/>
              <a:t>materského, </a:t>
            </a:r>
            <a:r>
              <a:rPr lang="sk-SK" altLang="sk-SK" sz="1800" dirty="0" smtClean="0"/>
              <a:t>a taktiež </a:t>
            </a:r>
            <a:r>
              <a:rPr lang="sk-SK" altLang="sk-SK" sz="1800" b="1" dirty="0" smtClean="0"/>
              <a:t>nárast poberateľov materského otcami</a:t>
            </a:r>
          </a:p>
          <a:p>
            <a:pPr lvl="1" algn="just">
              <a:buFont typeface="Arial" panose="020B0604020202020204" pitchFamily="34" charset="0"/>
              <a:buChar char="•"/>
            </a:pPr>
            <a:r>
              <a:rPr lang="sk-SK" altLang="sk-SK" sz="1600" dirty="0" smtClean="0"/>
              <a:t>predpokladaný nárast poberateľov MAT v roku 2017 → o 6 000 poberateľov  viac ako                v roku 2016,</a:t>
            </a:r>
          </a:p>
          <a:p>
            <a:pPr lvl="1" algn="just">
              <a:buFont typeface="Arial" panose="020B0604020202020204" pitchFamily="34" charset="0"/>
              <a:buChar char="•"/>
            </a:pPr>
            <a:r>
              <a:rPr lang="sk-SK" altLang="sk-SK" sz="1600" dirty="0" smtClean="0"/>
              <a:t>predpokladaný nárast súm materského v roku → o 43 000 </a:t>
            </a:r>
            <a:r>
              <a:rPr lang="sk-SK" altLang="sk-SK" sz="1600" dirty="0" err="1" smtClean="0"/>
              <a:t>000</a:t>
            </a:r>
            <a:r>
              <a:rPr lang="sk-SK" altLang="sk-SK" sz="1600" dirty="0" smtClean="0"/>
              <a:t> EUR viac ako v roku 2016.</a:t>
            </a:r>
          </a:p>
        </p:txBody>
      </p:sp>
    </p:spTree>
    <p:extLst>
      <p:ext uri="{BB962C8B-B14F-4D97-AF65-F5344CB8AC3E}">
        <p14:creationId xmlns:p14="http://schemas.microsoft.com/office/powerpoint/2010/main" val="1859423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ctrTitle"/>
          </p:nvPr>
        </p:nvSpPr>
        <p:spPr bwMode="auto">
          <a:xfrm>
            <a:off x="684213" y="549275"/>
            <a:ext cx="77724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latin typeface="Times New Roman" panose="02020603050405020304" pitchFamily="18" charset="0"/>
                <a:cs typeface="Times New Roman" panose="02020603050405020304" pitchFamily="18" charset="0"/>
              </a:rPr>
              <a:t>Ďalšie úlohy Sociálnej poisťovne</a:t>
            </a:r>
          </a:p>
        </p:txBody>
      </p:sp>
      <p:sp>
        <p:nvSpPr>
          <p:cNvPr id="3" name="Podnadpis 2"/>
          <p:cNvSpPr>
            <a:spLocks noGrp="1"/>
          </p:cNvSpPr>
          <p:nvPr>
            <p:ph type="subTitle" idx="1"/>
          </p:nvPr>
        </p:nvSpPr>
        <p:spPr>
          <a:xfrm>
            <a:off x="611188" y="1196975"/>
            <a:ext cx="8137525" cy="5183188"/>
          </a:xfrm>
        </p:spPr>
        <p:txBody>
          <a:bodyPr/>
          <a:lstStyle/>
          <a:p>
            <a:pPr marL="0" lvl="1">
              <a:lnSpc>
                <a:spcPct val="90000"/>
              </a:lnSpc>
              <a:spcAft>
                <a:spcPts val="1200"/>
              </a:spcAft>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marL="0" lvl="1" algn="just">
              <a:lnSpc>
                <a:spcPct val="90000"/>
              </a:lnSpc>
              <a:spcAft>
                <a:spcPts val="1200"/>
              </a:spcAft>
              <a:defRPr/>
            </a:pPr>
            <a:r>
              <a:rPr lang="sk-SK" sz="2000" dirty="0" smtClean="0">
                <a:solidFill>
                  <a:schemeClr val="tx1"/>
                </a:solidFill>
                <a:latin typeface="Times New Roman" panose="02020603050405020304" pitchFamily="18" charset="0"/>
                <a:cs typeface="Times New Roman" panose="02020603050405020304" pitchFamily="18" charset="0"/>
              </a:rPr>
              <a:t>Okrem priznávania dôchodkových dávok a ich zmien Sociálna poisťovňa </a:t>
            </a:r>
            <a:br>
              <a:rPr lang="sk-SK" sz="2000" dirty="0" smtClean="0">
                <a:solidFill>
                  <a:schemeClr val="tx1"/>
                </a:solidFill>
                <a:latin typeface="Times New Roman" panose="02020603050405020304" pitchFamily="18" charset="0"/>
                <a:cs typeface="Times New Roman" panose="02020603050405020304" pitchFamily="18" charset="0"/>
              </a:rPr>
            </a:br>
            <a:r>
              <a:rPr lang="sk-SK" sz="2000" dirty="0" smtClean="0">
                <a:solidFill>
                  <a:schemeClr val="tx1"/>
                </a:solidFill>
                <a:latin typeface="Times New Roman" panose="02020603050405020304" pitchFamily="18" charset="0"/>
                <a:cs typeface="Times New Roman" panose="02020603050405020304" pitchFamily="18" charset="0"/>
              </a:rPr>
              <a:t>v súčasnosti zabezpečuje nasledujúce hromadné spracovania: </a:t>
            </a:r>
          </a:p>
          <a:p>
            <a:pPr marL="0" lvl="1" algn="just">
              <a:lnSpc>
                <a:spcPct val="90000"/>
              </a:lnSpc>
              <a:spcAft>
                <a:spcPts val="1200"/>
              </a:spcAft>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Font typeface="+mj-lt"/>
              <a:buAutoNum type="arabicParenR"/>
              <a:defRPr/>
            </a:pPr>
            <a:r>
              <a:rPr lang="sk-SK" sz="2000" b="1" dirty="0">
                <a:solidFill>
                  <a:schemeClr val="tx1"/>
                </a:solidFill>
                <a:latin typeface="Times New Roman" panose="02020603050405020304" pitchFamily="18" charset="0"/>
                <a:cs typeface="Times New Roman" panose="02020603050405020304" pitchFamily="18" charset="0"/>
              </a:rPr>
              <a:t>Z</a:t>
            </a:r>
            <a:r>
              <a:rPr lang="sk-SK" sz="2000" b="1" dirty="0" smtClean="0">
                <a:solidFill>
                  <a:schemeClr val="tx1"/>
                </a:solidFill>
                <a:latin typeface="Times New Roman" panose="02020603050405020304" pitchFamily="18" charset="0"/>
                <a:cs typeface="Times New Roman" panose="02020603050405020304" pitchFamily="18" charset="0"/>
              </a:rPr>
              <a:t>výšenie príspevku účastníkom národného boja za oslobodenie a vdovám a vdovcom po týchto osobách</a:t>
            </a:r>
          </a:p>
          <a:p>
            <a:pPr marL="0" lvl="1" algn="just">
              <a:spcBef>
                <a:spcPts val="0"/>
              </a:spcBef>
              <a:spcAft>
                <a:spcPts val="300"/>
              </a:spcAft>
              <a:defRPr/>
            </a:pPr>
            <a:endParaRPr lang="sk-SK" sz="2000" b="1" dirty="0" smtClean="0">
              <a:solidFill>
                <a:schemeClr val="tx1"/>
              </a:solidFill>
              <a:latin typeface="Times New Roman" panose="02020603050405020304" pitchFamily="18" charset="0"/>
              <a:cs typeface="Times New Roman" panose="02020603050405020304" pitchFamily="18" charset="0"/>
            </a:endParaRPr>
          </a:p>
          <a:p>
            <a:pPr marL="800100" lvl="2" indent="-342900" algn="just">
              <a:spcBef>
                <a:spcPts val="0"/>
              </a:spcBef>
              <a:spcAft>
                <a:spcPts val="300"/>
              </a:spcAft>
              <a:buFont typeface="Arial" panose="020B0604020202020204" pitchFamily="34" charset="0"/>
              <a:buChar char="•"/>
              <a:defRPr/>
            </a:pPr>
            <a:r>
              <a:rPr lang="sk-SK" sz="2000" dirty="0" smtClean="0">
                <a:solidFill>
                  <a:schemeClr val="tx1"/>
                </a:solidFill>
                <a:latin typeface="Times New Roman" panose="02020603050405020304" pitchFamily="18" charset="0"/>
                <a:cs typeface="Times New Roman" panose="02020603050405020304" pitchFamily="18" charset="0"/>
              </a:rPr>
              <a:t>počet zvýšených príspevkov</a:t>
            </a:r>
          </a:p>
          <a:p>
            <a:pPr marL="914400" lvl="3" algn="just">
              <a:spcBef>
                <a:spcPts val="0"/>
              </a:spcBef>
              <a:spcAft>
                <a:spcPts val="300"/>
              </a:spcAft>
              <a:defRPr/>
            </a:pPr>
            <a:r>
              <a:rPr lang="sk-SK" sz="1800" dirty="0" smtClean="0">
                <a:solidFill>
                  <a:schemeClr val="tx1"/>
                </a:solidFill>
                <a:latin typeface="Times New Roman" panose="02020603050405020304" pitchFamily="18" charset="0"/>
                <a:cs typeface="Times New Roman" panose="02020603050405020304" pitchFamily="18" charset="0"/>
              </a:rPr>
              <a:t>-   automaticky (bez dávkového spisu)       5 146</a:t>
            </a:r>
          </a:p>
          <a:p>
            <a:pPr marL="914400" lvl="3" algn="just">
              <a:spcBef>
                <a:spcPts val="0"/>
              </a:spcBef>
              <a:spcAft>
                <a:spcPts val="300"/>
              </a:spcAft>
              <a:defRPr/>
            </a:pPr>
            <a:r>
              <a:rPr lang="sk-SK" sz="1800" dirty="0" smtClean="0">
                <a:solidFill>
                  <a:schemeClr val="tx1"/>
                </a:solidFill>
                <a:latin typeface="Times New Roman" panose="02020603050405020304" pitchFamily="18" charset="0"/>
                <a:cs typeface="Times New Roman" panose="02020603050405020304" pitchFamily="18" charset="0"/>
              </a:rPr>
              <a:t>-    individuálne (s dávkovým spisom)             30 </a:t>
            </a:r>
          </a:p>
          <a:p>
            <a:pPr marL="1200150" lvl="3" indent="-285750" algn="just">
              <a:spcBef>
                <a:spcPts val="0"/>
              </a:spcBef>
              <a:spcAft>
                <a:spcPts val="300"/>
              </a:spcAft>
              <a:buFont typeface="Arial" panose="020B0604020202020204" pitchFamily="34" charset="0"/>
              <a:buChar char="•"/>
              <a:defRPr/>
            </a:pPr>
            <a:endParaRPr lang="sk-SK" sz="1800" dirty="0">
              <a:solidFill>
                <a:schemeClr val="tx1"/>
              </a:solidFill>
              <a:latin typeface="Times New Roman" panose="02020603050405020304" pitchFamily="18" charset="0"/>
              <a:cs typeface="Times New Roman" panose="02020603050405020304" pitchFamily="18" charset="0"/>
            </a:endParaRP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n</a:t>
            </a:r>
            <a:r>
              <a:rPr lang="sk-SK" sz="2000" dirty="0" smtClean="0">
                <a:solidFill>
                  <a:schemeClr val="tx1"/>
                </a:solidFill>
                <a:latin typeface="Times New Roman" panose="02020603050405020304" pitchFamily="18" charset="0"/>
                <a:cs typeface="Times New Roman" panose="02020603050405020304" pitchFamily="18" charset="0"/>
              </a:rPr>
              <a:t>árast výdavkov na výplatu príspevkov – 86 740 EUR mesačne;</a:t>
            </a:r>
          </a:p>
          <a:p>
            <a:pPr marL="457200" lvl="2" algn="just">
              <a:spcBef>
                <a:spcPts val="0"/>
              </a:spcBef>
              <a:spcAft>
                <a:spcPts val="300"/>
              </a:spcAft>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marL="0" lvl="1" algn="just">
              <a:lnSpc>
                <a:spcPct val="90000"/>
              </a:lnSpc>
              <a:defRPr/>
            </a:pPr>
            <a:endParaRPr lang="sk-SK" sz="2400" dirty="0">
              <a:solidFill>
                <a:schemeClr val="tx1"/>
              </a:solidFill>
              <a:latin typeface="Times New Roman" panose="02020603050405020304" pitchFamily="18" charset="0"/>
            </a:endParaRPr>
          </a:p>
          <a:p>
            <a:pPr algn="l">
              <a:defRPr/>
            </a:pPr>
            <a:r>
              <a:rPr lang="sk-SK" sz="2400" dirty="0">
                <a:solidFill>
                  <a:srgbClr val="0000FF"/>
                </a:solidFill>
              </a:rPr>
              <a:t> </a:t>
            </a:r>
          </a:p>
          <a:p>
            <a:pPr algn="l">
              <a:defRPr/>
            </a:pPr>
            <a:endParaRPr lang="sk-SK" dirty="0"/>
          </a:p>
        </p:txBody>
      </p:sp>
    </p:spTree>
    <p:extLst>
      <p:ext uri="{BB962C8B-B14F-4D97-AF65-F5344CB8AC3E}">
        <p14:creationId xmlns:p14="http://schemas.microsoft.com/office/powerpoint/2010/main" val="4293130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539552" y="476672"/>
            <a:ext cx="8352036" cy="1152128"/>
          </a:xfrm>
          <a:prstGeom prst="rect">
            <a:avLst/>
          </a:prstGeom>
          <a:noFill/>
          <a:ln w="12700">
            <a:noFill/>
            <a:miter lim="800000"/>
            <a:headEnd/>
            <a:tailEnd/>
          </a:ln>
        </p:spPr>
        <p:txBody>
          <a:bodyPr lIns="90488" tIns="44450" rIns="90488" bIns="44450" anchor="ctr"/>
          <a:lstStyle/>
          <a:p>
            <a:pPr algn="ctr">
              <a:defRPr/>
            </a:pPr>
            <a:endParaRPr lang="sk-SK" sz="2000" b="1" dirty="0">
              <a:solidFill>
                <a:srgbClr val="0000FF"/>
              </a:solidFill>
              <a:latin typeface="Times New Roman" panose="02020603050405020304" pitchFamily="18" charset="0"/>
              <a:cs typeface="Times New Roman" panose="02020603050405020304" pitchFamily="18" charset="0"/>
            </a:endParaRPr>
          </a:p>
          <a:p>
            <a:pPr marL="0" lvl="7" algn="ctr" fontAlgn="base">
              <a:spcBef>
                <a:spcPct val="0"/>
              </a:spcBef>
              <a:spcAft>
                <a:spcPct val="0"/>
              </a:spcAft>
              <a:defRPr/>
            </a:pPr>
            <a:endParaRPr lang="sk-SK" sz="2000" b="1" dirty="0">
              <a:solidFill>
                <a:srgbClr val="00279F"/>
              </a:solidFill>
              <a:latin typeface="Times New Roman" panose="02020603050405020304" pitchFamily="18" charset="0"/>
              <a:ea typeface="+mj-ea"/>
              <a:cs typeface="Times New Roman" panose="02020603050405020304" pitchFamily="18" charset="0"/>
            </a:endParaRPr>
          </a:p>
          <a:p>
            <a:pPr lvl="1" indent="-457200" algn="just">
              <a:spcBef>
                <a:spcPts val="0"/>
              </a:spcBef>
              <a:spcAft>
                <a:spcPts val="300"/>
              </a:spcAft>
              <a:buFont typeface="+mj-lt"/>
              <a:buAutoNum type="arabicParenR" startAt="2"/>
              <a:defRPr/>
            </a:pPr>
            <a:endParaRPr lang="sk-SK" sz="2000" b="1" dirty="0">
              <a:latin typeface="Times New Roman" panose="02020603050405020304" pitchFamily="18" charset="0"/>
              <a:cs typeface="Times New Roman" panose="02020603050405020304" pitchFamily="18" charset="0"/>
            </a:endParaRPr>
          </a:p>
          <a:p>
            <a:pPr marL="0" lvl="1" algn="just">
              <a:spcBef>
                <a:spcPts val="0"/>
              </a:spcBef>
              <a:spcAft>
                <a:spcPts val="300"/>
              </a:spcAft>
              <a:defRPr/>
            </a:pPr>
            <a:endParaRPr lang="sk-SK" sz="2000" b="1" dirty="0">
              <a:latin typeface="Times New Roman" panose="02020603050405020304" pitchFamily="18" charset="0"/>
              <a:cs typeface="Times New Roman" panose="02020603050405020304" pitchFamily="18" charset="0"/>
            </a:endParaRPr>
          </a:p>
          <a:p>
            <a:pPr lvl="1" indent="-457200" algn="just">
              <a:spcBef>
                <a:spcPts val="0"/>
              </a:spcBef>
              <a:spcAft>
                <a:spcPts val="300"/>
              </a:spcAft>
              <a:buFont typeface="+mj-lt"/>
              <a:buAutoNum type="arabicParenR" startAt="2"/>
              <a:defRPr/>
            </a:pPr>
            <a:r>
              <a:rPr lang="sk-SK" sz="2000" b="1" dirty="0">
                <a:latin typeface="Times New Roman" panose="02020603050405020304" pitchFamily="18" charset="0"/>
                <a:cs typeface="Times New Roman" panose="02020603050405020304" pitchFamily="18" charset="0"/>
              </a:rPr>
              <a:t>Poskytnutie vianočného príspevku niektorým poberateľom dôchodkových </a:t>
            </a:r>
            <a:r>
              <a:rPr lang="sk-SK" sz="2000" b="1" dirty="0" smtClean="0">
                <a:latin typeface="Times New Roman" panose="02020603050405020304" pitchFamily="18" charset="0"/>
                <a:cs typeface="Times New Roman" panose="02020603050405020304" pitchFamily="18" charset="0"/>
              </a:rPr>
              <a:t>dávok</a:t>
            </a:r>
          </a:p>
          <a:p>
            <a:pPr marL="0" lvl="1" algn="just">
              <a:spcBef>
                <a:spcPts val="0"/>
              </a:spcBef>
              <a:spcAft>
                <a:spcPts val="300"/>
              </a:spcAft>
              <a:defRPr/>
            </a:pPr>
            <a:endParaRPr lang="sk-SK" sz="2000" b="1" dirty="0">
              <a:latin typeface="Times New Roman" panose="02020603050405020304" pitchFamily="18" charset="0"/>
              <a:cs typeface="Times New Roman" panose="02020603050405020304" pitchFamily="18" charset="0"/>
            </a:endParaRPr>
          </a:p>
          <a:p>
            <a:pPr marL="800100" lvl="2" indent="-342900" algn="just">
              <a:spcBef>
                <a:spcPts val="0"/>
              </a:spcBef>
              <a:spcAft>
                <a:spcPts val="300"/>
              </a:spcAft>
              <a:buFont typeface="Arial" panose="020B0604020202020204" pitchFamily="34" charset="0"/>
              <a:buChar char="•"/>
              <a:defRPr/>
            </a:pPr>
            <a:r>
              <a:rPr lang="sk-SK" sz="2000" dirty="0">
                <a:latin typeface="Times New Roman" panose="02020603050405020304" pitchFamily="18" charset="0"/>
                <a:cs typeface="Times New Roman" panose="02020603050405020304" pitchFamily="18" charset="0"/>
              </a:rPr>
              <a:t>spolu s dôchodkom v decembri 2017</a:t>
            </a:r>
            <a:endParaRPr lang="sk-SK" sz="2000" b="1" dirty="0">
              <a:latin typeface="Times New Roman" panose="02020603050405020304" pitchFamily="18" charset="0"/>
              <a:ea typeface="+mj-ea"/>
              <a:cs typeface="Times New Roman" panose="02020603050405020304" pitchFamily="18" charset="0"/>
            </a:endParaRPr>
          </a:p>
          <a:p>
            <a:pPr marL="0" lvl="7" algn="ctr" fontAlgn="base">
              <a:spcBef>
                <a:spcPts val="600"/>
              </a:spcBef>
              <a:spcAft>
                <a:spcPct val="0"/>
              </a:spcAft>
              <a:defRPr/>
            </a:pPr>
            <a:r>
              <a:rPr lang="sk-SK" b="1" dirty="0" smtClean="0">
                <a:latin typeface="Times New Roman" panose="02020603050405020304" pitchFamily="18" charset="0"/>
                <a:ea typeface="+mj-ea"/>
                <a:cs typeface="Times New Roman" panose="02020603050405020304" pitchFamily="18" charset="0"/>
              </a:rPr>
              <a:t>Automatické </a:t>
            </a:r>
            <a:r>
              <a:rPr lang="sk-SK" b="1" dirty="0">
                <a:latin typeface="Times New Roman" panose="02020603050405020304" pitchFamily="18" charset="0"/>
                <a:ea typeface="+mj-ea"/>
                <a:cs typeface="Times New Roman" panose="02020603050405020304" pitchFamily="18" charset="0"/>
              </a:rPr>
              <a:t>spracovanie (bez dávkového spisu)</a:t>
            </a:r>
            <a:endParaRPr lang="sk-SK" sz="2000" b="1" dirty="0">
              <a:latin typeface="Times New Roman" panose="02020603050405020304" pitchFamily="18" charset="0"/>
              <a:cs typeface="Times New Roman" panose="02020603050405020304" pitchFamily="18" charset="0"/>
            </a:endParaRPr>
          </a:p>
        </p:txBody>
      </p:sp>
      <p:graphicFrame>
        <p:nvGraphicFramePr>
          <p:cNvPr id="4" name="Tabuľka 3"/>
          <p:cNvGraphicFramePr>
            <a:graphicFrameLocks noGrp="1"/>
          </p:cNvGraphicFramePr>
          <p:nvPr/>
        </p:nvGraphicFramePr>
        <p:xfrm>
          <a:off x="827088" y="2557463"/>
          <a:ext cx="7585075" cy="2132013"/>
        </p:xfrm>
        <a:graphic>
          <a:graphicData uri="http://schemas.openxmlformats.org/drawingml/2006/table">
            <a:tbl>
              <a:tblPr firstRow="1" firstCol="1" bandRow="1">
                <a:tableStyleId>{5C22544A-7EE6-4342-B048-85BDC9FD1C3A}</a:tableStyleId>
              </a:tblPr>
              <a:tblGrid>
                <a:gridCol w="1141079">
                  <a:extLst>
                    <a:ext uri="{9D8B030D-6E8A-4147-A177-3AD203B41FA5}"/>
                  </a:extLst>
                </a:gridCol>
                <a:gridCol w="1625106">
                  <a:extLst>
                    <a:ext uri="{9D8B030D-6E8A-4147-A177-3AD203B41FA5}"/>
                  </a:extLst>
                </a:gridCol>
                <a:gridCol w="1477370">
                  <a:extLst>
                    <a:ext uri="{9D8B030D-6E8A-4147-A177-3AD203B41FA5}"/>
                  </a:extLst>
                </a:gridCol>
                <a:gridCol w="1477370">
                  <a:extLst>
                    <a:ext uri="{9D8B030D-6E8A-4147-A177-3AD203B41FA5}"/>
                  </a:extLst>
                </a:gridCol>
                <a:gridCol w="1864150">
                  <a:extLst>
                    <a:ext uri="{9D8B030D-6E8A-4147-A177-3AD203B41FA5}"/>
                  </a:extLst>
                </a:gridCol>
              </a:tblGrid>
              <a:tr h="350599">
                <a:tc gridSpan="5">
                  <a:txBody>
                    <a:bodyPr/>
                    <a:lstStyle/>
                    <a:p>
                      <a:pPr algn="ctr">
                        <a:lnSpc>
                          <a:spcPct val="115000"/>
                        </a:lnSpc>
                        <a:spcAft>
                          <a:spcPts val="0"/>
                        </a:spcAft>
                      </a:pPr>
                      <a:r>
                        <a:rPr lang="sk-SK" sz="2000" dirty="0" smtClean="0">
                          <a:solidFill>
                            <a:schemeClr val="bg1"/>
                          </a:solidFill>
                          <a:effectLst/>
                          <a:latin typeface="Times New Roman" panose="02020603050405020304" pitchFamily="18" charset="0"/>
                          <a:cs typeface="Times New Roman" panose="02020603050405020304" pitchFamily="18" charset="0"/>
                        </a:rPr>
                        <a:t>Vyplatené</a:t>
                      </a:r>
                      <a:r>
                        <a:rPr lang="sk-SK" sz="2000" baseline="0" dirty="0" smtClean="0">
                          <a:solidFill>
                            <a:schemeClr val="bg1"/>
                          </a:solidFill>
                          <a:effectLst/>
                          <a:latin typeface="Times New Roman" panose="02020603050405020304" pitchFamily="18" charset="0"/>
                          <a:cs typeface="Times New Roman" panose="02020603050405020304" pitchFamily="18" charset="0"/>
                        </a:rPr>
                        <a:t> vianočné príspevky</a:t>
                      </a:r>
                      <a:r>
                        <a:rPr lang="sk-SK" sz="2000" dirty="0" smtClean="0">
                          <a:solidFill>
                            <a:schemeClr val="bg1"/>
                          </a:solidFill>
                          <a:effectLst/>
                          <a:latin typeface="Times New Roman" panose="02020603050405020304" pitchFamily="18" charset="0"/>
                          <a:cs typeface="Times New Roman" panose="02020603050405020304" pitchFamily="18" charset="0"/>
                        </a:rPr>
                        <a:t> </a:t>
                      </a:r>
                      <a:endParaRPr lang="sk-SK" sz="2000"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tc hMerge="1">
                  <a:txBody>
                    <a:bodyPr/>
                    <a:lstStyle/>
                    <a:p>
                      <a:endParaRPr lang="sk-SK"/>
                    </a:p>
                  </a:txBody>
                  <a:tcPr/>
                </a:tc>
                <a:tc hMerge="1">
                  <a:txBody>
                    <a:bodyPr/>
                    <a:lstStyle/>
                    <a:p>
                      <a:endParaRPr lang="sk-SK"/>
                    </a:p>
                  </a:txBody>
                  <a:tcPr/>
                </a:tc>
                <a:tc hMerge="1">
                  <a:txBody>
                    <a:bodyPr/>
                    <a:lstStyle/>
                    <a:p>
                      <a:endParaRPr lang="sk-SK"/>
                    </a:p>
                  </a:txBody>
                  <a:tcPr/>
                </a:tc>
                <a:tc hMerge="1">
                  <a:txBody>
                    <a:bodyPr/>
                    <a:lstStyle/>
                    <a:p>
                      <a:endParaRPr lang="sk-SK"/>
                    </a:p>
                  </a:txBody>
                  <a:tcPr/>
                </a:tc>
                <a:extLst>
                  <a:ext uri="{0D108BD9-81ED-4DB2-BD59-A6C34878D82A}"/>
                </a:extLst>
              </a:tr>
              <a:tr h="841438">
                <a:tc>
                  <a:txBody>
                    <a:bodyPr/>
                    <a:lstStyle/>
                    <a:p>
                      <a:pPr algn="ctr">
                        <a:lnSpc>
                          <a:spcPct val="115000"/>
                        </a:lnSpc>
                        <a:spcAft>
                          <a:spcPts val="0"/>
                        </a:spcAft>
                      </a:pPr>
                      <a:r>
                        <a:rPr lang="sk-SK" sz="1600" dirty="0">
                          <a:solidFill>
                            <a:schemeClr val="bg1"/>
                          </a:solidFill>
                          <a:effectLst/>
                          <a:latin typeface="Times New Roman" panose="02020603050405020304" pitchFamily="18" charset="0"/>
                          <a:cs typeface="Times New Roman" panose="02020603050405020304" pitchFamily="18" charset="0"/>
                        </a:rPr>
                        <a:t> </a:t>
                      </a:r>
                      <a:endParaRPr lang="sk-SK" sz="1600"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200" b="1" dirty="0" smtClean="0">
                          <a:solidFill>
                            <a:schemeClr val="bg1"/>
                          </a:solidFill>
                          <a:effectLst/>
                          <a:latin typeface="Times New Roman" panose="02020603050405020304" pitchFamily="18" charset="0"/>
                          <a:cs typeface="Times New Roman" panose="02020603050405020304" pitchFamily="18" charset="0"/>
                        </a:rPr>
                        <a:t>Suma 87,26 </a:t>
                      </a:r>
                    </a:p>
                    <a:p>
                      <a:pPr algn="ctr">
                        <a:lnSpc>
                          <a:spcPct val="115000"/>
                        </a:lnSpc>
                        <a:spcAft>
                          <a:spcPts val="0"/>
                        </a:spcAft>
                      </a:pPr>
                      <a:r>
                        <a:rPr lang="sk-SK" sz="1200" b="1" dirty="0" smtClean="0">
                          <a:solidFill>
                            <a:schemeClr val="bg1"/>
                          </a:solidFill>
                          <a:effectLst/>
                          <a:latin typeface="Times New Roman" panose="02020603050405020304" pitchFamily="18" charset="0"/>
                          <a:cs typeface="Times New Roman" panose="02020603050405020304" pitchFamily="18" charset="0"/>
                        </a:rPr>
                        <a:t>so zvýšením </a:t>
                      </a:r>
                    </a:p>
                    <a:p>
                      <a:pPr algn="ctr">
                        <a:lnSpc>
                          <a:spcPct val="115000"/>
                        </a:lnSpc>
                        <a:spcAft>
                          <a:spcPts val="0"/>
                        </a:spcAft>
                      </a:pPr>
                      <a:r>
                        <a:rPr lang="sk-SK" sz="1200" b="1" dirty="0" smtClean="0">
                          <a:solidFill>
                            <a:schemeClr val="bg1"/>
                          </a:solidFill>
                          <a:effectLst/>
                          <a:latin typeface="Times New Roman" panose="02020603050405020304" pitchFamily="18" charset="0"/>
                          <a:cs typeface="Times New Roman" panose="02020603050405020304" pitchFamily="18" charset="0"/>
                        </a:rPr>
                        <a:t>o 12,74</a:t>
                      </a:r>
                    </a:p>
                    <a:p>
                      <a:pPr algn="ctr">
                        <a:lnSpc>
                          <a:spcPct val="115000"/>
                        </a:lnSpc>
                        <a:spcAft>
                          <a:spcPts val="0"/>
                        </a:spcAft>
                      </a:pPr>
                      <a:r>
                        <a:rPr lang="sk-SK" sz="1200" b="1" dirty="0" smtClean="0">
                          <a:solidFill>
                            <a:schemeClr val="bg1"/>
                          </a:solidFill>
                          <a:effectLst/>
                          <a:latin typeface="Times New Roman" panose="02020603050405020304" pitchFamily="18" charset="0"/>
                          <a:cs typeface="Times New Roman" panose="02020603050405020304" pitchFamily="18" charset="0"/>
                        </a:rPr>
                        <a:t>( 100,00</a:t>
                      </a:r>
                      <a:r>
                        <a:rPr lang="sk-SK" sz="1200" b="1" baseline="0" dirty="0" smtClean="0">
                          <a:solidFill>
                            <a:schemeClr val="bg1"/>
                          </a:solidFill>
                          <a:effectLst/>
                          <a:latin typeface="Times New Roman" panose="02020603050405020304" pitchFamily="18" charset="0"/>
                          <a:cs typeface="Times New Roman" panose="02020603050405020304" pitchFamily="18" charset="0"/>
                        </a:rPr>
                        <a:t> </a:t>
                      </a:r>
                      <a:r>
                        <a:rPr lang="sk-SK" sz="1200" b="1" dirty="0" smtClean="0">
                          <a:solidFill>
                            <a:schemeClr val="bg1"/>
                          </a:solidFill>
                          <a:effectLst/>
                          <a:latin typeface="Times New Roman" panose="02020603050405020304" pitchFamily="18" charset="0"/>
                          <a:cs typeface="Times New Roman" panose="02020603050405020304" pitchFamily="18" charset="0"/>
                        </a:rPr>
                        <a:t>)</a:t>
                      </a:r>
                      <a:endParaRPr lang="sk-SK" sz="12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Suma &lt; 87,26</a:t>
                      </a:r>
                    </a:p>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so zvýšením </a:t>
                      </a:r>
                      <a:b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b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o 12,74</a:t>
                      </a:r>
                    </a:p>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(od 64,10 do 99,99)</a:t>
                      </a:r>
                      <a:endParaRPr lang="sk-SK" sz="1200" b="1" kern="1200" dirty="0">
                        <a:solidFill>
                          <a:schemeClr val="bg1"/>
                        </a:solidFill>
                        <a:effectLst/>
                        <a:latin typeface="Times New Roman" panose="02020603050405020304" pitchFamily="18" charset="0"/>
                        <a:ea typeface="+mn-ea"/>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Suma &lt; 87,26</a:t>
                      </a:r>
                    </a:p>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bez zvýšenia</a:t>
                      </a:r>
                    </a:p>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o 12,74</a:t>
                      </a:r>
                    </a:p>
                    <a:p>
                      <a:pPr algn="ctr">
                        <a:lnSpc>
                          <a:spcPct val="115000"/>
                        </a:lnSpc>
                        <a:spcAft>
                          <a:spcPts val="0"/>
                        </a:spcAft>
                      </a:pPr>
                      <a:r>
                        <a:rPr lang="sk-SK" sz="1200" b="1" kern="1200" dirty="0" smtClean="0">
                          <a:solidFill>
                            <a:schemeClr val="bg1"/>
                          </a:solidFill>
                          <a:effectLst/>
                          <a:latin typeface="Times New Roman" panose="02020603050405020304" pitchFamily="18" charset="0"/>
                          <a:ea typeface="+mn-ea"/>
                          <a:cs typeface="Times New Roman" panose="02020603050405020304" pitchFamily="18" charset="0"/>
                        </a:rPr>
                        <a:t>(od 24,68 do 51,36)</a:t>
                      </a:r>
                      <a:endParaRPr lang="sk-SK" sz="1200" b="1" kern="1200" dirty="0">
                        <a:solidFill>
                          <a:schemeClr val="bg1"/>
                        </a:solidFill>
                        <a:effectLst/>
                        <a:latin typeface="Times New Roman" panose="02020603050405020304" pitchFamily="18" charset="0"/>
                        <a:ea typeface="+mn-ea"/>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800" b="1" dirty="0" smtClean="0">
                          <a:solidFill>
                            <a:schemeClr val="bg1"/>
                          </a:solidFill>
                          <a:effectLst/>
                          <a:latin typeface="Times New Roman" panose="02020603050405020304" pitchFamily="18" charset="0"/>
                          <a:cs typeface="Times New Roman" panose="02020603050405020304" pitchFamily="18" charset="0"/>
                        </a:rPr>
                        <a:t>Spolu</a:t>
                      </a:r>
                      <a:endParaRPr lang="sk-SK" sz="1600" b="1"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extLst>
                  <a:ext uri="{0D108BD9-81ED-4DB2-BD59-A6C34878D82A}"/>
                </a:extLst>
              </a:tr>
              <a:tr h="379017">
                <a:tc>
                  <a:txBody>
                    <a:bodyPr/>
                    <a:lstStyle/>
                    <a:p>
                      <a:pPr algn="ctr">
                        <a:lnSpc>
                          <a:spcPct val="115000"/>
                        </a:lnSpc>
                        <a:spcAft>
                          <a:spcPts val="0"/>
                        </a:spcAft>
                      </a:pPr>
                      <a:r>
                        <a:rPr lang="sk-SK" sz="1600" dirty="0">
                          <a:solidFill>
                            <a:schemeClr val="bg1"/>
                          </a:solidFill>
                          <a:effectLst/>
                          <a:latin typeface="Times New Roman" panose="02020603050405020304" pitchFamily="18" charset="0"/>
                          <a:cs typeface="Times New Roman" panose="02020603050405020304" pitchFamily="18" charset="0"/>
                        </a:rPr>
                        <a:t>Počet</a:t>
                      </a:r>
                      <a:endParaRPr lang="sk-SK" sz="1600"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cs typeface="Times New Roman" panose="02020603050405020304" pitchFamily="18" charset="0"/>
                        </a:rPr>
                        <a:t>120 931</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cs typeface="Times New Roman" panose="02020603050405020304" pitchFamily="18" charset="0"/>
                        </a:rPr>
                        <a:t>541 646</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ea typeface="Calibri"/>
                          <a:cs typeface="Times New Roman" panose="02020603050405020304" pitchFamily="18" charset="0"/>
                        </a:rPr>
                        <a:t>513 387</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800" b="0" dirty="0" smtClean="0">
                          <a:solidFill>
                            <a:schemeClr val="tx1"/>
                          </a:solidFill>
                          <a:effectLst/>
                          <a:latin typeface="Times New Roman" panose="02020603050405020304" pitchFamily="18" charset="0"/>
                          <a:cs typeface="Times New Roman" panose="02020603050405020304" pitchFamily="18" charset="0"/>
                        </a:rPr>
                        <a:t>1 175 964</a:t>
                      </a:r>
                      <a:endParaRPr lang="sk-SK" sz="18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extLst>
                  <a:ext uri="{0D108BD9-81ED-4DB2-BD59-A6C34878D82A}"/>
                </a:extLst>
              </a:tr>
              <a:tr h="560959">
                <a:tc>
                  <a:txBody>
                    <a:bodyPr/>
                    <a:lstStyle/>
                    <a:p>
                      <a:pPr algn="ctr">
                        <a:lnSpc>
                          <a:spcPct val="115000"/>
                        </a:lnSpc>
                        <a:spcAft>
                          <a:spcPts val="0"/>
                        </a:spcAft>
                      </a:pPr>
                      <a:r>
                        <a:rPr lang="sk-SK" sz="1600" dirty="0" smtClean="0">
                          <a:solidFill>
                            <a:schemeClr val="bg1"/>
                          </a:solidFill>
                          <a:effectLst/>
                          <a:latin typeface="Times New Roman" panose="02020603050405020304" pitchFamily="18" charset="0"/>
                          <a:cs typeface="Times New Roman" panose="02020603050405020304" pitchFamily="18" charset="0"/>
                        </a:rPr>
                        <a:t>Suma v EUR</a:t>
                      </a:r>
                      <a:endParaRPr lang="sk-SK" sz="1600" dirty="0">
                        <a:solidFill>
                          <a:schemeClr val="bg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tx2">
                        <a:lumMod val="5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ea typeface="Calibri"/>
                          <a:cs typeface="Times New Roman" panose="02020603050405020304" pitchFamily="18" charset="0"/>
                        </a:rPr>
                        <a:t>12 093 100,00</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ea typeface="Calibri"/>
                          <a:cs typeface="Times New Roman" panose="02020603050405020304" pitchFamily="18" charset="0"/>
                        </a:rPr>
                        <a:t>42 173 966,09</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600" b="0" dirty="0" smtClean="0">
                          <a:solidFill>
                            <a:schemeClr val="tx1"/>
                          </a:solidFill>
                          <a:effectLst/>
                          <a:latin typeface="Times New Roman" panose="02020603050405020304" pitchFamily="18" charset="0"/>
                          <a:ea typeface="Calibri"/>
                          <a:cs typeface="Times New Roman" panose="02020603050405020304" pitchFamily="18" charset="0"/>
                        </a:rPr>
                        <a:t>20 791</a:t>
                      </a:r>
                      <a:r>
                        <a:rPr lang="sk-SK" sz="1600" b="0" baseline="0" dirty="0" smtClean="0">
                          <a:solidFill>
                            <a:schemeClr val="tx1"/>
                          </a:solidFill>
                          <a:effectLst/>
                          <a:latin typeface="Times New Roman" panose="02020603050405020304" pitchFamily="18" charset="0"/>
                          <a:ea typeface="Calibri"/>
                          <a:cs typeface="Times New Roman" panose="02020603050405020304" pitchFamily="18" charset="0"/>
                        </a:rPr>
                        <a:t> 494,00</a:t>
                      </a:r>
                      <a:endParaRPr lang="sk-SK" sz="16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tc>
                  <a:txBody>
                    <a:bodyPr/>
                    <a:lstStyle/>
                    <a:p>
                      <a:pPr algn="ctr">
                        <a:lnSpc>
                          <a:spcPct val="115000"/>
                        </a:lnSpc>
                        <a:spcAft>
                          <a:spcPts val="0"/>
                        </a:spcAft>
                      </a:pPr>
                      <a:r>
                        <a:rPr lang="sk-SK" sz="1800" b="0" dirty="0" smtClean="0">
                          <a:solidFill>
                            <a:schemeClr val="tx1"/>
                          </a:solidFill>
                          <a:effectLst/>
                          <a:latin typeface="Times New Roman" panose="02020603050405020304" pitchFamily="18" charset="0"/>
                          <a:cs typeface="Times New Roman" panose="02020603050405020304" pitchFamily="18" charset="0"/>
                        </a:rPr>
                        <a:t>75</a:t>
                      </a:r>
                      <a:r>
                        <a:rPr lang="sk-SK" sz="1800" b="0" baseline="0" dirty="0" smtClean="0">
                          <a:solidFill>
                            <a:schemeClr val="tx1"/>
                          </a:solidFill>
                          <a:effectLst/>
                          <a:latin typeface="Times New Roman" panose="02020603050405020304" pitchFamily="18" charset="0"/>
                          <a:cs typeface="Times New Roman" panose="02020603050405020304" pitchFamily="18" charset="0"/>
                        </a:rPr>
                        <a:t> 058 560,09</a:t>
                      </a:r>
                      <a:endParaRPr lang="sk-SK" sz="1800" b="0" dirty="0">
                        <a:solidFill>
                          <a:schemeClr val="tx1"/>
                        </a:solidFill>
                        <a:effectLst/>
                        <a:latin typeface="Times New Roman" panose="02020603050405020304" pitchFamily="18" charset="0"/>
                        <a:ea typeface="Calibri"/>
                        <a:cs typeface="Times New Roman" panose="02020603050405020304" pitchFamily="18" charset="0"/>
                      </a:endParaRPr>
                    </a:p>
                  </a:txBody>
                  <a:tcPr marL="68589" marR="68589" marT="0" marB="0" anchor="ctr">
                    <a:solidFill>
                      <a:schemeClr val="accent1">
                        <a:lumMod val="20000"/>
                        <a:lumOff val="80000"/>
                      </a:schemeClr>
                    </a:solidFill>
                  </a:tcPr>
                </a:tc>
                <a:extLst>
                  <a:ext uri="{0D108BD9-81ED-4DB2-BD59-A6C34878D82A}"/>
                </a:extLst>
              </a:tr>
            </a:tbl>
          </a:graphicData>
        </a:graphic>
      </p:graphicFrame>
    </p:spTree>
    <p:extLst>
      <p:ext uri="{BB962C8B-B14F-4D97-AF65-F5344CB8AC3E}">
        <p14:creationId xmlns:p14="http://schemas.microsoft.com/office/powerpoint/2010/main" val="20725457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p:cNvSpPr>
            <a:spLocks noGrp="1"/>
          </p:cNvSpPr>
          <p:nvPr>
            <p:ph type="ctrTitle"/>
          </p:nvPr>
        </p:nvSpPr>
        <p:spPr bwMode="auto">
          <a:xfrm>
            <a:off x="684213" y="549275"/>
            <a:ext cx="77724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solidFill>
                  <a:srgbClr val="00279F"/>
                </a:solidFill>
                <a:latin typeface="Times New Roman" panose="02020603050405020304" pitchFamily="18" charset="0"/>
                <a:cs typeface="Times New Roman" panose="02020603050405020304" pitchFamily="18" charset="0"/>
              </a:rPr>
              <a:t> </a:t>
            </a:r>
          </a:p>
        </p:txBody>
      </p:sp>
      <p:sp>
        <p:nvSpPr>
          <p:cNvPr id="3" name="Podnadpis 2"/>
          <p:cNvSpPr>
            <a:spLocks noGrp="1"/>
          </p:cNvSpPr>
          <p:nvPr>
            <p:ph type="subTitle" idx="1"/>
          </p:nvPr>
        </p:nvSpPr>
        <p:spPr>
          <a:xfrm>
            <a:off x="611188" y="981075"/>
            <a:ext cx="7920037" cy="5399088"/>
          </a:xfrm>
        </p:spPr>
        <p:txBody>
          <a:bodyPr/>
          <a:lstStyle/>
          <a:p>
            <a:pPr marL="457200" lvl="2" algn="just">
              <a:spcBef>
                <a:spcPts val="0"/>
              </a:spcBef>
              <a:spcAft>
                <a:spcPts val="300"/>
              </a:spcAft>
              <a:defRPr/>
            </a:pPr>
            <a:r>
              <a:rPr lang="sk-SK" sz="2000" dirty="0" smtClean="0">
                <a:solidFill>
                  <a:srgbClr val="FF0000"/>
                </a:solidFill>
                <a:latin typeface="Times New Roman" panose="02020603050405020304" pitchFamily="18" charset="0"/>
                <a:cs typeface="Times New Roman" panose="02020603050405020304" pitchFamily="18" charset="0"/>
              </a:rPr>
              <a:t> </a:t>
            </a:r>
            <a:endParaRPr lang="sk-SK" sz="2000" dirty="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Font typeface="+mj-lt"/>
              <a:buAutoNum type="arabicParenR" startAt="3"/>
              <a:defRPr/>
            </a:pPr>
            <a:r>
              <a:rPr lang="sk-SK" sz="2000" b="1" dirty="0">
                <a:solidFill>
                  <a:schemeClr val="tx1"/>
                </a:solidFill>
                <a:latin typeface="Times New Roman" panose="02020603050405020304" pitchFamily="18" charset="0"/>
                <a:cs typeface="Times New Roman" panose="02020603050405020304" pitchFamily="18" charset="0"/>
              </a:rPr>
              <a:t>Z</a:t>
            </a:r>
            <a:r>
              <a:rPr lang="sk-SK" sz="2000" b="1" dirty="0" smtClean="0">
                <a:solidFill>
                  <a:schemeClr val="tx1"/>
                </a:solidFill>
                <a:latin typeface="Times New Roman" panose="02020603050405020304" pitchFamily="18" charset="0"/>
                <a:cs typeface="Times New Roman" panose="02020603050405020304" pitchFamily="18" charset="0"/>
              </a:rPr>
              <a:t>mena spôsobu valorizácie dôchodkov od 1. januára 2018 </a:t>
            </a:r>
          </a:p>
          <a:p>
            <a:pPr marL="800100" lvl="2" indent="-342900" algn="just">
              <a:spcBef>
                <a:spcPts val="0"/>
              </a:spcBef>
              <a:spcAft>
                <a:spcPts val="300"/>
              </a:spcAft>
              <a:buFont typeface="Arial" panose="020B0604020202020204" pitchFamily="34" charset="0"/>
              <a:buChar char="•"/>
              <a:defRPr/>
            </a:pPr>
            <a:r>
              <a:rPr lang="sk-SK" sz="2000" dirty="0" smtClean="0">
                <a:solidFill>
                  <a:schemeClr val="tx1"/>
                </a:solidFill>
                <a:latin typeface="Times New Roman" panose="02020603050405020304" pitchFamily="18" charset="0"/>
                <a:cs typeface="Times New Roman" panose="02020603050405020304" pitchFamily="18" charset="0"/>
              </a:rPr>
              <a:t>predpokladaný počet – </a:t>
            </a:r>
            <a:r>
              <a:rPr lang="sk-SK" sz="2000" dirty="0">
                <a:solidFill>
                  <a:schemeClr val="tx1"/>
                </a:solidFill>
                <a:latin typeface="Times New Roman" panose="02020603050405020304" pitchFamily="18" charset="0"/>
                <a:cs typeface="Times New Roman" panose="02020603050405020304" pitchFamily="18" charset="0"/>
              </a:rPr>
              <a:t>1 </a:t>
            </a:r>
            <a:r>
              <a:rPr lang="sk-SK" sz="2000" dirty="0" smtClean="0">
                <a:solidFill>
                  <a:schemeClr val="tx1"/>
                </a:solidFill>
                <a:latin typeface="Times New Roman" panose="02020603050405020304" pitchFamily="18" charset="0"/>
                <a:cs typeface="Times New Roman" panose="02020603050405020304" pitchFamily="18" charset="0"/>
              </a:rPr>
              <a:t>400 000 poberateľov dôchodkových dávok;</a:t>
            </a:r>
          </a:p>
          <a:p>
            <a:pPr marL="800100" lvl="2" indent="-342900" algn="just">
              <a:spcBef>
                <a:spcPts val="0"/>
              </a:spcBef>
              <a:spcAft>
                <a:spcPts val="300"/>
              </a:spcAft>
              <a:buFont typeface="Wingdings" panose="05000000000000000000" pitchFamily="2" charset="2"/>
              <a:buChar char="§"/>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marL="457200" lvl="2" algn="just">
              <a:spcBef>
                <a:spcPts val="0"/>
              </a:spcBef>
              <a:spcAft>
                <a:spcPts val="300"/>
              </a:spcAft>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Font typeface="+mj-lt"/>
              <a:buAutoNum type="arabicParenR" startAt="4"/>
              <a:defRPr/>
            </a:pPr>
            <a:r>
              <a:rPr lang="sk-SK" sz="2000" b="1" dirty="0">
                <a:solidFill>
                  <a:schemeClr val="tx1"/>
                </a:solidFill>
                <a:latin typeface="Times New Roman" panose="02020603050405020304" pitchFamily="18" charset="0"/>
                <a:cs typeface="Times New Roman" panose="02020603050405020304" pitchFamily="18" charset="0"/>
              </a:rPr>
              <a:t>Určenie novej sumy dôchodkových dávok zvýšených na sumu minimálneho dôchodku z dôvodu zmeny životného minima </a:t>
            </a:r>
          </a:p>
          <a:p>
            <a:pPr marL="800100" lvl="2" indent="-342900" algn="just">
              <a:spcBef>
                <a:spcPts val="0"/>
              </a:spcBef>
              <a:spcAft>
                <a:spcPts val="300"/>
              </a:spcAft>
              <a:buFont typeface="Arial" panose="020B0604020202020204" pitchFamily="34" charset="0"/>
              <a:buChar char="•"/>
              <a:defRPr/>
            </a:pPr>
            <a:r>
              <a:rPr lang="sk-SK" sz="2000" dirty="0" smtClean="0">
                <a:solidFill>
                  <a:schemeClr val="tx1"/>
                </a:solidFill>
                <a:latin typeface="Times New Roman" panose="02020603050405020304" pitchFamily="18" charset="0"/>
                <a:cs typeface="Times New Roman" panose="02020603050405020304" pitchFamily="18" charset="0"/>
              </a:rPr>
              <a:t>spolu </a:t>
            </a:r>
            <a:r>
              <a:rPr lang="sk-SK" sz="2000" dirty="0">
                <a:solidFill>
                  <a:schemeClr val="tx1"/>
                </a:solidFill>
                <a:latin typeface="Times New Roman" panose="02020603050405020304" pitchFamily="18" charset="0"/>
                <a:cs typeface="Times New Roman" panose="02020603050405020304" pitchFamily="18" charset="0"/>
              </a:rPr>
              <a:t>s </a:t>
            </a:r>
            <a:r>
              <a:rPr lang="sk-SK" sz="2000" dirty="0" smtClean="0">
                <a:solidFill>
                  <a:schemeClr val="tx1"/>
                </a:solidFill>
                <a:latin typeface="Times New Roman" panose="02020603050405020304" pitchFamily="18" charset="0"/>
                <a:cs typeface="Times New Roman" panose="02020603050405020304" pitchFamily="18" charset="0"/>
              </a:rPr>
              <a:t>valorizáciou od 1. januára 2018,</a:t>
            </a:r>
            <a:endParaRPr lang="sk-SK" sz="2000" dirty="0">
              <a:solidFill>
                <a:schemeClr val="tx1"/>
              </a:solidFill>
              <a:latin typeface="Times New Roman" panose="02020603050405020304" pitchFamily="18" charset="0"/>
              <a:cs typeface="Times New Roman" panose="02020603050405020304" pitchFamily="18" charset="0"/>
            </a:endParaRP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predpokladaný</a:t>
            </a:r>
            <a:r>
              <a:rPr lang="sk-SK" sz="2000" dirty="0" smtClean="0">
                <a:solidFill>
                  <a:schemeClr val="tx1"/>
                </a:solidFill>
                <a:latin typeface="Times New Roman" panose="02020603050405020304" pitchFamily="18" charset="0"/>
                <a:cs typeface="Times New Roman" panose="02020603050405020304" pitchFamily="18" charset="0"/>
              </a:rPr>
              <a:t> </a:t>
            </a:r>
            <a:r>
              <a:rPr lang="sk-SK" sz="2000" dirty="0">
                <a:solidFill>
                  <a:schemeClr val="tx1"/>
                </a:solidFill>
                <a:latin typeface="Times New Roman" panose="02020603050405020304" pitchFamily="18" charset="0"/>
                <a:cs typeface="Times New Roman" panose="02020603050405020304" pitchFamily="18" charset="0"/>
              </a:rPr>
              <a:t>počet</a:t>
            </a:r>
            <a:r>
              <a:rPr lang="sk-SK" sz="2000" dirty="0" smtClean="0">
                <a:solidFill>
                  <a:schemeClr val="tx1"/>
                </a:solidFill>
                <a:latin typeface="Times New Roman" panose="02020603050405020304" pitchFamily="18" charset="0"/>
                <a:cs typeface="Times New Roman" panose="02020603050405020304" pitchFamily="18" charset="0"/>
              </a:rPr>
              <a:t> </a:t>
            </a:r>
            <a:r>
              <a:rPr lang="sk-SK" sz="2000" dirty="0">
                <a:solidFill>
                  <a:schemeClr val="tx1"/>
                </a:solidFill>
                <a:latin typeface="Times New Roman" panose="02020603050405020304" pitchFamily="18" charset="0"/>
                <a:cs typeface="Times New Roman" panose="02020603050405020304" pitchFamily="18" charset="0"/>
              </a:rPr>
              <a:t>– </a:t>
            </a:r>
            <a:r>
              <a:rPr lang="sk-SK" sz="2000" dirty="0" smtClean="0">
                <a:solidFill>
                  <a:schemeClr val="tx1"/>
                </a:solidFill>
                <a:latin typeface="Times New Roman" panose="02020603050405020304" pitchFamily="18" charset="0"/>
                <a:cs typeface="Times New Roman" panose="02020603050405020304" pitchFamily="18" charset="0"/>
              </a:rPr>
              <a:t>viac ako 50 000;</a:t>
            </a:r>
          </a:p>
          <a:p>
            <a:pPr marL="800100" lvl="2" indent="-342900" algn="just">
              <a:spcBef>
                <a:spcPts val="0"/>
              </a:spcBef>
              <a:spcAft>
                <a:spcPts val="300"/>
              </a:spcAft>
              <a:buFont typeface="Arial" panose="020B0604020202020204" pitchFamily="34" charset="0"/>
              <a:buChar char="•"/>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marL="457200" lvl="2" algn="just">
              <a:spcBef>
                <a:spcPts val="0"/>
              </a:spcBef>
              <a:spcAft>
                <a:spcPts val="300"/>
              </a:spcAft>
              <a:defRPr/>
            </a:pPr>
            <a:endParaRPr lang="sk-SK" sz="2000" dirty="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Font typeface="+mj-lt"/>
              <a:buAutoNum type="arabicParenR" startAt="5"/>
              <a:defRPr/>
            </a:pPr>
            <a:r>
              <a:rPr lang="sk-SK" sz="2000" b="1" dirty="0">
                <a:solidFill>
                  <a:schemeClr val="tx1"/>
                </a:solidFill>
                <a:latin typeface="Times New Roman" panose="02020603050405020304" pitchFamily="18" charset="0"/>
                <a:cs typeface="Times New Roman" panose="02020603050405020304" pitchFamily="18" charset="0"/>
              </a:rPr>
              <a:t>Priznanie vyrovnávacieho príplatku aj poberateľom predčasného starobného </a:t>
            </a:r>
            <a:r>
              <a:rPr lang="sk-SK" sz="2000" b="1" dirty="0" smtClean="0">
                <a:solidFill>
                  <a:schemeClr val="tx1"/>
                </a:solidFill>
                <a:latin typeface="Times New Roman" panose="02020603050405020304" pitchFamily="18" charset="0"/>
                <a:cs typeface="Times New Roman" panose="02020603050405020304" pitchFamily="18" charset="0"/>
              </a:rPr>
              <a:t>dôchodku </a:t>
            </a:r>
            <a:r>
              <a:rPr lang="sk-SK" sz="2000" b="1" dirty="0">
                <a:solidFill>
                  <a:schemeClr val="tx1"/>
                </a:solidFill>
                <a:latin typeface="Times New Roman" panose="02020603050405020304" pitchFamily="18" charset="0"/>
                <a:cs typeface="Times New Roman" panose="02020603050405020304" pitchFamily="18" charset="0"/>
              </a:rPr>
              <a:t>od 1. januára 2018</a:t>
            </a:r>
            <a:r>
              <a:rPr lang="sk-SK" sz="2000" b="1" dirty="0" smtClean="0">
                <a:solidFill>
                  <a:schemeClr val="tx1"/>
                </a:solidFill>
                <a:latin typeface="Times New Roman" panose="02020603050405020304" pitchFamily="18" charset="0"/>
                <a:cs typeface="Times New Roman" panose="02020603050405020304" pitchFamily="18" charset="0"/>
              </a:rPr>
              <a:t>  </a:t>
            </a: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predpokladaný počet </a:t>
            </a:r>
            <a:r>
              <a:rPr lang="sk-SK" sz="2000" dirty="0" smtClean="0">
                <a:solidFill>
                  <a:schemeClr val="tx1"/>
                </a:solidFill>
                <a:latin typeface="Times New Roman" panose="02020603050405020304" pitchFamily="18" charset="0"/>
                <a:cs typeface="Times New Roman" panose="02020603050405020304" pitchFamily="18" charset="0"/>
              </a:rPr>
              <a:t>– 600 </a:t>
            </a:r>
            <a:r>
              <a:rPr lang="sk-SK" sz="2000" dirty="0">
                <a:solidFill>
                  <a:schemeClr val="tx1"/>
                </a:solidFill>
                <a:latin typeface="Times New Roman" panose="02020603050405020304" pitchFamily="18" charset="0"/>
                <a:cs typeface="Times New Roman" panose="02020603050405020304" pitchFamily="18" charset="0"/>
              </a:rPr>
              <a:t>poberateľov </a:t>
            </a:r>
            <a:r>
              <a:rPr lang="sk-SK" sz="2000" dirty="0" smtClean="0">
                <a:solidFill>
                  <a:schemeClr val="tx1"/>
                </a:solidFill>
                <a:latin typeface="Times New Roman" panose="02020603050405020304" pitchFamily="18" charset="0"/>
                <a:cs typeface="Times New Roman" panose="02020603050405020304" pitchFamily="18" charset="0"/>
              </a:rPr>
              <a:t>dôchodkových dávok;</a:t>
            </a:r>
            <a:endParaRPr lang="sk-SK" sz="2000" dirty="0">
              <a:solidFill>
                <a:schemeClr val="tx1"/>
              </a:solidFill>
              <a:latin typeface="Times New Roman" panose="02020603050405020304" pitchFamily="18" charset="0"/>
              <a:cs typeface="Times New Roman" panose="02020603050405020304" pitchFamily="18" charset="0"/>
            </a:endParaRPr>
          </a:p>
          <a:p>
            <a:pPr marL="0" lvl="1" algn="just">
              <a:lnSpc>
                <a:spcPct val="90000"/>
              </a:lnSpc>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marL="0" lvl="1" algn="just">
              <a:lnSpc>
                <a:spcPct val="90000"/>
              </a:lnSpc>
              <a:defRPr/>
            </a:pPr>
            <a:endParaRPr lang="sk-SK" sz="2400" dirty="0">
              <a:solidFill>
                <a:schemeClr val="tx1"/>
              </a:solidFill>
              <a:latin typeface="Times New Roman" panose="02020603050405020304" pitchFamily="18" charset="0"/>
            </a:endParaRPr>
          </a:p>
          <a:p>
            <a:pPr algn="l">
              <a:defRPr/>
            </a:pPr>
            <a:r>
              <a:rPr lang="sk-SK" sz="2400" dirty="0">
                <a:solidFill>
                  <a:srgbClr val="0000FF"/>
                </a:solidFill>
              </a:rPr>
              <a:t> </a:t>
            </a:r>
          </a:p>
          <a:p>
            <a:pPr algn="l">
              <a:defRPr/>
            </a:pPr>
            <a:endParaRPr lang="sk-SK" dirty="0"/>
          </a:p>
        </p:txBody>
      </p:sp>
    </p:spTree>
    <p:extLst>
      <p:ext uri="{BB962C8B-B14F-4D97-AF65-F5344CB8AC3E}">
        <p14:creationId xmlns:p14="http://schemas.microsoft.com/office/powerpoint/2010/main" val="4570722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ctrTitle"/>
          </p:nvPr>
        </p:nvSpPr>
        <p:spPr bwMode="auto">
          <a:xfrm>
            <a:off x="684213" y="549275"/>
            <a:ext cx="7772400" cy="719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solidFill>
                  <a:srgbClr val="00279F"/>
                </a:solidFill>
                <a:latin typeface="Times New Roman" panose="02020603050405020304" pitchFamily="18" charset="0"/>
                <a:cs typeface="Times New Roman" panose="02020603050405020304" pitchFamily="18" charset="0"/>
              </a:rPr>
              <a:t> </a:t>
            </a:r>
          </a:p>
        </p:txBody>
      </p:sp>
      <p:sp>
        <p:nvSpPr>
          <p:cNvPr id="3" name="Podnadpis 2"/>
          <p:cNvSpPr>
            <a:spLocks noGrp="1"/>
          </p:cNvSpPr>
          <p:nvPr>
            <p:ph type="subTitle" idx="1"/>
          </p:nvPr>
        </p:nvSpPr>
        <p:spPr>
          <a:xfrm>
            <a:off x="539750" y="549275"/>
            <a:ext cx="7920038" cy="5399088"/>
          </a:xfrm>
        </p:spPr>
        <p:txBody>
          <a:bodyPr/>
          <a:lstStyle/>
          <a:p>
            <a:pPr lvl="1" indent="-457200" algn="just">
              <a:spcBef>
                <a:spcPts val="0"/>
              </a:spcBef>
              <a:spcAft>
                <a:spcPts val="300"/>
              </a:spcAft>
              <a:buFont typeface="+mj-lt"/>
              <a:buAutoNum type="arabicParenR" startAt="6"/>
              <a:defRPr/>
            </a:pPr>
            <a:r>
              <a:rPr lang="sk-SK" sz="2000" b="1" dirty="0" smtClean="0">
                <a:solidFill>
                  <a:schemeClr val="tx1"/>
                </a:solidFill>
                <a:latin typeface="Times New Roman" panose="02020603050405020304" pitchFamily="18" charset="0"/>
                <a:cs typeface="Times New Roman" panose="02020603050405020304" pitchFamily="18" charset="0"/>
              </a:rPr>
              <a:t>Určenie </a:t>
            </a:r>
            <a:r>
              <a:rPr lang="sk-SK" sz="2000" b="1" dirty="0">
                <a:solidFill>
                  <a:schemeClr val="tx1"/>
                </a:solidFill>
                <a:latin typeface="Times New Roman" panose="02020603050405020304" pitchFamily="18" charset="0"/>
                <a:cs typeface="Times New Roman" panose="02020603050405020304" pitchFamily="18" charset="0"/>
              </a:rPr>
              <a:t>novej sumy starobných dôchodkov „starodôchodcom“ </a:t>
            </a:r>
          </a:p>
          <a:p>
            <a:pPr marL="450850" lvl="1" indent="-450850" algn="just">
              <a:spcBef>
                <a:spcPts val="0"/>
              </a:spcBef>
              <a:spcAft>
                <a:spcPts val="300"/>
              </a:spcAft>
              <a:defRPr/>
            </a:pPr>
            <a:r>
              <a:rPr lang="sk-SK" sz="2000" b="1" dirty="0" smtClean="0">
                <a:solidFill>
                  <a:schemeClr val="tx1"/>
                </a:solidFill>
                <a:latin typeface="Times New Roman" panose="02020603050405020304" pitchFamily="18" charset="0"/>
                <a:cs typeface="Times New Roman" panose="02020603050405020304" pitchFamily="18" charset="0"/>
              </a:rPr>
              <a:t>	od </a:t>
            </a:r>
            <a:r>
              <a:rPr lang="sk-SK" sz="2000" b="1" dirty="0">
                <a:solidFill>
                  <a:schemeClr val="tx1"/>
                </a:solidFill>
                <a:latin typeface="Times New Roman" panose="02020603050405020304" pitchFamily="18" charset="0"/>
                <a:cs typeface="Times New Roman" panose="02020603050405020304" pitchFamily="18" charset="0"/>
              </a:rPr>
              <a:t>1. januára 2018 </a:t>
            </a: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predpokladaný počet – 136 000 poberateľov starobných dôchodkov, z toho</a:t>
            </a:r>
          </a:p>
          <a:p>
            <a:pPr marL="914400" lvl="3" algn="just">
              <a:spcBef>
                <a:spcPts val="0"/>
              </a:spcBef>
              <a:spcAft>
                <a:spcPts val="300"/>
              </a:spcAft>
              <a:defRPr/>
            </a:pPr>
            <a:r>
              <a:rPr lang="sk-SK" sz="1800" dirty="0" smtClean="0">
                <a:solidFill>
                  <a:schemeClr val="tx1"/>
                </a:solidFill>
                <a:latin typeface="Times New Roman" panose="02020603050405020304" pitchFamily="18" charset="0"/>
                <a:cs typeface="Times New Roman" panose="02020603050405020304" pitchFamily="18" charset="0"/>
              </a:rPr>
              <a:t>-   spolu </a:t>
            </a:r>
            <a:r>
              <a:rPr lang="sk-SK" sz="1800" dirty="0">
                <a:solidFill>
                  <a:schemeClr val="tx1"/>
                </a:solidFill>
                <a:latin typeface="Times New Roman" panose="02020603050405020304" pitchFamily="18" charset="0"/>
                <a:cs typeface="Times New Roman" panose="02020603050405020304" pitchFamily="18" charset="0"/>
              </a:rPr>
              <a:t>s valorizáciou od 1. januára 2018  cca  53 </a:t>
            </a:r>
            <a:r>
              <a:rPr lang="sk-SK" sz="1800" dirty="0" smtClean="0">
                <a:solidFill>
                  <a:schemeClr val="tx1"/>
                </a:solidFill>
                <a:latin typeface="Times New Roman" panose="02020603050405020304" pitchFamily="18" charset="0"/>
                <a:cs typeface="Times New Roman" panose="02020603050405020304" pitchFamily="18" charset="0"/>
              </a:rPr>
              <a:t>000,</a:t>
            </a:r>
            <a:endParaRPr lang="sk-SK" sz="1800" dirty="0">
              <a:solidFill>
                <a:schemeClr val="tx1"/>
              </a:solidFill>
              <a:latin typeface="Times New Roman" panose="02020603050405020304" pitchFamily="18" charset="0"/>
              <a:cs typeface="Times New Roman" panose="02020603050405020304" pitchFamily="18" charset="0"/>
            </a:endParaRPr>
          </a:p>
          <a:p>
            <a:pPr marL="914400" lvl="3" algn="just">
              <a:spcBef>
                <a:spcPts val="0"/>
              </a:spcBef>
              <a:spcAft>
                <a:spcPts val="300"/>
              </a:spcAft>
              <a:defRPr/>
            </a:pPr>
            <a:r>
              <a:rPr lang="sk-SK" sz="1800" dirty="0" smtClean="0">
                <a:solidFill>
                  <a:schemeClr val="tx1"/>
                </a:solidFill>
                <a:latin typeface="Times New Roman" panose="02020603050405020304" pitchFamily="18" charset="0"/>
                <a:cs typeface="Times New Roman" panose="02020603050405020304" pitchFamily="18" charset="0"/>
              </a:rPr>
              <a:t>-   v </a:t>
            </a:r>
            <a:r>
              <a:rPr lang="sk-SK" sz="1800" dirty="0">
                <a:solidFill>
                  <a:schemeClr val="tx1"/>
                </a:solidFill>
                <a:latin typeface="Times New Roman" panose="02020603050405020304" pitchFamily="18" charset="0"/>
                <a:cs typeface="Times New Roman" panose="02020603050405020304" pitchFamily="18" charset="0"/>
              </a:rPr>
              <a:t>období od 1. januára 2018 do 31. októbra 2018 cca 83 </a:t>
            </a:r>
            <a:r>
              <a:rPr lang="sk-SK" sz="1800" dirty="0" smtClean="0">
                <a:solidFill>
                  <a:schemeClr val="tx1"/>
                </a:solidFill>
                <a:latin typeface="Times New Roman" panose="02020603050405020304" pitchFamily="18" charset="0"/>
                <a:cs typeface="Times New Roman" panose="02020603050405020304" pitchFamily="18" charset="0"/>
              </a:rPr>
              <a:t>000;</a:t>
            </a:r>
          </a:p>
          <a:p>
            <a:pPr marL="914400" lvl="3" algn="just">
              <a:spcBef>
                <a:spcPts val="0"/>
              </a:spcBef>
              <a:spcAft>
                <a:spcPts val="300"/>
              </a:spcAft>
              <a:defRPr/>
            </a:pPr>
            <a:endParaRPr lang="sk-SK" b="1" dirty="0" smtClean="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Clr>
                <a:schemeClr val="tx1"/>
              </a:buClr>
              <a:buFont typeface="+mj-lt"/>
              <a:buAutoNum type="arabicParenR" startAt="7"/>
              <a:defRPr/>
            </a:pPr>
            <a:r>
              <a:rPr lang="sk-SK" sz="2000" b="1" dirty="0">
                <a:solidFill>
                  <a:schemeClr val="tx1"/>
                </a:solidFill>
                <a:latin typeface="Times New Roman" panose="02020603050405020304" pitchFamily="18" charset="0"/>
                <a:cs typeface="Times New Roman" panose="02020603050405020304" pitchFamily="18" charset="0"/>
              </a:rPr>
              <a:t>Zvýšenie starobného dôchodku za ďalšie obdobie dôchodkového poistenia získané v roku 2017 od 1. januára 2018</a:t>
            </a:r>
            <a:r>
              <a:rPr lang="sk-SK" sz="2000" b="1" dirty="0" smtClean="0">
                <a:solidFill>
                  <a:schemeClr val="tx1"/>
                </a:solidFill>
                <a:latin typeface="Times New Roman" panose="02020603050405020304" pitchFamily="18" charset="0"/>
                <a:cs typeface="Times New Roman" panose="02020603050405020304" pitchFamily="18" charset="0"/>
              </a:rPr>
              <a:t> </a:t>
            </a:r>
            <a:endParaRPr lang="sk-SK" sz="2000" b="1" dirty="0">
              <a:solidFill>
                <a:schemeClr val="tx1"/>
              </a:solidFill>
              <a:latin typeface="Times New Roman" panose="02020603050405020304" pitchFamily="18" charset="0"/>
              <a:cs typeface="Times New Roman" panose="02020603050405020304" pitchFamily="18" charset="0"/>
            </a:endParaRP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predpokladaný počet – </a:t>
            </a:r>
            <a:r>
              <a:rPr lang="sk-SK" sz="2000" dirty="0" smtClean="0">
                <a:solidFill>
                  <a:schemeClr val="tx1"/>
                </a:solidFill>
                <a:latin typeface="Times New Roman" panose="02020603050405020304" pitchFamily="18" charset="0"/>
                <a:cs typeface="Times New Roman" panose="02020603050405020304" pitchFamily="18" charset="0"/>
              </a:rPr>
              <a:t>viac ako 160 000 </a:t>
            </a:r>
            <a:r>
              <a:rPr lang="sk-SK" sz="2000" dirty="0">
                <a:solidFill>
                  <a:schemeClr val="tx1"/>
                </a:solidFill>
                <a:latin typeface="Times New Roman" panose="02020603050405020304" pitchFamily="18" charset="0"/>
                <a:cs typeface="Times New Roman" panose="02020603050405020304" pitchFamily="18" charset="0"/>
              </a:rPr>
              <a:t>poberateľov starobného </a:t>
            </a:r>
            <a:r>
              <a:rPr lang="sk-SK" sz="2000" dirty="0" smtClean="0">
                <a:solidFill>
                  <a:schemeClr val="tx1"/>
                </a:solidFill>
                <a:latin typeface="Times New Roman" panose="02020603050405020304" pitchFamily="18" charset="0"/>
                <a:cs typeface="Times New Roman" panose="02020603050405020304" pitchFamily="18" charset="0"/>
              </a:rPr>
              <a:t>dôchodku;</a:t>
            </a:r>
            <a:endParaRPr lang="sk-SK" sz="2000" dirty="0">
              <a:solidFill>
                <a:schemeClr val="tx1"/>
              </a:solidFill>
              <a:latin typeface="Times New Roman" panose="02020603050405020304" pitchFamily="18" charset="0"/>
              <a:cs typeface="Times New Roman" panose="02020603050405020304" pitchFamily="18" charset="0"/>
            </a:endParaRPr>
          </a:p>
          <a:p>
            <a:pPr lvl="1" indent="-457200" algn="just">
              <a:lnSpc>
                <a:spcPct val="90000"/>
              </a:lnSpc>
              <a:buFont typeface="+mj-lt"/>
              <a:buAutoNum type="arabicParenR" startAt="7"/>
              <a:defRPr/>
            </a:pPr>
            <a:endParaRPr lang="sk-SK" sz="2000" dirty="0" smtClean="0">
              <a:solidFill>
                <a:schemeClr val="tx1"/>
              </a:solidFill>
              <a:latin typeface="Times New Roman" panose="02020603050405020304" pitchFamily="18" charset="0"/>
              <a:cs typeface="Times New Roman" panose="02020603050405020304" pitchFamily="18" charset="0"/>
            </a:endParaRPr>
          </a:p>
          <a:p>
            <a:pPr lvl="1" indent="-457200" algn="just">
              <a:spcBef>
                <a:spcPts val="0"/>
              </a:spcBef>
              <a:spcAft>
                <a:spcPts val="300"/>
              </a:spcAft>
              <a:buClr>
                <a:schemeClr val="tx1"/>
              </a:buClr>
              <a:buFont typeface="+mj-lt"/>
              <a:buAutoNum type="arabicParenR" startAt="7"/>
              <a:defRPr/>
            </a:pPr>
            <a:r>
              <a:rPr lang="sk-SK" sz="2000" b="1" dirty="0">
                <a:solidFill>
                  <a:schemeClr val="tx1"/>
                </a:solidFill>
                <a:latin typeface="Times New Roman" panose="02020603050405020304" pitchFamily="18" charset="0"/>
                <a:cs typeface="Times New Roman" panose="02020603050405020304" pitchFamily="18" charset="0"/>
              </a:rPr>
              <a:t>Nové určenie sumy vyrovnávacieho príplatku </a:t>
            </a:r>
          </a:p>
          <a:p>
            <a:pPr marL="800100" lvl="2" indent="-342900" algn="just">
              <a:spcBef>
                <a:spcPts val="0"/>
              </a:spcBef>
              <a:spcAft>
                <a:spcPts val="300"/>
              </a:spcAft>
              <a:buFont typeface="Arial" panose="020B0604020202020204" pitchFamily="34" charset="0"/>
              <a:buChar char="•"/>
              <a:defRPr/>
            </a:pPr>
            <a:r>
              <a:rPr lang="sk-SK" sz="2000" dirty="0">
                <a:solidFill>
                  <a:schemeClr val="tx1"/>
                </a:solidFill>
                <a:latin typeface="Times New Roman" panose="02020603050405020304" pitchFamily="18" charset="0"/>
                <a:cs typeface="Times New Roman" panose="02020603050405020304" pitchFamily="18" charset="0"/>
              </a:rPr>
              <a:t>predpokladaný počet </a:t>
            </a:r>
            <a:r>
              <a:rPr lang="sk-SK" sz="2000" dirty="0" smtClean="0">
                <a:solidFill>
                  <a:schemeClr val="tx1"/>
                </a:solidFill>
                <a:latin typeface="Times New Roman" panose="02020603050405020304" pitchFamily="18" charset="0"/>
                <a:cs typeface="Times New Roman" panose="02020603050405020304" pitchFamily="18" charset="0"/>
              </a:rPr>
              <a:t>– 800 </a:t>
            </a:r>
            <a:r>
              <a:rPr lang="sk-SK" sz="2000" dirty="0">
                <a:solidFill>
                  <a:schemeClr val="tx1"/>
                </a:solidFill>
                <a:latin typeface="Times New Roman" panose="02020603050405020304" pitchFamily="18" charset="0"/>
                <a:cs typeface="Times New Roman" panose="02020603050405020304" pitchFamily="18" charset="0"/>
              </a:rPr>
              <a:t>poberateľov dôchodkových </a:t>
            </a:r>
            <a:r>
              <a:rPr lang="sk-SK" sz="2000" dirty="0" smtClean="0">
                <a:solidFill>
                  <a:schemeClr val="tx1"/>
                </a:solidFill>
                <a:latin typeface="Times New Roman" panose="02020603050405020304" pitchFamily="18" charset="0"/>
                <a:cs typeface="Times New Roman" panose="02020603050405020304" pitchFamily="18" charset="0"/>
              </a:rPr>
              <a:t>dávok.</a:t>
            </a:r>
            <a:endParaRPr lang="sk-SK" sz="2000" dirty="0">
              <a:solidFill>
                <a:schemeClr val="tx1"/>
              </a:solidFill>
              <a:latin typeface="Times New Roman" panose="02020603050405020304" pitchFamily="18" charset="0"/>
              <a:cs typeface="Times New Roman" panose="02020603050405020304" pitchFamily="18" charset="0"/>
            </a:endParaRPr>
          </a:p>
          <a:p>
            <a:pPr marL="0" lvl="1" algn="just">
              <a:lnSpc>
                <a:spcPct val="90000"/>
              </a:lnSpc>
              <a:defRPr/>
            </a:pPr>
            <a:endParaRPr lang="sk-SK" sz="2400" dirty="0">
              <a:solidFill>
                <a:schemeClr val="tx1"/>
              </a:solidFill>
              <a:latin typeface="Times New Roman" panose="02020603050405020304" pitchFamily="18" charset="0"/>
            </a:endParaRPr>
          </a:p>
          <a:p>
            <a:pPr algn="l">
              <a:defRPr/>
            </a:pPr>
            <a:r>
              <a:rPr lang="sk-SK" sz="2400" dirty="0">
                <a:solidFill>
                  <a:srgbClr val="0000FF"/>
                </a:solidFill>
              </a:rPr>
              <a:t> </a:t>
            </a:r>
          </a:p>
          <a:p>
            <a:pPr algn="l">
              <a:defRPr/>
            </a:pPr>
            <a:endParaRPr lang="sk-SK" dirty="0"/>
          </a:p>
        </p:txBody>
      </p:sp>
    </p:spTree>
    <p:extLst>
      <p:ext uri="{BB962C8B-B14F-4D97-AF65-F5344CB8AC3E}">
        <p14:creationId xmlns:p14="http://schemas.microsoft.com/office/powerpoint/2010/main" val="37260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bwMode="auto">
          <a:xfrm>
            <a:off x="457200" y="476250"/>
            <a:ext cx="8507413" cy="9413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sk-SK" altLang="sk-SK" sz="2800" b="1" dirty="0" smtClean="0">
                <a:latin typeface="Times New Roman" panose="02020603050405020304" pitchFamily="18" charset="0"/>
              </a:rPr>
              <a:t>Ďalšie poskytované služby</a:t>
            </a:r>
          </a:p>
        </p:txBody>
      </p:sp>
      <p:sp>
        <p:nvSpPr>
          <p:cNvPr id="21507" name="Rectangle 3"/>
          <p:cNvSpPr>
            <a:spLocks noGrp="1" noChangeArrowheads="1"/>
          </p:cNvSpPr>
          <p:nvPr>
            <p:ph type="body" idx="4294967295"/>
          </p:nvPr>
        </p:nvSpPr>
        <p:spPr bwMode="auto">
          <a:xfrm>
            <a:off x="467544" y="1340768"/>
            <a:ext cx="8229600" cy="5000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609600" indent="-609600" algn="just" eaLnBrk="1" hangingPunct="1"/>
            <a:r>
              <a:rPr lang="sk-SK" altLang="sk-SK" sz="1800" dirty="0" smtClean="0">
                <a:latin typeface="Times New Roman" panose="02020603050405020304" pitchFamily="18" charset="0"/>
              </a:rPr>
              <a:t>každoročná </a:t>
            </a:r>
            <a:r>
              <a:rPr lang="sk-SK" altLang="sk-SK" sz="1800" b="1" dirty="0" smtClean="0">
                <a:latin typeface="Times New Roman" panose="02020603050405020304" pitchFamily="18" charset="0"/>
              </a:rPr>
              <a:t>valorizácia dávok</a:t>
            </a:r>
            <a:r>
              <a:rPr lang="sk-SK" altLang="sk-SK" sz="1800" dirty="0" smtClean="0">
                <a:latin typeface="Times New Roman" panose="02020603050405020304" pitchFamily="18" charset="0"/>
              </a:rPr>
              <a:t>,</a:t>
            </a:r>
          </a:p>
          <a:p>
            <a:pPr marL="609600" indent="-609600" algn="just" eaLnBrk="1" hangingPunct="1"/>
            <a:r>
              <a:rPr lang="sk-SK" altLang="sk-SK" sz="1800" dirty="0" smtClean="0">
                <a:latin typeface="Times New Roman" panose="02020603050405020304" pitchFamily="18" charset="0"/>
              </a:rPr>
              <a:t>vydávanie </a:t>
            </a:r>
            <a:r>
              <a:rPr lang="sk-SK" altLang="sk-SK" sz="1800" b="1" dirty="0" smtClean="0">
                <a:latin typeface="Times New Roman" panose="02020603050405020304" pitchFamily="18" charset="0"/>
              </a:rPr>
              <a:t>potvrdení pre klientov,</a:t>
            </a:r>
          </a:p>
          <a:p>
            <a:pPr marL="609600" indent="-609600" algn="just"/>
            <a:r>
              <a:rPr lang="sk-SK" altLang="sk-SK" sz="1800" dirty="0">
                <a:latin typeface="Times New Roman" panose="02020603050405020304" pitchFamily="18" charset="0"/>
              </a:rPr>
              <a:t>vykonávanie </a:t>
            </a:r>
            <a:r>
              <a:rPr lang="sk-SK" altLang="sk-SK" sz="1800" b="1" dirty="0">
                <a:latin typeface="Times New Roman" panose="02020603050405020304" pitchFamily="18" charset="0"/>
              </a:rPr>
              <a:t>zrážok z dávok,</a:t>
            </a:r>
          </a:p>
          <a:p>
            <a:pPr marL="609600" indent="-609600" algn="just" eaLnBrk="1" hangingPunct="1"/>
            <a:r>
              <a:rPr lang="sk-SK" altLang="sk-SK" sz="1800" b="1" dirty="0" smtClean="0">
                <a:latin typeface="Times New Roman" panose="02020603050405020304" pitchFamily="18" charset="0"/>
              </a:rPr>
              <a:t>vnútroštátna spolupráca </a:t>
            </a:r>
            <a:r>
              <a:rPr lang="sk-SK" altLang="sk-SK" sz="1800" dirty="0" smtClean="0">
                <a:latin typeface="Times New Roman" panose="02020603050405020304" pitchFamily="18" charset="0"/>
              </a:rPr>
              <a:t>s</a:t>
            </a:r>
            <a:r>
              <a:rPr lang="sk-SK" altLang="sk-SK" sz="1800" b="1" dirty="0" smtClean="0">
                <a:latin typeface="Times New Roman" panose="02020603050405020304" pitchFamily="18" charset="0"/>
              </a:rPr>
              <a:t> </a:t>
            </a:r>
            <a:r>
              <a:rPr lang="sk-SK" altLang="sk-SK" sz="1800" dirty="0" smtClean="0">
                <a:latin typeface="Times New Roman" panose="02020603050405020304" pitchFamily="18" charset="0"/>
              </a:rPr>
              <a:t>poistencami, ošetrujúcimi lekármi, zamestnávateľmi, úradmi práce sociálnych vecí a rodiny, inšpektorátmi práce, zdravotnými poisťovňami atď.,</a:t>
            </a:r>
          </a:p>
          <a:p>
            <a:pPr marL="609600" indent="-609600" algn="just" eaLnBrk="1" hangingPunct="1"/>
            <a:r>
              <a:rPr lang="sk-SK" altLang="sk-SK" sz="1800" b="1" dirty="0" smtClean="0">
                <a:latin typeface="Times New Roman" panose="02020603050405020304" pitchFamily="18" charset="0"/>
              </a:rPr>
              <a:t>spolupráca s inými </a:t>
            </a:r>
            <a:r>
              <a:rPr lang="sk-SK" altLang="sk-SK" sz="1800" dirty="0" smtClean="0">
                <a:latin typeface="Times New Roman" panose="02020603050405020304" pitchFamily="18" charset="0"/>
              </a:rPr>
              <a:t>členskými </a:t>
            </a:r>
            <a:r>
              <a:rPr lang="sk-SK" altLang="sk-SK" sz="1800" b="1" dirty="0" smtClean="0">
                <a:latin typeface="Times New Roman" panose="02020603050405020304" pitchFamily="18" charset="0"/>
              </a:rPr>
              <a:t>štátmi </a:t>
            </a:r>
            <a:r>
              <a:rPr lang="sk-SK" altLang="sk-SK" sz="1800" dirty="0" smtClean="0">
                <a:latin typeface="Times New Roman" panose="02020603050405020304" pitchFamily="18" charset="0"/>
              </a:rPr>
              <a:t>Európskej únie a zmluvnými štátmi,</a:t>
            </a:r>
          </a:p>
          <a:p>
            <a:pPr marL="609600" indent="-609600" algn="just"/>
            <a:r>
              <a:rPr lang="sk-SK" altLang="sk-SK" sz="1800" b="1" dirty="0">
                <a:latin typeface="Times New Roman" panose="02020603050405020304" pitchFamily="18" charset="0"/>
              </a:rPr>
              <a:t>vydávanie formulárov a </a:t>
            </a:r>
            <a:r>
              <a:rPr lang="sk-SK" altLang="sk-SK" sz="1800" b="1" dirty="0" err="1">
                <a:latin typeface="Times New Roman" panose="02020603050405020304" pitchFamily="18" charset="0"/>
              </a:rPr>
              <a:t>SED-ov</a:t>
            </a:r>
            <a:r>
              <a:rPr lang="sk-SK" altLang="sk-SK" sz="1800" dirty="0">
                <a:latin typeface="Times New Roman" panose="02020603050405020304" pitchFamily="18" charset="0"/>
              </a:rPr>
              <a:t> pri výkone sociálneho poistenia migrujúcich osôb,</a:t>
            </a:r>
          </a:p>
          <a:p>
            <a:pPr marL="609600" indent="-609600" algn="just" eaLnBrk="1" hangingPunct="1"/>
            <a:r>
              <a:rPr lang="sk-SK" altLang="sk-SK" sz="1800" b="1" dirty="0" smtClean="0">
                <a:latin typeface="Times New Roman" panose="02020603050405020304" pitchFamily="18" charset="0"/>
              </a:rPr>
              <a:t>odhaľovanie podvodnej činnosti </a:t>
            </a:r>
            <a:r>
              <a:rPr lang="sk-SK" altLang="sk-SK" sz="1800" dirty="0" smtClean="0">
                <a:latin typeface="Times New Roman" panose="02020603050405020304" pitchFamily="18" charset="0"/>
              </a:rPr>
              <a:t>pri výkone sociálneho poistenia subvenčné podvody, falšovanie a pozmeňovanie žiadostí o dávky) a podávanie podnetov príslušným orgánom,</a:t>
            </a:r>
          </a:p>
          <a:p>
            <a:pPr marL="609600" indent="-609600" eaLnBrk="1" hangingPunct="1"/>
            <a:r>
              <a:rPr lang="sk-SK" altLang="sk-SK" sz="1800" dirty="0" smtClean="0">
                <a:latin typeface="Times New Roman" panose="02020603050405020304" pitchFamily="18" charset="0"/>
              </a:rPr>
              <a:t>a iné.</a:t>
            </a:r>
          </a:p>
        </p:txBody>
      </p:sp>
    </p:spTree>
    <p:extLst>
      <p:ext uri="{BB962C8B-B14F-4D97-AF65-F5344CB8AC3E}">
        <p14:creationId xmlns:p14="http://schemas.microsoft.com/office/powerpoint/2010/main" val="3369994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2"/>
          <p:cNvSpPr>
            <a:spLocks noGrp="1"/>
          </p:cNvSpPr>
          <p:nvPr>
            <p:ph type="title"/>
          </p:nvPr>
        </p:nvSpPr>
        <p:spPr bwMode="auto">
          <a:xfrm>
            <a:off x="457200" y="476250"/>
            <a:ext cx="8229600" cy="941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t>Prehľad nemocenských dávok</a:t>
            </a:r>
            <a:br>
              <a:rPr lang="sk-SK" altLang="sk-SK" sz="2800" b="1" dirty="0" smtClean="0"/>
            </a:br>
            <a:r>
              <a:rPr lang="sk-SK" altLang="sk-SK" sz="2800" b="1" dirty="0" smtClean="0"/>
              <a:t>január až september 2017</a:t>
            </a:r>
            <a:endParaRPr lang="sk-SK" altLang="sk-SK" sz="2800" dirty="0" smtClean="0"/>
          </a:p>
        </p:txBody>
      </p:sp>
      <p:graphicFrame>
        <p:nvGraphicFramePr>
          <p:cNvPr id="5" name="Zástupný symbol obsahu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7832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bwMode="auto">
          <a:xfrm>
            <a:off x="485775" y="476250"/>
            <a:ext cx="8407400" cy="917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smtClean="0"/>
              <a:t>Prehľad úrazových dávok</a:t>
            </a:r>
            <a:br>
              <a:rPr lang="sk-SK" altLang="sk-SK" sz="2800" b="1" smtClean="0"/>
            </a:br>
            <a:r>
              <a:rPr lang="sk-SK" altLang="sk-SK" sz="2800" b="1" smtClean="0"/>
              <a:t>január až september 2017</a:t>
            </a:r>
          </a:p>
        </p:txBody>
      </p:sp>
      <p:graphicFrame>
        <p:nvGraphicFramePr>
          <p:cNvPr id="5" name="Graf 4"/>
          <p:cNvGraphicFramePr>
            <a:graphicFrameLocks/>
          </p:cNvGraphicFramePr>
          <p:nvPr/>
        </p:nvGraphicFramePr>
        <p:xfrm>
          <a:off x="395537" y="1484784"/>
          <a:ext cx="8748464"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27977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548680"/>
            <a:ext cx="8229600" cy="432048"/>
          </a:xfrm>
        </p:spPr>
        <p:txBody>
          <a:bodyPr/>
          <a:lstStyle/>
          <a:p>
            <a:r>
              <a:rPr lang="sk-SK" sz="3200" b="1" dirty="0" smtClean="0"/>
              <a:t>O inštitúcii</a:t>
            </a:r>
            <a:endParaRPr lang="sk-SK" sz="3200" b="1" dirty="0"/>
          </a:p>
        </p:txBody>
      </p:sp>
      <p:sp>
        <p:nvSpPr>
          <p:cNvPr id="3" name="Zástupný symbol obsahu 2"/>
          <p:cNvSpPr>
            <a:spLocks noGrp="1"/>
          </p:cNvSpPr>
          <p:nvPr>
            <p:ph idx="1"/>
          </p:nvPr>
        </p:nvSpPr>
        <p:spPr>
          <a:xfrm>
            <a:off x="476722" y="836712"/>
            <a:ext cx="8559774" cy="5472608"/>
          </a:xfrm>
        </p:spPr>
        <p:txBody>
          <a:bodyPr/>
          <a:lstStyle/>
          <a:p>
            <a:pPr marL="0" indent="0">
              <a:buNone/>
            </a:pPr>
            <a:endParaRPr lang="sk-SK" sz="1800" b="1" dirty="0" smtClean="0"/>
          </a:p>
          <a:p>
            <a:pPr marL="0" indent="0">
              <a:buNone/>
            </a:pPr>
            <a:r>
              <a:rPr lang="sk-SK" sz="2000" b="1" dirty="0" smtClean="0"/>
              <a:t> </a:t>
            </a:r>
            <a:r>
              <a:rPr lang="sk-SK" sz="2400" b="1" dirty="0" smtClean="0"/>
              <a:t>Sociálna poisťovňa</a:t>
            </a:r>
          </a:p>
          <a:p>
            <a:pPr marL="0" indent="0">
              <a:buNone/>
            </a:pPr>
            <a:endParaRPr lang="sk-SK" sz="1050" b="1" dirty="0" smtClean="0"/>
          </a:p>
          <a:p>
            <a:r>
              <a:rPr lang="sk-SK" sz="2000" b="1" dirty="0" smtClean="0"/>
              <a:t>verejnoprávna inštitúcia,</a:t>
            </a:r>
          </a:p>
          <a:p>
            <a:r>
              <a:rPr lang="sk-SK" sz="2000" b="1" dirty="0"/>
              <a:t>vznik 1. január </a:t>
            </a:r>
            <a:r>
              <a:rPr lang="sk-SK" sz="2000" b="1" dirty="0" smtClean="0"/>
              <a:t>1995 </a:t>
            </a:r>
            <a:r>
              <a:rPr lang="sk-SK" sz="2000" dirty="0" smtClean="0"/>
              <a:t>(zriadená 1. novembra 1994 zákonom č. 274/1994 Z. z. o Sociálnej poisťovni),</a:t>
            </a:r>
          </a:p>
          <a:p>
            <a:r>
              <a:rPr lang="sk-SK" sz="2000" b="1" dirty="0" smtClean="0"/>
              <a:t>organizačné zložky:    </a:t>
            </a:r>
            <a:r>
              <a:rPr lang="sk-SK" sz="2000" dirty="0" smtClean="0"/>
              <a:t>ústredie</a:t>
            </a:r>
          </a:p>
          <a:p>
            <a:pPr marL="0" indent="0">
              <a:buNone/>
            </a:pPr>
            <a:r>
              <a:rPr lang="sk-SK" sz="2000" dirty="0" smtClean="0"/>
              <a:t>       		             36 pobočiek (v rámci územnej pôsobnosti pobočiek </a:t>
            </a:r>
          </a:p>
          <a:p>
            <a:pPr marL="0" indent="0">
              <a:buNone/>
            </a:pPr>
            <a:r>
              <a:rPr lang="sk-SK" sz="2000" dirty="0"/>
              <a:t> </a:t>
            </a:r>
            <a:r>
              <a:rPr lang="sk-SK" sz="2000" dirty="0" smtClean="0"/>
              <a:t>                                         44 vysunutých pracovísk)</a:t>
            </a:r>
            <a:endParaRPr lang="sk-SK" sz="1800" dirty="0"/>
          </a:p>
        </p:txBody>
      </p:sp>
      <p:sp>
        <p:nvSpPr>
          <p:cNvPr id="4" name="Zástupný symbol obsahu 2"/>
          <p:cNvSpPr txBox="1">
            <a:spLocks/>
          </p:cNvSpPr>
          <p:nvPr/>
        </p:nvSpPr>
        <p:spPr>
          <a:xfrm>
            <a:off x="476722" y="4077072"/>
            <a:ext cx="8229600" cy="273630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panose="02020603050405020304"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sk-SK" sz="2000" b="1" dirty="0" smtClean="0"/>
              <a:t>vykonáva</a:t>
            </a:r>
          </a:p>
          <a:p>
            <a:pPr algn="just" fontAlgn="auto">
              <a:spcAft>
                <a:spcPts val="0"/>
              </a:spcAft>
              <a:buFontTx/>
              <a:buChar char="-"/>
            </a:pPr>
            <a:r>
              <a:rPr lang="sk-SK" sz="2000" b="1" dirty="0" smtClean="0"/>
              <a:t>sociálne  poistenie </a:t>
            </a:r>
            <a:r>
              <a:rPr lang="sk-SK" sz="2000" dirty="0" smtClean="0"/>
              <a:t>(zákon č. 461/2003 Z. z. o sociálnom poistení v znení neskorších predpisov),</a:t>
            </a:r>
          </a:p>
          <a:p>
            <a:pPr algn="just" fontAlgn="auto">
              <a:spcAft>
                <a:spcPts val="0"/>
              </a:spcAft>
              <a:buFontTx/>
              <a:buChar char="-"/>
            </a:pPr>
            <a:r>
              <a:rPr lang="sk-SK" sz="2000" b="1" dirty="0" smtClean="0"/>
              <a:t>starobné dôchodkové sporenie </a:t>
            </a:r>
            <a:r>
              <a:rPr lang="sk-SK" sz="2000" dirty="0" smtClean="0"/>
              <a:t>(zákon č. 43/2004 Z. z. o starobnom dôchodkovom sporení v znení neskorších predpisov).</a:t>
            </a:r>
          </a:p>
          <a:p>
            <a:pPr marL="0" indent="0" fontAlgn="auto">
              <a:spcAft>
                <a:spcPts val="0"/>
              </a:spcAft>
              <a:buFont typeface="Arial" pitchFamily="34" charset="0"/>
              <a:buNone/>
            </a:pPr>
            <a:endParaRPr lang="sk-SK" sz="1800" dirty="0"/>
          </a:p>
        </p:txBody>
      </p:sp>
    </p:spTree>
    <p:extLst>
      <p:ext uri="{BB962C8B-B14F-4D97-AF65-F5344CB8AC3E}">
        <p14:creationId xmlns:p14="http://schemas.microsoft.com/office/powerpoint/2010/main" val="11509252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bwMode="auto">
          <a:xfrm>
            <a:off x="457200" y="476250"/>
            <a:ext cx="8229600" cy="941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smtClean="0"/>
              <a:t>Prehľad dávky v nezamestnanosti</a:t>
            </a:r>
            <a:br>
              <a:rPr lang="sk-SK" altLang="sk-SK" sz="2800" b="1" smtClean="0"/>
            </a:br>
            <a:r>
              <a:rPr lang="sk-SK" altLang="sk-SK" sz="2800" b="1" smtClean="0"/>
              <a:t>január až september 2017</a:t>
            </a:r>
            <a:endParaRPr lang="sk-SK" altLang="sk-SK" sz="2800" smtClean="0"/>
          </a:p>
        </p:txBody>
      </p:sp>
      <p:graphicFrame>
        <p:nvGraphicFramePr>
          <p:cNvPr id="3" name="Graf 2"/>
          <p:cNvGraphicFramePr>
            <a:graphicFrameLocks/>
          </p:cNvGraphicFramePr>
          <p:nvPr/>
        </p:nvGraphicFramePr>
        <p:xfrm>
          <a:off x="683568" y="1484784"/>
          <a:ext cx="8352928" cy="44731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374588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bwMode="auto">
          <a:xfrm>
            <a:off x="457200" y="476250"/>
            <a:ext cx="8229600" cy="941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t>Prehľad dávky v garančnom poistení</a:t>
            </a:r>
            <a:br>
              <a:rPr lang="sk-SK" altLang="sk-SK" sz="2800" b="1" dirty="0" smtClean="0"/>
            </a:br>
            <a:r>
              <a:rPr lang="sk-SK" altLang="sk-SK" sz="2800" b="1" dirty="0" smtClean="0"/>
              <a:t>január až september 2017</a:t>
            </a:r>
            <a:endParaRPr lang="sk-SK" altLang="sk-SK" sz="2800" dirty="0" smtClean="0"/>
          </a:p>
        </p:txBody>
      </p:sp>
      <p:graphicFrame>
        <p:nvGraphicFramePr>
          <p:cNvPr id="25603" name="Graf 3"/>
          <p:cNvGraphicFramePr>
            <a:graphicFrameLocks/>
          </p:cNvGraphicFramePr>
          <p:nvPr/>
        </p:nvGraphicFramePr>
        <p:xfrm>
          <a:off x="417513" y="1217613"/>
          <a:ext cx="8740775" cy="5159375"/>
        </p:xfrm>
        <a:graphic>
          <a:graphicData uri="http://schemas.openxmlformats.org/presentationml/2006/ole">
            <mc:AlternateContent xmlns:mc="http://schemas.openxmlformats.org/markup-compatibility/2006">
              <mc:Choice xmlns:v="urn:schemas-microsoft-com:vml" Requires="v">
                <p:oleObj spid="_x0000_s2072" r:id="rId4" imgW="8742422" imgH="5157663" progId="Excel.Chart.8">
                  <p:embed/>
                </p:oleObj>
              </mc:Choice>
              <mc:Fallback>
                <p:oleObj r:id="rId4" imgW="8742422" imgH="5157663"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513" y="1217613"/>
                        <a:ext cx="8740775" cy="515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653131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bwMode="auto">
          <a:xfrm>
            <a:off x="457200" y="620688"/>
            <a:ext cx="8229600" cy="796950"/>
          </a:xfrm>
          <a:noFill/>
          <a:ln>
            <a:miter lim="800000"/>
            <a:headEnd/>
            <a:tailEnd/>
          </a:ln>
        </p:spPr>
        <p:txBody>
          <a:bodyPr vert="horz" wrap="square" lIns="91440" tIns="45720" rIns="91440" bIns="45720" numCol="1" anchor="t" anchorCtr="0" compatLnSpc="1">
            <a:prstTxWarp prst="textNoShape">
              <a:avLst/>
            </a:prstTxWarp>
          </a:bodyPr>
          <a:lstStyle/>
          <a:p>
            <a:pPr lvl="0" eaLnBrk="1" hangingPunct="1"/>
            <a:r>
              <a:rPr lang="sk-SK" sz="2400" b="1" dirty="0">
                <a:latin typeface="Times New Roman" panose="02020603050405020304" pitchFamily="18" charset="0"/>
                <a:cs typeface="Times New Roman" panose="02020603050405020304" pitchFamily="18" charset="0"/>
              </a:rPr>
              <a:t>Zdroje fungovania Sociálnej </a:t>
            </a:r>
            <a:r>
              <a:rPr lang="sk-SK" sz="2400" b="1" dirty="0" smtClean="0">
                <a:latin typeface="Times New Roman" panose="02020603050405020304" pitchFamily="18" charset="0"/>
                <a:cs typeface="Times New Roman" panose="02020603050405020304" pitchFamily="18" charset="0"/>
              </a:rPr>
              <a:t>poisťovne</a:t>
            </a:r>
          </a:p>
        </p:txBody>
      </p:sp>
      <p:sp>
        <p:nvSpPr>
          <p:cNvPr id="4" name="Zástupný symbol obsahu 3"/>
          <p:cNvSpPr>
            <a:spLocks noGrp="1"/>
          </p:cNvSpPr>
          <p:nvPr>
            <p:ph idx="1"/>
          </p:nvPr>
        </p:nvSpPr>
        <p:spPr/>
        <p:txBody>
          <a:bodyPr/>
          <a:lstStyle/>
          <a:p>
            <a:pPr algn="just"/>
            <a:r>
              <a:rPr lang="sk-SK" sz="1800" dirty="0" smtClean="0">
                <a:latin typeface="Times New Roman" panose="02020603050405020304" pitchFamily="18" charset="0"/>
                <a:cs typeface="Times New Roman" panose="02020603050405020304" pitchFamily="18" charset="0"/>
              </a:rPr>
              <a:t>zdrojom na krytie výdavkov súvisiacich s výkonom sociálneho poistenia                             a starobného dôchodkového sporenia je </a:t>
            </a:r>
            <a:r>
              <a:rPr lang="sk-SK" sz="1800" b="1" dirty="0" smtClean="0">
                <a:latin typeface="Times New Roman" panose="02020603050405020304" pitchFamily="18" charset="0"/>
                <a:cs typeface="Times New Roman" panose="02020603050405020304" pitchFamily="18" charset="0"/>
              </a:rPr>
              <a:t>správny fond Sociálnej poisťovne</a:t>
            </a:r>
            <a:r>
              <a:rPr lang="sk-SK" sz="1800" dirty="0" smtClean="0">
                <a:latin typeface="Times New Roman" panose="02020603050405020304" pitchFamily="18" charset="0"/>
                <a:cs typeface="Times New Roman" panose="02020603050405020304" pitchFamily="18" charset="0"/>
              </a:rPr>
              <a:t>,</a:t>
            </a:r>
          </a:p>
          <a:p>
            <a:pPr marL="0" indent="0" algn="just">
              <a:buNone/>
            </a:pPr>
            <a:endParaRPr lang="sk-SK" sz="1800" dirty="0" smtClean="0">
              <a:latin typeface="Times New Roman" panose="02020603050405020304" pitchFamily="18" charset="0"/>
              <a:cs typeface="Times New Roman" panose="02020603050405020304" pitchFamily="18" charset="0"/>
            </a:endParaRPr>
          </a:p>
          <a:p>
            <a:pPr algn="just"/>
            <a:r>
              <a:rPr lang="sk-SK" sz="1800" b="1" dirty="0" smtClean="0">
                <a:latin typeface="Times New Roman" panose="02020603050405020304" pitchFamily="18" charset="0"/>
                <a:cs typeface="Times New Roman" panose="02020603050405020304" pitchFamily="18" charset="0"/>
              </a:rPr>
              <a:t>výška správneho fondu </a:t>
            </a:r>
            <a:r>
              <a:rPr lang="sk-SK" sz="1800" dirty="0" smtClean="0">
                <a:latin typeface="Times New Roman" panose="02020603050405020304" pitchFamily="18" charset="0"/>
                <a:cs typeface="Times New Roman" panose="02020603050405020304" pitchFamily="18" charset="0"/>
              </a:rPr>
              <a:t>sa odvíja </a:t>
            </a:r>
            <a:r>
              <a:rPr lang="sk-SK" sz="1800" b="1" dirty="0" smtClean="0">
                <a:latin typeface="Times New Roman" panose="02020603050405020304" pitchFamily="18" charset="0"/>
                <a:cs typeface="Times New Roman" panose="02020603050405020304" pitchFamily="18" charset="0"/>
              </a:rPr>
              <a:t>od vybraného poistného </a:t>
            </a:r>
            <a:r>
              <a:rPr lang="sk-SK" sz="1800" dirty="0" smtClean="0">
                <a:latin typeface="Times New Roman" panose="02020603050405020304" pitchFamily="18" charset="0"/>
                <a:cs typeface="Times New Roman" panose="02020603050405020304" pitchFamily="18" charset="0"/>
              </a:rPr>
              <a:t>na jednotlivé druhy poistenia  (nemocenské, starobné, invalidné, úrazové, garančné, v nezamestnanosti a rezervný fond solidarity) </a:t>
            </a:r>
            <a:r>
              <a:rPr lang="sk-SK" sz="1800" b="1" dirty="0" smtClean="0">
                <a:latin typeface="Times New Roman" panose="02020603050405020304" pitchFamily="18" charset="0"/>
                <a:cs typeface="Times New Roman" panose="02020603050405020304" pitchFamily="18" charset="0"/>
              </a:rPr>
              <a:t>a od výšky príspevkov </a:t>
            </a:r>
            <a:r>
              <a:rPr lang="sk-SK" sz="1800" dirty="0" smtClean="0">
                <a:latin typeface="Times New Roman" panose="02020603050405020304" pitchFamily="18" charset="0"/>
                <a:cs typeface="Times New Roman" panose="02020603050405020304" pitchFamily="18" charset="0"/>
              </a:rPr>
              <a:t>na starobné dôchodkové sporenie, prípadne </a:t>
            </a:r>
            <a:r>
              <a:rPr lang="sk-SK" sz="1800" b="1" dirty="0" smtClean="0">
                <a:latin typeface="Times New Roman" panose="02020603050405020304" pitchFamily="18" charset="0"/>
                <a:cs typeface="Times New Roman" panose="02020603050405020304" pitchFamily="18" charset="0"/>
              </a:rPr>
              <a:t>iných príjmov </a:t>
            </a:r>
            <a:r>
              <a:rPr lang="sk-SK" sz="1800" dirty="0" smtClean="0">
                <a:latin typeface="Times New Roman" panose="02020603050405020304" pitchFamily="18" charset="0"/>
                <a:cs typeface="Times New Roman" panose="02020603050405020304" pitchFamily="18" charset="0"/>
              </a:rPr>
              <a:t>definovaných zákonom o sociálnom poistení,</a:t>
            </a:r>
          </a:p>
          <a:p>
            <a:pPr algn="just"/>
            <a:endParaRPr lang="sk-SK" sz="1800" dirty="0" smtClean="0">
              <a:latin typeface="Times New Roman" panose="02020603050405020304" pitchFamily="18" charset="0"/>
              <a:cs typeface="Times New Roman" panose="02020603050405020304" pitchFamily="18" charset="0"/>
            </a:endParaRPr>
          </a:p>
          <a:p>
            <a:pPr algn="just"/>
            <a:r>
              <a:rPr lang="sk-SK" sz="1800" b="1" dirty="0" smtClean="0">
                <a:latin typeface="Times New Roman" panose="02020603050405020304" pitchFamily="18" charset="0"/>
                <a:cs typeface="Times New Roman" panose="02020603050405020304" pitchFamily="18" charset="0"/>
              </a:rPr>
              <a:t>percento tvorby správneho fondu </a:t>
            </a:r>
            <a:r>
              <a:rPr lang="sk-SK" sz="1800" dirty="0" smtClean="0">
                <a:latin typeface="Times New Roman" panose="02020603050405020304" pitchFamily="18" charset="0"/>
                <a:cs typeface="Times New Roman" panose="02020603050405020304" pitchFamily="18" charset="0"/>
              </a:rPr>
              <a:t>definuje</a:t>
            </a:r>
            <a:r>
              <a:rPr lang="sk-SK" sz="1800" b="1" dirty="0" smtClean="0">
                <a:latin typeface="Times New Roman" panose="02020603050405020304" pitchFamily="18" charset="0"/>
                <a:cs typeface="Times New Roman" panose="02020603050405020304" pitchFamily="18" charset="0"/>
              </a:rPr>
              <a:t> zákon </a:t>
            </a:r>
            <a:r>
              <a:rPr lang="sk-SK" sz="1800" dirty="0" smtClean="0">
                <a:latin typeface="Times New Roman" panose="02020603050405020304" pitchFamily="18" charset="0"/>
                <a:cs typeface="Times New Roman" panose="02020603050405020304" pitchFamily="18" charset="0"/>
              </a:rPr>
              <a:t>o sociálnom poistení,                    aktuálne:</a:t>
            </a:r>
            <a:r>
              <a:rPr lang="sk-SK" sz="1800" b="1" dirty="0" smtClean="0">
                <a:latin typeface="Times New Roman" panose="02020603050405020304" pitchFamily="18" charset="0"/>
                <a:cs typeface="Times New Roman" panose="02020603050405020304" pitchFamily="18" charset="0"/>
              </a:rPr>
              <a:t> </a:t>
            </a:r>
          </a:p>
          <a:p>
            <a:pPr marL="0" indent="0" algn="just">
              <a:buNone/>
            </a:pPr>
            <a:r>
              <a:rPr lang="sk-SK" sz="1800" b="1" dirty="0">
                <a:cs typeface="Times New Roman" panose="02020603050405020304" pitchFamily="18" charset="0"/>
              </a:rPr>
              <a:t>	</a:t>
            </a:r>
            <a:r>
              <a:rPr lang="sk-SK" sz="1800" dirty="0" smtClean="0">
                <a:latin typeface="Times New Roman" panose="02020603050405020304" pitchFamily="18" charset="0"/>
                <a:cs typeface="Times New Roman" panose="02020603050405020304" pitchFamily="18" charset="0"/>
              </a:rPr>
              <a:t> </a:t>
            </a:r>
            <a:r>
              <a:rPr lang="sk-SK" sz="1800" b="1" dirty="0" smtClean="0">
                <a:latin typeface="Times New Roman" panose="02020603050405020304" pitchFamily="18" charset="0"/>
                <a:cs typeface="Times New Roman" panose="02020603050405020304" pitchFamily="18" charset="0"/>
              </a:rPr>
              <a:t>  2,4% z poistného </a:t>
            </a:r>
            <a:r>
              <a:rPr lang="sk-SK" sz="1800" dirty="0" smtClean="0">
                <a:latin typeface="Times New Roman" panose="02020603050405020304" pitchFamily="18" charset="0"/>
                <a:cs typeface="Times New Roman" panose="02020603050405020304" pitchFamily="18" charset="0"/>
              </a:rPr>
              <a:t>a </a:t>
            </a:r>
          </a:p>
          <a:p>
            <a:pPr marL="0" indent="0" algn="just">
              <a:buNone/>
            </a:pPr>
            <a:r>
              <a:rPr lang="sk-SK" sz="1800" b="1" dirty="0" smtClean="0">
                <a:latin typeface="Times New Roman" panose="02020603050405020304" pitchFamily="18" charset="0"/>
                <a:cs typeface="Times New Roman" panose="02020603050405020304" pitchFamily="18" charset="0"/>
              </a:rPr>
              <a:t>    	  0,25 % z príspevkov </a:t>
            </a:r>
            <a:r>
              <a:rPr lang="sk-SK" sz="1800" dirty="0" smtClean="0">
                <a:latin typeface="Times New Roman" panose="02020603050405020304" pitchFamily="18" charset="0"/>
                <a:cs typeface="Times New Roman" panose="02020603050405020304" pitchFamily="18" charset="0"/>
              </a:rPr>
              <a:t>na starobné dôchodkové sporenie. </a:t>
            </a:r>
            <a:endParaRPr lang="sk-SK"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2135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obsahu 4"/>
          <p:cNvGraphicFramePr>
            <a:graphicFrameLocks noGrp="1"/>
          </p:cNvGraphicFramePr>
          <p:nvPr>
            <p:ph idx="1"/>
            <p:extLst>
              <p:ext uri="{D42A27DB-BD31-4B8C-83A1-F6EECF244321}">
                <p14:modId xmlns:p14="http://schemas.microsoft.com/office/powerpoint/2010/main" val="328512720"/>
              </p:ext>
            </p:extLst>
          </p:nvPr>
        </p:nvGraphicFramePr>
        <p:xfrm>
          <a:off x="683570" y="620687"/>
          <a:ext cx="8064893" cy="5914745"/>
        </p:xfrm>
        <a:graphic>
          <a:graphicData uri="http://schemas.openxmlformats.org/drawingml/2006/table">
            <a:tbl>
              <a:tblPr/>
              <a:tblGrid>
                <a:gridCol w="2685957"/>
                <a:gridCol w="856698"/>
                <a:gridCol w="912875"/>
                <a:gridCol w="926919"/>
                <a:gridCol w="884786"/>
                <a:gridCol w="898829"/>
                <a:gridCol w="898829"/>
              </a:tblGrid>
              <a:tr h="135907">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sk-SK" sz="800" b="0" i="0" u="none" strike="noStrike" dirty="0">
                          <a:solidFill>
                            <a:srgbClr val="000000"/>
                          </a:solidFill>
                          <a:effectLst/>
                          <a:latin typeface="Times New Roman" panose="02020603050405020304" pitchFamily="18" charset="0"/>
                        </a:rPr>
                        <a:t>v tis. Eur</a:t>
                      </a:r>
                    </a:p>
                  </a:txBody>
                  <a:tcPr marL="7324" marR="7324" marT="7324" marB="0" anchor="b">
                    <a:lnL>
                      <a:noFill/>
                    </a:lnL>
                    <a:lnR>
                      <a:noFill/>
                    </a:lnR>
                    <a:lnT>
                      <a:noFill/>
                    </a:lnT>
                    <a:lnB w="6350" cap="flat" cmpd="sng" algn="ctr">
                      <a:solidFill>
                        <a:srgbClr val="000000"/>
                      </a:solidFill>
                      <a:prstDash val="solid"/>
                      <a:round/>
                      <a:headEnd type="none" w="med" len="med"/>
                      <a:tailEnd type="none" w="med" len="med"/>
                    </a:lnB>
                  </a:tcPr>
                </a:tc>
              </a:tr>
              <a:tr h="536550">
                <a:tc>
                  <a:txBody>
                    <a:bodyPr/>
                    <a:lstStyle/>
                    <a:p>
                      <a:pPr algn="ctr" fontAlgn="b"/>
                      <a:r>
                        <a:rPr lang="sk-SK" sz="1100" b="1" i="0" u="none" strike="noStrike" dirty="0">
                          <a:solidFill>
                            <a:srgbClr val="000000"/>
                          </a:solidFill>
                          <a:effectLst/>
                          <a:latin typeface="Times New Roman" panose="02020603050405020304" pitchFamily="18" charset="0"/>
                        </a:rPr>
                        <a:t>Ukazovateľ</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chemeClr val="tx1"/>
                          </a:solidFill>
                          <a:effectLst/>
                          <a:latin typeface="Times New Roman" panose="02020603050405020304" pitchFamily="18" charset="0"/>
                        </a:rPr>
                        <a:t>Skutočnosť za rok 2012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chemeClr val="tx1"/>
                          </a:solidFill>
                          <a:effectLst/>
                          <a:latin typeface="Times New Roman" panose="02020603050405020304" pitchFamily="18" charset="0"/>
                        </a:rPr>
                        <a:t>Skutočnosť za rok 2013</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chemeClr val="tx1"/>
                          </a:solidFill>
                          <a:effectLst/>
                          <a:latin typeface="Times New Roman" panose="02020603050405020304" pitchFamily="18" charset="0"/>
                        </a:rPr>
                        <a:t>Skutočnosť za rok 2014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rgbClr val="000000"/>
                          </a:solidFill>
                          <a:effectLst/>
                          <a:latin typeface="Times New Roman" panose="02020603050405020304" pitchFamily="18" charset="0"/>
                        </a:rPr>
                        <a:t>Skutočnosť za rok 2015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rgbClr val="000000"/>
                          </a:solidFill>
                          <a:effectLst/>
                          <a:latin typeface="Times New Roman" panose="02020603050405020304" pitchFamily="18" charset="0"/>
                        </a:rPr>
                        <a:t>Skutočnosť za rok 2016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k-SK" sz="1100" b="1" i="0" u="none" strike="noStrike" dirty="0">
                          <a:solidFill>
                            <a:srgbClr val="000000"/>
                          </a:solidFill>
                          <a:effectLst/>
                          <a:latin typeface="Times New Roman" panose="02020603050405020304" pitchFamily="18" charset="0"/>
                        </a:rPr>
                        <a:t>Očakávaná skutočnosť  rok 2017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010">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69667">
                <a:tc>
                  <a:txBody>
                    <a:bodyPr/>
                    <a:lstStyle/>
                    <a:p>
                      <a:pPr algn="l" fontAlgn="b"/>
                      <a:r>
                        <a:rPr lang="sk-SK" sz="1200" b="1" i="0" u="none" strike="noStrike" dirty="0">
                          <a:solidFill>
                            <a:srgbClr val="000000"/>
                          </a:solidFill>
                          <a:effectLst/>
                          <a:latin typeface="Times New Roman" panose="02020603050405020304" pitchFamily="18" charset="0"/>
                        </a:rPr>
                        <a:t>Príjmy Sociálnej poisťovne v bežnom roku</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6 407 850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6 643 204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6 899 728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7 418 227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7 150 230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7 712 689</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1" i="0" u="none" strike="noStrike" dirty="0">
                          <a:solidFill>
                            <a:srgbClr val="000000"/>
                          </a:solidFill>
                          <a:effectLst/>
                          <a:latin typeface="Times New Roman" panose="02020603050405020304" pitchFamily="18" charset="0"/>
                        </a:rPr>
                        <a:t>Tvorba správneho fondu  v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1"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z poistného</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2,40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z </a:t>
                      </a:r>
                      <a:r>
                        <a:rPr lang="sk-SK" sz="1200" b="0" i="0" u="none" strike="noStrike" dirty="0" smtClean="0">
                          <a:solidFill>
                            <a:srgbClr val="000000"/>
                          </a:solidFill>
                          <a:effectLst/>
                          <a:latin typeface="Times New Roman" panose="02020603050405020304" pitchFamily="18" charset="0"/>
                        </a:rPr>
                        <a:t>príspevkov na SDS</a:t>
                      </a:r>
                      <a:endParaRPr lang="sk-SK" sz="1200" b="0" i="0" u="none" strike="noStrike" dirty="0">
                        <a:solidFill>
                          <a:srgbClr val="000000"/>
                        </a:solidFill>
                        <a:effectLst/>
                        <a:latin typeface="Times New Roman" panose="02020603050405020304" pitchFamily="18" charset="0"/>
                      </a:endParaRP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0,50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0,25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0,25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0,25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0,25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0,25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z otvorenie II. piliera</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1,90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1,90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1,90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2,15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69667">
                <a:tc>
                  <a:txBody>
                    <a:bodyPr/>
                    <a:lstStyle/>
                    <a:p>
                      <a:pPr algn="l" fontAlgn="b"/>
                      <a:r>
                        <a:rPr lang="sk-SK" sz="1200" b="1" i="0" u="none" strike="noStrike" dirty="0">
                          <a:solidFill>
                            <a:srgbClr val="000000"/>
                          </a:solidFill>
                          <a:effectLst/>
                          <a:latin typeface="Times New Roman" panose="02020603050405020304" pitchFamily="18" charset="0"/>
                        </a:rPr>
                        <a:t>Tvorba správneho fondu v bežnom roku</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123 689</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143 319</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145 017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166 982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164 414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176 678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r>
              <a:tr h="188462">
                <a:tc>
                  <a:txBody>
                    <a:bodyPr/>
                    <a:lstStyle/>
                    <a:p>
                      <a:pPr algn="l" fontAlgn="b"/>
                      <a:r>
                        <a:rPr lang="sk-SK" sz="1200" b="0" i="0" u="none" strike="noStrike" dirty="0">
                          <a:solidFill>
                            <a:srgbClr val="000000"/>
                          </a:solidFill>
                          <a:effectLst/>
                          <a:latin typeface="Times New Roman" panose="02020603050405020304" pitchFamily="18" charset="0"/>
                        </a:rPr>
                        <a:t>v tom tvorba:</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z poistného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117 686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136 493</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142 900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152 234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161 880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174 284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69667">
                <a:tc>
                  <a:txBody>
                    <a:bodyPr/>
                    <a:lstStyle/>
                    <a:p>
                      <a:pPr algn="l" fontAlgn="b"/>
                      <a:r>
                        <a:rPr lang="pl-PL" sz="1200" b="0" i="0" u="none" strike="noStrike" dirty="0">
                          <a:solidFill>
                            <a:srgbClr val="000000"/>
                          </a:solidFill>
                          <a:effectLst/>
                          <a:latin typeface="Times New Roman" panose="02020603050405020304" pitchFamily="18" charset="0"/>
                        </a:rPr>
                        <a:t>z </a:t>
                      </a:r>
                      <a:r>
                        <a:rPr lang="pl-PL" sz="1200" b="0" i="0" u="none" strike="noStrike" dirty="0" smtClean="0">
                          <a:solidFill>
                            <a:srgbClr val="000000"/>
                          </a:solidFill>
                          <a:effectLst/>
                          <a:latin typeface="Times New Roman" panose="02020603050405020304" pitchFamily="18" charset="0"/>
                        </a:rPr>
                        <a:t>príspevkov na SDS, </a:t>
                      </a:r>
                      <a:r>
                        <a:rPr lang="pl-PL" sz="1200" b="0" i="0" u="none" strike="noStrike" dirty="0">
                          <a:solidFill>
                            <a:srgbClr val="000000"/>
                          </a:solidFill>
                          <a:effectLst/>
                          <a:latin typeface="Times New Roman" panose="02020603050405020304" pitchFamily="18" charset="0"/>
                        </a:rPr>
                        <a:t>z otvorenia II. piliera a z ostatných príjmov</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6 003</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6 826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2 117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14 748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2 534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2 394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1" i="0" u="none" strike="noStrike" dirty="0">
                          <a:solidFill>
                            <a:srgbClr val="000000"/>
                          </a:solidFill>
                          <a:effectLst/>
                          <a:latin typeface="Times New Roman" panose="02020603050405020304" pitchFamily="18" charset="0"/>
                        </a:rPr>
                        <a:t>Prevod z predchádzajúceho roka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43 526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54 578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1" i="0" u="none" strike="noStrike" dirty="0">
                          <a:solidFill>
                            <a:srgbClr val="000000"/>
                          </a:solidFill>
                          <a:effectLst/>
                          <a:latin typeface="Times New Roman" panose="02020603050405020304" pitchFamily="18" charset="0"/>
                        </a:rPr>
                        <a:t>Tvorba správneho fondu celkom</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167 215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197 897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145 017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166 982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164 414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176 678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1" i="0" u="none" strike="noStrike" dirty="0">
                          <a:solidFill>
                            <a:srgbClr val="000000"/>
                          </a:solidFill>
                          <a:effectLst/>
                          <a:latin typeface="Times New Roman" panose="02020603050405020304" pitchFamily="18" charset="0"/>
                        </a:rPr>
                        <a:t>Výdavky /náklady správneho fondu</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112 637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124 752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chemeClr val="tx1"/>
                          </a:solidFill>
                          <a:effectLst/>
                          <a:latin typeface="Times New Roman" panose="02020603050405020304" pitchFamily="18" charset="0"/>
                        </a:rPr>
                        <a:t>123 557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128 782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132 724</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c>
                  <a:txBody>
                    <a:bodyPr/>
                    <a:lstStyle/>
                    <a:p>
                      <a:pPr algn="r" fontAlgn="b"/>
                      <a:r>
                        <a:rPr lang="sk-SK" sz="1200" b="1" i="0" u="none" strike="noStrike" dirty="0">
                          <a:solidFill>
                            <a:srgbClr val="000000"/>
                          </a:solidFill>
                          <a:effectLst/>
                          <a:latin typeface="Times New Roman" panose="02020603050405020304" pitchFamily="18" charset="0"/>
                        </a:rPr>
                        <a:t>153 916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AEEF3"/>
                    </a:solidFill>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v tom:  kapitálové výdavky</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1 227</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7 969</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5 381</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3 196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2 593</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6 945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bežné náklady</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111 410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116 783</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chemeClr val="tx1"/>
                          </a:solidFill>
                          <a:effectLst/>
                          <a:latin typeface="Times New Roman" panose="02020603050405020304" pitchFamily="18" charset="0"/>
                        </a:rPr>
                        <a:t>118 176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125 586</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130 131</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0" i="0" u="none" strike="noStrike" dirty="0">
                          <a:solidFill>
                            <a:srgbClr val="000000"/>
                          </a:solidFill>
                          <a:effectLst/>
                          <a:latin typeface="Times New Roman" panose="02020603050405020304" pitchFamily="18" charset="0"/>
                        </a:rPr>
                        <a:t>146 971</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8462">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sk-SK" sz="12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69667">
                <a:tc>
                  <a:txBody>
                    <a:bodyPr/>
                    <a:lstStyle/>
                    <a:p>
                      <a:pPr algn="l" fontAlgn="b"/>
                      <a:r>
                        <a:rPr lang="sk-SK" sz="1200" b="1" i="0" u="none" strike="noStrike" dirty="0">
                          <a:solidFill>
                            <a:srgbClr val="000000"/>
                          </a:solidFill>
                          <a:effectLst/>
                          <a:latin typeface="Times New Roman" panose="02020603050405020304" pitchFamily="18" charset="0"/>
                        </a:rPr>
                        <a:t>Bilančný rozdiel správneho fondu celkom</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54 578</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73 145</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chemeClr val="tx1"/>
                          </a:solidFill>
                          <a:effectLst/>
                          <a:latin typeface="Times New Roman" panose="02020603050405020304" pitchFamily="18" charset="0"/>
                        </a:rPr>
                        <a:t>21 460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38 200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31 690</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sk-SK" sz="1200" b="1" i="0" u="none" strike="noStrike" dirty="0">
                          <a:solidFill>
                            <a:srgbClr val="000000"/>
                          </a:solidFill>
                          <a:effectLst/>
                          <a:latin typeface="Times New Roman" panose="02020603050405020304" pitchFamily="18" charset="0"/>
                        </a:rPr>
                        <a:t>22 762</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83984">
                <a:tc>
                  <a:txBody>
                    <a:bodyPr/>
                    <a:lstStyle/>
                    <a:p>
                      <a:pPr algn="l" fontAlgn="b"/>
                      <a:r>
                        <a:rPr lang="sk-SK" sz="11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chemeClr val="tx1"/>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sk-SK" sz="1100" b="0" i="0" u="none" strike="noStrike" dirty="0">
                          <a:solidFill>
                            <a:srgbClr val="000000"/>
                          </a:solidFill>
                          <a:effectLst/>
                          <a:latin typeface="Times New Roman" panose="02020603050405020304" pitchFamily="18" charset="0"/>
                        </a:rPr>
                        <a:t> </a:t>
                      </a:r>
                    </a:p>
                  </a:txBody>
                  <a:tcPr marL="7324" marR="7324" marT="73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35907">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sk-SK" sz="800" b="0" i="0" u="none" strike="noStrike" dirty="0">
                        <a:solidFill>
                          <a:srgbClr val="000000"/>
                        </a:solidFill>
                        <a:effectLst/>
                        <a:latin typeface="Times New Roman" panose="02020603050405020304" pitchFamily="18" charset="0"/>
                      </a:endParaRPr>
                    </a:p>
                  </a:txBody>
                  <a:tcPr marL="7324" marR="7324" marT="7324"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extLst>
      <p:ext uri="{BB962C8B-B14F-4D97-AF65-F5344CB8AC3E}">
        <p14:creationId xmlns:p14="http://schemas.microsoft.com/office/powerpoint/2010/main" val="3738946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sahu 1"/>
          <p:cNvSpPr>
            <a:spLocks noGrp="1"/>
          </p:cNvSpPr>
          <p:nvPr>
            <p:ph idx="1"/>
          </p:nvPr>
        </p:nvSpPr>
        <p:spPr>
          <a:xfrm>
            <a:off x="457200" y="908720"/>
            <a:ext cx="8229600" cy="5217443"/>
          </a:xfrm>
        </p:spPr>
        <p:txBody>
          <a:bodyPr/>
          <a:lstStyle/>
          <a:p>
            <a:pPr marL="0" indent="0" algn="ctr">
              <a:buNone/>
            </a:pPr>
            <a:r>
              <a:rPr lang="sk-SK" sz="2000" b="1" dirty="0" smtClean="0">
                <a:latin typeface="Times New Roman" panose="02020603050405020304" pitchFamily="18" charset="0"/>
                <a:cs typeface="Times New Roman" panose="02020603050405020304" pitchFamily="18" charset="0"/>
              </a:rPr>
              <a:t>Zo správneho fondu sa uhrádzajú</a:t>
            </a:r>
          </a:p>
          <a:p>
            <a:pPr marL="0" indent="0">
              <a:buNone/>
            </a:pPr>
            <a:endParaRPr lang="sk-SK" sz="1800" b="1" dirty="0">
              <a:cs typeface="Times New Roman" panose="02020603050405020304" pitchFamily="18" charset="0"/>
            </a:endParaRPr>
          </a:p>
          <a:p>
            <a:r>
              <a:rPr lang="sk-SK" sz="1800" b="1" dirty="0" smtClean="0">
                <a:latin typeface="Times New Roman" panose="02020603050405020304" pitchFamily="18" charset="0"/>
                <a:cs typeface="Times New Roman" panose="02020603050405020304" pitchFamily="18" charset="0"/>
              </a:rPr>
              <a:t>výdavky </a:t>
            </a:r>
            <a:r>
              <a:rPr lang="sk-SK" sz="1800" dirty="0" smtClean="0">
                <a:latin typeface="Times New Roman" panose="02020603050405020304" pitchFamily="18" charset="0"/>
                <a:cs typeface="Times New Roman" panose="02020603050405020304" pitchFamily="18" charset="0"/>
              </a:rPr>
              <a:t>súvisiace s </a:t>
            </a:r>
            <a:r>
              <a:rPr lang="sk-SK" sz="1800" b="1" dirty="0" smtClean="0">
                <a:latin typeface="Times New Roman" panose="02020603050405020304" pitchFamily="18" charset="0"/>
                <a:cs typeface="Times New Roman" panose="02020603050405020304" pitchFamily="18" charset="0"/>
              </a:rPr>
              <a:t>činnosťou Sociálnej  poisťovne </a:t>
            </a:r>
            <a:r>
              <a:rPr lang="sk-SK" sz="1800" dirty="0" smtClean="0">
                <a:latin typeface="Times New Roman" panose="02020603050405020304" pitchFamily="18" charset="0"/>
                <a:cs typeface="Times New Roman" panose="02020603050405020304" pitchFamily="18" charset="0"/>
              </a:rPr>
              <a:t>a jej organizačných zložiek, </a:t>
            </a:r>
          </a:p>
          <a:p>
            <a:r>
              <a:rPr lang="sk-SK" sz="1800" b="1" dirty="0" smtClean="0">
                <a:latin typeface="Times New Roman" panose="02020603050405020304" pitchFamily="18" charset="0"/>
                <a:cs typeface="Times New Roman" panose="02020603050405020304" pitchFamily="18" charset="0"/>
              </a:rPr>
              <a:t>náklady</a:t>
            </a:r>
            <a:r>
              <a:rPr lang="sk-SK" sz="1800" dirty="0" smtClean="0">
                <a:latin typeface="Times New Roman" panose="02020603050405020304" pitchFamily="18" charset="0"/>
                <a:cs typeface="Times New Roman" panose="02020603050405020304" pitchFamily="18" charset="0"/>
              </a:rPr>
              <a:t> spojené s </a:t>
            </a:r>
            <a:r>
              <a:rPr lang="sk-SK" sz="1800" b="1" dirty="0" smtClean="0">
                <a:latin typeface="Times New Roman" panose="02020603050405020304" pitchFamily="18" charset="0"/>
                <a:cs typeface="Times New Roman" panose="02020603050405020304" pitchFamily="18" charset="0"/>
              </a:rPr>
              <a:t>výplatou dávok</a:t>
            </a:r>
            <a:r>
              <a:rPr lang="sk-SK" sz="1800" dirty="0" smtClean="0">
                <a:latin typeface="Times New Roman" panose="02020603050405020304" pitchFamily="18" charset="0"/>
                <a:cs typeface="Times New Roman" panose="02020603050405020304" pitchFamily="18" charset="0"/>
              </a:rPr>
              <a:t>,</a:t>
            </a:r>
          </a:p>
          <a:p>
            <a:r>
              <a:rPr lang="sk-SK" sz="1800" b="1" dirty="0" smtClean="0">
                <a:latin typeface="Times New Roman" panose="02020603050405020304" pitchFamily="18" charset="0"/>
                <a:cs typeface="Times New Roman" panose="02020603050405020304" pitchFamily="18" charset="0"/>
              </a:rPr>
              <a:t>zdravotné výkony, </a:t>
            </a:r>
          </a:p>
          <a:p>
            <a:r>
              <a:rPr lang="sk-SK" sz="1800" b="1" dirty="0" smtClean="0">
                <a:latin typeface="Times New Roman" panose="02020603050405020304" pitchFamily="18" charset="0"/>
                <a:cs typeface="Times New Roman" panose="02020603050405020304" pitchFamily="18" charset="0"/>
              </a:rPr>
              <a:t>iné.</a:t>
            </a:r>
          </a:p>
          <a:p>
            <a:pPr marL="0" indent="0">
              <a:buNone/>
            </a:pPr>
            <a:endParaRPr lang="sk-SK" sz="1800" dirty="0">
              <a:latin typeface="Times New Roman" panose="02020603050405020304" pitchFamily="18" charset="0"/>
              <a:cs typeface="Times New Roman" panose="02020603050405020304" pitchFamily="18" charset="0"/>
            </a:endParaRPr>
          </a:p>
          <a:p>
            <a:pPr marL="0" indent="0" algn="just">
              <a:buNone/>
            </a:pPr>
            <a:r>
              <a:rPr lang="sk-SK" sz="1800" b="1" dirty="0" smtClean="0">
                <a:latin typeface="Times New Roman" panose="02020603050405020304" pitchFamily="18" charset="0"/>
                <a:cs typeface="Times New Roman" panose="02020603050405020304" pitchFamily="18" charset="0"/>
              </a:rPr>
              <a:t>Zostatok správneho fondu </a:t>
            </a:r>
            <a:r>
              <a:rPr lang="sk-SK" sz="1800" dirty="0" smtClean="0">
                <a:latin typeface="Times New Roman" panose="02020603050405020304" pitchFamily="18" charset="0"/>
                <a:cs typeface="Times New Roman" panose="02020603050405020304" pitchFamily="18" charset="0"/>
              </a:rPr>
              <a:t>v bežnom roku sa podľa zákona o sociálnom poistení prevedie po schválení účtovnej závierky Sociálnej poisťovne Národnou radou Slovenskej republiky </a:t>
            </a:r>
            <a:r>
              <a:rPr lang="sk-SK" sz="1800" b="1" dirty="0" smtClean="0">
                <a:latin typeface="Times New Roman" panose="02020603050405020304" pitchFamily="18" charset="0"/>
                <a:cs typeface="Times New Roman" panose="02020603050405020304" pitchFamily="18" charset="0"/>
              </a:rPr>
              <a:t>do rezervného fondu solidarity </a:t>
            </a:r>
            <a:r>
              <a:rPr lang="sk-SK" sz="1800" dirty="0" smtClean="0">
                <a:latin typeface="Times New Roman" panose="02020603050405020304" pitchFamily="18" charset="0"/>
                <a:cs typeface="Times New Roman" panose="02020603050405020304" pitchFamily="18" charset="0"/>
              </a:rPr>
              <a:t>a následne sa použije                            </a:t>
            </a:r>
            <a:r>
              <a:rPr lang="sk-SK" sz="1800" b="1" dirty="0" smtClean="0">
                <a:latin typeface="Times New Roman" panose="02020603050405020304" pitchFamily="18" charset="0"/>
                <a:cs typeface="Times New Roman" panose="02020603050405020304" pitchFamily="18" charset="0"/>
              </a:rPr>
              <a:t>v základnom fonde starobného poistenia </a:t>
            </a:r>
            <a:r>
              <a:rPr lang="sk-SK" sz="1800" dirty="0" smtClean="0">
                <a:latin typeface="Times New Roman" panose="02020603050405020304" pitchFamily="18" charset="0"/>
                <a:cs typeface="Times New Roman" panose="02020603050405020304" pitchFamily="18" charset="0"/>
              </a:rPr>
              <a:t>(prvýkrát sa realizoval prevod v roku 2014).</a:t>
            </a:r>
          </a:p>
          <a:p>
            <a:pPr marL="0" indent="0" algn="just">
              <a:buNone/>
            </a:pPr>
            <a:endParaRPr lang="sk-SK" sz="1800" dirty="0" smtClean="0">
              <a:latin typeface="Times New Roman" panose="02020603050405020304" pitchFamily="18" charset="0"/>
              <a:cs typeface="Times New Roman" panose="02020603050405020304" pitchFamily="18" charset="0"/>
            </a:endParaRPr>
          </a:p>
          <a:p>
            <a:pPr marL="0" indent="0" algn="just">
              <a:buNone/>
            </a:pPr>
            <a:r>
              <a:rPr lang="sk-SK" sz="1800" dirty="0" smtClean="0">
                <a:latin typeface="Times New Roman" panose="02020603050405020304" pitchFamily="18" charset="0"/>
                <a:cs typeface="Times New Roman" panose="02020603050405020304" pitchFamily="18" charset="0"/>
              </a:rPr>
              <a:t>Za posledné roky sa takto </a:t>
            </a:r>
            <a:r>
              <a:rPr lang="sk-SK" sz="1800" b="1" dirty="0" smtClean="0">
                <a:latin typeface="Times New Roman" panose="02020603050405020304" pitchFamily="18" charset="0"/>
                <a:cs typeface="Times New Roman" panose="02020603050405020304" pitchFamily="18" charset="0"/>
              </a:rPr>
              <a:t>posilnil fond starobného poistenia o 164,5 mil. eur                     </a:t>
            </a:r>
            <a:r>
              <a:rPr lang="sk-SK" sz="1800" dirty="0" smtClean="0">
                <a:latin typeface="Times New Roman" panose="02020603050405020304" pitchFamily="18" charset="0"/>
                <a:cs typeface="Times New Roman" panose="02020603050405020304" pitchFamily="18" charset="0"/>
              </a:rPr>
              <a:t>do roku </a:t>
            </a:r>
            <a:r>
              <a:rPr lang="sk-SK" sz="1800" b="1" dirty="0" smtClean="0">
                <a:latin typeface="Times New Roman" panose="02020603050405020304" pitchFamily="18" charset="0"/>
                <a:cs typeface="Times New Roman" panose="02020603050405020304" pitchFamily="18" charset="0"/>
              </a:rPr>
              <a:t>2016.</a:t>
            </a:r>
          </a:p>
          <a:p>
            <a:pPr marL="0" indent="0" algn="just">
              <a:buNone/>
            </a:pPr>
            <a:endParaRPr lang="sk-SK" sz="1800" dirty="0" smtClean="0">
              <a:latin typeface="Times New Roman" panose="02020603050405020304" pitchFamily="18" charset="0"/>
              <a:cs typeface="Times New Roman" panose="02020603050405020304" pitchFamily="18" charset="0"/>
            </a:endParaRPr>
          </a:p>
          <a:p>
            <a:pPr marL="0" indent="0" algn="just">
              <a:buNone/>
            </a:pPr>
            <a:r>
              <a:rPr lang="sk-SK" sz="1800" dirty="0">
                <a:cs typeface="Times New Roman" panose="02020603050405020304" pitchFamily="18" charset="0"/>
              </a:rPr>
              <a:t>V</a:t>
            </a:r>
            <a:r>
              <a:rPr lang="sk-SK" sz="1800" dirty="0" smtClean="0">
                <a:latin typeface="Times New Roman" panose="02020603050405020304" pitchFamily="18" charset="0"/>
                <a:cs typeface="Times New Roman" panose="02020603050405020304" pitchFamily="18" charset="0"/>
              </a:rPr>
              <a:t> roku </a:t>
            </a:r>
            <a:r>
              <a:rPr lang="sk-SK" sz="1800" b="1" dirty="0" smtClean="0">
                <a:latin typeface="Times New Roman" panose="02020603050405020304" pitchFamily="18" charset="0"/>
                <a:cs typeface="Times New Roman" panose="02020603050405020304" pitchFamily="18" charset="0"/>
              </a:rPr>
              <a:t>2017</a:t>
            </a:r>
            <a:r>
              <a:rPr lang="sk-SK" sz="1800" dirty="0" smtClean="0">
                <a:latin typeface="Times New Roman" panose="02020603050405020304" pitchFamily="18" charset="0"/>
                <a:cs typeface="Times New Roman" panose="02020603050405020304" pitchFamily="18" charset="0"/>
              </a:rPr>
              <a:t> sa predpokladá </a:t>
            </a:r>
            <a:r>
              <a:rPr lang="sk-SK" sz="1800" b="1" dirty="0" smtClean="0">
                <a:latin typeface="Times New Roman" panose="02020603050405020304" pitchFamily="18" charset="0"/>
                <a:cs typeface="Times New Roman" panose="02020603050405020304" pitchFamily="18" charset="0"/>
              </a:rPr>
              <a:t>zostatok správneho fondu na úrovni  22,8 mil. eur.</a:t>
            </a:r>
            <a:endParaRPr lang="sk-SK"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2825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15194" y="836712"/>
            <a:ext cx="8352928" cy="4708981"/>
          </a:xfrm>
          <a:prstGeom prst="rect">
            <a:avLst/>
          </a:prstGeom>
        </p:spPr>
        <p:txBody>
          <a:bodyPr wrap="square">
            <a:spAutoFit/>
          </a:bodyPr>
          <a:lstStyle/>
          <a:p>
            <a:pPr algn="ctr"/>
            <a:r>
              <a:rPr lang="sk-SK" dirty="0">
                <a:latin typeface="Times New Roman" panose="02020603050405020304" pitchFamily="18" charset="0"/>
              </a:rPr>
              <a:t> </a:t>
            </a:r>
            <a:r>
              <a:rPr lang="sk-SK" sz="2400" b="1" dirty="0" smtClean="0">
                <a:latin typeface="Times New Roman" panose="02020603050405020304" pitchFamily="18" charset="0"/>
              </a:rPr>
              <a:t>Vymáhanie pohľadávok</a:t>
            </a:r>
            <a:r>
              <a:rPr lang="sk-SK" sz="2400" b="1" dirty="0">
                <a:latin typeface="Times New Roman" panose="02020603050405020304" pitchFamily="18" charset="0"/>
              </a:rPr>
              <a:t> </a:t>
            </a:r>
            <a:endParaRPr lang="sk-SK" sz="2400" b="1" dirty="0" smtClean="0">
              <a:latin typeface="Times New Roman" panose="02020603050405020304" pitchFamily="18" charset="0"/>
            </a:endParaRPr>
          </a:p>
          <a:p>
            <a:endParaRPr lang="sk-SK" sz="2400" b="1" dirty="0">
              <a:latin typeface="Times New Roman" panose="02020603050405020304" pitchFamily="18" charset="0"/>
            </a:endParaRPr>
          </a:p>
          <a:p>
            <a:pPr marL="285750" lvl="0" indent="-285750" algn="just">
              <a:buFont typeface="Arial" panose="020B0604020202020204" pitchFamily="34" charset="0"/>
              <a:buChar char="•"/>
            </a:pPr>
            <a:r>
              <a:rPr lang="sk-SK" dirty="0" smtClean="0">
                <a:latin typeface="Times New Roman" panose="02020603050405020304" pitchFamily="18" charset="0"/>
              </a:rPr>
              <a:t>Sociálna poisťovňa začala </a:t>
            </a:r>
            <a:r>
              <a:rPr lang="sk-SK" dirty="0">
                <a:latin typeface="Times New Roman" panose="02020603050405020304" pitchFamily="18" charset="0"/>
              </a:rPr>
              <a:t>v </a:t>
            </a:r>
            <a:r>
              <a:rPr lang="sk-SK" dirty="0" smtClean="0">
                <a:latin typeface="Times New Roman" panose="02020603050405020304" pitchFamily="18" charset="0"/>
              </a:rPr>
              <a:t>roku 2017 vymáhať </a:t>
            </a:r>
            <a:r>
              <a:rPr lang="sk-SK" dirty="0">
                <a:latin typeface="Times New Roman" panose="02020603050405020304" pitchFamily="18" charset="0"/>
              </a:rPr>
              <a:t>pohľadávky  </a:t>
            </a:r>
            <a:r>
              <a:rPr lang="sk-SK" b="1" dirty="0">
                <a:latin typeface="Times New Roman" panose="02020603050405020304" pitchFamily="18" charset="0"/>
              </a:rPr>
              <a:t>správnym výkonom </a:t>
            </a:r>
            <a:r>
              <a:rPr lang="sk-SK" dirty="0">
                <a:latin typeface="Times New Roman" panose="02020603050405020304" pitchFamily="18" charset="0"/>
              </a:rPr>
              <a:t>vlastnými zamestnancami mimo súdnych </a:t>
            </a:r>
            <a:r>
              <a:rPr lang="sk-SK" dirty="0" smtClean="0">
                <a:latin typeface="Times New Roman" panose="02020603050405020304" pitchFamily="18" charset="0"/>
              </a:rPr>
              <a:t>exekútorov,</a:t>
            </a:r>
          </a:p>
          <a:p>
            <a:pPr marL="285750" lvl="0" indent="-285750" algn="just">
              <a:buFont typeface="Arial" panose="020B0604020202020204" pitchFamily="34" charset="0"/>
              <a:buChar char="•"/>
            </a:pPr>
            <a:endParaRPr lang="sk-SK" dirty="0">
              <a:latin typeface="Times New Roman" panose="02020603050405020304" pitchFamily="18" charset="0"/>
            </a:endParaRPr>
          </a:p>
          <a:p>
            <a:pPr marL="285750" lvl="0" indent="-285750" algn="just">
              <a:buFont typeface="Arial" panose="020B0604020202020204" pitchFamily="34" charset="0"/>
              <a:buChar char="•"/>
            </a:pPr>
            <a:r>
              <a:rPr lang="sk-SK" b="1" dirty="0">
                <a:latin typeface="Times New Roman" panose="02020603050405020304" pitchFamily="18" charset="0"/>
              </a:rPr>
              <a:t>voči fyzickým osobám</a:t>
            </a:r>
            <a:r>
              <a:rPr lang="sk-SK" dirty="0">
                <a:latin typeface="Times New Roman" panose="02020603050405020304" pitchFamily="18" charset="0"/>
              </a:rPr>
              <a:t>  tromi spôsobmi – zrážkami zo mzdy, zrážkami z dávok, prikázaním pohľadávky z účtu v </a:t>
            </a:r>
            <a:r>
              <a:rPr lang="sk-SK" dirty="0" smtClean="0">
                <a:latin typeface="Times New Roman" panose="02020603050405020304" pitchFamily="18" charset="0"/>
              </a:rPr>
              <a:t>banke,</a:t>
            </a:r>
          </a:p>
          <a:p>
            <a:pPr marL="285750" lvl="0" indent="-285750" algn="just">
              <a:buFont typeface="Arial" panose="020B0604020202020204" pitchFamily="34" charset="0"/>
              <a:buChar char="•"/>
            </a:pPr>
            <a:endParaRPr lang="sk-SK" dirty="0">
              <a:latin typeface="Times New Roman" panose="02020603050405020304" pitchFamily="18" charset="0"/>
            </a:endParaRPr>
          </a:p>
          <a:p>
            <a:pPr marL="285750" lvl="0" indent="-285750" algn="just">
              <a:buFont typeface="Arial" panose="020B0604020202020204" pitchFamily="34" charset="0"/>
              <a:buChar char="•"/>
            </a:pPr>
            <a:r>
              <a:rPr lang="sk-SK" b="1" dirty="0">
                <a:latin typeface="Times New Roman" panose="02020603050405020304" pitchFamily="18" charset="0"/>
              </a:rPr>
              <a:t>voči právnickým osobám </a:t>
            </a:r>
            <a:r>
              <a:rPr lang="sk-SK" dirty="0">
                <a:latin typeface="Times New Roman" panose="02020603050405020304" pitchFamily="18" charset="0"/>
              </a:rPr>
              <a:t>– prikázaním pohľadávky z účtu v </a:t>
            </a:r>
            <a:r>
              <a:rPr lang="sk-SK" dirty="0" smtClean="0">
                <a:latin typeface="Times New Roman" panose="02020603050405020304" pitchFamily="18" charset="0"/>
              </a:rPr>
              <a:t>banke,</a:t>
            </a:r>
          </a:p>
          <a:p>
            <a:pPr marL="285750" lvl="0" indent="-285750" algn="just">
              <a:buFont typeface="Arial" panose="020B0604020202020204" pitchFamily="34" charset="0"/>
              <a:buChar char="•"/>
            </a:pPr>
            <a:endParaRPr lang="sk-SK" dirty="0">
              <a:latin typeface="Times New Roman" panose="02020603050405020304" pitchFamily="18" charset="0"/>
            </a:endParaRPr>
          </a:p>
          <a:p>
            <a:pPr marL="285750" lvl="0" indent="-285750" algn="just">
              <a:buFont typeface="Arial" panose="020B0604020202020204" pitchFamily="34" charset="0"/>
              <a:buChar char="•"/>
            </a:pPr>
            <a:r>
              <a:rPr lang="sk-SK" dirty="0">
                <a:latin typeface="Times New Roman" panose="02020603050405020304" pitchFamily="18" charset="0"/>
              </a:rPr>
              <a:t>pripravuje sa rozsiahla </a:t>
            </a:r>
            <a:r>
              <a:rPr lang="sk-SK" b="1" dirty="0">
                <a:latin typeface="Times New Roman" panose="02020603050405020304" pitchFamily="18" charset="0"/>
              </a:rPr>
              <a:t>exekučná amnestia </a:t>
            </a:r>
            <a:r>
              <a:rPr lang="sk-SK" dirty="0">
                <a:latin typeface="Times New Roman" panose="02020603050405020304" pitchFamily="18" charset="0"/>
              </a:rPr>
              <a:t>– </a:t>
            </a:r>
            <a:r>
              <a:rPr lang="sk-SK" dirty="0" smtClean="0">
                <a:latin typeface="Times New Roman" panose="02020603050405020304" pitchFamily="18" charset="0"/>
              </a:rPr>
              <a:t>Sociálna poisťovňa </a:t>
            </a:r>
            <a:r>
              <a:rPr lang="sk-SK" dirty="0">
                <a:latin typeface="Times New Roman" panose="02020603050405020304" pitchFamily="18" charset="0"/>
              </a:rPr>
              <a:t>má v exekúciách okolo 416 tisíc konaní v objeme 291 miliónov </a:t>
            </a:r>
            <a:r>
              <a:rPr lang="sk-SK" dirty="0" smtClean="0">
                <a:latin typeface="Times New Roman" panose="02020603050405020304" pitchFamily="18" charset="0"/>
              </a:rPr>
              <a:t>eur,</a:t>
            </a:r>
          </a:p>
          <a:p>
            <a:pPr marL="285750" lvl="0" indent="-285750" algn="just">
              <a:buFont typeface="Arial" panose="020B0604020202020204" pitchFamily="34" charset="0"/>
              <a:buChar char="•"/>
            </a:pPr>
            <a:endParaRPr lang="sk-SK" dirty="0">
              <a:latin typeface="Times New Roman" panose="02020603050405020304" pitchFamily="18" charset="0"/>
            </a:endParaRPr>
          </a:p>
          <a:p>
            <a:pPr marL="285750" lvl="0" indent="-285750" algn="just">
              <a:buFont typeface="Arial" panose="020B0604020202020204" pitchFamily="34" charset="0"/>
              <a:buChar char="•"/>
            </a:pPr>
            <a:r>
              <a:rPr lang="sk-SK" dirty="0">
                <a:latin typeface="Times New Roman" panose="02020603050405020304" pitchFamily="18" charset="0"/>
              </a:rPr>
              <a:t>od 1. marca 2017 začalo </a:t>
            </a:r>
            <a:r>
              <a:rPr lang="sk-SK" b="1" dirty="0">
                <a:latin typeface="Times New Roman" panose="02020603050405020304" pitchFamily="18" charset="0"/>
              </a:rPr>
              <a:t>oddlžovanie fyzických osôb </a:t>
            </a:r>
            <a:r>
              <a:rPr lang="sk-SK" dirty="0">
                <a:latin typeface="Times New Roman" panose="02020603050405020304" pitchFamily="18" charset="0"/>
              </a:rPr>
              <a:t>prostredníctvom konkurzov  k 30.9.2017 z 800 konkurzov vyše 600 sa týkalo  oddlžení fyzických </a:t>
            </a:r>
            <a:r>
              <a:rPr lang="sk-SK" dirty="0" smtClean="0">
                <a:latin typeface="Times New Roman" panose="02020603050405020304" pitchFamily="18" charset="0"/>
              </a:rPr>
              <a:t>osôb.</a:t>
            </a:r>
            <a:endParaRPr lang="sk-SK" dirty="0">
              <a:latin typeface="Times New Roman" panose="02020603050405020304" pitchFamily="18" charset="0"/>
            </a:endParaRPr>
          </a:p>
        </p:txBody>
      </p:sp>
    </p:spTree>
    <p:extLst>
      <p:ext uri="{BB962C8B-B14F-4D97-AF65-F5344CB8AC3E}">
        <p14:creationId xmlns:p14="http://schemas.microsoft.com/office/powerpoint/2010/main" val="806622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439019" y="1196752"/>
            <a:ext cx="8532440" cy="5078313"/>
          </a:xfrm>
          <a:prstGeom prst="rect">
            <a:avLst/>
          </a:prstGeom>
        </p:spPr>
        <p:txBody>
          <a:bodyPr wrap="square">
            <a:spAutoFit/>
          </a:bodyPr>
          <a:lstStyle/>
          <a:p>
            <a:pPr marL="285750" indent="-285750">
              <a:buFont typeface="Arial" panose="020B0604020202020204" pitchFamily="34" charset="0"/>
              <a:buChar char="•"/>
            </a:pPr>
            <a:r>
              <a:rPr lang="sk-SK" b="1" dirty="0">
                <a:latin typeface="Times New Roman" panose="02020603050405020304" pitchFamily="18" charset="0"/>
                <a:cs typeface="Times New Roman" panose="02020603050405020304" pitchFamily="18" charset="0"/>
              </a:rPr>
              <a:t>V</a:t>
            </a:r>
            <a:r>
              <a:rPr lang="sk-SK" b="1" dirty="0" smtClean="0">
                <a:latin typeface="Times New Roman" panose="02020603050405020304" pitchFamily="18" charset="0"/>
                <a:cs typeface="Times New Roman" panose="02020603050405020304" pitchFamily="18" charset="0"/>
              </a:rPr>
              <a:t>ýpisy </a:t>
            </a:r>
            <a:r>
              <a:rPr lang="sk-SK" b="1" dirty="0">
                <a:latin typeface="Times New Roman" panose="02020603050405020304" pitchFamily="18" charset="0"/>
                <a:cs typeface="Times New Roman" panose="02020603050405020304" pitchFamily="18" charset="0"/>
              </a:rPr>
              <a:t>z individuálneho účtu poistenca  </a:t>
            </a:r>
          </a:p>
          <a:p>
            <a:pPr algn="just"/>
            <a:r>
              <a:rPr lang="sk-SK" dirty="0">
                <a:latin typeface="Times New Roman" panose="02020603050405020304" pitchFamily="18" charset="0"/>
                <a:cs typeface="Times New Roman" panose="02020603050405020304" pitchFamily="18" charset="0"/>
              </a:rPr>
              <a:t>Sociálna poisťovňa poskytla v roku 2017 </a:t>
            </a:r>
            <a:r>
              <a:rPr lang="sk-SK" dirty="0" smtClean="0">
                <a:latin typeface="Times New Roman" panose="02020603050405020304" pitchFamily="18" charset="0"/>
                <a:cs typeface="Times New Roman" panose="02020603050405020304" pitchFamily="18" charset="0"/>
              </a:rPr>
              <a:t>už takmer </a:t>
            </a:r>
            <a:r>
              <a:rPr lang="sk-SK" b="1" dirty="0">
                <a:latin typeface="Times New Roman" panose="02020603050405020304" pitchFamily="18" charset="0"/>
                <a:cs typeface="Times New Roman" panose="02020603050405020304" pitchFamily="18" charset="0"/>
              </a:rPr>
              <a:t>25 tisíc informácií </a:t>
            </a:r>
            <a:r>
              <a:rPr lang="sk-SK" dirty="0">
                <a:latin typeface="Times New Roman" panose="02020603050405020304" pitchFamily="18" charset="0"/>
                <a:cs typeface="Times New Roman" panose="02020603050405020304" pitchFamily="18" charset="0"/>
              </a:rPr>
              <a:t>poistencom o stave ich individuálneho účtu. Ide o informácie základné, zmenové, výpisy do cudziny, pre účely výpočtu dôchodku, resp. individuálne potreby. </a:t>
            </a:r>
            <a:endParaRPr lang="sk-SK" dirty="0" smtClean="0">
              <a:latin typeface="Times New Roman" panose="02020603050405020304" pitchFamily="18" charset="0"/>
              <a:cs typeface="Times New Roman" panose="02020603050405020304" pitchFamily="18" charset="0"/>
            </a:endParaRPr>
          </a:p>
          <a:p>
            <a:endParaRPr lang="sk-S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Mobilná </a:t>
            </a:r>
            <a:r>
              <a:rPr lang="sk-SK" b="1" dirty="0">
                <a:latin typeface="Times New Roman" panose="02020603050405020304" pitchFamily="18" charset="0"/>
                <a:cs typeface="Times New Roman" panose="02020603050405020304" pitchFamily="18" charset="0"/>
              </a:rPr>
              <a:t>aplikácia pre prihlasovanie zamestnancov  </a:t>
            </a:r>
          </a:p>
          <a:p>
            <a:pPr algn="just"/>
            <a:r>
              <a:rPr lang="sk-SK" dirty="0">
                <a:latin typeface="Times New Roman" panose="02020603050405020304" pitchFamily="18" charset="0"/>
                <a:cs typeface="Times New Roman" panose="02020603050405020304" pitchFamily="18" charset="0"/>
              </a:rPr>
              <a:t>Sociálna poisťovňa od roku 2016 poskytuje zamestnávateľom ďalšiu elektronickú službu, ktorou je </a:t>
            </a:r>
            <a:r>
              <a:rPr lang="sk-SK" b="1" dirty="0">
                <a:latin typeface="Times New Roman" panose="02020603050405020304" pitchFamily="18" charset="0"/>
                <a:cs typeface="Times New Roman" panose="02020603050405020304" pitchFamily="18" charset="0"/>
              </a:rPr>
              <a:t>mobilná aplikácia pre zamestnávateľov</a:t>
            </a:r>
            <a:r>
              <a:rPr lang="sk-SK" dirty="0">
                <a:latin typeface="Times New Roman" panose="02020603050405020304" pitchFamily="18" charset="0"/>
                <a:cs typeface="Times New Roman" panose="02020603050405020304" pitchFamily="18" charset="0"/>
              </a:rPr>
              <a:t>, ktorá im umožňuje predbežné prihlasovanie zamestnancov. Služba umožňuje vykonať predbežný úkon prihlásenia alebo odhlásenia zamestnanca, ktorý je potrebné do troch dní potvrdiť zaslaním dokumentu predpísaným spôsobom (RLFO, prihláška alebo odhláška elektronickou formou). </a:t>
            </a:r>
            <a:endParaRPr lang="sk-SK" dirty="0" smtClean="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K </a:t>
            </a:r>
            <a:r>
              <a:rPr lang="sk-SK" dirty="0">
                <a:latin typeface="Times New Roman" panose="02020603050405020304" pitchFamily="18" charset="0"/>
                <a:cs typeface="Times New Roman" panose="02020603050405020304" pitchFamily="18" charset="0"/>
              </a:rPr>
              <a:t>13. novembru 2017, zaslaných 2 553 predbežných registrácií od 178 rôznych zamestnávateľov. </a:t>
            </a:r>
            <a:endParaRPr lang="sk-SK" dirty="0" smtClean="0">
              <a:latin typeface="Times New Roman" panose="02020603050405020304" pitchFamily="18" charset="0"/>
              <a:cs typeface="Times New Roman" panose="02020603050405020304" pitchFamily="18" charset="0"/>
            </a:endParaRPr>
          </a:p>
          <a:p>
            <a:endParaRPr lang="sk-SK" u="sng"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Služba </a:t>
            </a:r>
            <a:r>
              <a:rPr lang="sk-SK" b="1" dirty="0" err="1">
                <a:latin typeface="Times New Roman" panose="02020603050405020304" pitchFamily="18" charset="0"/>
                <a:cs typeface="Times New Roman" panose="02020603050405020304" pitchFamily="18" charset="0"/>
              </a:rPr>
              <a:t>Saldokonto</a:t>
            </a:r>
            <a:r>
              <a:rPr lang="sk-SK" b="1" dirty="0">
                <a:latin typeface="Times New Roman" panose="02020603050405020304" pitchFamily="18" charset="0"/>
                <a:cs typeface="Times New Roman" panose="02020603050405020304" pitchFamily="18" charset="0"/>
              </a:rPr>
              <a:t> pre samostatne zárobkovo činné osoby </a:t>
            </a:r>
          </a:p>
          <a:p>
            <a:pPr algn="just"/>
            <a:r>
              <a:rPr lang="sk-SK" dirty="0">
                <a:latin typeface="Times New Roman" panose="02020603050405020304" pitchFamily="18" charset="0"/>
                <a:cs typeface="Times New Roman" panose="02020603050405020304" pitchFamily="18" charset="0"/>
              </a:rPr>
              <a:t>Samostatne zárobkovo činné osoby, ktoré si vybavili </a:t>
            </a:r>
            <a:r>
              <a:rPr lang="sk-SK" b="1" dirty="0">
                <a:latin typeface="Times New Roman" panose="02020603050405020304" pitchFamily="18" charset="0"/>
                <a:cs typeface="Times New Roman" panose="02020603050405020304" pitchFamily="18" charset="0"/>
              </a:rPr>
              <a:t>elektronický prístup na službu </a:t>
            </a:r>
            <a:r>
              <a:rPr lang="sk-SK" b="1" dirty="0" err="1">
                <a:latin typeface="Times New Roman" panose="02020603050405020304" pitchFamily="18" charset="0"/>
                <a:cs typeface="Times New Roman" panose="02020603050405020304" pitchFamily="18" charset="0"/>
              </a:rPr>
              <a:t>saldokonto</a:t>
            </a:r>
            <a:r>
              <a:rPr lang="sk-SK" dirty="0">
                <a:latin typeface="Times New Roman" panose="02020603050405020304" pitchFamily="18" charset="0"/>
                <a:cs typeface="Times New Roman" panose="02020603050405020304" pitchFamily="18" charset="0"/>
              </a:rPr>
              <a:t>, ktorá ich informuje o výške poistného na sociálne poistenie, uhradenom poistnom, prípadnom nedoplatku, resp. preplatku na poistnom je </a:t>
            </a:r>
            <a:r>
              <a:rPr lang="sk-SK" b="1" dirty="0">
                <a:latin typeface="Times New Roman" panose="02020603050405020304" pitchFamily="18" charset="0"/>
                <a:cs typeface="Times New Roman" panose="02020603050405020304" pitchFamily="18" charset="0"/>
              </a:rPr>
              <a:t>9 324. </a:t>
            </a:r>
          </a:p>
        </p:txBody>
      </p:sp>
      <p:sp>
        <p:nvSpPr>
          <p:cNvPr id="5" name="Obdĺžnik 4"/>
          <p:cNvSpPr/>
          <p:nvPr/>
        </p:nvSpPr>
        <p:spPr>
          <a:xfrm>
            <a:off x="561678" y="632966"/>
            <a:ext cx="8388424" cy="461665"/>
          </a:xfrm>
          <a:prstGeom prst="rect">
            <a:avLst/>
          </a:prstGeom>
        </p:spPr>
        <p:txBody>
          <a:bodyPr wrap="square">
            <a:spAutoFit/>
          </a:bodyPr>
          <a:lstStyle/>
          <a:p>
            <a:pPr algn="ctr"/>
            <a:r>
              <a:rPr lang="sk-SK" sz="2400" b="1" dirty="0" smtClean="0">
                <a:latin typeface="Times New Roman" panose="02020603050405020304" pitchFamily="18" charset="0"/>
                <a:cs typeface="Times New Roman" panose="02020603050405020304" pitchFamily="18" charset="0"/>
              </a:rPr>
              <a:t>Elektronická komunikácia</a:t>
            </a:r>
            <a:endParaRPr lang="sk-SK" sz="2400" b="1" dirty="0"/>
          </a:p>
        </p:txBody>
      </p:sp>
    </p:spTree>
    <p:extLst>
      <p:ext uri="{BB962C8B-B14F-4D97-AF65-F5344CB8AC3E}">
        <p14:creationId xmlns:p14="http://schemas.microsoft.com/office/powerpoint/2010/main" val="13836879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39552" y="908720"/>
            <a:ext cx="8280920" cy="5632311"/>
          </a:xfrm>
          <a:prstGeom prst="rect">
            <a:avLst/>
          </a:prstGeom>
        </p:spPr>
        <p:txBody>
          <a:bodyPr wrap="square">
            <a:spAutoFit/>
          </a:bodyPr>
          <a:lstStyle/>
          <a:p>
            <a:pPr marL="285750" indent="-285750">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Počet </a:t>
            </a:r>
            <a:r>
              <a:rPr lang="sk-SK" b="1" dirty="0">
                <a:latin typeface="Times New Roman" panose="02020603050405020304" pitchFamily="18" charset="0"/>
                <a:cs typeface="Times New Roman" panose="02020603050405020304" pitchFamily="18" charset="0"/>
              </a:rPr>
              <a:t>zamestnávateľov využívajúcich elektronické služby </a:t>
            </a:r>
            <a:r>
              <a:rPr lang="sk-SK" b="1" dirty="0" smtClean="0">
                <a:latin typeface="Times New Roman" panose="02020603050405020304" pitchFamily="18" charset="0"/>
                <a:cs typeface="Times New Roman" panose="02020603050405020304" pitchFamily="18" charset="0"/>
              </a:rPr>
              <a:t>Sociálnej poisťovne</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Systém elektronických služieb, t</a:t>
            </a:r>
            <a:r>
              <a:rPr lang="sk-SK" dirty="0" smtClean="0">
                <a:latin typeface="Times New Roman" panose="02020603050405020304" pitchFamily="18" charset="0"/>
                <a:cs typeface="Times New Roman" panose="02020603050405020304" pitchFamily="18" charset="0"/>
              </a:rPr>
              <a:t>. j</a:t>
            </a:r>
            <a:r>
              <a:rPr lang="sk-SK" dirty="0">
                <a:latin typeface="Times New Roman" panose="02020603050405020304" pitchFamily="18" charset="0"/>
                <a:cs typeface="Times New Roman" panose="02020603050405020304" pitchFamily="18" charset="0"/>
              </a:rPr>
              <a:t>. podávanie dokumentov ako mesačný výkaz poistného a príspevkov, výkaz poistného a príspevkov, registračný list fyzickej osoby, registračný list zamestnávateľa, evidenčný list dôchodkového poistenia, ich prehľad, stav </a:t>
            </a:r>
            <a:r>
              <a:rPr lang="sk-SK" dirty="0" err="1">
                <a:latin typeface="Times New Roman" panose="02020603050405020304" pitchFamily="18" charset="0"/>
                <a:cs typeface="Times New Roman" panose="02020603050405020304" pitchFamily="18" charset="0"/>
              </a:rPr>
              <a:t>saldokonta</a:t>
            </a:r>
            <a:r>
              <a:rPr lang="sk-SK" dirty="0">
                <a:latin typeface="Times New Roman" panose="02020603050405020304" pitchFamily="18" charset="0"/>
                <a:cs typeface="Times New Roman" panose="02020603050405020304" pitchFamily="18" charset="0"/>
              </a:rPr>
              <a:t> zamestnávateľa, využilo aspoň jednu službu za obdobie júl 2017 až september 2017 celkom </a:t>
            </a:r>
            <a:r>
              <a:rPr lang="sk-SK" b="1" dirty="0">
                <a:latin typeface="Times New Roman" panose="02020603050405020304" pitchFamily="18" charset="0"/>
                <a:cs typeface="Times New Roman" panose="02020603050405020304" pitchFamily="18" charset="0"/>
              </a:rPr>
              <a:t>177 979 zamestnávateľov</a:t>
            </a:r>
            <a:r>
              <a:rPr lang="sk-SK" dirty="0">
                <a:latin typeface="Times New Roman" panose="02020603050405020304" pitchFamily="18" charset="0"/>
                <a:cs typeface="Times New Roman" panose="02020603050405020304" pitchFamily="18" charset="0"/>
              </a:rPr>
              <a:t>. </a:t>
            </a:r>
          </a:p>
          <a:p>
            <a:endParaRPr lang="sk-SK"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Elektronická </a:t>
            </a:r>
            <a:r>
              <a:rPr lang="sk-SK" b="1" dirty="0">
                <a:latin typeface="Times New Roman" panose="02020603050405020304" pitchFamily="18" charset="0"/>
                <a:cs typeface="Times New Roman" panose="02020603050405020304" pitchFamily="18" charset="0"/>
              </a:rPr>
              <a:t>forma poskytovania informácií bankám, </a:t>
            </a:r>
            <a:r>
              <a:rPr lang="sk-SK" b="1" dirty="0" smtClean="0">
                <a:latin typeface="Times New Roman" panose="02020603050405020304" pitchFamily="18" charset="0"/>
                <a:cs typeface="Times New Roman" panose="02020603050405020304" pitchFamily="18" charset="0"/>
              </a:rPr>
              <a:t>Národnému inšpektorátu práce, Finančnému riaditeľstvu, exekútorom a iným</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Sociálna poisťovňa v rámci elektronickej komunikácie poskytuje informácie zo svojich informačných systémov formou </a:t>
            </a:r>
            <a:r>
              <a:rPr lang="sk-SK" b="1" dirty="0">
                <a:latin typeface="Times New Roman" panose="02020603050405020304" pitchFamily="18" charset="0"/>
                <a:cs typeface="Times New Roman" panose="02020603050405020304" pitchFamily="18" charset="0"/>
              </a:rPr>
              <a:t>on-line otázok a odpovedí </a:t>
            </a:r>
            <a:r>
              <a:rPr lang="sk-SK" dirty="0">
                <a:latin typeface="Times New Roman" panose="02020603050405020304" pitchFamily="18" charset="0"/>
                <a:cs typeface="Times New Roman" panose="02020603050405020304" pitchFamily="18" charset="0"/>
              </a:rPr>
              <a:t>nasledovnému okruhu:  </a:t>
            </a:r>
          </a:p>
          <a:p>
            <a:pPr algn="just"/>
            <a:endParaRPr lang="sk-SK" b="1" dirty="0" smtClean="0">
              <a:latin typeface="Times New Roman" panose="02020603050405020304" pitchFamily="18" charset="0"/>
              <a:cs typeface="Times New Roman" panose="02020603050405020304" pitchFamily="18" charset="0"/>
            </a:endParaRPr>
          </a:p>
          <a:p>
            <a:pPr algn="just"/>
            <a:r>
              <a:rPr lang="sk-SK" b="1" dirty="0" smtClean="0">
                <a:latin typeface="Times New Roman" panose="02020603050405020304" pitchFamily="18" charset="0"/>
                <a:cs typeface="Times New Roman" panose="02020603050405020304" pitchFamily="18" charset="0"/>
              </a:rPr>
              <a:t>CKO </a:t>
            </a:r>
            <a:r>
              <a:rPr lang="sk-SK" b="1" dirty="0">
                <a:latin typeface="Times New Roman" panose="02020603050405020304" pitchFamily="18" charset="0"/>
                <a:cs typeface="Times New Roman" panose="02020603050405020304" pitchFamily="18" charset="0"/>
              </a:rPr>
              <a:t>– Centrály koordinačný orgán NSRR </a:t>
            </a:r>
            <a:r>
              <a:rPr lang="sk-SK" dirty="0">
                <a:latin typeface="Times New Roman" panose="02020603050405020304" pitchFamily="18" charset="0"/>
                <a:cs typeface="Times New Roman" panose="02020603050405020304" pitchFamily="18" charset="0"/>
              </a:rPr>
              <a:t>(Národný strategický referenčný rámec).</a:t>
            </a:r>
          </a:p>
          <a:p>
            <a:pPr algn="just"/>
            <a:r>
              <a:rPr lang="sk-SK" dirty="0">
                <a:latin typeface="Times New Roman" panose="02020603050405020304" pitchFamily="18" charset="0"/>
                <a:cs typeface="Times New Roman" panose="02020603050405020304" pitchFamily="18" charset="0"/>
              </a:rPr>
              <a:t>Poskytujú sa nasledovné údaje:</a:t>
            </a:r>
          </a:p>
          <a:p>
            <a:pPr algn="just"/>
            <a:r>
              <a:rPr lang="sk-SK" dirty="0" smtClean="0">
                <a:latin typeface="Times New Roman" panose="02020603050405020304" pitchFamily="18" charset="0"/>
                <a:cs typeface="Times New Roman" panose="02020603050405020304" pitchFamily="18" charset="0"/>
              </a:rPr>
              <a:t>- informácie </a:t>
            </a:r>
            <a:r>
              <a:rPr lang="sk-SK" dirty="0">
                <a:latin typeface="Times New Roman" panose="02020603050405020304" pitchFamily="18" charset="0"/>
                <a:cs typeface="Times New Roman" panose="02020603050405020304" pitchFamily="18" charset="0"/>
              </a:rPr>
              <a:t>o fyzickej osobe v postavení zamestnanca u požadovaného </a:t>
            </a:r>
            <a:r>
              <a:rPr lang="sk-SK" dirty="0" smtClean="0">
                <a:latin typeface="Times New Roman" panose="02020603050405020304" pitchFamily="18" charset="0"/>
                <a:cs typeface="Times New Roman" panose="02020603050405020304" pitchFamily="18" charset="0"/>
              </a:rPr>
              <a:t>zamestnávateľa,</a:t>
            </a:r>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 počet </a:t>
            </a:r>
            <a:r>
              <a:rPr lang="sk-SK" dirty="0">
                <a:latin typeface="Times New Roman" panose="02020603050405020304" pitchFamily="18" charset="0"/>
                <a:cs typeface="Times New Roman" panose="02020603050405020304" pitchFamily="18" charset="0"/>
              </a:rPr>
              <a:t>zamestnancov </a:t>
            </a:r>
            <a:r>
              <a:rPr lang="sk-SK" dirty="0" smtClean="0">
                <a:latin typeface="Times New Roman" panose="02020603050405020304" pitchFamily="18" charset="0"/>
                <a:cs typeface="Times New Roman" panose="02020603050405020304" pitchFamily="18" charset="0"/>
              </a:rPr>
              <a:t>zamestnávateľa,</a:t>
            </a:r>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 priebeh </a:t>
            </a:r>
            <a:r>
              <a:rPr lang="sk-SK" dirty="0">
                <a:latin typeface="Times New Roman" panose="02020603050405020304" pitchFamily="18" charset="0"/>
                <a:cs typeface="Times New Roman" panose="02020603050405020304" pitchFamily="18" charset="0"/>
              </a:rPr>
              <a:t>zamestnaní a samostatne zárobkovej činnosti u požadovaného </a:t>
            </a:r>
            <a:r>
              <a:rPr lang="sk-SK" dirty="0" smtClean="0">
                <a:latin typeface="Times New Roman" panose="02020603050405020304" pitchFamily="18" charset="0"/>
                <a:cs typeface="Times New Roman" panose="02020603050405020304" pitchFamily="18" charset="0"/>
              </a:rPr>
              <a:t>zamestnanca,</a:t>
            </a:r>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 plnenie </a:t>
            </a:r>
            <a:r>
              <a:rPr lang="sk-SK" dirty="0">
                <a:latin typeface="Times New Roman" panose="02020603050405020304" pitchFamily="18" charset="0"/>
                <a:cs typeface="Times New Roman" panose="02020603050405020304" pitchFamily="18" charset="0"/>
              </a:rPr>
              <a:t>odvodových povinností </a:t>
            </a:r>
            <a:r>
              <a:rPr lang="sk-SK" dirty="0" smtClean="0">
                <a:latin typeface="Times New Roman" panose="02020603050405020304" pitchFamily="18" charset="0"/>
                <a:cs typeface="Times New Roman" panose="02020603050405020304" pitchFamily="18" charset="0"/>
              </a:rPr>
              <a:t>zamestnávateľa,</a:t>
            </a:r>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 plnenie </a:t>
            </a:r>
            <a:r>
              <a:rPr lang="sk-SK" dirty="0">
                <a:latin typeface="Times New Roman" panose="02020603050405020304" pitchFamily="18" charset="0"/>
                <a:cs typeface="Times New Roman" panose="02020603050405020304" pitchFamily="18" charset="0"/>
              </a:rPr>
              <a:t>odvodových povinností </a:t>
            </a:r>
            <a:r>
              <a:rPr lang="sk-SK" dirty="0" smtClean="0">
                <a:latin typeface="Times New Roman" panose="02020603050405020304" pitchFamily="18" charset="0"/>
                <a:cs typeface="Times New Roman" panose="02020603050405020304" pitchFamily="18" charset="0"/>
              </a:rPr>
              <a:t>SZČO,</a:t>
            </a:r>
            <a:endParaRPr lang="sk-S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509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39552" y="836712"/>
            <a:ext cx="8280920" cy="5878532"/>
          </a:xfrm>
          <a:prstGeom prst="rect">
            <a:avLst/>
          </a:prstGeom>
        </p:spPr>
        <p:txBody>
          <a:bodyPr wrap="square">
            <a:spAutoFit/>
          </a:bodyPr>
          <a:lstStyle/>
          <a:p>
            <a:r>
              <a:rPr lang="sk-SK" b="1" dirty="0" smtClean="0">
                <a:latin typeface="Times New Roman" panose="02020603050405020304" pitchFamily="18" charset="0"/>
                <a:cs typeface="Times New Roman" panose="02020603050405020304" pitchFamily="18" charset="0"/>
              </a:rPr>
              <a:t>SZRB – Slovenská záručná a rozvojová banka</a:t>
            </a:r>
          </a:p>
          <a:p>
            <a:r>
              <a:rPr lang="sk-SK" dirty="0" smtClean="0">
                <a:latin typeface="Times New Roman" panose="02020603050405020304" pitchFamily="18" charset="0"/>
                <a:cs typeface="Times New Roman" panose="02020603050405020304" pitchFamily="18" charset="0"/>
              </a:rPr>
              <a:t>Poskytujú sa nasledovné </a:t>
            </a:r>
            <a:r>
              <a:rPr lang="sk-SK" b="1" dirty="0" smtClean="0">
                <a:latin typeface="Times New Roman" panose="02020603050405020304" pitchFamily="18" charset="0"/>
                <a:cs typeface="Times New Roman" panose="02020603050405020304" pitchFamily="18" charset="0"/>
              </a:rPr>
              <a:t>údaje o žiadateľoch</a:t>
            </a:r>
            <a:r>
              <a:rPr lang="sk-SK" dirty="0" smtClean="0">
                <a:latin typeface="Times New Roman" panose="02020603050405020304" pitchFamily="18" charset="0"/>
                <a:cs typeface="Times New Roman" panose="02020603050405020304" pitchFamily="18" charset="0"/>
              </a:rPr>
              <a:t>:</a:t>
            </a:r>
          </a:p>
          <a:p>
            <a:pPr algn="just"/>
            <a:r>
              <a:rPr lang="sk-SK" dirty="0" smtClean="0">
                <a:latin typeface="Times New Roman" panose="02020603050405020304" pitchFamily="18" charset="0"/>
                <a:cs typeface="Times New Roman" panose="02020603050405020304" pitchFamily="18" charset="0"/>
              </a:rPr>
              <a:t>- údaje o žiadateľoch a ich registrácii, počet zamestnancov u požadovaného zamestnávateľa, výška predpisov mesačných odvodov, plnenie odvodových povinností zamestnávateľa; </a:t>
            </a:r>
            <a:r>
              <a:rPr lang="sk-SK" sz="1600" dirty="0" smtClean="0">
                <a:latin typeface="Times New Roman" panose="02020603050405020304" pitchFamily="18" charset="0"/>
                <a:cs typeface="Times New Roman" panose="02020603050405020304" pitchFamily="18" charset="0"/>
              </a:rPr>
              <a:t>(Údaje sa poskytujú za účelom efektívnejšej kontroly vynakladania prostriedkov  z verejných zdrojov pri poskytovaní tzv. Odvodového úveru pre klientov SZRB.)</a:t>
            </a:r>
          </a:p>
          <a:p>
            <a:endParaRPr lang="sk-SK" dirty="0">
              <a:latin typeface="Times New Roman" panose="02020603050405020304" pitchFamily="18" charset="0"/>
              <a:cs typeface="Times New Roman" panose="02020603050405020304" pitchFamily="18" charset="0"/>
            </a:endParaRPr>
          </a:p>
          <a:p>
            <a:r>
              <a:rPr lang="sk-SK" b="1" dirty="0">
                <a:latin typeface="Times New Roman" panose="02020603050405020304" pitchFamily="18" charset="0"/>
                <a:cs typeface="Times New Roman" panose="02020603050405020304" pitchFamily="18" charset="0"/>
              </a:rPr>
              <a:t>FRSR – Finančné riaditeľstvo </a:t>
            </a:r>
            <a:r>
              <a:rPr lang="sk-SK" b="1" dirty="0" smtClean="0">
                <a:latin typeface="Times New Roman" panose="02020603050405020304" pitchFamily="18" charset="0"/>
                <a:cs typeface="Times New Roman" panose="02020603050405020304" pitchFamily="18" charset="0"/>
              </a:rPr>
              <a:t>Slovenskej republiky</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Poskytujú sa </a:t>
            </a:r>
            <a:r>
              <a:rPr lang="sk-SK" b="1" dirty="0" smtClean="0">
                <a:latin typeface="Times New Roman" panose="02020603050405020304" pitchFamily="18" charset="0"/>
                <a:cs typeface="Times New Roman" panose="02020603050405020304" pitchFamily="18" charset="0"/>
              </a:rPr>
              <a:t>informácie</a:t>
            </a:r>
            <a:r>
              <a:rPr lang="sk-SK" dirty="0" smtClean="0">
                <a:latin typeface="Times New Roman" panose="02020603050405020304" pitchFamily="18" charset="0"/>
                <a:cs typeface="Times New Roman" panose="02020603050405020304" pitchFamily="18" charset="0"/>
              </a:rPr>
              <a:t> o </a:t>
            </a:r>
            <a:r>
              <a:rPr lang="sk-SK" dirty="0">
                <a:latin typeface="Times New Roman" panose="02020603050405020304" pitchFamily="18" charset="0"/>
                <a:cs typeface="Times New Roman" panose="02020603050405020304" pitchFamily="18" charset="0"/>
              </a:rPr>
              <a:t>evidencii nedoplatku na </a:t>
            </a:r>
            <a:r>
              <a:rPr lang="sk-SK" dirty="0" smtClean="0">
                <a:latin typeface="Times New Roman" panose="02020603050405020304" pitchFamily="18" charset="0"/>
                <a:cs typeface="Times New Roman" panose="02020603050405020304" pitchFamily="18" charset="0"/>
              </a:rPr>
              <a:t>poistnom; </a:t>
            </a:r>
            <a:r>
              <a:rPr lang="sk-SK" dirty="0">
                <a:latin typeface="Times New Roman" panose="02020603050405020304" pitchFamily="18" charset="0"/>
                <a:cs typeface="Times New Roman" panose="02020603050405020304" pitchFamily="18" charset="0"/>
              </a:rPr>
              <a:t>penále a </a:t>
            </a:r>
            <a:r>
              <a:rPr lang="sk-SK" dirty="0" smtClean="0">
                <a:latin typeface="Times New Roman" panose="02020603050405020304" pitchFamily="18" charset="0"/>
                <a:cs typeface="Times New Roman" panose="02020603050405020304" pitchFamily="18" charset="0"/>
              </a:rPr>
              <a:t>pokute, aktívni </a:t>
            </a:r>
            <a:r>
              <a:rPr lang="sk-SK" dirty="0">
                <a:latin typeface="Times New Roman" panose="02020603050405020304" pitchFamily="18" charset="0"/>
                <a:cs typeface="Times New Roman" panose="02020603050405020304" pitchFamily="18" charset="0"/>
              </a:rPr>
              <a:t>odvádzatelia za fyzickú </a:t>
            </a:r>
            <a:r>
              <a:rPr lang="sk-SK" dirty="0" smtClean="0">
                <a:latin typeface="Times New Roman" panose="02020603050405020304" pitchFamily="18" charset="0"/>
                <a:cs typeface="Times New Roman" panose="02020603050405020304" pitchFamily="18" charset="0"/>
              </a:rPr>
              <a:t>osobu, kód </a:t>
            </a:r>
            <a:r>
              <a:rPr lang="sk-SK" dirty="0">
                <a:latin typeface="Times New Roman" panose="02020603050405020304" pitchFamily="18" charset="0"/>
                <a:cs typeface="Times New Roman" panose="02020603050405020304" pitchFamily="18" charset="0"/>
              </a:rPr>
              <a:t>banky, z ktorej sa platí poistné FO (pre SZČO, DPO</a:t>
            </a:r>
            <a:r>
              <a:rPr lang="sk-SK" dirty="0" smtClean="0">
                <a:latin typeface="Times New Roman" panose="02020603050405020304" pitchFamily="18" charset="0"/>
                <a:cs typeface="Times New Roman" panose="02020603050405020304" pitchFamily="18" charset="0"/>
              </a:rPr>
              <a:t>); informácie </a:t>
            </a:r>
            <a:r>
              <a:rPr lang="sk-SK" dirty="0">
                <a:latin typeface="Times New Roman" panose="02020603050405020304" pitchFamily="18" charset="0"/>
                <a:cs typeface="Times New Roman" panose="02020603050405020304" pitchFamily="18" charset="0"/>
              </a:rPr>
              <a:t>o dôchodkoch FO, deťoch na sirotské a výške </a:t>
            </a:r>
            <a:r>
              <a:rPr lang="sk-SK" dirty="0" smtClean="0">
                <a:latin typeface="Times New Roman" panose="02020603050405020304" pitchFamily="18" charset="0"/>
                <a:cs typeface="Times New Roman" panose="02020603050405020304" pitchFamily="18" charset="0"/>
              </a:rPr>
              <a:t>zrážky; evidencia PO           </a:t>
            </a:r>
            <a:r>
              <a:rPr lang="sk-SK" dirty="0">
                <a:latin typeface="Times New Roman" panose="02020603050405020304" pitchFamily="18" charset="0"/>
                <a:cs typeface="Times New Roman" panose="02020603050405020304" pitchFamily="18" charset="0"/>
              </a:rPr>
              <a:t>v registri </a:t>
            </a:r>
            <a:r>
              <a:rPr lang="sk-SK" dirty="0" smtClean="0">
                <a:latin typeface="Times New Roman" panose="02020603050405020304" pitchFamily="18" charset="0"/>
                <a:cs typeface="Times New Roman" panose="02020603050405020304" pitchFamily="18" charset="0"/>
              </a:rPr>
              <a:t>SP; počet </a:t>
            </a:r>
            <a:r>
              <a:rPr lang="sk-SK" dirty="0">
                <a:latin typeface="Times New Roman" panose="02020603050405020304" pitchFamily="18" charset="0"/>
                <a:cs typeface="Times New Roman" panose="02020603050405020304" pitchFamily="18" charset="0"/>
              </a:rPr>
              <a:t>zamestnancov </a:t>
            </a:r>
            <a:r>
              <a:rPr lang="sk-SK" dirty="0" smtClean="0">
                <a:latin typeface="Times New Roman" panose="02020603050405020304" pitchFamily="18" charset="0"/>
                <a:cs typeface="Times New Roman" panose="02020603050405020304" pitchFamily="18" charset="0"/>
              </a:rPr>
              <a:t>PO; kód </a:t>
            </a:r>
            <a:r>
              <a:rPr lang="sk-SK" dirty="0">
                <a:latin typeface="Times New Roman" panose="02020603050405020304" pitchFamily="18" charset="0"/>
                <a:cs typeface="Times New Roman" panose="02020603050405020304" pitchFamily="18" charset="0"/>
              </a:rPr>
              <a:t>banky, z ktorej PO platí </a:t>
            </a:r>
            <a:r>
              <a:rPr lang="sk-SK" dirty="0" smtClean="0">
                <a:latin typeface="Times New Roman" panose="02020603050405020304" pitchFamily="18" charset="0"/>
                <a:cs typeface="Times New Roman" panose="02020603050405020304" pitchFamily="18" charset="0"/>
              </a:rPr>
              <a:t>poistné;</a:t>
            </a:r>
            <a:endParaRPr lang="sk-SK" dirty="0">
              <a:latin typeface="Times New Roman" panose="02020603050405020304" pitchFamily="18" charset="0"/>
              <a:cs typeface="Times New Roman" panose="02020603050405020304" pitchFamily="18" charset="0"/>
            </a:endParaRPr>
          </a:p>
          <a:p>
            <a:endParaRPr lang="sk-SK" dirty="0">
              <a:latin typeface="Times New Roman" panose="02020603050405020304" pitchFamily="18" charset="0"/>
              <a:cs typeface="Times New Roman" panose="02020603050405020304" pitchFamily="18" charset="0"/>
            </a:endParaRPr>
          </a:p>
          <a:p>
            <a:r>
              <a:rPr lang="sk-SK" b="1" dirty="0" err="1">
                <a:latin typeface="Times New Roman" panose="02020603050405020304" pitchFamily="18" charset="0"/>
                <a:cs typeface="Times New Roman" panose="02020603050405020304" pitchFamily="18" charset="0"/>
              </a:rPr>
              <a:t>UPSVaR</a:t>
            </a:r>
            <a:r>
              <a:rPr lang="sk-SK" b="1" dirty="0">
                <a:latin typeface="Times New Roman" panose="02020603050405020304" pitchFamily="18" charset="0"/>
                <a:cs typeface="Times New Roman" panose="02020603050405020304" pitchFamily="18" charset="0"/>
              </a:rPr>
              <a:t> – Úrad práce sociálnych vecí a rodiny</a:t>
            </a:r>
          </a:p>
          <a:p>
            <a:pPr algn="just"/>
            <a:r>
              <a:rPr lang="sk-SK" dirty="0">
                <a:latin typeface="Times New Roman" panose="02020603050405020304" pitchFamily="18" charset="0"/>
                <a:cs typeface="Times New Roman" panose="02020603050405020304" pitchFamily="18" charset="0"/>
              </a:rPr>
              <a:t>Informácie sa poskytujú pre účely </a:t>
            </a:r>
            <a:r>
              <a:rPr lang="sk-SK" b="1" dirty="0">
                <a:latin typeface="Times New Roman" panose="02020603050405020304" pitchFamily="18" charset="0"/>
                <a:cs typeface="Times New Roman" panose="02020603050405020304" pitchFamily="18" charset="0"/>
              </a:rPr>
              <a:t>kontroly nelegálnej práce</a:t>
            </a:r>
            <a:r>
              <a:rPr lang="sk-SK" dirty="0">
                <a:latin typeface="Times New Roman" panose="02020603050405020304" pitchFamily="18" charset="0"/>
                <a:cs typeface="Times New Roman" panose="02020603050405020304" pitchFamily="18" charset="0"/>
              </a:rPr>
              <a:t>, poverení zamestnanci </a:t>
            </a:r>
            <a:r>
              <a:rPr lang="sk-SK" dirty="0" err="1">
                <a:latin typeface="Times New Roman" panose="02020603050405020304" pitchFamily="18" charset="0"/>
                <a:cs typeface="Times New Roman" panose="02020603050405020304" pitchFamily="18" charset="0"/>
              </a:rPr>
              <a:t>UPSVaR</a:t>
            </a:r>
            <a:r>
              <a:rPr lang="sk-SK" dirty="0">
                <a:latin typeface="Times New Roman" panose="02020603050405020304" pitchFamily="18" charset="0"/>
                <a:cs typeface="Times New Roman" panose="02020603050405020304" pitchFamily="18" charset="0"/>
              </a:rPr>
              <a:t> majú elektronickú službu (prehľad), kde si vedia skontrolovať či </a:t>
            </a:r>
            <a:r>
              <a:rPr lang="sk-SK" dirty="0" smtClean="0">
                <a:latin typeface="Times New Roman" panose="02020603050405020304" pitchFamily="18" charset="0"/>
                <a:cs typeface="Times New Roman" panose="02020603050405020304" pitchFamily="18" charset="0"/>
              </a:rPr>
              <a:t>zamestnávateľ </a:t>
            </a:r>
            <a:r>
              <a:rPr lang="sk-SK" dirty="0">
                <a:latin typeface="Times New Roman" panose="02020603050405020304" pitchFamily="18" charset="0"/>
                <a:cs typeface="Times New Roman" panose="02020603050405020304" pitchFamily="18" charset="0"/>
              </a:rPr>
              <a:t>prihlásil zamestnanca do SP </a:t>
            </a:r>
            <a:r>
              <a:rPr lang="sk-SK" dirty="0" smtClean="0">
                <a:latin typeface="Times New Roman" panose="02020603050405020304" pitchFamily="18" charset="0"/>
                <a:cs typeface="Times New Roman" panose="02020603050405020304" pitchFamily="18" charset="0"/>
              </a:rPr>
              <a:t>včas;</a:t>
            </a:r>
          </a:p>
          <a:p>
            <a:pPr algn="just"/>
            <a:endParaRPr lang="sk-SK" b="1" dirty="0" smtClean="0">
              <a:latin typeface="Times New Roman" panose="02020603050405020304" pitchFamily="18" charset="0"/>
              <a:cs typeface="Times New Roman" panose="02020603050405020304" pitchFamily="18" charset="0"/>
            </a:endParaRPr>
          </a:p>
          <a:p>
            <a:pPr algn="just"/>
            <a:r>
              <a:rPr lang="sk-SK" b="1" dirty="0" smtClean="0">
                <a:latin typeface="Times New Roman" panose="02020603050405020304" pitchFamily="18" charset="0"/>
                <a:cs typeface="Times New Roman" panose="02020603050405020304" pitchFamily="18" charset="0"/>
              </a:rPr>
              <a:t>Banky</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Poskytujú sa </a:t>
            </a:r>
            <a:r>
              <a:rPr lang="sk-SK" b="1" dirty="0">
                <a:latin typeface="Times New Roman" panose="02020603050405020304" pitchFamily="18" charset="0"/>
                <a:cs typeface="Times New Roman" panose="02020603050405020304" pitchFamily="18" charset="0"/>
              </a:rPr>
              <a:t>informácie o</a:t>
            </a:r>
            <a:r>
              <a:rPr lang="sk-SK" dirty="0">
                <a:latin typeface="Times New Roman" panose="02020603050405020304" pitchFamily="18" charset="0"/>
                <a:cs typeface="Times New Roman" panose="02020603050405020304" pitchFamily="18" charset="0"/>
              </a:rPr>
              <a:t> </a:t>
            </a:r>
            <a:r>
              <a:rPr lang="sk-SK" dirty="0" smtClean="0">
                <a:latin typeface="Times New Roman" panose="02020603050405020304" pitchFamily="18" charset="0"/>
                <a:cs typeface="Times New Roman" panose="02020603050405020304" pitchFamily="18" charset="0"/>
              </a:rPr>
              <a:t>vymeriavacích </a:t>
            </a:r>
            <a:r>
              <a:rPr lang="sk-SK" dirty="0">
                <a:latin typeface="Times New Roman" panose="02020603050405020304" pitchFamily="18" charset="0"/>
                <a:cs typeface="Times New Roman" panose="02020603050405020304" pitchFamily="18" charset="0"/>
              </a:rPr>
              <a:t>základoch fyzických osôb, období poistenia, poberaných dávkach</a:t>
            </a:r>
            <a:r>
              <a:rPr lang="sk-SK" dirty="0" smtClean="0">
                <a:latin typeface="Times New Roman" panose="02020603050405020304" pitchFamily="18" charset="0"/>
                <a:cs typeface="Times New Roman" panose="02020603050405020304" pitchFamily="18" charset="0"/>
              </a:rPr>
              <a:t>.</a:t>
            </a:r>
            <a:endParaRPr lang="sk-S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9140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72369" y="692696"/>
            <a:ext cx="8424936" cy="5355312"/>
          </a:xfrm>
          <a:prstGeom prst="rect">
            <a:avLst/>
          </a:prstGeom>
        </p:spPr>
        <p:txBody>
          <a:bodyPr wrap="square">
            <a:spAutoFit/>
          </a:bodyPr>
          <a:lstStyle/>
          <a:p>
            <a:pPr algn="just"/>
            <a:r>
              <a:rPr lang="sk-SK" b="1" dirty="0" smtClean="0">
                <a:latin typeface="Times New Roman" panose="02020603050405020304" pitchFamily="18" charset="0"/>
                <a:cs typeface="Times New Roman" panose="02020603050405020304" pitchFamily="18" charset="0"/>
              </a:rPr>
              <a:t>Nebankové organizácie</a:t>
            </a:r>
            <a:endParaRPr lang="sk-SK" dirty="0" smtClean="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Poskytujú </a:t>
            </a:r>
            <a:r>
              <a:rPr lang="sk-SK" dirty="0">
                <a:latin typeface="Times New Roman" panose="02020603050405020304" pitchFamily="18" charset="0"/>
                <a:cs typeface="Times New Roman" panose="02020603050405020304" pitchFamily="18" charset="0"/>
              </a:rPr>
              <a:t>sa informácie o vymeriavacích základoch fyzických osôb, období poistenia, poberaných dávkach, ale iba </a:t>
            </a:r>
            <a:r>
              <a:rPr lang="sk-SK" dirty="0" smtClean="0">
                <a:latin typeface="Times New Roman" panose="02020603050405020304" pitchFamily="18" charset="0"/>
                <a:cs typeface="Times New Roman" panose="02020603050405020304" pitchFamily="18" charset="0"/>
              </a:rPr>
              <a:t>tým nebankovým organizáciám, </a:t>
            </a:r>
            <a:r>
              <a:rPr lang="sk-SK" dirty="0">
                <a:latin typeface="Times New Roman" panose="02020603050405020304" pitchFamily="18" charset="0"/>
                <a:cs typeface="Times New Roman" panose="02020603050405020304" pitchFamily="18" charset="0"/>
              </a:rPr>
              <a:t>ktoré majú </a:t>
            </a:r>
            <a:r>
              <a:rPr lang="sk-SK" b="1" dirty="0">
                <a:latin typeface="Times New Roman" panose="02020603050405020304" pitchFamily="18" charset="0"/>
                <a:cs typeface="Times New Roman" panose="02020603050405020304" pitchFamily="18" charset="0"/>
              </a:rPr>
              <a:t>uzatvorenú dohodu </a:t>
            </a:r>
            <a:r>
              <a:rPr lang="sk-SK" b="1" dirty="0" smtClean="0">
                <a:latin typeface="Times New Roman" panose="02020603050405020304" pitchFamily="18" charset="0"/>
                <a:cs typeface="Times New Roman" panose="02020603050405020304" pitchFamily="18" charset="0"/>
              </a:rPr>
              <a:t>so Sociálnou poisťovňou.</a:t>
            </a:r>
            <a:endParaRPr lang="sk-SK" b="1" dirty="0">
              <a:latin typeface="Times New Roman" panose="02020603050405020304" pitchFamily="18" charset="0"/>
              <a:cs typeface="Times New Roman" panose="02020603050405020304" pitchFamily="18" charset="0"/>
            </a:endParaRPr>
          </a:p>
          <a:p>
            <a:pPr algn="just"/>
            <a:endParaRPr lang="sk-SK" dirty="0" smtClean="0">
              <a:latin typeface="Times New Roman" panose="02020603050405020304" pitchFamily="18" charset="0"/>
              <a:cs typeface="Times New Roman" panose="02020603050405020304" pitchFamily="18" charset="0"/>
            </a:endParaRPr>
          </a:p>
          <a:p>
            <a:pPr algn="just"/>
            <a:endParaRPr lang="sk-SK"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Zverejňovanie </a:t>
            </a:r>
            <a:r>
              <a:rPr lang="sk-SK" b="1" dirty="0">
                <a:latin typeface="Times New Roman" panose="02020603050405020304" pitchFamily="18" charset="0"/>
                <a:cs typeface="Times New Roman" panose="02020603050405020304" pitchFamily="18" charset="0"/>
              </a:rPr>
              <a:t>dlžníkov Sociálnej poisťovne na webe </a:t>
            </a:r>
          </a:p>
          <a:p>
            <a:pPr algn="just"/>
            <a:endParaRPr lang="sk-SK" dirty="0" smtClean="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Sociálna </a:t>
            </a:r>
            <a:r>
              <a:rPr lang="sk-SK" dirty="0">
                <a:latin typeface="Times New Roman" panose="02020603050405020304" pitchFamily="18" charset="0"/>
                <a:cs typeface="Times New Roman" panose="02020603050405020304" pitchFamily="18" charset="0"/>
              </a:rPr>
              <a:t>poisťovňa zverejňuje </a:t>
            </a:r>
            <a:r>
              <a:rPr lang="sk-SK" b="1" dirty="0">
                <a:latin typeface="Times New Roman" panose="02020603050405020304" pitchFamily="18" charset="0"/>
                <a:cs typeface="Times New Roman" panose="02020603050405020304" pitchFamily="18" charset="0"/>
              </a:rPr>
              <a:t>zoznam dlžníkov </a:t>
            </a:r>
            <a:r>
              <a:rPr lang="sk-SK" dirty="0">
                <a:latin typeface="Times New Roman" panose="02020603050405020304" pitchFamily="18" charset="0"/>
                <a:cs typeface="Times New Roman" panose="02020603050405020304" pitchFamily="18" charset="0"/>
              </a:rPr>
              <a:t>na svojej webovej stránke  </a:t>
            </a:r>
            <a:r>
              <a:rPr lang="sk-SK" b="1" dirty="0" err="1" smtClean="0">
                <a:latin typeface="Times New Roman" panose="02020603050405020304" pitchFamily="18" charset="0"/>
                <a:cs typeface="Times New Roman" panose="02020603050405020304" pitchFamily="18" charset="0"/>
              </a:rPr>
              <a:t>www.socpoist.sk</a:t>
            </a:r>
            <a:r>
              <a:rPr lang="sk-SK" dirty="0" smtClean="0">
                <a:latin typeface="Times New Roman" panose="02020603050405020304" pitchFamily="18" charset="0"/>
                <a:cs typeface="Times New Roman" panose="02020603050405020304" pitchFamily="18" charset="0"/>
              </a:rPr>
              <a:t>. </a:t>
            </a:r>
          </a:p>
          <a:p>
            <a:pPr algn="just"/>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Zoznam </a:t>
            </a:r>
            <a:r>
              <a:rPr lang="sk-SK" dirty="0">
                <a:latin typeface="Times New Roman" panose="02020603050405020304" pitchFamily="18" charset="0"/>
                <a:cs typeface="Times New Roman" panose="02020603050405020304" pitchFamily="18" charset="0"/>
              </a:rPr>
              <a:t>dlžníkov sa </a:t>
            </a:r>
            <a:r>
              <a:rPr lang="sk-SK" b="1" dirty="0">
                <a:latin typeface="Times New Roman" panose="02020603050405020304" pitchFamily="18" charset="0"/>
                <a:cs typeface="Times New Roman" panose="02020603050405020304" pitchFamily="18" charset="0"/>
              </a:rPr>
              <a:t>aktualizuje týždenne</a:t>
            </a:r>
            <a:r>
              <a:rPr lang="sk-SK" dirty="0">
                <a:latin typeface="Times New Roman" panose="02020603050405020304" pitchFamily="18" charset="0"/>
                <a:cs typeface="Times New Roman" panose="02020603050405020304" pitchFamily="18" charset="0"/>
              </a:rPr>
              <a:t>, spravidla </a:t>
            </a:r>
            <a:r>
              <a:rPr lang="sk-SK" dirty="0" smtClean="0">
                <a:latin typeface="Times New Roman" panose="02020603050405020304" pitchFamily="18" charset="0"/>
                <a:cs typeface="Times New Roman" panose="02020603050405020304" pitchFamily="18" charset="0"/>
              </a:rPr>
              <a:t>prvý </a:t>
            </a:r>
            <a:r>
              <a:rPr lang="sk-SK" dirty="0">
                <a:latin typeface="Times New Roman" panose="02020603050405020304" pitchFamily="18" charset="0"/>
                <a:cs typeface="Times New Roman" panose="02020603050405020304" pitchFamily="18" charset="0"/>
              </a:rPr>
              <a:t>pracovný deň v týždni.  </a:t>
            </a:r>
            <a:r>
              <a:rPr lang="sk-SK" dirty="0" smtClean="0">
                <a:latin typeface="Times New Roman" panose="02020603050405020304" pitchFamily="18" charset="0"/>
                <a:cs typeface="Times New Roman" panose="02020603050405020304" pitchFamily="18" charset="0"/>
              </a:rPr>
              <a:t>                   Na </a:t>
            </a:r>
            <a:r>
              <a:rPr lang="sk-SK" dirty="0">
                <a:latin typeface="Times New Roman" panose="02020603050405020304" pitchFamily="18" charset="0"/>
                <a:cs typeface="Times New Roman" panose="02020603050405020304" pitchFamily="18" charset="0"/>
              </a:rPr>
              <a:t>stránke je k dispozícii aj zoznam dlžníkov na stiahnutie vo formáte </a:t>
            </a:r>
            <a:r>
              <a:rPr lang="sk-SK" dirty="0" smtClean="0">
                <a:latin typeface="Times New Roman" panose="02020603050405020304" pitchFamily="18" charset="0"/>
                <a:cs typeface="Times New Roman" panose="02020603050405020304" pitchFamily="18" charset="0"/>
              </a:rPr>
              <a:t> </a:t>
            </a:r>
            <a:r>
              <a:rPr lang="sk-SK" dirty="0" err="1" smtClean="0">
                <a:latin typeface="Times New Roman" panose="02020603050405020304" pitchFamily="18" charset="0"/>
                <a:cs typeface="Times New Roman" panose="02020603050405020304" pitchFamily="18" charset="0"/>
              </a:rPr>
              <a:t>txt</a:t>
            </a:r>
            <a:r>
              <a:rPr lang="sk-SK" dirty="0" smtClean="0">
                <a:latin typeface="Times New Roman" panose="02020603050405020304" pitchFamily="18" charset="0"/>
                <a:cs typeface="Times New Roman" panose="02020603050405020304" pitchFamily="18" charset="0"/>
              </a:rPr>
              <a:t> </a:t>
            </a:r>
            <a:r>
              <a:rPr lang="sk-SK" dirty="0">
                <a:latin typeface="Times New Roman" panose="02020603050405020304" pitchFamily="18" charset="0"/>
                <a:cs typeface="Times New Roman" panose="02020603050405020304" pitchFamily="18" charset="0"/>
              </a:rPr>
              <a:t>alebo </a:t>
            </a:r>
            <a:r>
              <a:rPr lang="sk-SK" dirty="0" err="1">
                <a:latin typeface="Times New Roman" panose="02020603050405020304" pitchFamily="18" charset="0"/>
                <a:cs typeface="Times New Roman" panose="02020603050405020304" pitchFamily="18" charset="0"/>
              </a:rPr>
              <a:t>xlsx</a:t>
            </a:r>
            <a:r>
              <a:rPr lang="sk-SK" dirty="0">
                <a:latin typeface="Times New Roman" panose="02020603050405020304" pitchFamily="18" charset="0"/>
                <a:cs typeface="Times New Roman" panose="02020603050405020304" pitchFamily="18" charset="0"/>
              </a:rPr>
              <a:t>. </a:t>
            </a:r>
            <a:r>
              <a:rPr lang="sk-SK" dirty="0" smtClean="0">
                <a:latin typeface="Times New Roman" panose="02020603050405020304" pitchFamily="18" charset="0"/>
                <a:cs typeface="Times New Roman" panose="02020603050405020304" pitchFamily="18" charset="0"/>
              </a:rPr>
              <a:t>                 V </a:t>
            </a:r>
            <a:r>
              <a:rPr lang="sk-SK" dirty="0">
                <a:latin typeface="Times New Roman" panose="02020603050405020304" pitchFamily="18" charset="0"/>
                <a:cs typeface="Times New Roman" panose="02020603050405020304" pitchFamily="18" charset="0"/>
              </a:rPr>
              <a:t>úvode k zoznamu dlžníkov sú uvedené </a:t>
            </a:r>
            <a:r>
              <a:rPr lang="sk-SK" b="1" dirty="0">
                <a:latin typeface="Times New Roman" panose="02020603050405020304" pitchFamily="18" charset="0"/>
                <a:cs typeface="Times New Roman" panose="02020603050405020304" pitchFamily="18" charset="0"/>
              </a:rPr>
              <a:t>pravidlá zverejňovania</a:t>
            </a:r>
            <a:r>
              <a:rPr lang="sk-SK" dirty="0">
                <a:latin typeface="Times New Roman" panose="02020603050405020304" pitchFamily="18" charset="0"/>
                <a:cs typeface="Times New Roman" panose="02020603050405020304" pitchFamily="18" charset="0"/>
              </a:rPr>
              <a:t>, z ktorých je zrejmé, ktorí dlžníci sa v zozname dlžníkov nachádzajú. </a:t>
            </a:r>
            <a:endParaRPr lang="sk-SK" dirty="0" smtClean="0">
              <a:latin typeface="Times New Roman" panose="02020603050405020304" pitchFamily="18" charset="0"/>
              <a:cs typeface="Times New Roman" panose="02020603050405020304" pitchFamily="18" charset="0"/>
            </a:endParaRPr>
          </a:p>
          <a:p>
            <a:pPr algn="just"/>
            <a:endParaRPr lang="sk-SK" dirty="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Zároveň </a:t>
            </a:r>
            <a:r>
              <a:rPr lang="sk-SK" dirty="0">
                <a:latin typeface="Times New Roman" panose="02020603050405020304" pitchFamily="18" charset="0"/>
                <a:cs typeface="Times New Roman" panose="02020603050405020304" pitchFamily="18" charset="0"/>
              </a:rPr>
              <a:t>sú uvedené aj podmienky zverejnenia dlžníkov  v nasledujúcom zozname, ktoré </a:t>
            </a:r>
            <a:r>
              <a:rPr lang="sk-SK" b="1" dirty="0">
                <a:latin typeface="Times New Roman" panose="02020603050405020304" pitchFamily="18" charset="0"/>
                <a:cs typeface="Times New Roman" panose="02020603050405020304" pitchFamily="18" charset="0"/>
              </a:rPr>
              <a:t>klient  musí splniť, aby sa v zozname dlžníkov nenachádzal</a:t>
            </a:r>
            <a:r>
              <a:rPr lang="sk-SK" b="1" dirty="0" smtClean="0">
                <a:latin typeface="Times New Roman" panose="02020603050405020304" pitchFamily="18" charset="0"/>
                <a:cs typeface="Times New Roman" panose="02020603050405020304" pitchFamily="18" charset="0"/>
              </a:rPr>
              <a:t>.</a:t>
            </a:r>
          </a:p>
          <a:p>
            <a:pPr algn="just"/>
            <a:endParaRPr lang="sk-SK"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35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obsahu 2"/>
          <p:cNvSpPr>
            <a:spLocks noGrp="1"/>
          </p:cNvSpPr>
          <p:nvPr>
            <p:ph idx="1"/>
          </p:nvPr>
        </p:nvSpPr>
        <p:spPr>
          <a:xfrm>
            <a:off x="395536" y="620688"/>
            <a:ext cx="8579296" cy="5832648"/>
          </a:xfrm>
        </p:spPr>
        <p:txBody>
          <a:bodyPr/>
          <a:lstStyle/>
          <a:p>
            <a:pPr marL="0" indent="0" algn="ctr">
              <a:buNone/>
            </a:pPr>
            <a:r>
              <a:rPr lang="sk-SK" sz="2800" b="1" dirty="0" smtClean="0"/>
              <a:t>Sociálne poistenie</a:t>
            </a:r>
          </a:p>
          <a:p>
            <a:pPr algn="just">
              <a:buAutoNum type="alphaLcParenR"/>
            </a:pPr>
            <a:r>
              <a:rPr lang="sk-SK" sz="1800" b="1" dirty="0" smtClean="0"/>
              <a:t>nemocenské poistenie </a:t>
            </a:r>
          </a:p>
          <a:p>
            <a:pPr marL="0" indent="0" algn="just">
              <a:buNone/>
            </a:pPr>
            <a:r>
              <a:rPr lang="sk-SK" sz="1800" dirty="0" smtClean="0"/>
              <a:t>– poistenie pre prípad straty alebo zníženia príjmu zo zárobkovej činnosti                                            a na zabezpečenie príjmu v dôsledku dočasnej pracovnej neschopnosti, tehotenstva                         a materstva  </a:t>
            </a:r>
            <a:r>
              <a:rPr lang="sk-SK" sz="1800" b="1" dirty="0" smtClean="0"/>
              <a:t>(nemocenské</a:t>
            </a:r>
            <a:r>
              <a:rPr lang="sk-SK" sz="1800" b="1" dirty="0"/>
              <a:t>, ošetrovné, vyrovnávacia </a:t>
            </a:r>
            <a:r>
              <a:rPr lang="sk-SK" sz="1800" b="1" dirty="0" smtClean="0"/>
              <a:t>dávka, materské);</a:t>
            </a:r>
          </a:p>
          <a:p>
            <a:pPr marL="0" indent="0" algn="just">
              <a:buNone/>
            </a:pPr>
            <a:endParaRPr lang="sk-SK" sz="400" b="1" dirty="0" smtClean="0"/>
          </a:p>
          <a:p>
            <a:pPr marL="0" indent="0" algn="just">
              <a:buNone/>
            </a:pPr>
            <a:r>
              <a:rPr lang="sk-SK" sz="1800" b="1" dirty="0" smtClean="0"/>
              <a:t>b)   dôchodkové poistenie </a:t>
            </a:r>
          </a:p>
          <a:p>
            <a:pPr marL="0" indent="0" algn="just">
              <a:buNone/>
            </a:pPr>
            <a:r>
              <a:rPr lang="sk-SK" sz="1800" dirty="0" smtClean="0"/>
              <a:t> -   starobné poistenie  - poistenie na zabezpečenie príjmu v starobe a pre prípad úmrtia,</a:t>
            </a:r>
          </a:p>
          <a:p>
            <a:pPr marL="0" indent="0" algn="just">
              <a:buNone/>
            </a:pPr>
            <a:r>
              <a:rPr lang="sk-SK" sz="1800" dirty="0" smtClean="0"/>
              <a:t> -   invalidné poistenie - poistenie pre prípad poklesu schopnosti vykonávať zárobkovú</a:t>
            </a:r>
          </a:p>
          <a:p>
            <a:pPr marL="2333625" indent="-2333625" algn="just">
              <a:buNone/>
            </a:pPr>
            <a:r>
              <a:rPr lang="sk-SK" sz="1800" dirty="0" smtClean="0"/>
              <a:t>                                        činnosť v dôsledku dlhodobo nepriaznivého zdravotného stavu                 a pre prípad úmrtia </a:t>
            </a:r>
            <a:r>
              <a:rPr lang="sk-SK" sz="1800" b="1" dirty="0" smtClean="0"/>
              <a:t>(starobný dôchodok, predčasný starobný dôchodok, invalidný dôchodok, pozostalostné dôchodky (vdovský, vdovecký, sirotský), vyrovnávací príplatok);</a:t>
            </a:r>
          </a:p>
          <a:p>
            <a:pPr marL="2333625" indent="-2333625" algn="just">
              <a:buNone/>
            </a:pPr>
            <a:endParaRPr lang="sk-SK" sz="700" b="1" dirty="0" smtClean="0"/>
          </a:p>
          <a:p>
            <a:pPr algn="just">
              <a:buAutoNum type="alphaLcParenR" startAt="3"/>
            </a:pPr>
            <a:r>
              <a:rPr lang="sk-SK" sz="1800" b="1" dirty="0" smtClean="0"/>
              <a:t>úrazové poistenie </a:t>
            </a:r>
          </a:p>
          <a:p>
            <a:pPr marL="0" indent="0" algn="just">
              <a:buNone/>
            </a:pPr>
            <a:r>
              <a:rPr lang="sk-SK" sz="1800" dirty="0" smtClean="0"/>
              <a:t>– poistenie pre prípad poškodenia zdravia alebo úmrtia v dôsledku pracovného úrazu, služobného úrazu a choroby z povolania </a:t>
            </a:r>
            <a:r>
              <a:rPr lang="sk-SK" sz="1800" b="1" dirty="0" smtClean="0"/>
              <a:t>(úrazový príplatok, úrazová renta, jednorazové vyrovnanie, pozostalostná úrazová renta, jednorazové odškodnenie, pracovná rehabilitácia a rehabilitačné, rekvalifikácia a rekvalifikačné, náhrada za bolesť                         a náhrada za sťaženie spoločenského uplatnenia, náhrada nákladov spojených                       s liečením, náhrada nákladov spojených s pohrebom);</a:t>
            </a:r>
          </a:p>
          <a:p>
            <a:pPr marL="0" indent="0" algn="just">
              <a:buNone/>
            </a:pPr>
            <a:endParaRPr lang="sk-SK" sz="1800" dirty="0" smtClean="0"/>
          </a:p>
          <a:p>
            <a:pPr algn="just">
              <a:buAutoNum type="alphaLcParenR"/>
            </a:pPr>
            <a:endParaRPr lang="sk-SK" sz="18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14078" y="620688"/>
            <a:ext cx="8064896" cy="6186309"/>
          </a:xfrm>
          <a:prstGeom prst="rect">
            <a:avLst/>
          </a:prstGeom>
        </p:spPr>
        <p:txBody>
          <a:bodyPr wrap="square">
            <a:spAutoFit/>
          </a:bodyPr>
          <a:lstStyle/>
          <a:p>
            <a:pPr algn="ctr"/>
            <a:r>
              <a:rPr lang="sk-SK" b="1" dirty="0" smtClean="0">
                <a:latin typeface="Times New Roman" panose="02020603050405020304" pitchFamily="18" charset="0"/>
                <a:cs typeface="Times New Roman" panose="02020603050405020304" pitchFamily="18" charset="0"/>
              </a:rPr>
              <a:t>SMS živnostníkom </a:t>
            </a:r>
            <a:r>
              <a:rPr lang="sk-SK" b="1" dirty="0">
                <a:latin typeface="Times New Roman" panose="02020603050405020304" pitchFamily="18" charset="0"/>
                <a:cs typeface="Times New Roman" panose="02020603050405020304" pitchFamily="18" charset="0"/>
              </a:rPr>
              <a:t>a zamestnávateľom a </a:t>
            </a:r>
            <a:r>
              <a:rPr lang="sk-SK" b="1" dirty="0" smtClean="0">
                <a:latin typeface="Times New Roman" panose="02020603050405020304" pitchFamily="18" charset="0"/>
                <a:cs typeface="Times New Roman" panose="02020603050405020304" pitchFamily="18" charset="0"/>
              </a:rPr>
              <a:t>ich </a:t>
            </a:r>
            <a:r>
              <a:rPr lang="sk-SK" b="1" dirty="0">
                <a:latin typeface="Times New Roman" panose="02020603050405020304" pitchFamily="18" charset="0"/>
                <a:cs typeface="Times New Roman" panose="02020603050405020304" pitchFamily="18" charset="0"/>
              </a:rPr>
              <a:t>efekt </a:t>
            </a:r>
          </a:p>
          <a:p>
            <a:pPr algn="just"/>
            <a:endParaRPr lang="sk-SK" dirty="0" smtClean="0">
              <a:latin typeface="Times New Roman" panose="02020603050405020304" pitchFamily="18" charset="0"/>
              <a:cs typeface="Times New Roman" panose="02020603050405020304" pitchFamily="18" charset="0"/>
            </a:endParaRPr>
          </a:p>
          <a:p>
            <a:pPr algn="just"/>
            <a:r>
              <a:rPr lang="sk-SK" dirty="0" smtClean="0">
                <a:latin typeface="Times New Roman" panose="02020603050405020304" pitchFamily="18" charset="0"/>
                <a:cs typeface="Times New Roman" panose="02020603050405020304" pitchFamily="18" charset="0"/>
              </a:rPr>
              <a:t>Sociálna </a:t>
            </a:r>
            <a:r>
              <a:rPr lang="sk-SK" dirty="0">
                <a:latin typeface="Times New Roman" panose="02020603050405020304" pitchFamily="18" charset="0"/>
                <a:cs typeface="Times New Roman" panose="02020603050405020304" pitchFamily="18" charset="0"/>
              </a:rPr>
              <a:t>poisťovňa </a:t>
            </a:r>
            <a:r>
              <a:rPr lang="sk-SK" b="1" dirty="0">
                <a:latin typeface="Times New Roman" panose="02020603050405020304" pitchFamily="18" charset="0"/>
                <a:cs typeface="Times New Roman" panose="02020603050405020304" pitchFamily="18" charset="0"/>
              </a:rPr>
              <a:t>klientov upomína formou SMS a formou e-mailov </a:t>
            </a:r>
            <a:r>
              <a:rPr lang="sk-SK" dirty="0">
                <a:latin typeface="Times New Roman" panose="02020603050405020304" pitchFamily="18" charset="0"/>
                <a:cs typeface="Times New Roman" panose="02020603050405020304" pitchFamily="18" charset="0"/>
              </a:rPr>
              <a:t>v troch rôznych typoch </a:t>
            </a:r>
            <a:r>
              <a:rPr lang="sk-SK" dirty="0" smtClean="0">
                <a:latin typeface="Times New Roman" panose="02020603050405020304" pitchFamily="18" charset="0"/>
                <a:cs typeface="Times New Roman" panose="02020603050405020304" pitchFamily="18" charset="0"/>
              </a:rPr>
              <a:t>kampaní:</a:t>
            </a:r>
            <a:endParaRPr lang="sk-SK" dirty="0">
              <a:latin typeface="Times New Roman" panose="02020603050405020304" pitchFamily="18" charset="0"/>
              <a:cs typeface="Times New Roman" panose="02020603050405020304" pitchFamily="18" charset="0"/>
            </a:endParaRPr>
          </a:p>
          <a:p>
            <a:endParaRPr lang="sk-SK"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SZČO </a:t>
            </a:r>
            <a:r>
              <a:rPr lang="sk-SK" b="1" dirty="0">
                <a:latin typeface="Times New Roman" panose="02020603050405020304" pitchFamily="18" charset="0"/>
                <a:cs typeface="Times New Roman" panose="02020603050405020304" pitchFamily="18" charset="0"/>
              </a:rPr>
              <a:t>– kampaň „aktuálny nedoplatok na poistnom</a:t>
            </a:r>
            <a:r>
              <a:rPr lang="sk-SK" b="1" dirty="0" smtClean="0">
                <a:latin typeface="Times New Roman" panose="02020603050405020304" pitchFamily="18" charset="0"/>
                <a:cs typeface="Times New Roman" panose="02020603050405020304" pitchFamily="18" charset="0"/>
              </a:rPr>
              <a:t>“</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Posledná kampaň na aktuálny nedoplatok na poistnom za mesiac september 2017 prebehla dňa 17.10.2017.  </a:t>
            </a:r>
            <a:r>
              <a:rPr lang="sk-SK" dirty="0" smtClean="0">
                <a:latin typeface="Times New Roman" panose="02020603050405020304" pitchFamily="18" charset="0"/>
                <a:cs typeface="Times New Roman" panose="02020603050405020304" pitchFamily="18" charset="0"/>
              </a:rPr>
              <a:t>Sociálna poisťovňa </a:t>
            </a:r>
            <a:r>
              <a:rPr lang="sk-SK" b="1" dirty="0">
                <a:latin typeface="Times New Roman" panose="02020603050405020304" pitchFamily="18" charset="0"/>
                <a:cs typeface="Times New Roman" panose="02020603050405020304" pitchFamily="18" charset="0"/>
              </a:rPr>
              <a:t>odoslala 18 252 a doručila 16 261 SMS a e-mailov</a:t>
            </a:r>
            <a:r>
              <a:rPr lang="sk-SK" dirty="0">
                <a:latin typeface="Times New Roman" panose="02020603050405020304" pitchFamily="18" charset="0"/>
                <a:cs typeface="Times New Roman" panose="02020603050405020304" pitchFamily="18" charset="0"/>
              </a:rPr>
              <a:t>, ktoré upomínali na dlžné </a:t>
            </a:r>
            <a:r>
              <a:rPr lang="sk-SK" b="1" dirty="0">
                <a:latin typeface="Times New Roman" panose="02020603050405020304" pitchFamily="18" charset="0"/>
                <a:cs typeface="Times New Roman" panose="02020603050405020304" pitchFamily="18" charset="0"/>
              </a:rPr>
              <a:t>poistné vo výške 2 479 704,23 </a:t>
            </a:r>
            <a:r>
              <a:rPr lang="sk-SK" b="1" dirty="0" smtClean="0">
                <a:latin typeface="Times New Roman" panose="02020603050405020304" pitchFamily="18" charset="0"/>
                <a:cs typeface="Times New Roman" panose="02020603050405020304" pitchFamily="18" charset="0"/>
              </a:rPr>
              <a:t>eur</a:t>
            </a:r>
            <a:r>
              <a:rPr lang="sk-SK" b="1" dirty="0">
                <a:latin typeface="Times New Roman" panose="02020603050405020304" pitchFamily="18" charset="0"/>
                <a:cs typeface="Times New Roman" panose="02020603050405020304" pitchFamily="18" charset="0"/>
              </a:rPr>
              <a:t>.  </a:t>
            </a:r>
            <a:r>
              <a:rPr lang="sk-SK" dirty="0">
                <a:latin typeface="Times New Roman" panose="02020603050405020304" pitchFamily="18" charset="0"/>
                <a:cs typeface="Times New Roman" panose="02020603050405020304" pitchFamily="18" charset="0"/>
              </a:rPr>
              <a:t>		</a:t>
            </a:r>
          </a:p>
          <a:p>
            <a:pPr algn="just"/>
            <a:r>
              <a:rPr lang="sk-SK" dirty="0">
                <a:latin typeface="Times New Roman" panose="02020603050405020304" pitchFamily="18" charset="0"/>
                <a:cs typeface="Times New Roman" panose="02020603050405020304" pitchFamily="18" charset="0"/>
              </a:rPr>
              <a:t>Príjem </a:t>
            </a:r>
            <a:r>
              <a:rPr lang="sk-SK" b="1" dirty="0">
                <a:latin typeface="Times New Roman" panose="02020603050405020304" pitchFamily="18" charset="0"/>
                <a:cs typeface="Times New Roman" panose="02020603050405020304" pitchFamily="18" charset="0"/>
              </a:rPr>
              <a:t>za obdobie september 2017 je  v sume 364 268,60 </a:t>
            </a:r>
            <a:r>
              <a:rPr lang="sk-SK" b="1" dirty="0" smtClean="0">
                <a:latin typeface="Times New Roman" panose="02020603050405020304" pitchFamily="18" charset="0"/>
                <a:cs typeface="Times New Roman" panose="02020603050405020304" pitchFamily="18" charset="0"/>
              </a:rPr>
              <a:t>eur</a:t>
            </a:r>
            <a:r>
              <a:rPr lang="sk-SK" dirty="0">
                <a:latin typeface="Times New Roman" panose="02020603050405020304" pitchFamily="18" charset="0"/>
                <a:cs typeface="Times New Roman" panose="02020603050405020304" pitchFamily="18" charset="0"/>
              </a:rPr>
              <a:t>, čo predstavuje 14,69% úspešnosť z upozorňovanej sumy.												</a:t>
            </a:r>
          </a:p>
          <a:p>
            <a:pPr marL="285750" indent="-285750">
              <a:buFont typeface="Arial" panose="020B0604020202020204" pitchFamily="34" charset="0"/>
              <a:buChar char="•"/>
            </a:pPr>
            <a:r>
              <a:rPr lang="sk-SK" b="1" dirty="0">
                <a:latin typeface="Times New Roman" panose="02020603050405020304" pitchFamily="18" charset="0"/>
                <a:cs typeface="Times New Roman" panose="02020603050405020304" pitchFamily="18" charset="0"/>
              </a:rPr>
              <a:t>Zamestnávatelia – kampaň „aktuálny nedoplatok na poistnom</a:t>
            </a:r>
            <a:r>
              <a:rPr lang="sk-SK" b="1" dirty="0" smtClean="0">
                <a:latin typeface="Times New Roman" panose="02020603050405020304" pitchFamily="18" charset="0"/>
                <a:cs typeface="Times New Roman" panose="02020603050405020304" pitchFamily="18" charset="0"/>
              </a:rPr>
              <a:t>“</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Posledná kampaň na aktuálny nedoplatok na poistnom za mesiac august 2017 prebehla v troch termínoch a to 14.9.2017, 26.9.2017, 5.10.2017.</a:t>
            </a:r>
          </a:p>
          <a:p>
            <a:pPr algn="just"/>
            <a:r>
              <a:rPr lang="sk-SK" dirty="0">
                <a:latin typeface="Times New Roman" panose="02020603050405020304" pitchFamily="18" charset="0"/>
                <a:cs typeface="Times New Roman" panose="02020603050405020304" pitchFamily="18" charset="0"/>
              </a:rPr>
              <a:t>Odoslaných bolo </a:t>
            </a:r>
            <a:r>
              <a:rPr lang="sk-SK" b="1" dirty="0">
                <a:latin typeface="Times New Roman" panose="02020603050405020304" pitchFamily="18" charset="0"/>
                <a:cs typeface="Times New Roman" panose="02020603050405020304" pitchFamily="18" charset="0"/>
              </a:rPr>
              <a:t>42 609 SMS a e-mailov</a:t>
            </a:r>
            <a:r>
              <a:rPr lang="sk-SK" dirty="0">
                <a:latin typeface="Times New Roman" panose="02020603050405020304" pitchFamily="18" charset="0"/>
                <a:cs typeface="Times New Roman" panose="02020603050405020304" pitchFamily="18" charset="0"/>
              </a:rPr>
              <a:t>, z toho doručených bolo 41 863. Poslané boli 30 118 zamestnávateľom, upozorňovali na dlžné poistné v sume 29 823 337,73 </a:t>
            </a:r>
            <a:r>
              <a:rPr lang="sk-SK" dirty="0" smtClean="0">
                <a:latin typeface="Times New Roman" panose="02020603050405020304" pitchFamily="18" charset="0"/>
                <a:cs typeface="Times New Roman" panose="02020603050405020304" pitchFamily="18" charset="0"/>
              </a:rPr>
              <a:t>eur. </a:t>
            </a:r>
            <a:r>
              <a:rPr lang="sk-SK" b="1" dirty="0" smtClean="0">
                <a:latin typeface="Times New Roman" panose="02020603050405020304" pitchFamily="18" charset="0"/>
                <a:cs typeface="Times New Roman" panose="02020603050405020304" pitchFamily="18" charset="0"/>
              </a:rPr>
              <a:t>Príjem </a:t>
            </a:r>
            <a:r>
              <a:rPr lang="sk-SK" b="1" dirty="0">
                <a:latin typeface="Times New Roman" panose="02020603050405020304" pitchFamily="18" charset="0"/>
                <a:cs typeface="Times New Roman" panose="02020603050405020304" pitchFamily="18" charset="0"/>
              </a:rPr>
              <a:t>z poistného na základe upozornenia dosiahol 5 219 678,44 </a:t>
            </a:r>
            <a:r>
              <a:rPr lang="sk-SK" b="1" dirty="0" smtClean="0">
                <a:latin typeface="Times New Roman" panose="02020603050405020304" pitchFamily="18" charset="0"/>
                <a:cs typeface="Times New Roman" panose="02020603050405020304" pitchFamily="18" charset="0"/>
              </a:rPr>
              <a:t>eur</a:t>
            </a:r>
            <a:r>
              <a:rPr lang="sk-SK" dirty="0">
                <a:latin typeface="Times New Roman" panose="02020603050405020304" pitchFamily="18" charset="0"/>
                <a:cs typeface="Times New Roman" panose="02020603050405020304" pitchFamily="18" charset="0"/>
              </a:rPr>
              <a:t>, čo je 17,50 </a:t>
            </a:r>
            <a:r>
              <a:rPr lang="sk-SK" dirty="0" smtClean="0">
                <a:latin typeface="Times New Roman" panose="02020603050405020304" pitchFamily="18" charset="0"/>
                <a:cs typeface="Times New Roman" panose="02020603050405020304" pitchFamily="18" charset="0"/>
              </a:rPr>
              <a:t>% úspešnosť </a:t>
            </a:r>
            <a:r>
              <a:rPr lang="sk-SK" dirty="0">
                <a:latin typeface="Times New Roman" panose="02020603050405020304" pitchFamily="18" charset="0"/>
                <a:cs typeface="Times New Roman" panose="02020603050405020304" pitchFamily="18" charset="0"/>
              </a:rPr>
              <a:t>z celkovej upozorňovanej sumy.	</a:t>
            </a:r>
          </a:p>
          <a:p>
            <a:pPr algn="just"/>
            <a:r>
              <a:rPr lang="sk-SK" dirty="0">
                <a:latin typeface="Times New Roman" panose="02020603050405020304" pitchFamily="18" charset="0"/>
                <a:cs typeface="Times New Roman" panose="02020603050405020304" pitchFamily="18" charset="0"/>
              </a:rPr>
              <a:t>Nasledujúca kampaň za september 2017 bola rozoslaná v dňoch 18.10.2017, 26.10.2017, 7.11.2017. V tomto momente ešte nie je ukončená.</a:t>
            </a:r>
          </a:p>
        </p:txBody>
      </p:sp>
    </p:spTree>
    <p:extLst>
      <p:ext uri="{BB962C8B-B14F-4D97-AF65-F5344CB8AC3E}">
        <p14:creationId xmlns:p14="http://schemas.microsoft.com/office/powerpoint/2010/main" val="32517806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513259" y="476672"/>
            <a:ext cx="7992888" cy="5632311"/>
          </a:xfrm>
          <a:prstGeom prst="rect">
            <a:avLst/>
          </a:prstGeom>
        </p:spPr>
        <p:txBody>
          <a:bodyPr wrap="square">
            <a:spAutoFit/>
          </a:bodyPr>
          <a:lstStyle/>
          <a:p>
            <a:pPr marL="285750" indent="-285750" algn="just">
              <a:buFont typeface="Arial" panose="020B0604020202020204" pitchFamily="34" charset="0"/>
              <a:buChar char="•"/>
            </a:pPr>
            <a:r>
              <a:rPr lang="sk-SK" b="1" dirty="0">
                <a:latin typeface="Times New Roman" panose="02020603050405020304" pitchFamily="18" charset="0"/>
                <a:cs typeface="Times New Roman" panose="02020603050405020304" pitchFamily="18" charset="0"/>
              </a:rPr>
              <a:t>Zamestnávatelia – kampaň „neodovzdané mesačné výkazy poistného</a:t>
            </a:r>
            <a:r>
              <a:rPr lang="sk-SK" b="1" dirty="0" smtClean="0">
                <a:latin typeface="Times New Roman" panose="02020603050405020304" pitchFamily="18" charset="0"/>
                <a:cs typeface="Times New Roman" panose="02020603050405020304" pitchFamily="18" charset="0"/>
              </a:rPr>
              <a:t>“</a:t>
            </a:r>
            <a:endParaRPr lang="sk-SK" b="1"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Posledná ukončená kampaň na neodovzdané mesačné výkazy poistného bola </a:t>
            </a:r>
            <a:r>
              <a:rPr lang="sk-SK" dirty="0" smtClean="0">
                <a:latin typeface="Times New Roman" panose="02020603050405020304" pitchFamily="18" charset="0"/>
                <a:cs typeface="Times New Roman" panose="02020603050405020304" pitchFamily="18" charset="0"/>
              </a:rPr>
              <a:t>                      za </a:t>
            </a:r>
            <a:r>
              <a:rPr lang="sk-SK" dirty="0">
                <a:latin typeface="Times New Roman" panose="02020603050405020304" pitchFamily="18" charset="0"/>
                <a:cs typeface="Times New Roman" panose="02020603050405020304" pitchFamily="18" charset="0"/>
              </a:rPr>
              <a:t>mesiac august 2017, prebehla dňa </a:t>
            </a:r>
            <a:r>
              <a:rPr lang="sk-SK" dirty="0" smtClean="0">
                <a:latin typeface="Times New Roman" panose="02020603050405020304" pitchFamily="18" charset="0"/>
                <a:cs typeface="Times New Roman" panose="02020603050405020304" pitchFamily="18" charset="0"/>
              </a:rPr>
              <a:t>6.10.2017. </a:t>
            </a:r>
            <a:r>
              <a:rPr lang="sk-SK" b="1" dirty="0" smtClean="0">
                <a:latin typeface="Times New Roman" panose="02020603050405020304" pitchFamily="18" charset="0"/>
                <a:cs typeface="Times New Roman" panose="02020603050405020304" pitchFamily="18" charset="0"/>
              </a:rPr>
              <a:t>Odoslaných </a:t>
            </a:r>
            <a:r>
              <a:rPr lang="sk-SK" b="1" dirty="0">
                <a:latin typeface="Times New Roman" panose="02020603050405020304" pitchFamily="18" charset="0"/>
                <a:cs typeface="Times New Roman" panose="02020603050405020304" pitchFamily="18" charset="0"/>
              </a:rPr>
              <a:t>bolo 10 928 SMS </a:t>
            </a:r>
            <a:r>
              <a:rPr lang="sk-SK" b="1" dirty="0" smtClean="0">
                <a:latin typeface="Times New Roman" panose="02020603050405020304" pitchFamily="18" charset="0"/>
                <a:cs typeface="Times New Roman" panose="02020603050405020304" pitchFamily="18" charset="0"/>
              </a:rPr>
              <a:t>                    a </a:t>
            </a:r>
            <a:r>
              <a:rPr lang="sk-SK" b="1" dirty="0">
                <a:latin typeface="Times New Roman" panose="02020603050405020304" pitchFamily="18" charset="0"/>
                <a:cs typeface="Times New Roman" panose="02020603050405020304" pitchFamily="18" charset="0"/>
              </a:rPr>
              <a:t>e-mailov</a:t>
            </a:r>
            <a:r>
              <a:rPr lang="sk-SK" dirty="0">
                <a:latin typeface="Times New Roman" panose="02020603050405020304" pitchFamily="18" charset="0"/>
                <a:cs typeface="Times New Roman" panose="02020603050405020304" pitchFamily="18" charset="0"/>
              </a:rPr>
              <a:t>, z toho doručených bolo  10 526. Poslané boli 8 063 zamestnávateľom</a:t>
            </a:r>
            <a:r>
              <a:rPr lang="sk-SK" dirty="0" smtClean="0">
                <a:latin typeface="Times New Roman" panose="02020603050405020304" pitchFamily="18" charset="0"/>
                <a:cs typeface="Times New Roman" panose="02020603050405020304" pitchFamily="18" charset="0"/>
              </a:rPr>
              <a:t>.                                                                                                                                                 </a:t>
            </a:r>
            <a:endParaRPr lang="sk-SK" dirty="0">
              <a:latin typeface="Times New Roman" panose="02020603050405020304" pitchFamily="18" charset="0"/>
              <a:cs typeface="Times New Roman" panose="02020603050405020304" pitchFamily="18" charset="0"/>
            </a:endParaRPr>
          </a:p>
          <a:p>
            <a:pPr algn="just"/>
            <a:r>
              <a:rPr lang="sk-SK" dirty="0">
                <a:latin typeface="Times New Roman" panose="02020603050405020304" pitchFamily="18" charset="0"/>
                <a:cs typeface="Times New Roman" panose="02020603050405020304" pitchFamily="18" charset="0"/>
              </a:rPr>
              <a:t>Na základe </a:t>
            </a:r>
            <a:r>
              <a:rPr lang="sk-SK" b="1" dirty="0">
                <a:latin typeface="Times New Roman" panose="02020603050405020304" pitchFamily="18" charset="0"/>
                <a:cs typeface="Times New Roman" panose="02020603050405020304" pitchFamily="18" charset="0"/>
              </a:rPr>
              <a:t>upozornenia zaslalo 1 899 zamestnávateľov </a:t>
            </a:r>
            <a:r>
              <a:rPr lang="sk-SK" dirty="0">
                <a:latin typeface="Times New Roman" panose="02020603050405020304" pitchFamily="18" charset="0"/>
                <a:cs typeface="Times New Roman" panose="02020603050405020304" pitchFamily="18" charset="0"/>
              </a:rPr>
              <a:t>mesačný výkaz poistného, čo je 23,55% </a:t>
            </a:r>
            <a:r>
              <a:rPr lang="sk-SK" dirty="0" smtClean="0">
                <a:latin typeface="Times New Roman" panose="02020603050405020304" pitchFamily="18" charset="0"/>
                <a:cs typeface="Times New Roman" panose="02020603050405020304" pitchFamily="18" charset="0"/>
              </a:rPr>
              <a:t>úspešnosť. Nasledujúca </a:t>
            </a:r>
            <a:r>
              <a:rPr lang="sk-SK" dirty="0">
                <a:latin typeface="Times New Roman" panose="02020603050405020304" pitchFamily="18" charset="0"/>
                <a:cs typeface="Times New Roman" panose="02020603050405020304" pitchFamily="18" charset="0"/>
              </a:rPr>
              <a:t>kampaň za september 2017 bola rozoslaná dňa 8.11.2017, v tomto momente ešte nie je ukončená.</a:t>
            </a:r>
          </a:p>
          <a:p>
            <a:endParaRPr lang="sk-SK"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sk-SK" b="1" dirty="0" smtClean="0">
                <a:latin typeface="Times New Roman" panose="02020603050405020304" pitchFamily="18" charset="0"/>
                <a:cs typeface="Times New Roman" panose="02020603050405020304" pitchFamily="18" charset="0"/>
              </a:rPr>
              <a:t>Oznámenia </a:t>
            </a:r>
            <a:r>
              <a:rPr lang="sk-SK" b="1" dirty="0">
                <a:latin typeface="Times New Roman" panose="02020603050405020304" pitchFamily="18" charset="0"/>
                <a:cs typeface="Times New Roman" panose="02020603050405020304" pitchFamily="18" charset="0"/>
              </a:rPr>
              <a:t>o vzniku, zániku poistenia a zmene vymeriavacieho základu SZČO</a:t>
            </a:r>
          </a:p>
          <a:p>
            <a:pPr algn="just"/>
            <a:r>
              <a:rPr lang="sk-SK" dirty="0">
                <a:latin typeface="Times New Roman" panose="02020603050405020304" pitchFamily="18" charset="0"/>
                <a:cs typeface="Times New Roman" panose="02020603050405020304" pitchFamily="18" charset="0"/>
              </a:rPr>
              <a:t>Sociálna poisťovňa v zmysle zákona o sociálnom poistení rozhoduje o vzniku, zániku a zmene vymeriavacieho základu samostatne zárobkovo činných osôb, o čom tieto osoby </a:t>
            </a:r>
            <a:r>
              <a:rPr lang="sk-SK" b="1" dirty="0">
                <a:latin typeface="Times New Roman" panose="02020603050405020304" pitchFamily="18" charset="0"/>
                <a:cs typeface="Times New Roman" panose="02020603050405020304" pitchFamily="18" charset="0"/>
              </a:rPr>
              <a:t>informuje formou zaslania oznámení</a:t>
            </a:r>
            <a:r>
              <a:rPr lang="sk-SK" dirty="0">
                <a:latin typeface="Times New Roman" panose="02020603050405020304" pitchFamily="18" charset="0"/>
                <a:cs typeface="Times New Roman" panose="02020603050405020304" pitchFamily="18" charset="0"/>
              </a:rPr>
              <a:t>. </a:t>
            </a:r>
            <a:r>
              <a:rPr lang="sk-SK" dirty="0" smtClean="0">
                <a:latin typeface="Times New Roman" panose="02020603050405020304" pitchFamily="18" charset="0"/>
                <a:cs typeface="Times New Roman" panose="02020603050405020304" pitchFamily="18" charset="0"/>
              </a:rPr>
              <a:t>Na </a:t>
            </a:r>
            <a:r>
              <a:rPr lang="sk-SK" dirty="0">
                <a:latin typeface="Times New Roman" panose="02020603050405020304" pitchFamily="18" charset="0"/>
                <a:cs typeface="Times New Roman" panose="02020603050405020304" pitchFamily="18" charset="0"/>
              </a:rPr>
              <a:t>základe daňových </a:t>
            </a:r>
            <a:r>
              <a:rPr lang="sk-SK" dirty="0" smtClean="0">
                <a:latin typeface="Times New Roman" panose="02020603050405020304" pitchFamily="18" charset="0"/>
                <a:cs typeface="Times New Roman" panose="02020603050405020304" pitchFamily="18" charset="0"/>
              </a:rPr>
              <a:t>priznaní za </a:t>
            </a:r>
            <a:r>
              <a:rPr lang="sk-SK" dirty="0">
                <a:latin typeface="Times New Roman" panose="02020603050405020304" pitchFamily="18" charset="0"/>
                <a:cs typeface="Times New Roman" panose="02020603050405020304" pitchFamily="18" charset="0"/>
              </a:rPr>
              <a:t>rok 2016 bolo celkovo zaslaných </a:t>
            </a:r>
            <a:r>
              <a:rPr lang="sk-SK" b="1" dirty="0">
                <a:latin typeface="Times New Roman" panose="02020603050405020304" pitchFamily="18" charset="0"/>
                <a:cs typeface="Times New Roman" panose="02020603050405020304" pitchFamily="18" charset="0"/>
              </a:rPr>
              <a:t>234 627 oznámení SZČO</a:t>
            </a:r>
            <a:r>
              <a:rPr lang="sk-SK" dirty="0">
                <a:latin typeface="Times New Roman" panose="02020603050405020304" pitchFamily="18" charset="0"/>
                <a:cs typeface="Times New Roman" panose="02020603050405020304" pitchFamily="18" charset="0"/>
              </a:rPr>
              <a:t>, z toho </a:t>
            </a:r>
            <a:r>
              <a:rPr lang="sk-SK" dirty="0" smtClean="0">
                <a:latin typeface="Times New Roman" panose="02020603050405020304" pitchFamily="18" charset="0"/>
                <a:cs typeface="Times New Roman" panose="02020603050405020304" pitchFamily="18" charset="0"/>
              </a:rPr>
              <a:t>                        32 </a:t>
            </a:r>
            <a:r>
              <a:rPr lang="sk-SK" dirty="0">
                <a:latin typeface="Times New Roman" panose="02020603050405020304" pitchFamily="18" charset="0"/>
                <a:cs typeface="Times New Roman" panose="02020603050405020304" pitchFamily="18" charset="0"/>
              </a:rPr>
              <a:t>261 oznámení o vzniku poistenia,  17 402 o zániku poistenia, 234 627 oznámení </a:t>
            </a:r>
            <a:r>
              <a:rPr lang="sk-SK" dirty="0" smtClean="0">
                <a:latin typeface="Times New Roman" panose="02020603050405020304" pitchFamily="18" charset="0"/>
                <a:cs typeface="Times New Roman" panose="02020603050405020304" pitchFamily="18" charset="0"/>
              </a:rPr>
              <a:t>  o </a:t>
            </a:r>
            <a:r>
              <a:rPr lang="sk-SK" dirty="0">
                <a:latin typeface="Times New Roman" panose="02020603050405020304" pitchFamily="18" charset="0"/>
                <a:cs typeface="Times New Roman" panose="02020603050405020304" pitchFamily="18" charset="0"/>
              </a:rPr>
              <a:t>zmene </a:t>
            </a:r>
            <a:r>
              <a:rPr lang="sk-SK" dirty="0" smtClean="0">
                <a:latin typeface="Times New Roman" panose="02020603050405020304" pitchFamily="18" charset="0"/>
                <a:cs typeface="Times New Roman" panose="02020603050405020304" pitchFamily="18" charset="0"/>
              </a:rPr>
              <a:t>VZ. </a:t>
            </a:r>
            <a:r>
              <a:rPr lang="sk-SK" b="1" dirty="0" smtClean="0">
                <a:latin typeface="Times New Roman" panose="02020603050405020304" pitchFamily="18" charset="0"/>
                <a:cs typeface="Times New Roman" panose="02020603050405020304" pitchFamily="18" charset="0"/>
              </a:rPr>
              <a:t>Ústredie</a:t>
            </a:r>
            <a:r>
              <a:rPr lang="sk-SK" dirty="0" smtClean="0">
                <a:latin typeface="Times New Roman" panose="02020603050405020304" pitchFamily="18" charset="0"/>
                <a:cs typeface="Times New Roman" panose="02020603050405020304" pitchFamily="18" charset="0"/>
              </a:rPr>
              <a:t> Sociálnej poisťovne </a:t>
            </a:r>
            <a:r>
              <a:rPr lang="sk-SK" dirty="0">
                <a:latin typeface="Times New Roman" panose="02020603050405020304" pitchFamily="18" charset="0"/>
                <a:cs typeface="Times New Roman" panose="02020603050405020304" pitchFamily="18" charset="0"/>
              </a:rPr>
              <a:t>hromadne zaslalo </a:t>
            </a:r>
            <a:r>
              <a:rPr lang="sk-SK" b="1" dirty="0">
                <a:latin typeface="Times New Roman" panose="02020603050405020304" pitchFamily="18" charset="0"/>
                <a:cs typeface="Times New Roman" panose="02020603050405020304" pitchFamily="18" charset="0"/>
              </a:rPr>
              <a:t>214 980 oznámení SZČO</a:t>
            </a:r>
            <a:r>
              <a:rPr lang="sk-SK" dirty="0">
                <a:latin typeface="Times New Roman" panose="02020603050405020304" pitchFamily="18" charset="0"/>
                <a:cs typeface="Times New Roman" panose="02020603050405020304" pitchFamily="18" charset="0"/>
              </a:rPr>
              <a:t>. </a:t>
            </a:r>
            <a:r>
              <a:rPr lang="sk-SK" dirty="0" smtClean="0">
                <a:latin typeface="Times New Roman" panose="02020603050405020304" pitchFamily="18" charset="0"/>
                <a:cs typeface="Times New Roman" panose="02020603050405020304" pitchFamily="18" charset="0"/>
              </a:rPr>
              <a:t>Z </a:t>
            </a:r>
            <a:r>
              <a:rPr lang="sk-SK" dirty="0">
                <a:latin typeface="Times New Roman" panose="02020603050405020304" pitchFamily="18" charset="0"/>
                <a:cs typeface="Times New Roman" panose="02020603050405020304" pitchFamily="18" charset="0"/>
              </a:rPr>
              <a:t>toho 28 219 oznámení </a:t>
            </a:r>
            <a:r>
              <a:rPr lang="sk-SK" dirty="0" smtClean="0">
                <a:latin typeface="Times New Roman" panose="02020603050405020304" pitchFamily="18" charset="0"/>
                <a:cs typeface="Times New Roman" panose="02020603050405020304" pitchFamily="18" charset="0"/>
              </a:rPr>
              <a:t> o </a:t>
            </a:r>
            <a:r>
              <a:rPr lang="sk-SK" dirty="0">
                <a:latin typeface="Times New Roman" panose="02020603050405020304" pitchFamily="18" charset="0"/>
                <a:cs typeface="Times New Roman" panose="02020603050405020304" pitchFamily="18" charset="0"/>
              </a:rPr>
              <a:t>vzniku poistenia, 13 235 o zániku a 214 980 oznámení o zmene </a:t>
            </a:r>
            <a:r>
              <a:rPr lang="sk-SK" dirty="0" smtClean="0">
                <a:latin typeface="Times New Roman" panose="02020603050405020304" pitchFamily="18" charset="0"/>
                <a:cs typeface="Times New Roman" panose="02020603050405020304" pitchFamily="18" charset="0"/>
              </a:rPr>
              <a:t>VZ. </a:t>
            </a:r>
            <a:r>
              <a:rPr lang="sk-SK" b="1" dirty="0" smtClean="0">
                <a:latin typeface="Times New Roman" panose="02020603050405020304" pitchFamily="18" charset="0"/>
                <a:cs typeface="Times New Roman" panose="02020603050405020304" pitchFamily="18" charset="0"/>
              </a:rPr>
              <a:t>Pobočky</a:t>
            </a:r>
            <a:r>
              <a:rPr lang="sk-SK" dirty="0" smtClean="0">
                <a:latin typeface="Times New Roman" panose="02020603050405020304" pitchFamily="18" charset="0"/>
                <a:cs typeface="Times New Roman" panose="02020603050405020304" pitchFamily="18" charset="0"/>
              </a:rPr>
              <a:t> </a:t>
            </a:r>
            <a:r>
              <a:rPr lang="sk-SK" dirty="0">
                <a:latin typeface="Times New Roman" panose="02020603050405020304" pitchFamily="18" charset="0"/>
                <a:cs typeface="Times New Roman" panose="02020603050405020304" pitchFamily="18" charset="0"/>
              </a:rPr>
              <a:t>Sociálnej poisťovne </a:t>
            </a:r>
            <a:r>
              <a:rPr lang="sk-SK" b="1" dirty="0">
                <a:latin typeface="Times New Roman" panose="02020603050405020304" pitchFamily="18" charset="0"/>
                <a:cs typeface="Times New Roman" panose="02020603050405020304" pitchFamily="18" charset="0"/>
              </a:rPr>
              <a:t>zaslali 19 647 </a:t>
            </a:r>
            <a:r>
              <a:rPr lang="sk-SK" b="1" dirty="0" smtClean="0">
                <a:latin typeface="Times New Roman" panose="02020603050405020304" pitchFamily="18" charset="0"/>
                <a:cs typeface="Times New Roman" panose="02020603050405020304" pitchFamily="18" charset="0"/>
              </a:rPr>
              <a:t>oznámení</a:t>
            </a:r>
            <a:r>
              <a:rPr lang="sk-SK" dirty="0" smtClean="0">
                <a:latin typeface="Times New Roman" panose="02020603050405020304" pitchFamily="18" charset="0"/>
                <a:cs typeface="Times New Roman" panose="02020603050405020304" pitchFamily="18" charset="0"/>
              </a:rPr>
              <a:t>,                       z </a:t>
            </a:r>
            <a:r>
              <a:rPr lang="sk-SK" dirty="0">
                <a:latin typeface="Times New Roman" panose="02020603050405020304" pitchFamily="18" charset="0"/>
                <a:cs typeface="Times New Roman" panose="02020603050405020304" pitchFamily="18" charset="0"/>
              </a:rPr>
              <a:t>toho 4 042 oznámení o vzniku poistenia, 4 167 oznámení o zániku </a:t>
            </a:r>
            <a:r>
              <a:rPr lang="sk-SK" dirty="0" smtClean="0">
                <a:latin typeface="Times New Roman" panose="02020603050405020304" pitchFamily="18" charset="0"/>
                <a:cs typeface="Times New Roman" panose="02020603050405020304" pitchFamily="18" charset="0"/>
              </a:rPr>
              <a:t>                                          a </a:t>
            </a:r>
            <a:r>
              <a:rPr lang="sk-SK" dirty="0">
                <a:latin typeface="Times New Roman" panose="02020603050405020304" pitchFamily="18" charset="0"/>
                <a:cs typeface="Times New Roman" panose="02020603050405020304" pitchFamily="18" charset="0"/>
              </a:rPr>
              <a:t>o 19 647 oznámení o zmene VZ.</a:t>
            </a:r>
          </a:p>
        </p:txBody>
      </p:sp>
    </p:spTree>
    <p:extLst>
      <p:ext uri="{BB962C8B-B14F-4D97-AF65-F5344CB8AC3E}">
        <p14:creationId xmlns:p14="http://schemas.microsoft.com/office/powerpoint/2010/main" val="1805776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ĺžnik 3"/>
          <p:cNvSpPr/>
          <p:nvPr/>
        </p:nvSpPr>
        <p:spPr>
          <a:xfrm>
            <a:off x="827584" y="676350"/>
            <a:ext cx="7776864" cy="461665"/>
          </a:xfrm>
          <a:prstGeom prst="rect">
            <a:avLst/>
          </a:prstGeom>
        </p:spPr>
        <p:txBody>
          <a:bodyPr wrap="square">
            <a:spAutoFit/>
          </a:bodyPr>
          <a:lstStyle/>
          <a:p>
            <a:pPr algn="ctr"/>
            <a:r>
              <a:rPr lang="sk-SK" sz="2400" b="1" dirty="0" smtClean="0">
                <a:latin typeface="Times New Roman" panose="02020603050405020304" pitchFamily="18" charset="0"/>
                <a:cs typeface="Times New Roman" panose="02020603050405020304" pitchFamily="18" charset="0"/>
              </a:rPr>
              <a:t>Prioritné oblasti rozvoja Sociálnej </a:t>
            </a:r>
            <a:r>
              <a:rPr lang="sk-SK" sz="2400" b="1" dirty="0">
                <a:latin typeface="Times New Roman" panose="02020603050405020304" pitchFamily="18" charset="0"/>
                <a:cs typeface="Times New Roman" panose="02020603050405020304" pitchFamily="18" charset="0"/>
              </a:rPr>
              <a:t>poisťovne </a:t>
            </a:r>
            <a:endParaRPr lang="sk-SK" sz="2400" b="1" dirty="0" smtClean="0">
              <a:latin typeface="Times New Roman" panose="02020603050405020304" pitchFamily="18" charset="0"/>
              <a:cs typeface="Times New Roman" panose="02020603050405020304" pitchFamily="18" charset="0"/>
            </a:endParaRPr>
          </a:p>
        </p:txBody>
      </p:sp>
      <p:sp>
        <p:nvSpPr>
          <p:cNvPr id="5" name="BlokTextu 4"/>
          <p:cNvSpPr txBox="1"/>
          <p:nvPr/>
        </p:nvSpPr>
        <p:spPr>
          <a:xfrm>
            <a:off x="611560" y="1772816"/>
            <a:ext cx="8064896" cy="3162404"/>
          </a:xfrm>
          <a:prstGeom prst="rect">
            <a:avLst/>
          </a:prstGeom>
          <a:noFill/>
        </p:spPr>
        <p:txBody>
          <a:bodyPr wrap="square" rtlCol="0">
            <a:spAutoFit/>
          </a:bodyPr>
          <a:lstStyle/>
          <a:p>
            <a:pPr algn="just"/>
            <a:r>
              <a:rPr lang="sk-SK" sz="2000" dirty="0" smtClean="0">
                <a:latin typeface="Times New Roman" panose="02020603050405020304" pitchFamily="18" charset="0"/>
                <a:cs typeface="Times New Roman" panose="02020603050405020304" pitchFamily="18" charset="0"/>
              </a:rPr>
              <a:t>Na </a:t>
            </a:r>
            <a:r>
              <a:rPr lang="sk-SK" sz="2000" dirty="0">
                <a:latin typeface="Times New Roman" panose="02020603050405020304" pitchFamily="18" charset="0"/>
                <a:cs typeface="Times New Roman" panose="02020603050405020304" pitchFamily="18" charset="0"/>
              </a:rPr>
              <a:t>základe identifikovaných oblastí súvisiacich s výkonom </a:t>
            </a:r>
            <a:r>
              <a:rPr lang="sk-SK" sz="2000" dirty="0" smtClean="0">
                <a:latin typeface="Times New Roman" panose="02020603050405020304" pitchFamily="18" charset="0"/>
                <a:cs typeface="Times New Roman" panose="02020603050405020304" pitchFamily="18" charset="0"/>
              </a:rPr>
              <a:t>činností zverených </a:t>
            </a:r>
            <a:r>
              <a:rPr lang="sk-SK" sz="2000" dirty="0">
                <a:latin typeface="Times New Roman" panose="02020603050405020304" pitchFamily="18" charset="0"/>
                <a:cs typeface="Times New Roman" panose="02020603050405020304" pitchFamily="18" charset="0"/>
              </a:rPr>
              <a:t>do pôsobnosti </a:t>
            </a:r>
            <a:r>
              <a:rPr lang="sk-SK" sz="2000" dirty="0" smtClean="0">
                <a:latin typeface="Times New Roman" panose="02020603050405020304" pitchFamily="18" charset="0"/>
                <a:cs typeface="Times New Roman" panose="02020603050405020304" pitchFamily="18" charset="0"/>
              </a:rPr>
              <a:t>Sociálnej poisťovne sa </a:t>
            </a:r>
            <a:r>
              <a:rPr lang="sk-SK" sz="2000" b="1" dirty="0">
                <a:latin typeface="Times New Roman" panose="02020603050405020304" pitchFamily="18" charset="0"/>
                <a:cs typeface="Times New Roman" panose="02020603050405020304" pitchFamily="18" charset="0"/>
              </a:rPr>
              <a:t>v </a:t>
            </a:r>
            <a:r>
              <a:rPr lang="sk-SK" sz="2000" b="1" dirty="0" smtClean="0">
                <a:latin typeface="Times New Roman" panose="02020603050405020304" pitchFamily="18" charset="0"/>
                <a:cs typeface="Times New Roman" panose="02020603050405020304" pitchFamily="18" charset="0"/>
              </a:rPr>
              <a:t>Strategických zámeroch </a:t>
            </a:r>
            <a:r>
              <a:rPr lang="sk-SK" sz="2000" b="1" dirty="0">
                <a:latin typeface="Times New Roman" panose="02020603050405020304" pitchFamily="18" charset="0"/>
                <a:cs typeface="Times New Roman" panose="02020603050405020304" pitchFamily="18" charset="0"/>
              </a:rPr>
              <a:t>činnosti Sociálnej poisťovne na roky 2017 – </a:t>
            </a:r>
            <a:r>
              <a:rPr lang="sk-SK" sz="2000" b="1" dirty="0" smtClean="0">
                <a:latin typeface="Times New Roman" panose="02020603050405020304" pitchFamily="18" charset="0"/>
                <a:cs typeface="Times New Roman" panose="02020603050405020304" pitchFamily="18" charset="0"/>
              </a:rPr>
              <a:t>2022 </a:t>
            </a:r>
            <a:r>
              <a:rPr lang="sk-SK" sz="2000" dirty="0" smtClean="0">
                <a:latin typeface="Times New Roman" panose="02020603050405020304" pitchFamily="18" charset="0"/>
                <a:cs typeface="Times New Roman" panose="02020603050405020304" pitchFamily="18" charset="0"/>
              </a:rPr>
              <a:t>definovali prioritné </a:t>
            </a:r>
            <a:r>
              <a:rPr lang="sk-SK" sz="2000" dirty="0">
                <a:latin typeface="Times New Roman" panose="02020603050405020304" pitchFamily="18" charset="0"/>
                <a:cs typeface="Times New Roman" panose="02020603050405020304" pitchFamily="18" charset="0"/>
              </a:rPr>
              <a:t>strategické oblasti rozvoja</a:t>
            </a:r>
            <a:r>
              <a:rPr lang="sk-SK" sz="2000" dirty="0" smtClean="0">
                <a:latin typeface="Times New Roman" panose="02020603050405020304" pitchFamily="18" charset="0"/>
                <a:cs typeface="Times New Roman" panose="02020603050405020304" pitchFamily="18" charset="0"/>
              </a:rPr>
              <a:t>:</a:t>
            </a:r>
          </a:p>
          <a:p>
            <a:pPr algn="just"/>
            <a:endParaRPr lang="sk-SK" sz="2000"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sk-SK" sz="2000" b="1" dirty="0">
                <a:latin typeface="Times New Roman" panose="02020603050405020304" pitchFamily="18" charset="0"/>
                <a:cs typeface="Times New Roman" panose="02020603050405020304" pitchFamily="18" charset="0"/>
              </a:rPr>
              <a:t>Zvyšovanie kvality zákonom zverených </a:t>
            </a:r>
            <a:r>
              <a:rPr lang="sk-SK" sz="2000" b="1" dirty="0" smtClean="0">
                <a:latin typeface="Times New Roman" panose="02020603050405020304" pitchFamily="18" charset="0"/>
                <a:cs typeface="Times New Roman" panose="02020603050405020304" pitchFamily="18" charset="0"/>
              </a:rPr>
              <a:t>činností;</a:t>
            </a:r>
          </a:p>
          <a:p>
            <a:pPr lvl="0" algn="just"/>
            <a:endParaRPr lang="sk-SK" sz="1050" b="1"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sk-SK" sz="2000" b="1" dirty="0">
                <a:latin typeface="Times New Roman" panose="02020603050405020304" pitchFamily="18" charset="0"/>
                <a:cs typeface="Times New Roman" panose="02020603050405020304" pitchFamily="18" charset="0"/>
              </a:rPr>
              <a:t>Optimalizácia </a:t>
            </a:r>
            <a:r>
              <a:rPr lang="sk-SK" sz="2000" b="1" dirty="0" smtClean="0">
                <a:latin typeface="Times New Roman" panose="02020603050405020304" pitchFamily="18" charset="0"/>
                <a:cs typeface="Times New Roman" panose="02020603050405020304" pitchFamily="18" charset="0"/>
              </a:rPr>
              <a:t>procesov;</a:t>
            </a:r>
          </a:p>
          <a:p>
            <a:pPr lvl="0" algn="just"/>
            <a:endParaRPr lang="sk-SK" sz="1100" b="1" dirty="0">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sk-SK" sz="2000" b="1" dirty="0">
                <a:latin typeface="Times New Roman" panose="02020603050405020304" pitchFamily="18" charset="0"/>
                <a:cs typeface="Times New Roman" panose="02020603050405020304" pitchFamily="18" charset="0"/>
              </a:rPr>
              <a:t>Efektívne </a:t>
            </a:r>
            <a:r>
              <a:rPr lang="sk-SK" sz="2000" b="1" dirty="0" smtClean="0">
                <a:latin typeface="Times New Roman" panose="02020603050405020304" pitchFamily="18" charset="0"/>
                <a:cs typeface="Times New Roman" panose="02020603050405020304" pitchFamily="18" charset="0"/>
              </a:rPr>
              <a:t>hospodárenie.</a:t>
            </a:r>
            <a:endParaRPr lang="sk-SK" sz="2000" b="1" dirty="0">
              <a:latin typeface="Times New Roman" panose="02020603050405020304" pitchFamily="18" charset="0"/>
              <a:cs typeface="Times New Roman" panose="02020603050405020304" pitchFamily="18" charset="0"/>
            </a:endParaRPr>
          </a:p>
          <a:p>
            <a:endParaRPr lang="sk-SK" dirty="0"/>
          </a:p>
        </p:txBody>
      </p:sp>
    </p:spTree>
    <p:extLst>
      <p:ext uri="{BB962C8B-B14F-4D97-AF65-F5344CB8AC3E}">
        <p14:creationId xmlns:p14="http://schemas.microsoft.com/office/powerpoint/2010/main" val="218960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Zástupný symbol obsahu 2"/>
          <p:cNvSpPr>
            <a:spLocks noGrp="1"/>
          </p:cNvSpPr>
          <p:nvPr>
            <p:ph idx="1"/>
          </p:nvPr>
        </p:nvSpPr>
        <p:spPr bwMode="auto">
          <a:xfrm>
            <a:off x="457200" y="2924175"/>
            <a:ext cx="8229600" cy="320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eaLnBrk="1" hangingPunct="1">
              <a:buFont typeface="Arial" charset="0"/>
              <a:buNone/>
            </a:pPr>
            <a:r>
              <a:rPr lang="sk-SK" altLang="sk-SK" sz="2800" b="1" dirty="0" smtClean="0">
                <a:solidFill>
                  <a:schemeClr val="tx2">
                    <a:lumMod val="75000"/>
                  </a:schemeClr>
                </a:solidFill>
              </a:rPr>
              <a:t>Ďakujem za pozornosť.</a:t>
            </a:r>
          </a:p>
          <a:p>
            <a:pPr marL="0" indent="0" eaLnBrk="1" hangingPunct="1">
              <a:buNone/>
            </a:pPr>
            <a:endPar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buNone/>
            </a:pPr>
            <a:endPar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buNone/>
            </a:pPr>
            <a:endParaRPr lang="sk-SK" altLang="sk-SK" sz="1600" b="1" dirty="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spcBef>
                <a:spcPts val="0"/>
              </a:spcBef>
              <a:buNone/>
            </a:pPr>
            <a:r>
              <a:rPr lang="sk-SK" altLang="sk-SK" sz="1800" b="1" dirty="0" smtClean="0">
                <a:solidFill>
                  <a:schemeClr val="tx2">
                    <a:lumMod val="75000"/>
                  </a:schemeClr>
                </a:solidFill>
                <a:latin typeface="Times New Roman" panose="02020603050405020304" pitchFamily="18" charset="0"/>
                <a:cs typeface="Times New Roman" panose="02020603050405020304" pitchFamily="18" charset="0"/>
              </a:rPr>
              <a:t>Ľubomír Vážny  </a:t>
            </a:r>
            <a:endParaRPr lang="sk-SK" altLang="sk-SK" sz="1800" b="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spcBef>
                <a:spcPts val="0"/>
              </a:spcBef>
              <a:buNone/>
            </a:pPr>
            <a:r>
              <a:rPr lang="sk-SK" altLang="sk-SK" sz="1800" b="1" dirty="0">
                <a:solidFill>
                  <a:schemeClr val="tx2">
                    <a:lumMod val="75000"/>
                  </a:schemeClr>
                </a:solidFill>
                <a:cs typeface="Times New Roman" panose="02020603050405020304" pitchFamily="18" charset="0"/>
              </a:rPr>
              <a:t>g</a:t>
            </a:r>
            <a:r>
              <a:rPr lang="sk-SK" altLang="sk-SK" sz="1800" b="1" dirty="0" smtClean="0">
                <a:solidFill>
                  <a:schemeClr val="tx2">
                    <a:lumMod val="75000"/>
                  </a:schemeClr>
                </a:solidFill>
                <a:cs typeface="Times New Roman" panose="02020603050405020304" pitchFamily="18" charset="0"/>
              </a:rPr>
              <a:t>enerálny riaditeľ Sociálnej poisťovne</a:t>
            </a:r>
            <a:endParaRPr lang="sk-SK" altLang="sk-SK" sz="1800" b="1" dirty="0" smtClean="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spcBef>
                <a:spcPts val="0"/>
              </a:spcBef>
              <a:buNone/>
            </a:pPr>
            <a:r>
              <a:rPr lang="sk-SK" altLang="sk-SK" sz="1600" dirty="0" smtClean="0">
                <a:solidFill>
                  <a:schemeClr val="tx2">
                    <a:lumMod val="75000"/>
                  </a:schemeClr>
                </a:solidFill>
                <a:latin typeface="Times New Roman" panose="02020603050405020304" pitchFamily="18" charset="0"/>
                <a:cs typeface="Times New Roman" panose="02020603050405020304" pitchFamily="18" charset="0"/>
              </a:rPr>
              <a:t>_______________________________________________</a:t>
            </a:r>
          </a:p>
          <a:p>
            <a:pPr marL="0" indent="0" eaLnBrk="1" hangingPunct="1">
              <a:spcBef>
                <a:spcPts val="0"/>
              </a:spcBef>
              <a:buNone/>
            </a:pPr>
            <a:r>
              <a:rPr lang="sk-SK" altLang="sk-SK" sz="1600" dirty="0" smtClean="0">
                <a:solidFill>
                  <a:schemeClr val="tx2">
                    <a:lumMod val="75000"/>
                  </a:schemeClr>
                </a:solidFill>
                <a:latin typeface="Times New Roman" panose="02020603050405020304" pitchFamily="18" charset="0"/>
                <a:cs typeface="Times New Roman" panose="02020603050405020304" pitchFamily="18" charset="0"/>
              </a:rPr>
              <a:t>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Sociálna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poisťovňa, ústredie </a:t>
            </a: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tel. č.: </a:t>
            </a: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+421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90617-1302 </a:t>
            </a:r>
            <a:endParaRPr lang="sk-SK" altLang="sk-SK" sz="1600" b="1" dirty="0">
              <a:solidFill>
                <a:schemeClr val="tx2">
                  <a:lumMod val="75000"/>
                </a:schemeClr>
              </a:solidFill>
              <a:latin typeface="Times New Roman" panose="02020603050405020304" pitchFamily="18" charset="0"/>
              <a:cs typeface="Times New Roman" panose="02020603050405020304" pitchFamily="18" charset="0"/>
            </a:endParaRPr>
          </a:p>
          <a:p>
            <a:pPr marL="0" indent="0" eaLnBrk="1" hangingPunct="1">
              <a:spcBef>
                <a:spcPts val="0"/>
              </a:spcBef>
              <a:buNone/>
            </a:pP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Ul</a:t>
            </a: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 29. augusta 10/113 	</a:t>
            </a:r>
          </a:p>
          <a:p>
            <a:pPr marL="0" indent="0" eaLnBrk="1" hangingPunct="1">
              <a:spcBef>
                <a:spcPts val="0"/>
              </a:spcBef>
              <a:buNone/>
            </a:pP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 </a:t>
            </a:r>
            <a:r>
              <a:rPr lang="sk-SK" altLang="sk-SK" sz="1600" b="1" dirty="0" smtClean="0">
                <a:solidFill>
                  <a:schemeClr val="tx2">
                    <a:lumMod val="75000"/>
                  </a:schemeClr>
                </a:solidFill>
                <a:latin typeface="Times New Roman" panose="02020603050405020304" pitchFamily="18" charset="0"/>
                <a:cs typeface="Times New Roman" panose="02020603050405020304" pitchFamily="18" charset="0"/>
              </a:rPr>
              <a:t>813 </a:t>
            </a:r>
            <a:r>
              <a:rPr lang="sk-SK" altLang="sk-SK" sz="1600" b="1" dirty="0">
                <a:solidFill>
                  <a:schemeClr val="tx2">
                    <a:lumMod val="75000"/>
                  </a:schemeClr>
                </a:solidFill>
                <a:latin typeface="Times New Roman" panose="02020603050405020304" pitchFamily="18" charset="0"/>
                <a:cs typeface="Times New Roman" panose="02020603050405020304" pitchFamily="18" charset="0"/>
              </a:rPr>
              <a:t>63  Bratislava 	</a:t>
            </a:r>
          </a:p>
          <a:p>
            <a:pPr marL="0" indent="0" eaLnBrk="1" hangingPunct="1">
              <a:buFont typeface="Arial" charset="0"/>
              <a:buNone/>
            </a:pPr>
            <a:endParaRPr lang="sk-SK" altLang="sk-SK" sz="2800" b="1" dirty="0" smtClean="0"/>
          </a:p>
        </p:txBody>
      </p:sp>
    </p:spTree>
    <p:extLst>
      <p:ext uri="{BB962C8B-B14F-4D97-AF65-F5344CB8AC3E}">
        <p14:creationId xmlns:p14="http://schemas.microsoft.com/office/powerpoint/2010/main" val="765870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3200" dirty="0" smtClean="0"/>
              <a:t/>
            </a:r>
            <a:br>
              <a:rPr lang="sk-SK" sz="3200" dirty="0" smtClean="0"/>
            </a:br>
            <a:endParaRPr lang="sk-SK" sz="3200" dirty="0"/>
          </a:p>
        </p:txBody>
      </p:sp>
      <p:sp>
        <p:nvSpPr>
          <p:cNvPr id="3" name="Zástupný symbol obsahu 2"/>
          <p:cNvSpPr>
            <a:spLocks noGrp="1"/>
          </p:cNvSpPr>
          <p:nvPr>
            <p:ph idx="1"/>
          </p:nvPr>
        </p:nvSpPr>
        <p:spPr>
          <a:xfrm>
            <a:off x="467544" y="1052736"/>
            <a:ext cx="8424936" cy="4093915"/>
          </a:xfrm>
        </p:spPr>
        <p:txBody>
          <a:bodyPr/>
          <a:lstStyle/>
          <a:p>
            <a:pPr marL="360363" indent="-360363" algn="just">
              <a:buAutoNum type="alphaLcParenR" startAt="4"/>
            </a:pPr>
            <a:r>
              <a:rPr lang="sk-SK" sz="1800" b="1" dirty="0" smtClean="0"/>
              <a:t>garančné poistenie</a:t>
            </a:r>
          </a:p>
          <a:p>
            <a:pPr marL="0" indent="0" algn="just">
              <a:buNone/>
            </a:pPr>
            <a:r>
              <a:rPr lang="sk-SK" sz="1800" b="1" dirty="0" smtClean="0"/>
              <a:t> </a:t>
            </a:r>
            <a:r>
              <a:rPr lang="sk-SK" sz="1800" dirty="0"/>
              <a:t>– </a:t>
            </a:r>
            <a:r>
              <a:rPr lang="sk-SK" sz="1800" dirty="0" smtClean="0"/>
              <a:t>   poistenie </a:t>
            </a:r>
            <a:r>
              <a:rPr lang="sk-SK" sz="1800" dirty="0"/>
              <a:t>pre prípad platobnej neschopnosti </a:t>
            </a:r>
            <a:r>
              <a:rPr lang="sk-SK" sz="1800" dirty="0" smtClean="0"/>
              <a:t>zamestnávateľa na uspokojenie </a:t>
            </a:r>
            <a:r>
              <a:rPr lang="sk-SK" sz="1800" dirty="0"/>
              <a:t>nárokov zamestnanca a na úhradu príspevkov na </a:t>
            </a:r>
            <a:r>
              <a:rPr lang="sk-SK" sz="1800" dirty="0" smtClean="0"/>
              <a:t>starobné dôchodkové sporenie </a:t>
            </a:r>
            <a:r>
              <a:rPr lang="sk-SK" sz="1800" dirty="0"/>
              <a:t>nezaplatených zamestnávateľom do základného </a:t>
            </a:r>
            <a:r>
              <a:rPr lang="sk-SK" sz="1800" dirty="0" smtClean="0"/>
              <a:t>fondu príspevkov na   </a:t>
            </a:r>
            <a:r>
              <a:rPr lang="sk-SK" sz="1800" dirty="0"/>
              <a:t>starobné dôchodkové sporenie </a:t>
            </a:r>
            <a:r>
              <a:rPr lang="sk-SK" sz="1800" b="1" dirty="0" smtClean="0"/>
              <a:t>(dávka  garančného poistenia);</a:t>
            </a:r>
          </a:p>
          <a:p>
            <a:pPr marL="0" indent="0" algn="just">
              <a:buNone/>
            </a:pPr>
            <a:endParaRPr lang="sk-SK" sz="1050" b="1" dirty="0"/>
          </a:p>
          <a:p>
            <a:pPr algn="just">
              <a:buAutoNum type="alphaLcParenR" startAt="5"/>
            </a:pPr>
            <a:r>
              <a:rPr lang="sk-SK" sz="1800" b="1" dirty="0" smtClean="0"/>
              <a:t>poistenie </a:t>
            </a:r>
            <a:r>
              <a:rPr lang="sk-SK" sz="1800" b="1" dirty="0"/>
              <a:t>v nezamestnanosti </a:t>
            </a:r>
          </a:p>
          <a:p>
            <a:pPr marL="0" indent="0" algn="just">
              <a:buNone/>
            </a:pPr>
            <a:r>
              <a:rPr lang="sk-SK" sz="1800" dirty="0" smtClean="0"/>
              <a:t>– </a:t>
            </a:r>
            <a:r>
              <a:rPr lang="sk-SK" sz="1800" dirty="0"/>
              <a:t>poistenie pre prípad straty príjmu z </a:t>
            </a:r>
            <a:r>
              <a:rPr lang="sk-SK" sz="1800" dirty="0" smtClean="0"/>
              <a:t>činnosti zamestnanca v </a:t>
            </a:r>
            <a:r>
              <a:rPr lang="sk-SK" sz="1800" dirty="0"/>
              <a:t>dôsledku nezamestnanosti </a:t>
            </a:r>
            <a:r>
              <a:rPr lang="sk-SK" sz="1800" dirty="0" smtClean="0"/>
              <a:t>             a </a:t>
            </a:r>
            <a:r>
              <a:rPr lang="sk-SK" sz="1800" dirty="0"/>
              <a:t>na zabezpečenie príjmu v dôsledku </a:t>
            </a:r>
            <a:r>
              <a:rPr lang="sk-SK" sz="1800" dirty="0" smtClean="0"/>
              <a:t>nezamestnanosti  </a:t>
            </a:r>
            <a:r>
              <a:rPr lang="sk-SK" sz="1800" b="1" dirty="0" smtClean="0"/>
              <a:t>(dávka v nezamestnanosti).</a:t>
            </a:r>
            <a:endParaRPr lang="sk-SK" sz="1800" b="1" dirty="0"/>
          </a:p>
          <a:p>
            <a:pPr marL="0" indent="0" algn="just">
              <a:buNone/>
            </a:pPr>
            <a:endParaRPr lang="sk-SK" sz="1800" dirty="0"/>
          </a:p>
          <a:p>
            <a:pPr marL="0" indent="0">
              <a:buNone/>
            </a:pPr>
            <a:r>
              <a:rPr lang="sk-SK" sz="1800" dirty="0" smtClean="0"/>
              <a:t>V rámci výkonu sociálneho poistenia zabezpečuje aj</a:t>
            </a:r>
          </a:p>
          <a:p>
            <a:r>
              <a:rPr lang="sk-SK" sz="1800" b="1" dirty="0"/>
              <a:t>v</a:t>
            </a:r>
            <a:r>
              <a:rPr lang="sk-SK" sz="1800" b="1" dirty="0" smtClean="0"/>
              <a:t>ýber a vymáhanie poistného,</a:t>
            </a:r>
          </a:p>
          <a:p>
            <a:r>
              <a:rPr lang="sk-SK" sz="1800" b="1" dirty="0" smtClean="0"/>
              <a:t>posudkovú činnosť sociálneho poistenia.</a:t>
            </a:r>
            <a:endParaRPr lang="sk-SK" sz="1800" b="1" dirty="0"/>
          </a:p>
        </p:txBody>
      </p:sp>
    </p:spTree>
    <p:extLst>
      <p:ext uri="{BB962C8B-B14F-4D97-AF65-F5344CB8AC3E}">
        <p14:creationId xmlns:p14="http://schemas.microsoft.com/office/powerpoint/2010/main" val="3355665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325562"/>
          </a:xfrm>
        </p:spPr>
        <p:txBody>
          <a:bodyPr/>
          <a:lstStyle/>
          <a:p>
            <a:r>
              <a:rPr lang="sk-SK" sz="2000" b="1" dirty="0" smtClean="0"/>
              <a:t/>
            </a:r>
            <a:br>
              <a:rPr lang="sk-SK" sz="2000" b="1" dirty="0" smtClean="0"/>
            </a:br>
            <a:r>
              <a:rPr lang="sk-SK" sz="2000" b="1" dirty="0"/>
              <a:t/>
            </a:r>
            <a:br>
              <a:rPr lang="sk-SK" sz="2000" b="1" dirty="0"/>
            </a:br>
            <a:r>
              <a:rPr lang="sk-SK" sz="2000" b="1" dirty="0" smtClean="0"/>
              <a:t>Rozhodnutia Sociálnej poisťovne</a:t>
            </a:r>
            <a:r>
              <a:rPr lang="sk-SK" sz="2000" b="1" dirty="0"/>
              <a:t/>
            </a:r>
            <a:br>
              <a:rPr lang="sk-SK" sz="2000" b="1" dirty="0"/>
            </a:br>
            <a:r>
              <a:rPr lang="sk-SK" sz="2000" b="1" dirty="0" smtClean="0"/>
              <a:t/>
            </a:r>
            <a:br>
              <a:rPr lang="sk-SK" sz="2000" b="1" dirty="0" smtClean="0"/>
            </a:br>
            <a:r>
              <a:rPr lang="sk-SK" sz="2000" dirty="0"/>
              <a:t/>
            </a:r>
            <a:br>
              <a:rPr lang="sk-SK" sz="2000" dirty="0"/>
            </a:br>
            <a:endParaRPr lang="sk-SK" sz="2000" dirty="0"/>
          </a:p>
        </p:txBody>
      </p:sp>
      <p:sp>
        <p:nvSpPr>
          <p:cNvPr id="3" name="Zástupný symbol obsahu 2"/>
          <p:cNvSpPr>
            <a:spLocks noGrp="1"/>
          </p:cNvSpPr>
          <p:nvPr>
            <p:ph idx="1"/>
          </p:nvPr>
        </p:nvSpPr>
        <p:spPr>
          <a:xfrm>
            <a:off x="457200" y="1700808"/>
            <a:ext cx="8229600" cy="4425355"/>
          </a:xfrm>
        </p:spPr>
        <p:txBody>
          <a:bodyPr/>
          <a:lstStyle/>
          <a:p>
            <a:pPr marL="0" indent="0">
              <a:buNone/>
            </a:pPr>
            <a:r>
              <a:rPr lang="sk-SK" sz="1800" b="1" dirty="0"/>
              <a:t>Sociálna poisťovňa v roku 2016  </a:t>
            </a:r>
            <a:r>
              <a:rPr lang="sk-SK" sz="1800" dirty="0"/>
              <a:t>vydala</a:t>
            </a:r>
            <a:r>
              <a:rPr lang="sk-SK" sz="1800" b="1" dirty="0"/>
              <a:t> prvostupňové </a:t>
            </a:r>
            <a:r>
              <a:rPr lang="sk-SK" sz="1800" b="1" dirty="0" smtClean="0"/>
              <a:t>rozhodnutia </a:t>
            </a:r>
            <a:r>
              <a:rPr lang="sk-SK" sz="1800" dirty="0" smtClean="0"/>
              <a:t>v počte:</a:t>
            </a:r>
            <a:r>
              <a:rPr lang="sk-SK" sz="1800" dirty="0"/>
              <a:t/>
            </a:r>
            <a:br>
              <a:rPr lang="sk-SK" sz="1800" dirty="0"/>
            </a:br>
            <a:endParaRPr lang="sk-SK" sz="1800" dirty="0"/>
          </a:p>
          <a:p>
            <a:r>
              <a:rPr lang="sk-SK" sz="1800" b="1" dirty="0" smtClean="0"/>
              <a:t>313 469 </a:t>
            </a:r>
            <a:r>
              <a:rPr lang="sk-SK" sz="1800" dirty="0" smtClean="0"/>
              <a:t>rozhodnutí </a:t>
            </a:r>
            <a:r>
              <a:rPr lang="sk-SK" sz="1800" b="1" dirty="0" smtClean="0"/>
              <a:t>o dôchodku </a:t>
            </a:r>
            <a:r>
              <a:rPr lang="sk-SK" sz="1800" dirty="0" smtClean="0"/>
              <a:t>(1 386 894 rozhodnutí o valorizácii dôchodku),</a:t>
            </a:r>
          </a:p>
          <a:p>
            <a:endParaRPr lang="sk-SK" sz="1800" b="1" dirty="0"/>
          </a:p>
          <a:p>
            <a:r>
              <a:rPr lang="sk-SK" sz="1800" b="1" dirty="0" smtClean="0"/>
              <a:t>719 146 </a:t>
            </a:r>
            <a:r>
              <a:rPr lang="sk-SK" sz="1800" dirty="0" smtClean="0"/>
              <a:t>rozhodnutí </a:t>
            </a:r>
            <a:r>
              <a:rPr lang="sk-SK" sz="1800" b="1" dirty="0" smtClean="0"/>
              <a:t>o nemocenských dávkach</a:t>
            </a:r>
            <a:r>
              <a:rPr lang="sk-SK" sz="1800" dirty="0" smtClean="0"/>
              <a:t>,</a:t>
            </a:r>
          </a:p>
          <a:p>
            <a:endParaRPr lang="sk-SK" sz="1800" b="1" dirty="0" smtClean="0"/>
          </a:p>
          <a:p>
            <a:r>
              <a:rPr lang="sk-SK" sz="1800" b="1" dirty="0" smtClean="0"/>
              <a:t>32 151 </a:t>
            </a:r>
            <a:r>
              <a:rPr lang="sk-SK" sz="1800" dirty="0" smtClean="0"/>
              <a:t>rozhodnutí </a:t>
            </a:r>
            <a:r>
              <a:rPr lang="sk-SK" sz="1800" b="1" dirty="0" smtClean="0"/>
              <a:t>o úrazových dávkach</a:t>
            </a:r>
            <a:r>
              <a:rPr lang="sk-SK" sz="1800" dirty="0" smtClean="0"/>
              <a:t>,</a:t>
            </a:r>
          </a:p>
          <a:p>
            <a:endParaRPr lang="sk-SK" sz="1800" b="1" dirty="0" smtClean="0"/>
          </a:p>
          <a:p>
            <a:r>
              <a:rPr lang="sk-SK" sz="1800" b="1" dirty="0" smtClean="0"/>
              <a:t>208  647 </a:t>
            </a:r>
            <a:r>
              <a:rPr lang="sk-SK" sz="1800" dirty="0" smtClean="0"/>
              <a:t>rozhodnutí </a:t>
            </a:r>
            <a:r>
              <a:rPr lang="sk-SK" sz="1800" b="1" dirty="0" smtClean="0"/>
              <a:t>o dávke v nezamestnanosti</a:t>
            </a:r>
            <a:r>
              <a:rPr lang="sk-SK" sz="1800" dirty="0" smtClean="0"/>
              <a:t>,</a:t>
            </a:r>
          </a:p>
          <a:p>
            <a:endParaRPr lang="sk-SK" sz="1800" b="1" dirty="0" smtClean="0"/>
          </a:p>
          <a:p>
            <a:r>
              <a:rPr lang="sk-SK" sz="1800" b="1" dirty="0" smtClean="0"/>
              <a:t>2 171 </a:t>
            </a:r>
            <a:r>
              <a:rPr lang="sk-SK" sz="1800" dirty="0" smtClean="0"/>
              <a:t>rozhodnutí </a:t>
            </a:r>
            <a:r>
              <a:rPr lang="sk-SK" sz="1800" b="1" dirty="0" smtClean="0"/>
              <a:t>o garančnej dávke</a:t>
            </a:r>
            <a:r>
              <a:rPr lang="sk-SK" sz="1800" dirty="0" smtClean="0"/>
              <a:t>,</a:t>
            </a:r>
          </a:p>
          <a:p>
            <a:endParaRPr lang="sk-SK" sz="1800" b="1" dirty="0" smtClean="0"/>
          </a:p>
          <a:p>
            <a:r>
              <a:rPr lang="sk-SK" sz="1800" b="1" dirty="0" smtClean="0"/>
              <a:t>356 221 </a:t>
            </a:r>
            <a:r>
              <a:rPr lang="sk-SK" sz="1800" dirty="0" smtClean="0"/>
              <a:t>rozhodnutí </a:t>
            </a:r>
            <a:r>
              <a:rPr lang="sk-SK" sz="1800" b="1" dirty="0" smtClean="0"/>
              <a:t>vo veciach poistného a účasti na poistení</a:t>
            </a:r>
            <a:r>
              <a:rPr lang="sk-SK" sz="1800" dirty="0" smtClean="0"/>
              <a:t>.</a:t>
            </a:r>
          </a:p>
          <a:p>
            <a:pPr marL="0" indent="0">
              <a:buNone/>
            </a:pPr>
            <a:endParaRPr lang="sk-SK" sz="1800" dirty="0"/>
          </a:p>
          <a:p>
            <a:pPr marL="0" indent="0">
              <a:buNone/>
            </a:pPr>
            <a:endParaRPr lang="sk-SK" sz="1800" i="1" dirty="0" smtClean="0"/>
          </a:p>
          <a:p>
            <a:pPr marL="0" indent="0">
              <a:buNone/>
            </a:pPr>
            <a:endParaRPr lang="sk-SK" sz="1800" i="1" dirty="0"/>
          </a:p>
          <a:p>
            <a:pPr marL="0" indent="0">
              <a:buNone/>
            </a:pPr>
            <a:endParaRPr lang="sk-SK" sz="1800" i="1" dirty="0" smtClean="0"/>
          </a:p>
          <a:p>
            <a:pPr marL="0" indent="0">
              <a:buNone/>
            </a:pPr>
            <a:endParaRPr lang="sk-SK" sz="1800" i="1" dirty="0"/>
          </a:p>
        </p:txBody>
      </p:sp>
    </p:spTree>
    <p:extLst>
      <p:ext uri="{BB962C8B-B14F-4D97-AF65-F5344CB8AC3E}">
        <p14:creationId xmlns:p14="http://schemas.microsoft.com/office/powerpoint/2010/main" val="26378835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sk-SK" sz="1600" dirty="0" smtClean="0"/>
              <a:t/>
            </a:r>
            <a:br>
              <a:rPr lang="sk-SK" sz="1600" dirty="0" smtClean="0"/>
            </a:br>
            <a:r>
              <a:rPr lang="sk-SK" sz="1600" dirty="0" smtClean="0"/>
              <a:t>                     </a:t>
            </a:r>
            <a:r>
              <a:rPr lang="sk-SK" sz="2400" b="1" dirty="0" smtClean="0"/>
              <a:t>Starobné dôchodkové sporenie (tzv. II. pilier)</a:t>
            </a:r>
            <a:endParaRPr lang="sk-SK" sz="2400" b="1" dirty="0"/>
          </a:p>
        </p:txBody>
      </p:sp>
      <p:sp>
        <p:nvSpPr>
          <p:cNvPr id="3" name="Zástupný symbol obsahu 2"/>
          <p:cNvSpPr>
            <a:spLocks noGrp="1"/>
          </p:cNvSpPr>
          <p:nvPr>
            <p:ph idx="1"/>
          </p:nvPr>
        </p:nvSpPr>
        <p:spPr>
          <a:xfrm>
            <a:off x="467544" y="1124744"/>
            <a:ext cx="8229600" cy="4525963"/>
          </a:xfrm>
        </p:spPr>
        <p:txBody>
          <a:bodyPr/>
          <a:lstStyle/>
          <a:p>
            <a:r>
              <a:rPr lang="sk-SK" sz="1800" b="1" dirty="0" smtClean="0"/>
              <a:t>v sporivej fáze:</a:t>
            </a:r>
            <a:endParaRPr lang="sk-SK" sz="1800" b="1" dirty="0"/>
          </a:p>
          <a:p>
            <a:pPr>
              <a:buFontTx/>
              <a:buChar char="-"/>
            </a:pPr>
            <a:r>
              <a:rPr lang="sk-SK" sz="1800" dirty="0" smtClean="0"/>
              <a:t>registruje zmluvy o starobnom dôchodkovom sporení,</a:t>
            </a:r>
          </a:p>
          <a:p>
            <a:pPr>
              <a:buFontTx/>
              <a:buChar char="-"/>
            </a:pPr>
            <a:r>
              <a:rPr lang="sk-SK" sz="1800" dirty="0" smtClean="0"/>
              <a:t>vyberá </a:t>
            </a:r>
            <a:r>
              <a:rPr lang="sk-SK" sz="1800" dirty="0"/>
              <a:t>a  vymáha príspevky na starobné dôchodkové </a:t>
            </a:r>
            <a:r>
              <a:rPr lang="sk-SK" sz="1800" dirty="0" smtClean="0"/>
              <a:t>sporenie,</a:t>
            </a:r>
          </a:p>
          <a:p>
            <a:pPr>
              <a:buFontTx/>
              <a:buChar char="-"/>
            </a:pPr>
            <a:r>
              <a:rPr lang="sk-SK" sz="1800" dirty="0" smtClean="0"/>
              <a:t>postupuje príspevky dôchodkovým správcovským spoločnostiam,</a:t>
            </a:r>
          </a:p>
          <a:p>
            <a:pPr>
              <a:buFontTx/>
              <a:buChar char="-"/>
            </a:pPr>
            <a:r>
              <a:rPr lang="sk-SK" sz="1800" dirty="0" smtClean="0"/>
              <a:t>uhrádza  príspevky na starobné dôchodkové sporenie nezaplatené zamestnávateľom  </a:t>
            </a:r>
          </a:p>
          <a:p>
            <a:pPr marL="0" indent="0">
              <a:buNone/>
            </a:pPr>
            <a:r>
              <a:rPr lang="sk-SK" sz="1800" dirty="0" smtClean="0"/>
              <a:t>      do 60 dní odo dňa splatnosti, </a:t>
            </a:r>
            <a:endParaRPr lang="sk-SK" sz="1800" dirty="0"/>
          </a:p>
          <a:p>
            <a:pPr marL="0" indent="0">
              <a:buNone/>
            </a:pPr>
            <a:r>
              <a:rPr lang="sk-SK" sz="1800" dirty="0" smtClean="0"/>
              <a:t>-     zabezpečuje činnosti súvisiace s prestupom sporiteľa z jednej DSS do druhej,</a:t>
            </a:r>
          </a:p>
          <a:p>
            <a:pPr marL="0" indent="0">
              <a:buNone/>
            </a:pPr>
            <a:r>
              <a:rPr lang="sk-SK" sz="1800" dirty="0" smtClean="0"/>
              <a:t>(k 30. 9. 2017 Sociálne poisťovňa evidovala 1 411 462 sporiteľov).</a:t>
            </a:r>
          </a:p>
          <a:p>
            <a:pPr marL="0" indent="0">
              <a:buNone/>
            </a:pPr>
            <a:endParaRPr lang="sk-SK" sz="1800" dirty="0"/>
          </a:p>
          <a:p>
            <a:r>
              <a:rPr lang="sk-SK" sz="1800" b="1" dirty="0" smtClean="0"/>
              <a:t>vo výplatnej fáze: </a:t>
            </a:r>
          </a:p>
          <a:p>
            <a:pPr marL="0" indent="0" algn="just">
              <a:buNone/>
            </a:pPr>
            <a:r>
              <a:rPr lang="sk-SK" sz="1800" dirty="0" smtClean="0"/>
              <a:t>- je správcom centrálneho ponukového systému (eviduje a spracováva žiadosti                             o dôchodok z II. piliera, generuje a zasiela ponuky týchto  dôchodkov, eviduje zmluvy uzatvorené sporiteľmi so životnými poisťovňami a dôchodkovými  správcovskými spoločnosťami).</a:t>
            </a:r>
          </a:p>
        </p:txBody>
      </p:sp>
    </p:spTree>
    <p:extLst>
      <p:ext uri="{BB962C8B-B14F-4D97-AF65-F5344CB8AC3E}">
        <p14:creationId xmlns:p14="http://schemas.microsoft.com/office/powerpoint/2010/main" val="12510696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z="2400" dirty="0" smtClean="0"/>
              <a:t/>
            </a:r>
            <a:br>
              <a:rPr lang="sk-SK" sz="2400" dirty="0" smtClean="0"/>
            </a:br>
            <a:r>
              <a:rPr lang="sk-SK" sz="2400" b="1" dirty="0" smtClean="0"/>
              <a:t>Právna úprava</a:t>
            </a:r>
            <a:endParaRPr lang="sk-SK" sz="2400" b="1" dirty="0"/>
          </a:p>
        </p:txBody>
      </p:sp>
      <p:sp>
        <p:nvSpPr>
          <p:cNvPr id="3" name="Zástupný symbol obsahu 2"/>
          <p:cNvSpPr>
            <a:spLocks noGrp="1"/>
          </p:cNvSpPr>
          <p:nvPr>
            <p:ph idx="1"/>
          </p:nvPr>
        </p:nvSpPr>
        <p:spPr/>
        <p:txBody>
          <a:bodyPr/>
          <a:lstStyle/>
          <a:p>
            <a:pPr marL="0" indent="0">
              <a:buNone/>
            </a:pPr>
            <a:r>
              <a:rPr lang="sk-SK" sz="1800" b="1" dirty="0" smtClean="0"/>
              <a:t>Nestabilné </a:t>
            </a:r>
            <a:r>
              <a:rPr lang="sk-SK" sz="1800" b="1" dirty="0"/>
              <a:t>legislatívne </a:t>
            </a:r>
            <a:r>
              <a:rPr lang="sk-SK" sz="1800" b="1" dirty="0" smtClean="0"/>
              <a:t>prostredie</a:t>
            </a:r>
          </a:p>
          <a:p>
            <a:pPr marL="0" indent="0">
              <a:buNone/>
            </a:pPr>
            <a:endParaRPr lang="sk-SK" sz="1800" b="1" dirty="0"/>
          </a:p>
          <a:p>
            <a:r>
              <a:rPr lang="sk-SK" sz="1800" b="1" dirty="0" smtClean="0"/>
              <a:t>zákon č. 461/2003 Z. z.</a:t>
            </a:r>
            <a:r>
              <a:rPr lang="sk-SK" sz="1800" dirty="0" smtClean="0"/>
              <a:t> o sociálnom poistení v znení neskorších predpisov  </a:t>
            </a:r>
          </a:p>
          <a:p>
            <a:pPr marL="0" indent="0">
              <a:buNone/>
            </a:pPr>
            <a:endParaRPr lang="sk-SK" sz="1800" dirty="0" smtClean="0"/>
          </a:p>
          <a:p>
            <a:pPr marL="0" indent="0">
              <a:buNone/>
            </a:pPr>
            <a:r>
              <a:rPr lang="sk-SK" sz="1800" dirty="0" smtClean="0"/>
              <a:t>                  -  novelizovaný </a:t>
            </a:r>
            <a:r>
              <a:rPr lang="sk-SK" sz="1800" b="1" dirty="0" smtClean="0"/>
              <a:t>77 krát</a:t>
            </a:r>
            <a:r>
              <a:rPr lang="sk-SK" sz="1800" dirty="0" smtClean="0"/>
              <a:t>, z toho 2 nálezy Ústavného sudu;</a:t>
            </a:r>
          </a:p>
          <a:p>
            <a:endParaRPr lang="sk-SK" sz="1800" dirty="0"/>
          </a:p>
          <a:p>
            <a:r>
              <a:rPr lang="sk-SK" sz="1800" b="1" dirty="0" smtClean="0"/>
              <a:t>zákon č. 43/2004 Z. z. </a:t>
            </a:r>
            <a:r>
              <a:rPr lang="sk-SK" sz="1800" dirty="0" smtClean="0"/>
              <a:t>o starobnom dôchodkovom sporení v znení neskorších predpisov </a:t>
            </a:r>
          </a:p>
          <a:p>
            <a:pPr marL="457200" lvl="1" indent="0">
              <a:buNone/>
            </a:pPr>
            <a:r>
              <a:rPr lang="sk-SK" sz="1800" dirty="0" smtClean="0"/>
              <a:t>                                    </a:t>
            </a:r>
          </a:p>
          <a:p>
            <a:pPr marL="457200" lvl="1" indent="0">
              <a:buNone/>
            </a:pPr>
            <a:r>
              <a:rPr lang="sk-SK" sz="1800" dirty="0"/>
              <a:t> </a:t>
            </a:r>
            <a:r>
              <a:rPr lang="sk-SK" sz="1800" dirty="0" smtClean="0"/>
              <a:t>           -  novelizovaný </a:t>
            </a:r>
            <a:r>
              <a:rPr lang="sk-SK" sz="1800" b="1" dirty="0" smtClean="0"/>
              <a:t>35</a:t>
            </a:r>
            <a:r>
              <a:rPr lang="sk-SK" sz="1800" dirty="0" smtClean="0"/>
              <a:t> krát.</a:t>
            </a:r>
            <a:endParaRPr lang="sk-SK" sz="1800" dirty="0"/>
          </a:p>
          <a:p>
            <a:endParaRPr lang="sk-SK" sz="1800" dirty="0" smtClean="0"/>
          </a:p>
          <a:p>
            <a:endParaRPr lang="sk-SK" sz="1800" dirty="0" smtClean="0"/>
          </a:p>
          <a:p>
            <a:pPr marL="0" indent="0">
              <a:buNone/>
            </a:pPr>
            <a:endParaRPr lang="sk-SK" sz="1800" dirty="0"/>
          </a:p>
          <a:p>
            <a:endParaRPr lang="sk-SK" sz="1800" dirty="0"/>
          </a:p>
        </p:txBody>
      </p:sp>
    </p:spTree>
    <p:extLst>
      <p:ext uri="{BB962C8B-B14F-4D97-AF65-F5344CB8AC3E}">
        <p14:creationId xmlns:p14="http://schemas.microsoft.com/office/powerpoint/2010/main" val="3992323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p:cNvSpPr>
            <a:spLocks noGrp="1"/>
          </p:cNvSpPr>
          <p:nvPr>
            <p:ph type="title"/>
          </p:nvPr>
        </p:nvSpPr>
        <p:spPr bwMode="auto">
          <a:xfrm>
            <a:off x="496218" y="404664"/>
            <a:ext cx="8229600" cy="72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400" b="1" dirty="0" smtClean="0">
                <a:latin typeface="Times New Roman" panose="02020603050405020304" pitchFamily="18" charset="0"/>
                <a:cs typeface="Times New Roman" panose="02020603050405020304" pitchFamily="18" charset="0"/>
              </a:rPr>
              <a:t>Dopad starnutia v Európe  </a:t>
            </a:r>
            <a:br>
              <a:rPr lang="sk-SK" altLang="sk-SK" sz="2400" b="1" dirty="0" smtClean="0">
                <a:latin typeface="Times New Roman" panose="02020603050405020304" pitchFamily="18" charset="0"/>
                <a:cs typeface="Times New Roman" panose="02020603050405020304" pitchFamily="18" charset="0"/>
              </a:rPr>
            </a:br>
            <a:r>
              <a:rPr lang="sk-SK" altLang="sk-SK" sz="2400" b="1" dirty="0" smtClean="0">
                <a:latin typeface="Times New Roman" panose="02020603050405020304" pitchFamily="18" charset="0"/>
                <a:cs typeface="Times New Roman" panose="02020603050405020304" pitchFamily="18" charset="0"/>
              </a:rPr>
              <a:t>na činnosť Sociálnej poisťovne </a:t>
            </a:r>
          </a:p>
        </p:txBody>
      </p:sp>
      <p:sp>
        <p:nvSpPr>
          <p:cNvPr id="3" name="Zástupný symbol obsahu 2"/>
          <p:cNvSpPr>
            <a:spLocks noGrp="1"/>
          </p:cNvSpPr>
          <p:nvPr>
            <p:ph idx="1"/>
          </p:nvPr>
        </p:nvSpPr>
        <p:spPr>
          <a:xfrm>
            <a:off x="457200" y="1557338"/>
            <a:ext cx="8578850" cy="4568825"/>
          </a:xfrm>
        </p:spPr>
        <p:txBody>
          <a:bodyPr/>
          <a:lstStyle/>
          <a:p>
            <a:pPr marL="0" indent="0" algn="just">
              <a:spcBef>
                <a:spcPts val="1200"/>
              </a:spcBef>
              <a:buFont typeface="Arial" charset="0"/>
              <a:buNone/>
              <a:defRPr/>
            </a:pPr>
            <a:r>
              <a:rPr lang="sk-SK" sz="2800" b="1" dirty="0" smtClean="0">
                <a:cs typeface="Times New Roman" panose="02020603050405020304" pitchFamily="18" charset="0"/>
              </a:rPr>
              <a:t> </a:t>
            </a:r>
            <a:endParaRPr lang="sk-SK" altLang="sk-SK" sz="2600" b="1" dirty="0">
              <a:cs typeface="Times New Roman" panose="02020603050405020304" pitchFamily="18" charset="0"/>
            </a:endParaRPr>
          </a:p>
          <a:p>
            <a:pPr>
              <a:defRPr/>
            </a:pPr>
            <a:endParaRPr lang="sk-SK" sz="2600" dirty="0"/>
          </a:p>
        </p:txBody>
      </p:sp>
      <p:sp>
        <p:nvSpPr>
          <p:cNvPr id="2" name="BlokTextu 1"/>
          <p:cNvSpPr txBox="1"/>
          <p:nvPr/>
        </p:nvSpPr>
        <p:spPr>
          <a:xfrm>
            <a:off x="611188" y="1557338"/>
            <a:ext cx="8137525" cy="4093428"/>
          </a:xfrm>
          <a:prstGeom prst="rect">
            <a:avLst/>
          </a:prstGeom>
          <a:noFill/>
        </p:spPr>
        <p:txBody>
          <a:bodyPr>
            <a:spAutoFit/>
          </a:bodyPr>
          <a:lstStyle/>
          <a:p>
            <a:pPr algn="just">
              <a:spcAft>
                <a:spcPts val="1200"/>
              </a:spcAft>
              <a:defRPr/>
            </a:pPr>
            <a:r>
              <a:rPr lang="sk-SK" sz="2000" b="1" dirty="0">
                <a:latin typeface="Times New Roman" panose="02020603050405020304" pitchFamily="18" charset="0"/>
                <a:cs typeface="Times New Roman" panose="02020603050405020304" pitchFamily="18" charset="0"/>
              </a:rPr>
              <a:t>Zjednotenie dôchodkového veku </a:t>
            </a:r>
            <a:r>
              <a:rPr lang="sk-SK" sz="2000" dirty="0">
                <a:latin typeface="Times New Roman" panose="02020603050405020304" pitchFamily="18" charset="0"/>
                <a:cs typeface="Times New Roman" panose="02020603050405020304" pitchFamily="18" charset="0"/>
              </a:rPr>
              <a:t>- požiadavka implementácie zásady rovnakého zaobchádzania s mužmi a ženami ustanovenej Smernicou Rady Európskych spoločenstiev č. 7 z roku 1979</a:t>
            </a:r>
          </a:p>
          <a:p>
            <a:pPr marL="342900" indent="-342900" algn="just">
              <a:buFont typeface="Arial" panose="020B0604020202020204" pitchFamily="34" charset="0"/>
              <a:buChar char="•"/>
              <a:defRPr/>
            </a:pPr>
            <a:r>
              <a:rPr lang="sk-SK" sz="2000" b="1" dirty="0">
                <a:latin typeface="Times New Roman" panose="02020603050405020304" pitchFamily="18" charset="0"/>
                <a:cs typeface="Times New Roman" panose="02020603050405020304" pitchFamily="18" charset="0"/>
              </a:rPr>
              <a:t>od roku 2004 </a:t>
            </a:r>
            <a:r>
              <a:rPr lang="sk-SK" sz="2000" dirty="0">
                <a:latin typeface="Times New Roman" panose="02020603050405020304" pitchFamily="18" charset="0"/>
                <a:cs typeface="Times New Roman" panose="02020603050405020304" pitchFamily="18" charset="0"/>
              </a:rPr>
              <a:t>postupné predlžovanie dôchodkového veku mužov a žien </a:t>
            </a:r>
            <a:br>
              <a:rPr lang="sk-SK" sz="2000" dirty="0">
                <a:latin typeface="Times New Roman" panose="02020603050405020304" pitchFamily="18" charset="0"/>
                <a:cs typeface="Times New Roman" panose="02020603050405020304" pitchFamily="18" charset="0"/>
              </a:rPr>
            </a:br>
            <a:r>
              <a:rPr lang="sk-SK" sz="2000" dirty="0">
                <a:latin typeface="Times New Roman" panose="02020603050405020304" pitchFamily="18" charset="0"/>
                <a:cs typeface="Times New Roman" panose="02020603050405020304" pitchFamily="18" charset="0"/>
              </a:rPr>
              <a:t>a jeho zjednotenie na 62 rokov </a:t>
            </a:r>
            <a:r>
              <a:rPr lang="sk-SK" sz="2000" dirty="0" smtClean="0">
                <a:latin typeface="Times New Roman" panose="02020603050405020304" pitchFamily="18" charset="0"/>
                <a:cs typeface="Times New Roman" panose="02020603050405020304" pitchFamily="18" charset="0"/>
              </a:rPr>
              <a:t>veku,</a:t>
            </a:r>
            <a:endParaRPr lang="sk-SK" sz="2000" dirty="0">
              <a:latin typeface="Times New Roman" panose="02020603050405020304" pitchFamily="18" charset="0"/>
              <a:cs typeface="Times New Roman" panose="02020603050405020304" pitchFamily="18" charset="0"/>
            </a:endParaRPr>
          </a:p>
          <a:p>
            <a:pPr marL="342900" indent="-342900" algn="just">
              <a:spcBef>
                <a:spcPts val="1200"/>
              </a:spcBef>
              <a:buFont typeface="Arial" panose="020B0604020202020204" pitchFamily="34" charset="0"/>
              <a:buChar char="•"/>
              <a:defRPr/>
            </a:pPr>
            <a:r>
              <a:rPr lang="sk-SK" sz="2000" b="1" dirty="0">
                <a:latin typeface="Times New Roman" panose="02020603050405020304" pitchFamily="18" charset="0"/>
                <a:cs typeface="Times New Roman" panose="02020603050405020304" pitchFamily="18" charset="0"/>
              </a:rPr>
              <a:t>od roku 2017 </a:t>
            </a:r>
            <a:r>
              <a:rPr lang="sk-SK" sz="2000" dirty="0">
                <a:latin typeface="Times New Roman" panose="02020603050405020304" pitchFamily="18" charset="0"/>
                <a:cs typeface="Times New Roman" panose="02020603050405020304" pitchFamily="18" charset="0"/>
              </a:rPr>
              <a:t>postupná úprava dôchodkového veku v závislosti </a:t>
            </a:r>
            <a:br>
              <a:rPr lang="sk-SK" sz="2000" dirty="0">
                <a:latin typeface="Times New Roman" panose="02020603050405020304" pitchFamily="18" charset="0"/>
                <a:cs typeface="Times New Roman" panose="02020603050405020304" pitchFamily="18" charset="0"/>
              </a:rPr>
            </a:br>
            <a:r>
              <a:rPr lang="sk-SK" sz="2000" dirty="0">
                <a:latin typeface="Times New Roman" panose="02020603050405020304" pitchFamily="18" charset="0"/>
                <a:cs typeface="Times New Roman" panose="02020603050405020304" pitchFamily="18" charset="0"/>
              </a:rPr>
              <a:t>od dynamiky vývoja priemernej strednej dĺžky života spoločnej pre mužov a ženy v dôchodkovom </a:t>
            </a:r>
            <a:r>
              <a:rPr lang="sk-SK" sz="2000" dirty="0" smtClean="0">
                <a:latin typeface="Times New Roman" panose="02020603050405020304" pitchFamily="18" charset="0"/>
                <a:cs typeface="Times New Roman" panose="02020603050405020304" pitchFamily="18" charset="0"/>
              </a:rPr>
              <a:t>veku.</a:t>
            </a:r>
          </a:p>
          <a:p>
            <a:pPr algn="just">
              <a:defRPr/>
            </a:pPr>
            <a:r>
              <a:rPr lang="sk-SK" sz="2000" dirty="0" smtClean="0">
                <a:latin typeface="Times New Roman" panose="02020603050405020304" pitchFamily="18" charset="0"/>
                <a:cs typeface="Times New Roman" panose="02020603050405020304" pitchFamily="18" charset="0"/>
              </a:rPr>
              <a:t>  </a:t>
            </a:r>
          </a:p>
          <a:p>
            <a:pPr algn="just">
              <a:defRPr/>
            </a:pPr>
            <a:r>
              <a:rPr lang="sk-SK" sz="2000" b="1" dirty="0" smtClean="0">
                <a:latin typeface="Times New Roman" panose="02020603050405020304" pitchFamily="18" charset="0"/>
                <a:cs typeface="Times New Roman" panose="02020603050405020304" pitchFamily="18" charset="0"/>
              </a:rPr>
              <a:t>Dôchodkový vek </a:t>
            </a:r>
            <a:r>
              <a:rPr lang="sk-SK" sz="2000" dirty="0" smtClean="0">
                <a:latin typeface="Times New Roman" panose="02020603050405020304" pitchFamily="18" charset="0"/>
                <a:cs typeface="Times New Roman" panose="02020603050405020304" pitchFamily="18" charset="0"/>
              </a:rPr>
              <a:t>stanovený na rok</a:t>
            </a:r>
          </a:p>
          <a:p>
            <a:pPr marL="1165225" indent="-363538" algn="just">
              <a:buFont typeface="Wingdings" panose="05000000000000000000" pitchFamily="2" charset="2"/>
              <a:buChar char="§"/>
              <a:defRPr/>
            </a:pPr>
            <a:r>
              <a:rPr lang="sk-SK" sz="2000" dirty="0" smtClean="0">
                <a:latin typeface="Times New Roman" panose="02020603050405020304" pitchFamily="18" charset="0"/>
                <a:cs typeface="Times New Roman" panose="02020603050405020304" pitchFamily="18" charset="0"/>
              </a:rPr>
              <a:t> </a:t>
            </a:r>
            <a:r>
              <a:rPr lang="sk-SK" sz="2000" b="1" dirty="0">
                <a:latin typeface="Times New Roman" panose="02020603050405020304" pitchFamily="18" charset="0"/>
                <a:cs typeface="Times New Roman" panose="02020603050405020304" pitchFamily="18" charset="0"/>
              </a:rPr>
              <a:t>2017 </a:t>
            </a:r>
            <a:r>
              <a:rPr lang="sk-SK" sz="2000" dirty="0" smtClean="0">
                <a:latin typeface="Times New Roman" panose="02020603050405020304" pitchFamily="18" charset="0"/>
                <a:cs typeface="Times New Roman" panose="02020603050405020304" pitchFamily="18" charset="0"/>
              </a:rPr>
              <a:t>    je    62 </a:t>
            </a:r>
            <a:r>
              <a:rPr lang="sk-SK" sz="2000" dirty="0">
                <a:latin typeface="Times New Roman" panose="02020603050405020304" pitchFamily="18" charset="0"/>
                <a:cs typeface="Times New Roman" panose="02020603050405020304" pitchFamily="18" charset="0"/>
              </a:rPr>
              <a:t>rokov a 76 dní,</a:t>
            </a:r>
          </a:p>
          <a:p>
            <a:pPr marL="1165225" lvl="1" indent="-363538" algn="just">
              <a:buFont typeface="Wingdings" panose="05000000000000000000" pitchFamily="2" charset="2"/>
              <a:buChar char="§"/>
              <a:defRPr/>
            </a:pPr>
            <a:r>
              <a:rPr lang="sk-SK" sz="2000" dirty="0">
                <a:latin typeface="Times New Roman" panose="02020603050405020304" pitchFamily="18" charset="0"/>
                <a:cs typeface="Times New Roman" panose="02020603050405020304" pitchFamily="18" charset="0"/>
              </a:rPr>
              <a:t> </a:t>
            </a:r>
            <a:r>
              <a:rPr lang="sk-SK" sz="2000" b="1" dirty="0">
                <a:latin typeface="Times New Roman" panose="02020603050405020304" pitchFamily="18" charset="0"/>
                <a:cs typeface="Times New Roman" panose="02020603050405020304" pitchFamily="18" charset="0"/>
              </a:rPr>
              <a:t>2018 </a:t>
            </a:r>
            <a:r>
              <a:rPr lang="sk-SK" sz="2000" b="1" dirty="0" smtClean="0">
                <a:latin typeface="Times New Roman" panose="02020603050405020304" pitchFamily="18" charset="0"/>
                <a:cs typeface="Times New Roman" panose="02020603050405020304" pitchFamily="18" charset="0"/>
              </a:rPr>
              <a:t> </a:t>
            </a:r>
            <a:r>
              <a:rPr lang="sk-SK" sz="2000" dirty="0" smtClean="0">
                <a:latin typeface="Times New Roman" panose="02020603050405020304" pitchFamily="18" charset="0"/>
                <a:cs typeface="Times New Roman" panose="02020603050405020304" pitchFamily="18" charset="0"/>
              </a:rPr>
              <a:t>   je    62 </a:t>
            </a:r>
            <a:r>
              <a:rPr lang="sk-SK" sz="2000" dirty="0">
                <a:latin typeface="Times New Roman" panose="02020603050405020304" pitchFamily="18" charset="0"/>
                <a:cs typeface="Times New Roman" panose="02020603050405020304" pitchFamily="18" charset="0"/>
              </a:rPr>
              <a:t>rokov a 139 dní.</a:t>
            </a:r>
          </a:p>
        </p:txBody>
      </p:sp>
    </p:spTree>
    <p:extLst>
      <p:ext uri="{BB962C8B-B14F-4D97-AF65-F5344CB8AC3E}">
        <p14:creationId xmlns:p14="http://schemas.microsoft.com/office/powerpoint/2010/main" val="2276673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p:cNvSpPr>
            <a:spLocks noGrp="1"/>
          </p:cNvSpPr>
          <p:nvPr>
            <p:ph type="title"/>
          </p:nvPr>
        </p:nvSpPr>
        <p:spPr bwMode="auto">
          <a:xfrm>
            <a:off x="468313" y="476250"/>
            <a:ext cx="8229600" cy="6492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k-SK" altLang="sk-SK" sz="2800" b="1" dirty="0" smtClean="0">
                <a:latin typeface="Times New Roman" panose="02020603050405020304" pitchFamily="18" charset="0"/>
                <a:cs typeface="Times New Roman" panose="02020603050405020304" pitchFamily="18" charset="0"/>
              </a:rPr>
              <a:t>Dôchodkový vek v Slovenskej republike</a:t>
            </a:r>
          </a:p>
        </p:txBody>
      </p:sp>
      <p:graphicFrame>
        <p:nvGraphicFramePr>
          <p:cNvPr id="4" name="Zástupný symbol obsahu 3"/>
          <p:cNvGraphicFramePr>
            <a:graphicFrameLocks noGrp="1"/>
          </p:cNvGraphicFramePr>
          <p:nvPr>
            <p:ph idx="1"/>
            <p:extLst>
              <p:ext uri="{D42A27DB-BD31-4B8C-83A1-F6EECF244321}">
                <p14:modId xmlns:p14="http://schemas.microsoft.com/office/powerpoint/2010/main" val="178187443"/>
              </p:ext>
            </p:extLst>
          </p:nvPr>
        </p:nvGraphicFramePr>
        <p:xfrm>
          <a:off x="755650" y="1412875"/>
          <a:ext cx="7920038" cy="3292479"/>
        </p:xfrm>
        <a:graphic>
          <a:graphicData uri="http://schemas.openxmlformats.org/drawingml/2006/table">
            <a:tbl>
              <a:tblPr firstRow="1" bandRow="1">
                <a:tableStyleId>{5C22544A-7EE6-4342-B048-85BDC9FD1C3A}</a:tableStyleId>
              </a:tblPr>
              <a:tblGrid>
                <a:gridCol w="1074561"/>
                <a:gridCol w="1445451"/>
                <a:gridCol w="1440007"/>
                <a:gridCol w="1080005"/>
                <a:gridCol w="1440007"/>
                <a:gridCol w="1440007"/>
              </a:tblGrid>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Rok</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DV muži</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DV ženy</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Rok</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DV muži</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b="1" kern="1200" dirty="0" smtClean="0">
                          <a:solidFill>
                            <a:schemeClr val="tx1"/>
                          </a:solidFill>
                          <a:latin typeface="Times New Roman" panose="02020603050405020304" pitchFamily="18" charset="0"/>
                          <a:ea typeface="+mn-ea"/>
                          <a:cs typeface="Times New Roman" panose="02020603050405020304" pitchFamily="18" charset="0"/>
                        </a:rPr>
                        <a:t>DV ženy</a:t>
                      </a:r>
                      <a:endParaRPr lang="sk-SK" sz="1800" b="1"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2003</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60r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57r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2011</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2004</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60r + 9m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57r + 9m </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2012</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2005</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61r + 6m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58r + 6m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2013</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2006</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59r + 3m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2014</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2007</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60r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2015</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2008</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60r + 9m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2016</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p>
                  </a:txBody>
                  <a:tcPr marL="91430" marR="91430" marT="45729" marB="45729"/>
                </a:tc>
              </a:tr>
              <a:tr h="365831">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2009</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61r + 6m</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2017</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pPr marL="0" algn="l" defTabSz="914400" rtl="0" eaLnBrk="1" latinLnBrk="0" hangingPunct="1"/>
                      <a:r>
                        <a:rPr lang="sk-SK" sz="1800" kern="1200" dirty="0" smtClean="0">
                          <a:solidFill>
                            <a:schemeClr val="tx1"/>
                          </a:solidFill>
                          <a:latin typeface="Times New Roman" panose="02020603050405020304" pitchFamily="18" charset="0"/>
                          <a:ea typeface="+mn-ea"/>
                          <a:cs typeface="Times New Roman" panose="02020603050405020304" pitchFamily="18" charset="0"/>
                        </a:rPr>
                        <a:t>62r + 76 dní</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800" kern="1200" dirty="0" smtClean="0">
                          <a:solidFill>
                            <a:schemeClr val="tx1"/>
                          </a:solidFill>
                          <a:latin typeface="Times New Roman" panose="02020603050405020304" pitchFamily="18" charset="0"/>
                          <a:ea typeface="+mn-ea"/>
                          <a:cs typeface="Times New Roman" panose="02020603050405020304" pitchFamily="18" charset="0"/>
                        </a:rPr>
                        <a:t>62r + 76 dní</a:t>
                      </a:r>
                    </a:p>
                  </a:txBody>
                  <a:tcPr marL="91430" marR="91430" marT="45729" marB="45729"/>
                </a:tc>
              </a:tr>
              <a:tr h="365831">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2010</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R w="12700" cap="flat" cmpd="sng" algn="ctr">
                      <a:solidFill>
                        <a:schemeClr val="tx1"/>
                      </a:solidFill>
                      <a:prstDash val="solid"/>
                      <a:round/>
                      <a:headEnd type="none" w="med" len="med"/>
                      <a:tailEnd type="none" w="med" len="med"/>
                    </a:lnR>
                  </a:tcPr>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2018</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lnL w="12700" cap="flat" cmpd="sng" algn="ctr">
                      <a:solidFill>
                        <a:schemeClr val="tx1"/>
                      </a:solidFill>
                      <a:prstDash val="solid"/>
                      <a:round/>
                      <a:headEnd type="none" w="med" len="med"/>
                      <a:tailEnd type="none" w="med" len="med"/>
                    </a:lnL>
                  </a:tcPr>
                </a:tc>
                <a:tc>
                  <a:txBody>
                    <a:bodyPr/>
                    <a:lstStyle/>
                    <a:p>
                      <a:r>
                        <a:rPr lang="sk-SK" sz="1800" kern="1200" dirty="0" smtClean="0">
                          <a:solidFill>
                            <a:schemeClr val="tx1"/>
                          </a:solidFill>
                          <a:latin typeface="Times New Roman" panose="02020603050405020304" pitchFamily="18" charset="0"/>
                          <a:ea typeface="+mn-ea"/>
                          <a:cs typeface="Times New Roman" panose="02020603050405020304" pitchFamily="18" charset="0"/>
                        </a:rPr>
                        <a:t>62r + 139 dní</a:t>
                      </a:r>
                      <a:endParaRPr lang="sk-SK" sz="1800" kern="1200" dirty="0">
                        <a:solidFill>
                          <a:schemeClr val="tx1"/>
                        </a:solidFill>
                        <a:latin typeface="Times New Roman" panose="02020603050405020304" pitchFamily="18" charset="0"/>
                        <a:ea typeface="+mn-ea"/>
                        <a:cs typeface="Times New Roman" panose="02020603050405020304" pitchFamily="18" charset="0"/>
                      </a:endParaRPr>
                    </a:p>
                  </a:txBody>
                  <a:tcPr marL="91430" marR="91430"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sz="1800" kern="1200" dirty="0" smtClean="0">
                          <a:solidFill>
                            <a:schemeClr val="tx1"/>
                          </a:solidFill>
                          <a:latin typeface="Times New Roman" panose="02020603050405020304" pitchFamily="18" charset="0"/>
                          <a:ea typeface="+mn-ea"/>
                          <a:cs typeface="Times New Roman" panose="02020603050405020304" pitchFamily="18" charset="0"/>
                        </a:rPr>
                        <a:t>62r + 139 dní</a:t>
                      </a:r>
                    </a:p>
                  </a:txBody>
                  <a:tcPr marL="91430" marR="91430" marT="45729" marB="45729"/>
                </a:tc>
              </a:tr>
            </a:tbl>
          </a:graphicData>
        </a:graphic>
      </p:graphicFrame>
      <p:sp>
        <p:nvSpPr>
          <p:cNvPr id="5" name="BlokTextu 4"/>
          <p:cNvSpPr txBox="1"/>
          <p:nvPr/>
        </p:nvSpPr>
        <p:spPr>
          <a:xfrm>
            <a:off x="611188" y="5300663"/>
            <a:ext cx="8281987" cy="800100"/>
          </a:xfrm>
          <a:prstGeom prst="rect">
            <a:avLst/>
          </a:prstGeom>
          <a:noFill/>
        </p:spPr>
        <p:txBody>
          <a:bodyPr>
            <a:spAutoFit/>
          </a:bodyPr>
          <a:lstStyle/>
          <a:p>
            <a:pPr>
              <a:defRPr/>
            </a:pPr>
            <a:r>
              <a:rPr lang="sk-SK" altLang="sk-SK" sz="1400" dirty="0">
                <a:latin typeface="Times New Roman" panose="02020603050405020304" pitchFamily="18" charset="0"/>
                <a:cs typeface="Times New Roman" panose="02020603050405020304" pitchFamily="18" charset="0"/>
              </a:rPr>
              <a:t>*</a:t>
            </a:r>
            <a:r>
              <a:rPr lang="sk-SK" altLang="sk-SK" sz="1200" dirty="0">
                <a:latin typeface="Times New Roman" panose="02020603050405020304" pitchFamily="18" charset="0"/>
                <a:cs typeface="Times New Roman" panose="02020603050405020304" pitchFamily="18" charset="0"/>
              </a:rPr>
              <a:t>Dôchodkový vek sa nevzťahuje na ženy v závislosti od počtu vychovaných detí a na poistencov, ktorí pracovali potrebný počet rokov v zamestnaní zaradenom do I. pracovnej kategórie, I. a/alebo II. kategórií funkcií.</a:t>
            </a:r>
          </a:p>
          <a:p>
            <a:pPr>
              <a:defRPr/>
            </a:pPr>
            <a:endParaRPr lang="sk-SK" dirty="0">
              <a:latin typeface="Times New Roman" panose="02020603050405020304" pitchFamily="18" charset="0"/>
            </a:endParaRPr>
          </a:p>
        </p:txBody>
      </p:sp>
    </p:spTree>
    <p:extLst>
      <p:ext uri="{BB962C8B-B14F-4D97-AF65-F5344CB8AC3E}">
        <p14:creationId xmlns:p14="http://schemas.microsoft.com/office/powerpoint/2010/main" val="2331491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flags">
  <a:themeElements>
    <a:clrScheme name="">
      <a:dk1>
        <a:srgbClr val="000000"/>
      </a:dk1>
      <a:lt1>
        <a:srgbClr val="CECECE"/>
      </a:lt1>
      <a:dk2>
        <a:srgbClr val="000080"/>
      </a:dk2>
      <a:lt2>
        <a:srgbClr val="949494"/>
      </a:lt2>
      <a:accent1>
        <a:srgbClr val="00B7A5"/>
      </a:accent1>
      <a:accent2>
        <a:srgbClr val="0000FF"/>
      </a:accent2>
      <a:accent3>
        <a:srgbClr val="E3E3E3"/>
      </a:accent3>
      <a:accent4>
        <a:srgbClr val="000000"/>
      </a:accent4>
      <a:accent5>
        <a:srgbClr val="AAD8CF"/>
      </a:accent5>
      <a:accent6>
        <a:srgbClr val="0000E7"/>
      </a:accent6>
      <a:hlink>
        <a:srgbClr val="FF0000"/>
      </a:hlink>
      <a:folHlink>
        <a:srgbClr val="E0E0E0"/>
      </a:folHlink>
    </a:clrScheme>
    <a:fontScheme name="flag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k-SK" sz="1800" b="0" i="0" u="none" strike="noStrike" cap="none" normalizeH="0" baseline="0" smtClean="0">
            <a:ln>
              <a:noFill/>
            </a:ln>
            <a:solidFill>
              <a:schemeClr val="tx1"/>
            </a:solidFill>
            <a:effectLst/>
            <a:latin typeface="Tahoma" pitchFamily="34" charset="0"/>
          </a:defRPr>
        </a:defPPr>
      </a:lstStyle>
    </a:spDef>
    <a:lnDef>
      <a:spPr bwMode="auto">
        <a:solidFill>
          <a:schemeClr val="accent1"/>
        </a:solidFill>
        <a:ln w="25400" cap="flat" cmpd="sng" algn="ctr">
          <a:solidFill>
            <a:schemeClr val="accent2"/>
          </a:solidFill>
          <a:prstDash val="solid"/>
          <a:round/>
          <a:headEnd type="none" w="med" len="med"/>
          <a:tailEnd type="none" w="med" len="med"/>
        </a:ln>
        <a:effectLst>
          <a:outerShdw blurRad="50800" dist="50800" dir="5400000" algn="ctr" rotWithShape="0">
            <a:schemeClr val="tx2">
              <a:lumMod val="75000"/>
            </a:schemeClr>
          </a:outerShdw>
        </a:effectLst>
      </a:spPr>
      <a:bodyPr/>
      <a:lstStyle/>
    </a:lnDef>
  </a:objectDefaults>
  <a:extraClrSchemeLst>
    <a:extraClrScheme>
      <a:clrScheme name="flag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lag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flag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lag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lag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lag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flag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Vlastný návr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ív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12517</TotalTime>
  <Pages>12</Pages>
  <Words>2858</Words>
  <Application>Microsoft Office PowerPoint</Application>
  <PresentationFormat>Prezentácia na obrazovke (4:3)</PresentationFormat>
  <Paragraphs>640</Paragraphs>
  <Slides>33</Slides>
  <Notes>2</Notes>
  <HiddenSlides>0</HiddenSlides>
  <MMClips>0</MMClips>
  <ScaleCrop>false</ScaleCrop>
  <HeadingPairs>
    <vt:vector size="6" baseType="variant">
      <vt:variant>
        <vt:lpstr>Motív</vt:lpstr>
      </vt:variant>
      <vt:variant>
        <vt:i4>2</vt:i4>
      </vt:variant>
      <vt:variant>
        <vt:lpstr>Vložené servery OLE</vt:lpstr>
      </vt:variant>
      <vt:variant>
        <vt:i4>1</vt:i4>
      </vt:variant>
      <vt:variant>
        <vt:lpstr>Nadpisy snímok</vt:lpstr>
      </vt:variant>
      <vt:variant>
        <vt:i4>33</vt:i4>
      </vt:variant>
    </vt:vector>
  </HeadingPairs>
  <TitlesOfParts>
    <vt:vector size="36" baseType="lpstr">
      <vt:lpstr>flags</vt:lpstr>
      <vt:lpstr>Vlastný návrh</vt:lpstr>
      <vt:lpstr>Microsoft Excel Chart</vt:lpstr>
      <vt:lpstr>Aké je a ako funguje  sociálne poistenie     Bratislava, december 2017</vt:lpstr>
      <vt:lpstr>O inštitúcii</vt:lpstr>
      <vt:lpstr>Prezentácia programu PowerPoint</vt:lpstr>
      <vt:lpstr> </vt:lpstr>
      <vt:lpstr>  Rozhodnutia Sociálnej poisťovne   </vt:lpstr>
      <vt:lpstr>                      Starobné dôchodkové sporenie (tzv. II. pilier)</vt:lpstr>
      <vt:lpstr> Právna úprava</vt:lpstr>
      <vt:lpstr>Dopad starnutia v Európe   na činnosť Sociálnej poisťovne </vt:lpstr>
      <vt:lpstr>Dôchodkový vek v Slovenskej republike</vt:lpstr>
      <vt:lpstr>Starnutie v Európe a jeho dopad na činnosť Sociálnej poisťovne</vt:lpstr>
      <vt:lpstr>Dôchodkový vek v Slovenskej republike</vt:lpstr>
      <vt:lpstr>Zvýšenie maximálneho denného vymeriavacieho základu na určenie výšky ND od 1. 1. 2017  a zvýšenie materského od 1. 5. 2017</vt:lpstr>
      <vt:lpstr>Ďalšie úlohy Sociálnej poisťovne</vt:lpstr>
      <vt:lpstr>Prezentácia programu PowerPoint</vt:lpstr>
      <vt:lpstr> </vt:lpstr>
      <vt:lpstr> </vt:lpstr>
      <vt:lpstr>Ďalšie poskytované služby</vt:lpstr>
      <vt:lpstr>Prehľad nemocenských dávok január až september 2017</vt:lpstr>
      <vt:lpstr>Prehľad úrazových dávok január až september 2017</vt:lpstr>
      <vt:lpstr>Prehľad dávky v nezamestnanosti január až september 2017</vt:lpstr>
      <vt:lpstr>Prehľad dávky v garančnom poistení január až september 2017</vt:lpstr>
      <vt:lpstr>Zdroje fungovania Sociálnej poisťovne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Vzor prezentácie</dc:title>
  <dc:creator>Spevár Jozef</dc:creator>
  <cp:lastModifiedBy>SP</cp:lastModifiedBy>
  <cp:revision>220</cp:revision>
  <cp:lastPrinted>2017-12-01T13:07:16Z</cp:lastPrinted>
  <dcterms:created xsi:type="dcterms:W3CDTF">1998-03-05T07:08:04Z</dcterms:created>
  <dcterms:modified xsi:type="dcterms:W3CDTF">2017-12-05T11:48:04Z</dcterms:modified>
</cp:coreProperties>
</file>