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notesSlides/_rels/notesSlide19.xml.rels" ContentType="application/vnd.openxmlformats-package.relationships+xml"/>
  <Override PartName="/ppt/notesSlides/notesSlide19.xml" ContentType="application/vnd.openxmlformats-officedocument.presentationml.notesSlide+xml"/>
  <Override PartName="/ppt/charts/chart3.xml" ContentType="application/vnd.openxmlformats-officedocument.drawingml.chart+xml"/>
  <Override PartName="/ppt/charts/chart1.xml" ContentType="application/vnd.openxmlformats-officedocument.drawingml.chart+xml"/>
  <Override PartName="/ppt/charts/chart2.xml" ContentType="application/vnd.openxmlformats-officedocument.drawingml.chart+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29.xml.rels" ContentType="application/vnd.openxmlformats-package.relationships+xml"/>
  <Override PartName="/ppt/slides/_rels/slide28.xml.rels" ContentType="application/vnd.openxmlformats-package.relationships+xml"/>
  <Override PartName="/ppt/slides/_rels/slide27.xml.rels" ContentType="application/vnd.openxmlformats-package.relationships+xml"/>
  <Override PartName="/ppt/slides/_rels/slide26.xml.rels" ContentType="application/vnd.openxmlformats-package.relationships+xml"/>
  <Override PartName="/ppt/slides/_rels/slide25.xml.rels" ContentType="application/vnd.openxmlformats-package.relationships+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21.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9.xml.rels" ContentType="application/vnd.openxmlformats-package.relationships+xml"/>
  <Override PartName="/ppt/slides/_rels/slide2.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
</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0"/>
  <c:chart>
    <c:plotArea>
      <c:layout>
        <c:manualLayout>
          <c:layoutTarget val="inner"/>
          <c:xMode val="edge"/>
          <c:yMode val="edge"/>
          <c:x val="0.0495188101487314"/>
          <c:y val="0.0852688514158447"/>
          <c:w val="0.950393700787402"/>
          <c:h val="0.851018135539294"/>
        </c:manualLayout>
      </c:layout>
      <c:barChart>
        <c:barDir val="col"/>
        <c:grouping val="clustered"/>
        <c:varyColors val="0"/>
        <c:ser>
          <c:idx val="0"/>
          <c:order val="0"/>
          <c:tx>
            <c:strRef>
              <c:f>label 0</c:f>
              <c:strCache>
                <c:ptCount val="1"/>
                <c:pt idx="0">
                  <c:v>vo vlastníctve SR</c:v>
                </c:pt>
              </c:strCache>
            </c:strRef>
          </c:tx>
          <c:spPr>
            <a:solidFill>
              <a:srgbClr val="4f81bd"/>
            </a:solidFill>
            <a:ln>
              <a:noFill/>
            </a:ln>
          </c:spPr>
          <c:invertIfNegative val="0"/>
          <c:dLbls>
            <c:numFmt formatCode="General" sourceLinked="1"/>
            <c:dLblPos val="outEnd"/>
            <c:showLegendKey val="0"/>
            <c:showVal val="1"/>
            <c:showCatName val="0"/>
            <c:showSerName val="0"/>
            <c:showPercent val="0"/>
            <c:showLeaderLines val="0"/>
          </c:dLbls>
          <c:cat>
            <c:strRef>
              <c:f>categories</c:f>
              <c:strCache>
                <c:ptCount val="6"/>
                <c:pt idx="0">
                  <c:v>2022</c:v>
                </c:pt>
                <c:pt idx="1">
                  <c:v>2020</c:v>
                </c:pt>
                <c:pt idx="2">
                  <c:v>2019</c:v>
                </c:pt>
                <c:pt idx="3">
                  <c:v>2018</c:v>
                </c:pt>
                <c:pt idx="4">
                  <c:v>2017</c:v>
                </c:pt>
                <c:pt idx="5">
                  <c:v>2016</c:v>
                </c:pt>
              </c:strCache>
            </c:strRef>
          </c:cat>
          <c:val>
            <c:numRef>
              <c:f>0</c:f>
              <c:numCache>
                <c:formatCode>General</c:formatCode>
                <c:ptCount val="6"/>
                <c:pt idx="0">
                  <c:v>248633</c:v>
                </c:pt>
                <c:pt idx="1">
                  <c:v>256236</c:v>
                </c:pt>
                <c:pt idx="2">
                  <c:v>254635</c:v>
                </c:pt>
                <c:pt idx="3">
                  <c:v>264071</c:v>
                </c:pt>
                <c:pt idx="4">
                  <c:v>249683</c:v>
                </c:pt>
                <c:pt idx="5">
                  <c:v>265682</c:v>
                </c:pt>
              </c:numCache>
            </c:numRef>
          </c:val>
        </c:ser>
        <c:ser>
          <c:idx val="1"/>
          <c:order val="1"/>
          <c:tx>
            <c:strRef>
              <c:f>label 1</c:f>
              <c:strCache>
                <c:ptCount val="1"/>
                <c:pt idx="0">
                  <c:v>neznámi vlastníci v správe SPF</c:v>
                </c:pt>
              </c:strCache>
            </c:strRef>
          </c:tx>
          <c:spPr>
            <a:solidFill>
              <a:srgbClr val="c0504d"/>
            </a:solidFill>
            <a:ln>
              <a:noFill/>
            </a:ln>
          </c:spPr>
          <c:invertIfNegative val="0"/>
          <c:dLbls>
            <c:numFmt formatCode="General" sourceLinked="1"/>
            <c:dLblPos val="outEnd"/>
            <c:showLegendKey val="0"/>
            <c:showVal val="1"/>
            <c:showCatName val="0"/>
            <c:showSerName val="0"/>
            <c:showPercent val="0"/>
            <c:showLeaderLines val="0"/>
          </c:dLbls>
          <c:cat>
            <c:strRef>
              <c:f>categories</c:f>
              <c:strCache>
                <c:ptCount val="6"/>
                <c:pt idx="0">
                  <c:v>2022</c:v>
                </c:pt>
                <c:pt idx="1">
                  <c:v>2020</c:v>
                </c:pt>
                <c:pt idx="2">
                  <c:v>2019</c:v>
                </c:pt>
                <c:pt idx="3">
                  <c:v>2018</c:v>
                </c:pt>
                <c:pt idx="4">
                  <c:v>2017</c:v>
                </c:pt>
                <c:pt idx="5">
                  <c:v>2016</c:v>
                </c:pt>
              </c:strCache>
            </c:strRef>
          </c:cat>
          <c:val>
            <c:numRef>
              <c:f>1</c:f>
              <c:numCache>
                <c:formatCode>General</c:formatCode>
                <c:ptCount val="6"/>
                <c:pt idx="0">
                  <c:v>417104</c:v>
                </c:pt>
                <c:pt idx="1">
                  <c:v>424266</c:v>
                </c:pt>
                <c:pt idx="2">
                  <c:v>430637</c:v>
                </c:pt>
                <c:pt idx="3">
                  <c:v>436568</c:v>
                </c:pt>
                <c:pt idx="4">
                  <c:v>448561</c:v>
                </c:pt>
                <c:pt idx="5">
                  <c:v>454916</c:v>
                </c:pt>
              </c:numCache>
            </c:numRef>
          </c:val>
        </c:ser>
        <c:gapWidth val="444"/>
        <c:overlap val="0"/>
        <c:axId val="87844547"/>
        <c:axId val="57425312"/>
      </c:barChart>
      <c:catAx>
        <c:axId val="87844547"/>
        <c:scaling>
          <c:orientation val="minMax"/>
        </c:scaling>
        <c:delete val="0"/>
        <c:axPos val="b"/>
        <c:majorGridlines>
          <c:spPr>
            <a:ln w="9360">
              <a:solidFill>
                <a:srgbClr val="d9d9d9"/>
              </a:solidFill>
              <a:round/>
            </a:ln>
          </c:spPr>
        </c:majorGridlines>
        <c:numFmt formatCode="MM/DD/YYYY" sourceLinked="1"/>
        <c:majorTickMark val="none"/>
        <c:minorTickMark val="none"/>
        <c:tickLblPos val="nextTo"/>
        <c:spPr>
          <a:ln w="9360">
            <a:solidFill>
              <a:srgbClr val="d9d9d9"/>
            </a:solidFill>
            <a:round/>
          </a:ln>
        </c:spPr>
        <c:txPr>
          <a:bodyPr/>
          <a:lstStyle/>
          <a:p>
            <a:pPr>
              <a:defRPr b="0" sz="800" spc="114" strike="noStrike">
                <a:solidFill>
                  <a:srgbClr val="595959"/>
                </a:solidFill>
                <a:latin typeface="Calibri"/>
              </a:defRPr>
            </a:pPr>
          </a:p>
        </c:txPr>
        <c:crossAx val="57425312"/>
        <c:crosses val="autoZero"/>
        <c:auto val="1"/>
        <c:lblAlgn val="ctr"/>
        <c:lblOffset val="100"/>
      </c:catAx>
      <c:valAx>
        <c:axId val="57425312"/>
        <c:scaling>
          <c:orientation val="minMax"/>
        </c:scaling>
        <c:delete val="1"/>
        <c:axPos val="l"/>
        <c:numFmt formatCode="#,##0" sourceLinked="0"/>
        <c:majorTickMark val="none"/>
        <c:minorTickMark val="none"/>
        <c:tickLblPos val="nextTo"/>
        <c:spPr>
          <a:ln w="9360">
            <a:solidFill>
              <a:srgbClr val="f9f9f9"/>
            </a:solidFill>
            <a:round/>
          </a:ln>
        </c:spPr>
        <c:txPr>
          <a:bodyPr/>
          <a:lstStyle/>
          <a:p>
            <a:pPr>
              <a:defRPr b="0" sz="1000" spc="-1" strike="noStrike">
                <a:solidFill>
                  <a:srgbClr val="ffffff"/>
                </a:solidFill>
                <a:latin typeface="Calibri"/>
              </a:defRPr>
            </a:pPr>
          </a:p>
        </c:txPr>
        <c:crossAx val="87844547"/>
        <c:crosses val="autoZero"/>
      </c:valAx>
      <c:spPr>
        <a:noFill/>
        <a:ln>
          <a:noFill/>
        </a:ln>
      </c:spPr>
    </c:plotArea>
    <c:legend>
      <c:legendPos val="t"/>
      <c:overlay val="0"/>
      <c:spPr>
        <a:noFill/>
        <a:ln>
          <a:noFill/>
        </a:ln>
      </c:spPr>
      <c:txPr>
        <a:bodyPr/>
        <a:lstStyle/>
        <a:p>
          <a:pPr>
            <a:defRPr b="0" sz="900" spc="-1" strike="noStrike">
              <a:solidFill>
                <a:srgbClr val="595959"/>
              </a:solidFill>
              <a:latin typeface="Calibri"/>
            </a:defRPr>
          </a:pPr>
        </a:p>
      </c:txPr>
    </c:legend>
    <c:plotVisOnly val="1"/>
    <c:dispBlanksAs val="gap"/>
  </c:chart>
  <c:spPr>
    <a:solidFill>
      <a:srgbClr val="ffffff"/>
    </a:solidFill>
    <a:ln w="9360">
      <a:solidFill>
        <a:srgbClr val="d9d9d9"/>
      </a:solidFill>
      <a:round/>
    </a:ln>
  </c:spPr>
</c:chartSpace>
</file>

<file path=ppt/charts/chart2.xml><?xml version="1.0" encoding="utf-8"?>
<c:chartSpace xmlns:c="http://schemas.openxmlformats.org/drawingml/2006/chart" xmlns:a="http://schemas.openxmlformats.org/drawingml/2006/main" xmlns:r="http://schemas.openxmlformats.org/officeDocument/2006/relationships">
  <c:lang val="en-US"/>
  <c:roundedCorners val="0"/>
  <c:chart>
    <c:view3D>
      <c:rotX val="15"/>
      <c:rotY val="20"/>
      <c:rAngAx val="1"/>
      <c:perspective val="30"/>
    </c:view3D>
    <c:floor>
      <c:spPr>
        <a:solidFill>
          <a:srgbClr val="c4bd97">
            <a:alpha val="27000"/>
          </a:srgbClr>
        </a:solidFill>
        <a:ln w="9360">
          <a:noFill/>
        </a:ln>
      </c:spPr>
    </c:floor>
    <c:sideWall>
      <c:spPr>
        <a:noFill/>
        <a:ln w="9360">
          <a:noFill/>
        </a:ln>
      </c:spPr>
    </c:sideWall>
    <c:backWall>
      <c:spPr>
        <a:noFill/>
        <a:ln w="9360">
          <a:noFill/>
        </a:ln>
      </c:spPr>
    </c:backWall>
    <c:plotArea>
      <c:bar3DChart>
        <c:barDir val="col"/>
        <c:grouping val="clustered"/>
        <c:varyColors val="0"/>
        <c:ser>
          <c:idx val="0"/>
          <c:order val="0"/>
          <c:tx>
            <c:strRef>
              <c:f>label 0</c:f>
              <c:strCache>
                <c:ptCount val="1"/>
                <c:pt idx="0">
                  <c:v>vo vlastníctve SR</c:v>
                </c:pt>
              </c:strCache>
            </c:strRef>
          </c:tx>
          <c:spPr>
            <a:solidFill>
              <a:srgbClr val="4f81bd">
                <a:alpha val="88000"/>
              </a:srgbClr>
            </a:solidFill>
            <a:ln>
              <a:solidFill>
                <a:srgbClr val="254061"/>
              </a:solidFill>
            </a:ln>
          </c:spPr>
          <c:invertIfNegative val="0"/>
          <c:dLbls>
            <c:numFmt formatCode="General" sourceLinked="1"/>
            <c:showLegendKey val="0"/>
            <c:showVal val="1"/>
            <c:showCatName val="0"/>
            <c:showSerName val="0"/>
            <c:showPercent val="0"/>
            <c:showLeaderLines val="0"/>
          </c:dLbls>
          <c:cat>
            <c:strRef>
              <c:f>categories</c:f>
              <c:strCache>
                <c:ptCount val="6"/>
                <c:pt idx="0">
                  <c:v>2022</c:v>
                </c:pt>
                <c:pt idx="1">
                  <c:v>2020</c:v>
                </c:pt>
                <c:pt idx="2">
                  <c:v>2019</c:v>
                </c:pt>
                <c:pt idx="3">
                  <c:v>2018</c:v>
                </c:pt>
                <c:pt idx="4">
                  <c:v>2017</c:v>
                </c:pt>
                <c:pt idx="5">
                  <c:v>2016</c:v>
                </c:pt>
              </c:strCache>
            </c:strRef>
          </c:cat>
          <c:val>
            <c:numRef>
              <c:f>0</c:f>
              <c:numCache>
                <c:formatCode>General</c:formatCode>
                <c:ptCount val="6"/>
                <c:pt idx="0">
                  <c:v>248633</c:v>
                </c:pt>
                <c:pt idx="1">
                  <c:v>256236</c:v>
                </c:pt>
                <c:pt idx="2">
                  <c:v>254635</c:v>
                </c:pt>
                <c:pt idx="3">
                  <c:v>264071</c:v>
                </c:pt>
                <c:pt idx="4">
                  <c:v>249683</c:v>
                </c:pt>
                <c:pt idx="5">
                  <c:v>265682</c:v>
                </c:pt>
              </c:numCache>
            </c:numRef>
          </c:val>
        </c:ser>
        <c:ser>
          <c:idx val="1"/>
          <c:order val="1"/>
          <c:tx>
            <c:strRef>
              <c:f>label 1</c:f>
              <c:strCache>
                <c:ptCount val="1"/>
                <c:pt idx="0">
                  <c:v>neznámi vlastníci v správe SPF</c:v>
                </c:pt>
              </c:strCache>
            </c:strRef>
          </c:tx>
          <c:spPr>
            <a:solidFill>
              <a:srgbClr val="c0504d">
                <a:alpha val="88000"/>
              </a:srgbClr>
            </a:solidFill>
            <a:ln>
              <a:solidFill>
                <a:srgbClr val="632523"/>
              </a:solidFill>
            </a:ln>
          </c:spPr>
          <c:invertIfNegative val="0"/>
          <c:dLbls>
            <c:numFmt formatCode="General" sourceLinked="1"/>
            <c:showLegendKey val="0"/>
            <c:showVal val="1"/>
            <c:showCatName val="0"/>
            <c:showSerName val="0"/>
            <c:showPercent val="0"/>
            <c:showLeaderLines val="0"/>
          </c:dLbls>
          <c:cat>
            <c:strRef>
              <c:f>categories</c:f>
              <c:strCache>
                <c:ptCount val="6"/>
                <c:pt idx="0">
                  <c:v>2022</c:v>
                </c:pt>
                <c:pt idx="1">
                  <c:v>2020</c:v>
                </c:pt>
                <c:pt idx="2">
                  <c:v>2019</c:v>
                </c:pt>
                <c:pt idx="3">
                  <c:v>2018</c:v>
                </c:pt>
                <c:pt idx="4">
                  <c:v>2017</c:v>
                </c:pt>
                <c:pt idx="5">
                  <c:v>2016</c:v>
                </c:pt>
              </c:strCache>
            </c:strRef>
          </c:cat>
          <c:val>
            <c:numRef>
              <c:f>1</c:f>
              <c:numCache>
                <c:formatCode>General</c:formatCode>
                <c:ptCount val="6"/>
                <c:pt idx="0">
                  <c:v>417104</c:v>
                </c:pt>
                <c:pt idx="1">
                  <c:v>424266</c:v>
                </c:pt>
                <c:pt idx="2">
                  <c:v>430637</c:v>
                </c:pt>
                <c:pt idx="3">
                  <c:v>436568</c:v>
                </c:pt>
                <c:pt idx="4">
                  <c:v>448561</c:v>
                </c:pt>
                <c:pt idx="5">
                  <c:v>454916</c:v>
                </c:pt>
              </c:numCache>
            </c:numRef>
          </c:val>
        </c:ser>
        <c:gapWidth val="84"/>
        <c:shape val="box"/>
        <c:axId val="55929446"/>
        <c:axId val="2139198"/>
        <c:axId val="0"/>
      </c:bar3DChart>
      <c:catAx>
        <c:axId val="55929446"/>
        <c:scaling>
          <c:orientation val="minMax"/>
        </c:scaling>
        <c:delete val="0"/>
        <c:axPos val="b"/>
        <c:numFmt formatCode="MM/DD/YYYY" sourceLinked="1"/>
        <c:majorTickMark val="none"/>
        <c:minorTickMark val="none"/>
        <c:tickLblPos val="nextTo"/>
        <c:spPr>
          <a:ln w="9360">
            <a:noFill/>
          </a:ln>
        </c:spPr>
        <c:txPr>
          <a:bodyPr/>
          <a:lstStyle/>
          <a:p>
            <a:pPr>
              <a:defRPr b="0" sz="900" spc="-1" strike="noStrike">
                <a:solidFill>
                  <a:srgbClr val="bfbfbf"/>
                </a:solidFill>
                <a:latin typeface="Calibri"/>
              </a:defRPr>
            </a:pPr>
          </a:p>
        </c:txPr>
        <c:crossAx val="2139198"/>
        <c:crosses val="autoZero"/>
        <c:auto val="1"/>
        <c:lblAlgn val="ctr"/>
        <c:lblOffset val="100"/>
      </c:catAx>
      <c:valAx>
        <c:axId val="2139198"/>
        <c:scaling>
          <c:orientation val="minMax"/>
        </c:scaling>
        <c:delete val="1"/>
        <c:axPos val="l"/>
        <c:numFmt formatCode="#,##0" sourceLinked="0"/>
        <c:majorTickMark val="out"/>
        <c:minorTickMark val="none"/>
        <c:tickLblPos val="nextTo"/>
        <c:spPr>
          <a:ln w="9360">
            <a:solidFill>
              <a:srgbClr val="f9f9f9"/>
            </a:solidFill>
            <a:round/>
          </a:ln>
        </c:spPr>
        <c:txPr>
          <a:bodyPr/>
          <a:lstStyle/>
          <a:p>
            <a:pPr>
              <a:defRPr b="0" sz="1000" spc="-1" strike="noStrike">
                <a:solidFill>
                  <a:srgbClr val="ffffff"/>
                </a:solidFill>
                <a:latin typeface="Calibri"/>
              </a:defRPr>
            </a:pPr>
          </a:p>
        </c:txPr>
        <c:crossAx val="55929446"/>
        <c:crosses val="autoZero"/>
      </c:valAx>
    </c:plotArea>
    <c:legend>
      <c:legendPos val="t"/>
      <c:overlay val="0"/>
      <c:spPr>
        <a:noFill/>
        <a:ln>
          <a:noFill/>
        </a:ln>
      </c:spPr>
      <c:txPr>
        <a:bodyPr/>
        <a:lstStyle/>
        <a:p>
          <a:pPr>
            <a:defRPr b="0" sz="900" spc="-1" strike="noStrike">
              <a:solidFill>
                <a:srgbClr val="bfbfbf"/>
              </a:solidFill>
              <a:latin typeface="Calibri"/>
            </a:defRPr>
          </a:pPr>
        </a:p>
      </c:txPr>
    </c:legend>
    <c:plotVisOnly val="1"/>
    <c:dispBlanksAs val="gap"/>
  </c:chart>
  <c:spPr>
    <a:solidFill>
      <a:srgbClr val="404040"/>
    </a:solidFill>
    <a:ln w="6480">
      <a:solidFill>
        <a:srgbClr val="8b8b8b"/>
      </a:solidFill>
      <a:round/>
    </a:ln>
  </c:spPr>
</c:chartSpace>
</file>

<file path=ppt/charts/chart3.xml><?xml version="1.0" encoding="utf-8"?>
<c:chartSpace xmlns:c="http://schemas.openxmlformats.org/drawingml/2006/chart" xmlns:a="http://schemas.openxmlformats.org/drawingml/2006/main" xmlns:r="http://schemas.openxmlformats.org/officeDocument/2006/relationships">
  <c:lang val="en-US"/>
  <c:roundedCorners val="0"/>
  <c:chart>
    <c:plotArea>
      <c:lineChart>
        <c:grouping val="standard"/>
        <c:varyColors val="0"/>
        <c:ser>
          <c:idx val="0"/>
          <c:order val="0"/>
          <c:tx>
            <c:strRef>
              <c:f>label 0</c:f>
              <c:strCache>
                <c:ptCount val="1"/>
                <c:pt idx="0">
                  <c:v>vo vlastníctve SR</c:v>
                </c:pt>
              </c:strCache>
            </c:strRef>
          </c:tx>
          <c:spPr>
            <a:solidFill>
              <a:srgbClr val="4f81bd"/>
            </a:solidFill>
            <a:ln w="22320">
              <a:solidFill>
                <a:srgbClr val="4f81bd"/>
              </a:solidFill>
              <a:round/>
            </a:ln>
          </c:spPr>
          <c:marker>
            <c:symbol val="none"/>
          </c:marker>
          <c:dLbls>
            <c:numFmt formatCode="General" sourceLinked="1"/>
            <c:dLblPos val="ctr"/>
            <c:showLegendKey val="0"/>
            <c:showVal val="1"/>
            <c:showCatName val="0"/>
            <c:showSerName val="0"/>
            <c:showPercent val="0"/>
            <c:showLeaderLines val="0"/>
          </c:dLbls>
          <c:cat>
            <c:strRef>
              <c:f>categories</c:f>
              <c:strCache>
                <c:ptCount val="6"/>
                <c:pt idx="0">
                  <c:v>2022</c:v>
                </c:pt>
                <c:pt idx="1">
                  <c:v>2020</c:v>
                </c:pt>
                <c:pt idx="2">
                  <c:v>2019</c:v>
                </c:pt>
                <c:pt idx="3">
                  <c:v>2018</c:v>
                </c:pt>
                <c:pt idx="4">
                  <c:v>2017</c:v>
                </c:pt>
                <c:pt idx="5">
                  <c:v>2016</c:v>
                </c:pt>
              </c:strCache>
            </c:strRef>
          </c:cat>
          <c:val>
            <c:numRef>
              <c:f>0</c:f>
              <c:numCache>
                <c:formatCode>General</c:formatCode>
                <c:ptCount val="6"/>
                <c:pt idx="0">
                  <c:v>248633</c:v>
                </c:pt>
                <c:pt idx="1">
                  <c:v>256236</c:v>
                </c:pt>
                <c:pt idx="2">
                  <c:v>254635</c:v>
                </c:pt>
                <c:pt idx="3">
                  <c:v>264071</c:v>
                </c:pt>
                <c:pt idx="4">
                  <c:v>249683</c:v>
                </c:pt>
                <c:pt idx="5">
                  <c:v>265682</c:v>
                </c:pt>
              </c:numCache>
            </c:numRef>
          </c:val>
          <c:smooth val="0"/>
        </c:ser>
        <c:ser>
          <c:idx val="1"/>
          <c:order val="1"/>
          <c:tx>
            <c:strRef>
              <c:f>label 1</c:f>
              <c:strCache>
                <c:ptCount val="1"/>
                <c:pt idx="0">
                  <c:v>neznámi vlastníci v správe SPF</c:v>
                </c:pt>
              </c:strCache>
            </c:strRef>
          </c:tx>
          <c:spPr>
            <a:solidFill>
              <a:srgbClr val="c0504d"/>
            </a:solidFill>
            <a:ln w="22320">
              <a:solidFill>
                <a:srgbClr val="c0504d"/>
              </a:solidFill>
              <a:round/>
            </a:ln>
          </c:spPr>
          <c:marker>
            <c:symbol val="none"/>
          </c:marker>
          <c:dLbls>
            <c:numFmt formatCode="General" sourceLinked="1"/>
            <c:dLblPos val="ctr"/>
            <c:showLegendKey val="0"/>
            <c:showVal val="1"/>
            <c:showCatName val="0"/>
            <c:showSerName val="0"/>
            <c:showPercent val="0"/>
            <c:showLeaderLines val="0"/>
          </c:dLbls>
          <c:cat>
            <c:strRef>
              <c:f>categories</c:f>
              <c:strCache>
                <c:ptCount val="6"/>
                <c:pt idx="0">
                  <c:v>2022</c:v>
                </c:pt>
                <c:pt idx="1">
                  <c:v>2020</c:v>
                </c:pt>
                <c:pt idx="2">
                  <c:v>2019</c:v>
                </c:pt>
                <c:pt idx="3">
                  <c:v>2018</c:v>
                </c:pt>
                <c:pt idx="4">
                  <c:v>2017</c:v>
                </c:pt>
                <c:pt idx="5">
                  <c:v>2016</c:v>
                </c:pt>
              </c:strCache>
            </c:strRef>
          </c:cat>
          <c:val>
            <c:numRef>
              <c:f>1</c:f>
              <c:numCache>
                <c:formatCode>General</c:formatCode>
                <c:ptCount val="6"/>
                <c:pt idx="0">
                  <c:v>417104</c:v>
                </c:pt>
                <c:pt idx="1">
                  <c:v>424266</c:v>
                </c:pt>
                <c:pt idx="2">
                  <c:v>430637</c:v>
                </c:pt>
                <c:pt idx="3">
                  <c:v>436568</c:v>
                </c:pt>
                <c:pt idx="4">
                  <c:v>448561</c:v>
                </c:pt>
                <c:pt idx="5">
                  <c:v>454916</c:v>
                </c:pt>
              </c:numCache>
            </c:numRef>
          </c:val>
          <c:smooth val="0"/>
        </c:ser>
        <c:hiLowLines>
          <c:spPr>
            <a:ln>
              <a:noFill/>
            </a:ln>
          </c:spPr>
        </c:hiLowLines>
        <c:marker val="0"/>
        <c:axId val="55288975"/>
        <c:axId val="92632228"/>
      </c:lineChart>
      <c:catAx>
        <c:axId val="55288975"/>
        <c:scaling>
          <c:orientation val="minMax"/>
        </c:scaling>
        <c:delete val="0"/>
        <c:axPos val="b"/>
        <c:numFmt formatCode="MM/DD/YYYY" sourceLinked="1"/>
        <c:majorTickMark val="none"/>
        <c:minorTickMark val="none"/>
        <c:tickLblPos val="nextTo"/>
        <c:spPr>
          <a:ln w="9360">
            <a:solidFill>
              <a:srgbClr val="d9d9d9"/>
            </a:solidFill>
            <a:round/>
          </a:ln>
        </c:spPr>
        <c:txPr>
          <a:bodyPr/>
          <a:lstStyle/>
          <a:p>
            <a:pPr>
              <a:defRPr b="0" sz="900" spc="15" strike="noStrike">
                <a:solidFill>
                  <a:srgbClr val="595959"/>
                </a:solidFill>
                <a:latin typeface="Calibri"/>
              </a:defRPr>
            </a:pPr>
          </a:p>
        </c:txPr>
        <c:crossAx val="92632228"/>
        <c:crosses val="autoZero"/>
        <c:auto val="1"/>
        <c:lblAlgn val="ctr"/>
        <c:lblOffset val="100"/>
      </c:catAx>
      <c:valAx>
        <c:axId val="92632228"/>
        <c:scaling>
          <c:orientation val="minMax"/>
        </c:scaling>
        <c:delete val="0"/>
        <c:axPos val="l"/>
        <c:numFmt formatCode="#,##0" sourceLinked="0"/>
        <c:majorTickMark val="none"/>
        <c:minorTickMark val="none"/>
        <c:tickLblPos val="nextTo"/>
        <c:spPr>
          <a:ln w="9360">
            <a:noFill/>
          </a:ln>
        </c:spPr>
        <c:txPr>
          <a:bodyPr/>
          <a:lstStyle/>
          <a:p>
            <a:pPr>
              <a:defRPr b="0" sz="900" spc="15" strike="noStrike">
                <a:solidFill>
                  <a:srgbClr val="595959"/>
                </a:solidFill>
                <a:latin typeface="Calibri"/>
              </a:defRPr>
            </a:pPr>
          </a:p>
        </c:txPr>
        <c:crossAx val="55288975"/>
        <c:crosses val="autoZero"/>
        <c:crossBetween val="midCat"/>
      </c:valAx>
      <c:spPr>
        <a:gradFill>
          <a:gsLst>
            <a:gs pos="0">
              <a:srgbClr val="ffffff"/>
            </a:gs>
            <a:gs pos="100000">
              <a:srgbClr val="f2f2f2"/>
            </a:gs>
          </a:gsLst>
          <a:lin ang="5400000"/>
        </a:gradFill>
        <a:ln>
          <a:noFill/>
        </a:ln>
      </c:spPr>
    </c:plotArea>
    <c:legend>
      <c:legendPos val="b"/>
      <c:overlay val="0"/>
      <c:spPr>
        <a:noFill/>
        <a:ln>
          <a:noFill/>
        </a:ln>
      </c:spPr>
      <c:txPr>
        <a:bodyPr/>
        <a:lstStyle/>
        <a:p>
          <a:pPr>
            <a:defRPr b="0" sz="900" spc="-1" strike="noStrike">
              <a:solidFill>
                <a:srgbClr val="595959"/>
              </a:solidFill>
              <a:latin typeface="Calibri"/>
            </a:defRPr>
          </a:pPr>
        </a:p>
      </c:txPr>
    </c:legend>
    <c:plotVisOnly val="1"/>
    <c:dispBlanksAs val="gap"/>
  </c:chart>
  <c:spPr>
    <a:solidFill>
      <a:srgbClr val="ffffff"/>
    </a:solidFill>
    <a:ln w="9360">
      <a:solidFill>
        <a:srgbClr val="d9d9d9"/>
      </a:solidFill>
      <a:round/>
    </a:ln>
  </c:spPr>
</c:chartSpace>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PlaceHolder 1"/>
          <p:cNvSpPr>
            <a:spLocks noGrp="1"/>
          </p:cNvSpPr>
          <p:nvPr>
            <p:ph type="sldImg"/>
          </p:nvPr>
        </p:nvSpPr>
        <p:spPr>
          <a:xfrm>
            <a:off x="216000" y="812520"/>
            <a:ext cx="7127280" cy="4008960"/>
          </a:xfrm>
          <a:prstGeom prst="rect">
            <a:avLst/>
          </a:prstGeom>
        </p:spPr>
        <p:txBody>
          <a:bodyPr lIns="0" rIns="0" tIns="0" bIns="0" anchor="ctr"/>
          <a:p>
            <a:r>
              <a:rPr b="0" lang="sk-SK" sz="1800" spc="-1" strike="noStrike">
                <a:solidFill>
                  <a:srgbClr val="ffffff"/>
                </a:solidFill>
                <a:latin typeface="Calibri"/>
              </a:rPr>
              <a:t>Click to move the slide</a:t>
            </a:r>
            <a:endParaRPr b="0" lang="sk-SK" sz="1800" spc="-1" strike="noStrike">
              <a:solidFill>
                <a:srgbClr val="ffffff"/>
              </a:solidFill>
              <a:latin typeface="Calibri"/>
            </a:endParaRPr>
          </a:p>
        </p:txBody>
      </p:sp>
      <p:sp>
        <p:nvSpPr>
          <p:cNvPr id="125" name="PlaceHolder 2"/>
          <p:cNvSpPr>
            <a:spLocks noGrp="1"/>
          </p:cNvSpPr>
          <p:nvPr>
            <p:ph type="body"/>
          </p:nvPr>
        </p:nvSpPr>
        <p:spPr>
          <a:xfrm>
            <a:off x="756000" y="5078520"/>
            <a:ext cx="6047640" cy="4811040"/>
          </a:xfrm>
          <a:prstGeom prst="rect">
            <a:avLst/>
          </a:prstGeom>
        </p:spPr>
        <p:txBody>
          <a:bodyPr lIns="0" rIns="0" tIns="0" bIns="0"/>
          <a:p>
            <a:r>
              <a:rPr b="0" lang="en-US" sz="2000" spc="-1" strike="noStrike">
                <a:latin typeface="Arial"/>
              </a:rPr>
              <a:t>Click to edit the notes format</a:t>
            </a:r>
            <a:endParaRPr b="0" lang="en-US" sz="2000" spc="-1" strike="noStrike">
              <a:latin typeface="Arial"/>
            </a:endParaRPr>
          </a:p>
        </p:txBody>
      </p:sp>
      <p:sp>
        <p:nvSpPr>
          <p:cNvPr id="126" name="PlaceHolder 3"/>
          <p:cNvSpPr>
            <a:spLocks noGrp="1"/>
          </p:cNvSpPr>
          <p:nvPr>
            <p:ph type="hdr"/>
          </p:nvPr>
        </p:nvSpPr>
        <p:spPr>
          <a:xfrm>
            <a:off x="0" y="0"/>
            <a:ext cx="3280680" cy="534240"/>
          </a:xfrm>
          <a:prstGeom prst="rect">
            <a:avLst/>
          </a:prstGeom>
        </p:spPr>
        <p:txBody>
          <a:bodyPr lIns="0" rIns="0" tIns="0" bIns="0"/>
          <a:p>
            <a:r>
              <a:rPr b="0" lang="en-US" sz="1400" spc="-1" strike="noStrike">
                <a:latin typeface="Times New Roman"/>
              </a:rPr>
              <a:t>&lt;header&gt;</a:t>
            </a:r>
            <a:endParaRPr b="0" lang="en-US" sz="1400" spc="-1" strike="noStrike">
              <a:latin typeface="Times New Roman"/>
            </a:endParaRPr>
          </a:p>
        </p:txBody>
      </p:sp>
      <p:sp>
        <p:nvSpPr>
          <p:cNvPr id="127" name="PlaceHolder 4"/>
          <p:cNvSpPr>
            <a:spLocks noGrp="1"/>
          </p:cNvSpPr>
          <p:nvPr>
            <p:ph type="dt"/>
          </p:nvPr>
        </p:nvSpPr>
        <p:spPr>
          <a:xfrm>
            <a:off x="4278960" y="0"/>
            <a:ext cx="3280680" cy="534240"/>
          </a:xfrm>
          <a:prstGeom prst="rect">
            <a:avLst/>
          </a:prstGeom>
        </p:spPr>
        <p:txBody>
          <a:bodyPr lIns="0" rIns="0" tIns="0" bIns="0"/>
          <a:p>
            <a:pPr algn="r"/>
            <a:r>
              <a:rPr b="0" lang="en-US" sz="1400" spc="-1" strike="noStrike">
                <a:latin typeface="Times New Roman"/>
              </a:rPr>
              <a:t>&lt;date/time&gt;</a:t>
            </a:r>
            <a:endParaRPr b="0" lang="en-US" sz="1400" spc="-1" strike="noStrike">
              <a:latin typeface="Times New Roman"/>
            </a:endParaRPr>
          </a:p>
        </p:txBody>
      </p:sp>
      <p:sp>
        <p:nvSpPr>
          <p:cNvPr id="128" name="PlaceHolder 5"/>
          <p:cNvSpPr>
            <a:spLocks noGrp="1"/>
          </p:cNvSpPr>
          <p:nvPr>
            <p:ph type="ftr"/>
          </p:nvPr>
        </p:nvSpPr>
        <p:spPr>
          <a:xfrm>
            <a:off x="0" y="10157400"/>
            <a:ext cx="3280680" cy="534240"/>
          </a:xfrm>
          <a:prstGeom prst="rect">
            <a:avLst/>
          </a:prstGeom>
        </p:spPr>
        <p:txBody>
          <a:bodyPr lIns="0" rIns="0" tIns="0" bIns="0" anchor="b"/>
          <a:p>
            <a:r>
              <a:rPr b="0" lang="en-US" sz="1400" spc="-1" strike="noStrike">
                <a:latin typeface="Times New Roman"/>
              </a:rPr>
              <a:t>&lt;footer&gt;</a:t>
            </a:r>
            <a:endParaRPr b="0" lang="en-US" sz="1400" spc="-1" strike="noStrike">
              <a:latin typeface="Times New Roman"/>
            </a:endParaRPr>
          </a:p>
        </p:txBody>
      </p:sp>
      <p:sp>
        <p:nvSpPr>
          <p:cNvPr id="129" name="PlaceHolder 6"/>
          <p:cNvSpPr>
            <a:spLocks noGrp="1"/>
          </p:cNvSpPr>
          <p:nvPr>
            <p:ph type="sldNum"/>
          </p:nvPr>
        </p:nvSpPr>
        <p:spPr>
          <a:xfrm>
            <a:off x="4278960" y="10157400"/>
            <a:ext cx="3280680" cy="534240"/>
          </a:xfrm>
          <a:prstGeom prst="rect">
            <a:avLst/>
          </a:prstGeom>
        </p:spPr>
        <p:txBody>
          <a:bodyPr lIns="0" rIns="0" tIns="0" bIns="0" anchor="b"/>
          <a:p>
            <a:pPr algn="r"/>
            <a:fld id="{5C06D88F-A2D6-46BB-93A5-D6798B6031D8}"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PlaceHolder 1"/>
          <p:cNvSpPr>
            <a:spLocks noGrp="1"/>
          </p:cNvSpPr>
          <p:nvPr>
            <p:ph type="sldImg"/>
          </p:nvPr>
        </p:nvSpPr>
        <p:spPr>
          <a:xfrm>
            <a:off x="1143000" y="685800"/>
            <a:ext cx="4571640" cy="3428640"/>
          </a:xfrm>
          <a:prstGeom prst="rect">
            <a:avLst/>
          </a:prstGeom>
        </p:spPr>
      </p:sp>
      <p:sp>
        <p:nvSpPr>
          <p:cNvPr id="184" name="PlaceHolder 2"/>
          <p:cNvSpPr>
            <a:spLocks noGrp="1"/>
          </p:cNvSpPr>
          <p:nvPr>
            <p:ph type="body"/>
          </p:nvPr>
        </p:nvSpPr>
        <p:spPr>
          <a:xfrm>
            <a:off x="685800" y="4343400"/>
            <a:ext cx="5486040" cy="4114440"/>
          </a:xfrm>
          <a:prstGeom prst="rect">
            <a:avLst/>
          </a:prstGeom>
        </p:spPr>
        <p:txBody>
          <a:bodyPr/>
          <a:p>
            <a:pPr marL="216000" indent="-216000">
              <a:lnSpc>
                <a:spcPct val="100000"/>
              </a:lnSpc>
            </a:pPr>
            <a:r>
              <a:rPr b="0" lang="en-US" sz="2000" spc="-1" strike="noStrike">
                <a:latin typeface="Arial"/>
              </a:rPr>
              <a:t>Vyber si, ktorý graf sa ti najviac páči – obsahovo je to to isté</a:t>
            </a:r>
            <a:endParaRPr b="0" lang="en-US" sz="2000" spc="-1" strike="noStrike">
              <a:latin typeface="Arial"/>
            </a:endParaRPr>
          </a:p>
        </p:txBody>
      </p:sp>
      <p:sp>
        <p:nvSpPr>
          <p:cNvPr id="185" name="TextShape 3"/>
          <p:cNvSpPr txBox="1"/>
          <p:nvPr/>
        </p:nvSpPr>
        <p:spPr>
          <a:xfrm>
            <a:off x="3884760" y="8685360"/>
            <a:ext cx="2971440" cy="456840"/>
          </a:xfrm>
          <a:prstGeom prst="rect">
            <a:avLst/>
          </a:prstGeom>
          <a:noFill/>
          <a:ln>
            <a:noFill/>
          </a:ln>
        </p:spPr>
        <p:txBody>
          <a:bodyPr anchor="b"/>
          <a:p>
            <a:pPr algn="r">
              <a:lnSpc>
                <a:spcPct val="100000"/>
              </a:lnSpc>
            </a:pPr>
            <a:fld id="{9003F89B-AF90-473E-A780-782813E8842B}" type="slidenum">
              <a:rPr b="0" lang="en-US" sz="1200" spc="-1" strike="noStrike">
                <a:solidFill>
                  <a:srgbClr val="000000"/>
                </a:solidFill>
                <a:latin typeface="+mn-lt"/>
                <a:ea typeface="+mn-ea"/>
              </a:rPr>
              <a:t>&lt;number&gt;</a:t>
            </a:fld>
            <a:endParaRPr b="0" lang="en-US"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27" name="PlaceHolder 2"/>
          <p:cNvSpPr>
            <a:spLocks noGrp="1"/>
          </p:cNvSpPr>
          <p:nvPr>
            <p:ph type="body"/>
          </p:nvPr>
        </p:nvSpPr>
        <p:spPr>
          <a:xfrm>
            <a:off x="457200" y="1600200"/>
            <a:ext cx="822924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28" name="PlaceHolder 3"/>
          <p:cNvSpPr>
            <a:spLocks noGrp="1"/>
          </p:cNvSpPr>
          <p:nvPr>
            <p:ph type="body"/>
          </p:nvPr>
        </p:nvSpPr>
        <p:spPr>
          <a:xfrm>
            <a:off x="457200" y="3964320"/>
            <a:ext cx="822924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30" name="PlaceHolder 2"/>
          <p:cNvSpPr>
            <a:spLocks noGrp="1"/>
          </p:cNvSpPr>
          <p:nvPr>
            <p:ph type="body"/>
          </p:nvPr>
        </p:nvSpPr>
        <p:spPr>
          <a:xfrm>
            <a:off x="45720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31" name="PlaceHolder 3"/>
          <p:cNvSpPr>
            <a:spLocks noGrp="1"/>
          </p:cNvSpPr>
          <p:nvPr>
            <p:ph type="body"/>
          </p:nvPr>
        </p:nvSpPr>
        <p:spPr>
          <a:xfrm>
            <a:off x="467424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32" name="PlaceHolder 4"/>
          <p:cNvSpPr>
            <a:spLocks noGrp="1"/>
          </p:cNvSpPr>
          <p:nvPr>
            <p:ph type="body"/>
          </p:nvPr>
        </p:nvSpPr>
        <p:spPr>
          <a:xfrm>
            <a:off x="457200" y="396432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33" name="PlaceHolder 5"/>
          <p:cNvSpPr>
            <a:spLocks noGrp="1"/>
          </p:cNvSpPr>
          <p:nvPr>
            <p:ph type="body"/>
          </p:nvPr>
        </p:nvSpPr>
        <p:spPr>
          <a:xfrm>
            <a:off x="4674240" y="396432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35" name="PlaceHolder 2"/>
          <p:cNvSpPr>
            <a:spLocks noGrp="1"/>
          </p:cNvSpPr>
          <p:nvPr>
            <p:ph type="body"/>
          </p:nvPr>
        </p:nvSpPr>
        <p:spPr>
          <a:xfrm>
            <a:off x="457200" y="160020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36" name="PlaceHolder 3"/>
          <p:cNvSpPr>
            <a:spLocks noGrp="1"/>
          </p:cNvSpPr>
          <p:nvPr>
            <p:ph type="body"/>
          </p:nvPr>
        </p:nvSpPr>
        <p:spPr>
          <a:xfrm>
            <a:off x="3239640" y="160020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37" name="PlaceHolder 4"/>
          <p:cNvSpPr>
            <a:spLocks noGrp="1"/>
          </p:cNvSpPr>
          <p:nvPr>
            <p:ph type="body"/>
          </p:nvPr>
        </p:nvSpPr>
        <p:spPr>
          <a:xfrm>
            <a:off x="6022080" y="160020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38" name="PlaceHolder 5"/>
          <p:cNvSpPr>
            <a:spLocks noGrp="1"/>
          </p:cNvSpPr>
          <p:nvPr>
            <p:ph type="body"/>
          </p:nvPr>
        </p:nvSpPr>
        <p:spPr>
          <a:xfrm>
            <a:off x="457200" y="396432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39" name="PlaceHolder 6"/>
          <p:cNvSpPr>
            <a:spLocks noGrp="1"/>
          </p:cNvSpPr>
          <p:nvPr>
            <p:ph type="body"/>
          </p:nvPr>
        </p:nvSpPr>
        <p:spPr>
          <a:xfrm>
            <a:off x="3239640" y="396432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40" name="PlaceHolder 7"/>
          <p:cNvSpPr>
            <a:spLocks noGrp="1"/>
          </p:cNvSpPr>
          <p:nvPr>
            <p:ph type="body"/>
          </p:nvPr>
        </p:nvSpPr>
        <p:spPr>
          <a:xfrm>
            <a:off x="6022080" y="396432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48" name="PlaceHolder 2"/>
          <p:cNvSpPr>
            <a:spLocks noGrp="1"/>
          </p:cNvSpPr>
          <p:nvPr>
            <p:ph type="subTitle"/>
          </p:nvPr>
        </p:nvSpPr>
        <p:spPr>
          <a:xfrm>
            <a:off x="457200" y="1600200"/>
            <a:ext cx="8229240" cy="452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50" name="PlaceHolder 2"/>
          <p:cNvSpPr>
            <a:spLocks noGrp="1"/>
          </p:cNvSpPr>
          <p:nvPr>
            <p:ph type="body"/>
          </p:nvPr>
        </p:nvSpPr>
        <p:spPr>
          <a:xfrm>
            <a:off x="457200" y="1600200"/>
            <a:ext cx="8229240" cy="4525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52" name="PlaceHolder 2"/>
          <p:cNvSpPr>
            <a:spLocks noGrp="1"/>
          </p:cNvSpPr>
          <p:nvPr>
            <p:ph type="body"/>
          </p:nvPr>
        </p:nvSpPr>
        <p:spPr>
          <a:xfrm>
            <a:off x="457200" y="1600200"/>
            <a:ext cx="4015800" cy="4525560"/>
          </a:xfrm>
          <a:prstGeom prst="rect">
            <a:avLst/>
          </a:prstGeom>
        </p:spPr>
        <p:txBody>
          <a:bodyPr lIns="0" rIns="0" tIns="0" bIns="0">
            <a:normAutofit/>
          </a:bodyPr>
          <a:p>
            <a:endParaRPr b="0" lang="sk-SK" sz="3200" spc="-1" strike="noStrike">
              <a:solidFill>
                <a:srgbClr val="ffffff"/>
              </a:solidFill>
              <a:latin typeface="Calibri"/>
            </a:endParaRPr>
          </a:p>
        </p:txBody>
      </p:sp>
      <p:sp>
        <p:nvSpPr>
          <p:cNvPr id="53" name="PlaceHolder 3"/>
          <p:cNvSpPr>
            <a:spLocks noGrp="1"/>
          </p:cNvSpPr>
          <p:nvPr>
            <p:ph type="body"/>
          </p:nvPr>
        </p:nvSpPr>
        <p:spPr>
          <a:xfrm>
            <a:off x="4674240" y="1600200"/>
            <a:ext cx="4015800" cy="4525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457200" y="274680"/>
            <a:ext cx="8229240" cy="52977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57" name="PlaceHolder 2"/>
          <p:cNvSpPr>
            <a:spLocks noGrp="1"/>
          </p:cNvSpPr>
          <p:nvPr>
            <p:ph type="body"/>
          </p:nvPr>
        </p:nvSpPr>
        <p:spPr>
          <a:xfrm>
            <a:off x="45720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58" name="PlaceHolder 3"/>
          <p:cNvSpPr>
            <a:spLocks noGrp="1"/>
          </p:cNvSpPr>
          <p:nvPr>
            <p:ph type="body"/>
          </p:nvPr>
        </p:nvSpPr>
        <p:spPr>
          <a:xfrm>
            <a:off x="4674240" y="1600200"/>
            <a:ext cx="4015800" cy="4525560"/>
          </a:xfrm>
          <a:prstGeom prst="rect">
            <a:avLst/>
          </a:prstGeom>
        </p:spPr>
        <p:txBody>
          <a:bodyPr lIns="0" rIns="0" tIns="0" bIns="0">
            <a:normAutofit/>
          </a:bodyPr>
          <a:p>
            <a:endParaRPr b="0" lang="sk-SK" sz="3200" spc="-1" strike="noStrike">
              <a:solidFill>
                <a:srgbClr val="ffffff"/>
              </a:solidFill>
              <a:latin typeface="Calibri"/>
            </a:endParaRPr>
          </a:p>
        </p:txBody>
      </p:sp>
      <p:sp>
        <p:nvSpPr>
          <p:cNvPr id="59" name="PlaceHolder 4"/>
          <p:cNvSpPr>
            <a:spLocks noGrp="1"/>
          </p:cNvSpPr>
          <p:nvPr>
            <p:ph type="body"/>
          </p:nvPr>
        </p:nvSpPr>
        <p:spPr>
          <a:xfrm>
            <a:off x="457200" y="396432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6" name="PlaceHolder 2"/>
          <p:cNvSpPr>
            <a:spLocks noGrp="1"/>
          </p:cNvSpPr>
          <p:nvPr>
            <p:ph type="subTitle"/>
          </p:nvPr>
        </p:nvSpPr>
        <p:spPr>
          <a:xfrm>
            <a:off x="457200" y="1600200"/>
            <a:ext cx="8229240" cy="452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61" name="PlaceHolder 2"/>
          <p:cNvSpPr>
            <a:spLocks noGrp="1"/>
          </p:cNvSpPr>
          <p:nvPr>
            <p:ph type="body"/>
          </p:nvPr>
        </p:nvSpPr>
        <p:spPr>
          <a:xfrm>
            <a:off x="457200" y="1600200"/>
            <a:ext cx="4015800" cy="4525560"/>
          </a:xfrm>
          <a:prstGeom prst="rect">
            <a:avLst/>
          </a:prstGeom>
        </p:spPr>
        <p:txBody>
          <a:bodyPr lIns="0" rIns="0" tIns="0" bIns="0">
            <a:normAutofit/>
          </a:bodyPr>
          <a:p>
            <a:endParaRPr b="0" lang="sk-SK" sz="3200" spc="-1" strike="noStrike">
              <a:solidFill>
                <a:srgbClr val="ffffff"/>
              </a:solidFill>
              <a:latin typeface="Calibri"/>
            </a:endParaRPr>
          </a:p>
        </p:txBody>
      </p:sp>
      <p:sp>
        <p:nvSpPr>
          <p:cNvPr id="62" name="PlaceHolder 3"/>
          <p:cNvSpPr>
            <a:spLocks noGrp="1"/>
          </p:cNvSpPr>
          <p:nvPr>
            <p:ph type="body"/>
          </p:nvPr>
        </p:nvSpPr>
        <p:spPr>
          <a:xfrm>
            <a:off x="467424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63" name="PlaceHolder 4"/>
          <p:cNvSpPr>
            <a:spLocks noGrp="1"/>
          </p:cNvSpPr>
          <p:nvPr>
            <p:ph type="body"/>
          </p:nvPr>
        </p:nvSpPr>
        <p:spPr>
          <a:xfrm>
            <a:off x="4674240" y="396432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65" name="PlaceHolder 2"/>
          <p:cNvSpPr>
            <a:spLocks noGrp="1"/>
          </p:cNvSpPr>
          <p:nvPr>
            <p:ph type="body"/>
          </p:nvPr>
        </p:nvSpPr>
        <p:spPr>
          <a:xfrm>
            <a:off x="45720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66" name="PlaceHolder 3"/>
          <p:cNvSpPr>
            <a:spLocks noGrp="1"/>
          </p:cNvSpPr>
          <p:nvPr>
            <p:ph type="body"/>
          </p:nvPr>
        </p:nvSpPr>
        <p:spPr>
          <a:xfrm>
            <a:off x="467424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67" name="PlaceHolder 4"/>
          <p:cNvSpPr>
            <a:spLocks noGrp="1"/>
          </p:cNvSpPr>
          <p:nvPr>
            <p:ph type="body"/>
          </p:nvPr>
        </p:nvSpPr>
        <p:spPr>
          <a:xfrm>
            <a:off x="457200" y="3964320"/>
            <a:ext cx="822924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69" name="PlaceHolder 2"/>
          <p:cNvSpPr>
            <a:spLocks noGrp="1"/>
          </p:cNvSpPr>
          <p:nvPr>
            <p:ph type="body"/>
          </p:nvPr>
        </p:nvSpPr>
        <p:spPr>
          <a:xfrm>
            <a:off x="457200" y="1600200"/>
            <a:ext cx="822924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70" name="PlaceHolder 3"/>
          <p:cNvSpPr>
            <a:spLocks noGrp="1"/>
          </p:cNvSpPr>
          <p:nvPr>
            <p:ph type="body"/>
          </p:nvPr>
        </p:nvSpPr>
        <p:spPr>
          <a:xfrm>
            <a:off x="457200" y="3964320"/>
            <a:ext cx="822924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72" name="PlaceHolder 2"/>
          <p:cNvSpPr>
            <a:spLocks noGrp="1"/>
          </p:cNvSpPr>
          <p:nvPr>
            <p:ph type="body"/>
          </p:nvPr>
        </p:nvSpPr>
        <p:spPr>
          <a:xfrm>
            <a:off x="45720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73" name="PlaceHolder 3"/>
          <p:cNvSpPr>
            <a:spLocks noGrp="1"/>
          </p:cNvSpPr>
          <p:nvPr>
            <p:ph type="body"/>
          </p:nvPr>
        </p:nvSpPr>
        <p:spPr>
          <a:xfrm>
            <a:off x="467424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74" name="PlaceHolder 4"/>
          <p:cNvSpPr>
            <a:spLocks noGrp="1"/>
          </p:cNvSpPr>
          <p:nvPr>
            <p:ph type="body"/>
          </p:nvPr>
        </p:nvSpPr>
        <p:spPr>
          <a:xfrm>
            <a:off x="457200" y="396432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75" name="PlaceHolder 5"/>
          <p:cNvSpPr>
            <a:spLocks noGrp="1"/>
          </p:cNvSpPr>
          <p:nvPr>
            <p:ph type="body"/>
          </p:nvPr>
        </p:nvSpPr>
        <p:spPr>
          <a:xfrm>
            <a:off x="4674240" y="396432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77" name="PlaceHolder 2"/>
          <p:cNvSpPr>
            <a:spLocks noGrp="1"/>
          </p:cNvSpPr>
          <p:nvPr>
            <p:ph type="body"/>
          </p:nvPr>
        </p:nvSpPr>
        <p:spPr>
          <a:xfrm>
            <a:off x="457200" y="160020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78" name="PlaceHolder 3"/>
          <p:cNvSpPr>
            <a:spLocks noGrp="1"/>
          </p:cNvSpPr>
          <p:nvPr>
            <p:ph type="body"/>
          </p:nvPr>
        </p:nvSpPr>
        <p:spPr>
          <a:xfrm>
            <a:off x="3239640" y="160020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79" name="PlaceHolder 4"/>
          <p:cNvSpPr>
            <a:spLocks noGrp="1"/>
          </p:cNvSpPr>
          <p:nvPr>
            <p:ph type="body"/>
          </p:nvPr>
        </p:nvSpPr>
        <p:spPr>
          <a:xfrm>
            <a:off x="6022080" y="160020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80" name="PlaceHolder 5"/>
          <p:cNvSpPr>
            <a:spLocks noGrp="1"/>
          </p:cNvSpPr>
          <p:nvPr>
            <p:ph type="body"/>
          </p:nvPr>
        </p:nvSpPr>
        <p:spPr>
          <a:xfrm>
            <a:off x="457200" y="396432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81" name="PlaceHolder 6"/>
          <p:cNvSpPr>
            <a:spLocks noGrp="1"/>
          </p:cNvSpPr>
          <p:nvPr>
            <p:ph type="body"/>
          </p:nvPr>
        </p:nvSpPr>
        <p:spPr>
          <a:xfrm>
            <a:off x="3239640" y="396432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82" name="PlaceHolder 7"/>
          <p:cNvSpPr>
            <a:spLocks noGrp="1"/>
          </p:cNvSpPr>
          <p:nvPr>
            <p:ph type="body"/>
          </p:nvPr>
        </p:nvSpPr>
        <p:spPr>
          <a:xfrm>
            <a:off x="6022080" y="396432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89" name="PlaceHolder 2"/>
          <p:cNvSpPr>
            <a:spLocks noGrp="1"/>
          </p:cNvSpPr>
          <p:nvPr>
            <p:ph type="subTitle"/>
          </p:nvPr>
        </p:nvSpPr>
        <p:spPr>
          <a:xfrm>
            <a:off x="457200" y="1600200"/>
            <a:ext cx="8229240" cy="45255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91" name="PlaceHolder 2"/>
          <p:cNvSpPr>
            <a:spLocks noGrp="1"/>
          </p:cNvSpPr>
          <p:nvPr>
            <p:ph type="body"/>
          </p:nvPr>
        </p:nvSpPr>
        <p:spPr>
          <a:xfrm>
            <a:off x="457200" y="1600200"/>
            <a:ext cx="8229240" cy="4525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93" name="PlaceHolder 2"/>
          <p:cNvSpPr>
            <a:spLocks noGrp="1"/>
          </p:cNvSpPr>
          <p:nvPr>
            <p:ph type="body"/>
          </p:nvPr>
        </p:nvSpPr>
        <p:spPr>
          <a:xfrm>
            <a:off x="457200" y="1600200"/>
            <a:ext cx="4015800" cy="4525560"/>
          </a:xfrm>
          <a:prstGeom prst="rect">
            <a:avLst/>
          </a:prstGeom>
        </p:spPr>
        <p:txBody>
          <a:bodyPr lIns="0" rIns="0" tIns="0" bIns="0">
            <a:normAutofit/>
          </a:bodyPr>
          <a:p>
            <a:endParaRPr b="0" lang="sk-SK" sz="3200" spc="-1" strike="noStrike">
              <a:solidFill>
                <a:srgbClr val="ffffff"/>
              </a:solidFill>
              <a:latin typeface="Calibri"/>
            </a:endParaRPr>
          </a:p>
        </p:txBody>
      </p:sp>
      <p:sp>
        <p:nvSpPr>
          <p:cNvPr id="94" name="PlaceHolder 3"/>
          <p:cNvSpPr>
            <a:spLocks noGrp="1"/>
          </p:cNvSpPr>
          <p:nvPr>
            <p:ph type="body"/>
          </p:nvPr>
        </p:nvSpPr>
        <p:spPr>
          <a:xfrm>
            <a:off x="4674240" y="1600200"/>
            <a:ext cx="4015800" cy="4525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8" name="PlaceHolder 2"/>
          <p:cNvSpPr>
            <a:spLocks noGrp="1"/>
          </p:cNvSpPr>
          <p:nvPr>
            <p:ph type="body"/>
          </p:nvPr>
        </p:nvSpPr>
        <p:spPr>
          <a:xfrm>
            <a:off x="457200" y="1600200"/>
            <a:ext cx="8229240" cy="4525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6" name="PlaceHolder 1"/>
          <p:cNvSpPr>
            <a:spLocks noGrp="1"/>
          </p:cNvSpPr>
          <p:nvPr>
            <p:ph type="subTitle"/>
          </p:nvPr>
        </p:nvSpPr>
        <p:spPr>
          <a:xfrm>
            <a:off x="457200" y="274680"/>
            <a:ext cx="8229240" cy="52977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7"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98" name="PlaceHolder 2"/>
          <p:cNvSpPr>
            <a:spLocks noGrp="1"/>
          </p:cNvSpPr>
          <p:nvPr>
            <p:ph type="body"/>
          </p:nvPr>
        </p:nvSpPr>
        <p:spPr>
          <a:xfrm>
            <a:off x="45720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99" name="PlaceHolder 3"/>
          <p:cNvSpPr>
            <a:spLocks noGrp="1"/>
          </p:cNvSpPr>
          <p:nvPr>
            <p:ph type="body"/>
          </p:nvPr>
        </p:nvSpPr>
        <p:spPr>
          <a:xfrm>
            <a:off x="4674240" y="1600200"/>
            <a:ext cx="4015800" cy="4525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00" name="PlaceHolder 4"/>
          <p:cNvSpPr>
            <a:spLocks noGrp="1"/>
          </p:cNvSpPr>
          <p:nvPr>
            <p:ph type="body"/>
          </p:nvPr>
        </p:nvSpPr>
        <p:spPr>
          <a:xfrm>
            <a:off x="457200" y="396432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102" name="PlaceHolder 2"/>
          <p:cNvSpPr>
            <a:spLocks noGrp="1"/>
          </p:cNvSpPr>
          <p:nvPr>
            <p:ph type="body"/>
          </p:nvPr>
        </p:nvSpPr>
        <p:spPr>
          <a:xfrm>
            <a:off x="457200" y="1600200"/>
            <a:ext cx="4015800" cy="4525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03" name="PlaceHolder 3"/>
          <p:cNvSpPr>
            <a:spLocks noGrp="1"/>
          </p:cNvSpPr>
          <p:nvPr>
            <p:ph type="body"/>
          </p:nvPr>
        </p:nvSpPr>
        <p:spPr>
          <a:xfrm>
            <a:off x="467424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04" name="PlaceHolder 4"/>
          <p:cNvSpPr>
            <a:spLocks noGrp="1"/>
          </p:cNvSpPr>
          <p:nvPr>
            <p:ph type="body"/>
          </p:nvPr>
        </p:nvSpPr>
        <p:spPr>
          <a:xfrm>
            <a:off x="4674240" y="396432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106" name="PlaceHolder 2"/>
          <p:cNvSpPr>
            <a:spLocks noGrp="1"/>
          </p:cNvSpPr>
          <p:nvPr>
            <p:ph type="body"/>
          </p:nvPr>
        </p:nvSpPr>
        <p:spPr>
          <a:xfrm>
            <a:off x="45720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07" name="PlaceHolder 3"/>
          <p:cNvSpPr>
            <a:spLocks noGrp="1"/>
          </p:cNvSpPr>
          <p:nvPr>
            <p:ph type="body"/>
          </p:nvPr>
        </p:nvSpPr>
        <p:spPr>
          <a:xfrm>
            <a:off x="467424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08" name="PlaceHolder 4"/>
          <p:cNvSpPr>
            <a:spLocks noGrp="1"/>
          </p:cNvSpPr>
          <p:nvPr>
            <p:ph type="body"/>
          </p:nvPr>
        </p:nvSpPr>
        <p:spPr>
          <a:xfrm>
            <a:off x="457200" y="3964320"/>
            <a:ext cx="822924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110" name="PlaceHolder 2"/>
          <p:cNvSpPr>
            <a:spLocks noGrp="1"/>
          </p:cNvSpPr>
          <p:nvPr>
            <p:ph type="body"/>
          </p:nvPr>
        </p:nvSpPr>
        <p:spPr>
          <a:xfrm>
            <a:off x="457200" y="1600200"/>
            <a:ext cx="822924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11" name="PlaceHolder 3"/>
          <p:cNvSpPr>
            <a:spLocks noGrp="1"/>
          </p:cNvSpPr>
          <p:nvPr>
            <p:ph type="body"/>
          </p:nvPr>
        </p:nvSpPr>
        <p:spPr>
          <a:xfrm>
            <a:off x="457200" y="3964320"/>
            <a:ext cx="822924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113" name="PlaceHolder 2"/>
          <p:cNvSpPr>
            <a:spLocks noGrp="1"/>
          </p:cNvSpPr>
          <p:nvPr>
            <p:ph type="body"/>
          </p:nvPr>
        </p:nvSpPr>
        <p:spPr>
          <a:xfrm>
            <a:off x="45720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14" name="PlaceHolder 3"/>
          <p:cNvSpPr>
            <a:spLocks noGrp="1"/>
          </p:cNvSpPr>
          <p:nvPr>
            <p:ph type="body"/>
          </p:nvPr>
        </p:nvSpPr>
        <p:spPr>
          <a:xfrm>
            <a:off x="467424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15" name="PlaceHolder 4"/>
          <p:cNvSpPr>
            <a:spLocks noGrp="1"/>
          </p:cNvSpPr>
          <p:nvPr>
            <p:ph type="body"/>
          </p:nvPr>
        </p:nvSpPr>
        <p:spPr>
          <a:xfrm>
            <a:off x="457200" y="396432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16" name="PlaceHolder 5"/>
          <p:cNvSpPr>
            <a:spLocks noGrp="1"/>
          </p:cNvSpPr>
          <p:nvPr>
            <p:ph type="body"/>
          </p:nvPr>
        </p:nvSpPr>
        <p:spPr>
          <a:xfrm>
            <a:off x="4674240" y="396432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118" name="PlaceHolder 2"/>
          <p:cNvSpPr>
            <a:spLocks noGrp="1"/>
          </p:cNvSpPr>
          <p:nvPr>
            <p:ph type="body"/>
          </p:nvPr>
        </p:nvSpPr>
        <p:spPr>
          <a:xfrm>
            <a:off x="457200" y="160020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19" name="PlaceHolder 3"/>
          <p:cNvSpPr>
            <a:spLocks noGrp="1"/>
          </p:cNvSpPr>
          <p:nvPr>
            <p:ph type="body"/>
          </p:nvPr>
        </p:nvSpPr>
        <p:spPr>
          <a:xfrm>
            <a:off x="3239640" y="160020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20" name="PlaceHolder 4"/>
          <p:cNvSpPr>
            <a:spLocks noGrp="1"/>
          </p:cNvSpPr>
          <p:nvPr>
            <p:ph type="body"/>
          </p:nvPr>
        </p:nvSpPr>
        <p:spPr>
          <a:xfrm>
            <a:off x="6022080" y="160020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21" name="PlaceHolder 5"/>
          <p:cNvSpPr>
            <a:spLocks noGrp="1"/>
          </p:cNvSpPr>
          <p:nvPr>
            <p:ph type="body"/>
          </p:nvPr>
        </p:nvSpPr>
        <p:spPr>
          <a:xfrm>
            <a:off x="457200" y="396432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22" name="PlaceHolder 6"/>
          <p:cNvSpPr>
            <a:spLocks noGrp="1"/>
          </p:cNvSpPr>
          <p:nvPr>
            <p:ph type="body"/>
          </p:nvPr>
        </p:nvSpPr>
        <p:spPr>
          <a:xfrm>
            <a:off x="3239640" y="396432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23" name="PlaceHolder 7"/>
          <p:cNvSpPr>
            <a:spLocks noGrp="1"/>
          </p:cNvSpPr>
          <p:nvPr>
            <p:ph type="body"/>
          </p:nvPr>
        </p:nvSpPr>
        <p:spPr>
          <a:xfrm>
            <a:off x="6022080" y="3964320"/>
            <a:ext cx="264960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10" name="PlaceHolder 2"/>
          <p:cNvSpPr>
            <a:spLocks noGrp="1"/>
          </p:cNvSpPr>
          <p:nvPr>
            <p:ph type="body"/>
          </p:nvPr>
        </p:nvSpPr>
        <p:spPr>
          <a:xfrm>
            <a:off x="457200" y="1600200"/>
            <a:ext cx="4015800" cy="4525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1" name="PlaceHolder 3"/>
          <p:cNvSpPr>
            <a:spLocks noGrp="1"/>
          </p:cNvSpPr>
          <p:nvPr>
            <p:ph type="body"/>
          </p:nvPr>
        </p:nvSpPr>
        <p:spPr>
          <a:xfrm>
            <a:off x="4674240" y="1600200"/>
            <a:ext cx="4015800" cy="4525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15" name="PlaceHolder 2"/>
          <p:cNvSpPr>
            <a:spLocks noGrp="1"/>
          </p:cNvSpPr>
          <p:nvPr>
            <p:ph type="body"/>
          </p:nvPr>
        </p:nvSpPr>
        <p:spPr>
          <a:xfrm>
            <a:off x="45720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6" name="PlaceHolder 3"/>
          <p:cNvSpPr>
            <a:spLocks noGrp="1"/>
          </p:cNvSpPr>
          <p:nvPr>
            <p:ph type="body"/>
          </p:nvPr>
        </p:nvSpPr>
        <p:spPr>
          <a:xfrm>
            <a:off x="4674240" y="1600200"/>
            <a:ext cx="4015800" cy="4525560"/>
          </a:xfrm>
          <a:prstGeom prst="rect">
            <a:avLst/>
          </a:prstGeom>
        </p:spPr>
        <p:txBody>
          <a:bodyPr lIns="0" rIns="0" tIns="0" bIns="0">
            <a:normAutofit/>
          </a:bodyPr>
          <a:p>
            <a:endParaRPr b="0" lang="sk-SK" sz="3200" spc="-1" strike="noStrike">
              <a:solidFill>
                <a:srgbClr val="ffffff"/>
              </a:solidFill>
              <a:latin typeface="Calibri"/>
            </a:endParaRPr>
          </a:p>
        </p:txBody>
      </p:sp>
      <p:sp>
        <p:nvSpPr>
          <p:cNvPr id="17" name="PlaceHolder 4"/>
          <p:cNvSpPr>
            <a:spLocks noGrp="1"/>
          </p:cNvSpPr>
          <p:nvPr>
            <p:ph type="body"/>
          </p:nvPr>
        </p:nvSpPr>
        <p:spPr>
          <a:xfrm>
            <a:off x="457200" y="396432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19" name="PlaceHolder 2"/>
          <p:cNvSpPr>
            <a:spLocks noGrp="1"/>
          </p:cNvSpPr>
          <p:nvPr>
            <p:ph type="body"/>
          </p:nvPr>
        </p:nvSpPr>
        <p:spPr>
          <a:xfrm>
            <a:off x="457200" y="1600200"/>
            <a:ext cx="4015800" cy="4525560"/>
          </a:xfrm>
          <a:prstGeom prst="rect">
            <a:avLst/>
          </a:prstGeom>
        </p:spPr>
        <p:txBody>
          <a:bodyPr lIns="0" rIns="0" tIns="0" bIns="0">
            <a:normAutofit/>
          </a:bodyPr>
          <a:p>
            <a:endParaRPr b="0" lang="sk-SK" sz="3200" spc="-1" strike="noStrike">
              <a:solidFill>
                <a:srgbClr val="ffffff"/>
              </a:solidFill>
              <a:latin typeface="Calibri"/>
            </a:endParaRPr>
          </a:p>
        </p:txBody>
      </p:sp>
      <p:sp>
        <p:nvSpPr>
          <p:cNvPr id="20" name="PlaceHolder 3"/>
          <p:cNvSpPr>
            <a:spLocks noGrp="1"/>
          </p:cNvSpPr>
          <p:nvPr>
            <p:ph type="body"/>
          </p:nvPr>
        </p:nvSpPr>
        <p:spPr>
          <a:xfrm>
            <a:off x="467424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21" name="PlaceHolder 4"/>
          <p:cNvSpPr>
            <a:spLocks noGrp="1"/>
          </p:cNvSpPr>
          <p:nvPr>
            <p:ph type="body"/>
          </p:nvPr>
        </p:nvSpPr>
        <p:spPr>
          <a:xfrm>
            <a:off x="4674240" y="396432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p>
            <a:endParaRPr b="0" lang="sk-SK" sz="1800" spc="-1" strike="noStrike">
              <a:solidFill>
                <a:srgbClr val="ffffff"/>
              </a:solidFill>
              <a:latin typeface="Calibri"/>
            </a:endParaRPr>
          </a:p>
        </p:txBody>
      </p:sp>
      <p:sp>
        <p:nvSpPr>
          <p:cNvPr id="23" name="PlaceHolder 2"/>
          <p:cNvSpPr>
            <a:spLocks noGrp="1"/>
          </p:cNvSpPr>
          <p:nvPr>
            <p:ph type="body"/>
          </p:nvPr>
        </p:nvSpPr>
        <p:spPr>
          <a:xfrm>
            <a:off x="45720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24" name="PlaceHolder 3"/>
          <p:cNvSpPr>
            <a:spLocks noGrp="1"/>
          </p:cNvSpPr>
          <p:nvPr>
            <p:ph type="body"/>
          </p:nvPr>
        </p:nvSpPr>
        <p:spPr>
          <a:xfrm>
            <a:off x="4674240" y="1600200"/>
            <a:ext cx="4015800" cy="2158560"/>
          </a:xfrm>
          <a:prstGeom prst="rect">
            <a:avLst/>
          </a:prstGeom>
        </p:spPr>
        <p:txBody>
          <a:bodyPr lIns="0" rIns="0" tIns="0" bIns="0">
            <a:normAutofit/>
          </a:bodyPr>
          <a:p>
            <a:endParaRPr b="0" lang="sk-SK" sz="3200" spc="-1" strike="noStrike">
              <a:solidFill>
                <a:srgbClr val="ffffff"/>
              </a:solidFill>
              <a:latin typeface="Calibri"/>
            </a:endParaRPr>
          </a:p>
        </p:txBody>
      </p:sp>
      <p:sp>
        <p:nvSpPr>
          <p:cNvPr id="25" name="PlaceHolder 4"/>
          <p:cNvSpPr>
            <a:spLocks noGrp="1"/>
          </p:cNvSpPr>
          <p:nvPr>
            <p:ph type="body"/>
          </p:nvPr>
        </p:nvSpPr>
        <p:spPr>
          <a:xfrm>
            <a:off x="457200" y="3964320"/>
            <a:ext cx="8229240" cy="2158560"/>
          </a:xfrm>
          <a:prstGeom prst="rect">
            <a:avLst/>
          </a:prstGeom>
        </p:spPr>
        <p:txBody>
          <a:bodyPr lIns="0" rIns="0" tIns="0" bIns="0">
            <a:normAutofit/>
          </a:bodyPr>
          <a:p>
            <a:endParaRPr b="0" lang="sk-SK" sz="3200" spc="-1" strike="noStrike">
              <a:solidFill>
                <a:srgbClr val="ffffff"/>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f497d"/>
        </a:solidFill>
      </p:bgPr>
    </p:bg>
    <p:spTree>
      <p:nvGrpSpPr>
        <p:cNvPr id="1" name=""/>
        <p:cNvGrpSpPr/>
        <p:nvPr/>
      </p:nvGrpSpPr>
      <p:grpSpPr>
        <a:xfrm>
          <a:off x="0" y="0"/>
          <a:ext cx="0" cy="0"/>
          <a:chOff x="0" y="0"/>
          <a:chExt cx="0" cy="0"/>
        </a:xfrm>
      </p:grpSpPr>
      <p:sp>
        <p:nvSpPr>
          <p:cNvPr id="0" name="PlaceHolder 1"/>
          <p:cNvSpPr>
            <a:spLocks noGrp="1"/>
          </p:cNvSpPr>
          <p:nvPr>
            <p:ph type="dt"/>
          </p:nvPr>
        </p:nvSpPr>
        <p:spPr>
          <a:xfrm>
            <a:off x="457200" y="6356520"/>
            <a:ext cx="2133360" cy="364680"/>
          </a:xfrm>
          <a:prstGeom prst="rect">
            <a:avLst/>
          </a:prstGeom>
        </p:spPr>
        <p:txBody>
          <a:bodyPr anchor="ctr"/>
          <a:p>
            <a:pPr>
              <a:lnSpc>
                <a:spcPct val="100000"/>
              </a:lnSpc>
            </a:pPr>
            <a:fld id="{BEF1F61E-5CAB-45D2-BB74-28A7702FB1E0}" type="datetime">
              <a:rPr b="0" lang="en-US" sz="1200" spc="-1" strike="noStrike">
                <a:solidFill>
                  <a:srgbClr val="ffffff"/>
                </a:solidFill>
                <a:latin typeface="Calibri"/>
              </a:rPr>
              <a:t>5/24/22</a:t>
            </a:fld>
            <a:endParaRPr b="0" lang="en-US" sz="1200" spc="-1" strike="noStrike">
              <a:latin typeface="Times New Roman"/>
            </a:endParaRPr>
          </a:p>
        </p:txBody>
      </p:sp>
      <p:sp>
        <p:nvSpPr>
          <p:cNvPr id="1" name="PlaceHolder 2"/>
          <p:cNvSpPr>
            <a:spLocks noGrp="1"/>
          </p:cNvSpPr>
          <p:nvPr>
            <p:ph type="ftr"/>
          </p:nvPr>
        </p:nvSpPr>
        <p:spPr>
          <a:xfrm>
            <a:off x="3124080" y="6356520"/>
            <a:ext cx="2895120" cy="364680"/>
          </a:xfrm>
          <a:prstGeom prst="rect">
            <a:avLst/>
          </a:prstGeom>
        </p:spPr>
        <p:txBody>
          <a:bodyPr anchor="ctr"/>
          <a:p>
            <a:endParaRPr b="0" lang="en-US" sz="2400" spc="-1" strike="noStrike">
              <a:latin typeface="Times New Roman"/>
            </a:endParaRPr>
          </a:p>
        </p:txBody>
      </p:sp>
      <p:sp>
        <p:nvSpPr>
          <p:cNvPr id="2" name="PlaceHolder 3"/>
          <p:cNvSpPr>
            <a:spLocks noGrp="1"/>
          </p:cNvSpPr>
          <p:nvPr>
            <p:ph type="sldNum"/>
          </p:nvPr>
        </p:nvSpPr>
        <p:spPr>
          <a:xfrm>
            <a:off x="6553080" y="6356520"/>
            <a:ext cx="2133360" cy="364680"/>
          </a:xfrm>
          <a:prstGeom prst="rect">
            <a:avLst/>
          </a:prstGeom>
        </p:spPr>
        <p:txBody>
          <a:bodyPr anchor="ctr"/>
          <a:p>
            <a:pPr algn="r">
              <a:lnSpc>
                <a:spcPct val="100000"/>
              </a:lnSpc>
            </a:pPr>
            <a:fld id="{1AF4B978-67DF-438E-B6E4-1285AFAAFA09}" type="slidenum">
              <a:rPr b="0" lang="en-US" sz="1200" spc="-1" strike="noStrike">
                <a:solidFill>
                  <a:srgbClr val="ffffff"/>
                </a:solidFill>
                <a:latin typeface="Calibri"/>
              </a:rPr>
              <a:t>&lt;number&gt;</a:t>
            </a:fld>
            <a:endParaRPr b="0" lang="en-US" sz="1200" spc="-1" strike="noStrike">
              <a:latin typeface="Times New Roman"/>
            </a:endParaRPr>
          </a:p>
        </p:txBody>
      </p:sp>
      <p:sp>
        <p:nvSpPr>
          <p:cNvPr id="3" name="PlaceHolder 4"/>
          <p:cNvSpPr>
            <a:spLocks noGrp="1"/>
          </p:cNvSpPr>
          <p:nvPr>
            <p:ph type="title"/>
          </p:nvPr>
        </p:nvSpPr>
        <p:spPr>
          <a:xfrm>
            <a:off x="457200" y="273600"/>
            <a:ext cx="8229240" cy="1144800"/>
          </a:xfrm>
          <a:prstGeom prst="rect">
            <a:avLst/>
          </a:prstGeom>
        </p:spPr>
        <p:txBody>
          <a:bodyPr lIns="0" rIns="0" tIns="0" bIns="0" anchor="ctr"/>
          <a:p>
            <a:r>
              <a:rPr b="0" lang="sk-SK" sz="1800" spc="-1" strike="noStrike">
                <a:solidFill>
                  <a:srgbClr val="ffffff"/>
                </a:solidFill>
                <a:latin typeface="Calibri"/>
              </a:rPr>
              <a:t>Click to edit the title text format</a:t>
            </a:r>
            <a:endParaRPr b="0" lang="sk-SK" sz="1800" spc="-1" strike="noStrike">
              <a:solidFill>
                <a:srgbClr val="ffffff"/>
              </a:solidFill>
              <a:latin typeface="Calibri"/>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sk-SK" sz="3200" spc="-1" strike="noStrike">
                <a:solidFill>
                  <a:srgbClr val="ffffff"/>
                </a:solidFill>
                <a:latin typeface="Calibri"/>
              </a:rPr>
              <a:t>Click to edit the outline text format</a:t>
            </a:r>
            <a:endParaRPr b="0" lang="sk-SK" sz="3200" spc="-1" strike="noStrike">
              <a:solidFill>
                <a:srgbClr val="ffffff"/>
              </a:solidFill>
              <a:latin typeface="Calibri"/>
            </a:endParaRPr>
          </a:p>
          <a:p>
            <a:pPr lvl="1" marL="864000" indent="-324000">
              <a:spcBef>
                <a:spcPts val="1134"/>
              </a:spcBef>
              <a:buClr>
                <a:srgbClr val="000000"/>
              </a:buClr>
              <a:buSzPct val="75000"/>
              <a:buFont typeface="Symbol" charset="2"/>
              <a:buChar char=""/>
            </a:pPr>
            <a:r>
              <a:rPr b="0" lang="sk-SK" sz="2400" spc="-1" strike="noStrike">
                <a:solidFill>
                  <a:srgbClr val="ffffff"/>
                </a:solidFill>
                <a:latin typeface="Calibri"/>
              </a:rPr>
              <a:t>Second Outline Level</a:t>
            </a:r>
            <a:endParaRPr b="0" lang="sk-SK" sz="2400" spc="-1" strike="noStrike">
              <a:solidFill>
                <a:srgbClr val="ffffff"/>
              </a:solidFill>
              <a:latin typeface="Calibri"/>
            </a:endParaRPr>
          </a:p>
          <a:p>
            <a:pPr lvl="2" marL="1296000" indent="-288000">
              <a:spcBef>
                <a:spcPts val="850"/>
              </a:spcBef>
              <a:buClr>
                <a:srgbClr val="000000"/>
              </a:buClr>
              <a:buSzPct val="45000"/>
              <a:buFont typeface="Wingdings" charset="2"/>
              <a:buChar char=""/>
            </a:pPr>
            <a:r>
              <a:rPr b="0" lang="sk-SK" sz="2000" spc="-1" strike="noStrike">
                <a:solidFill>
                  <a:srgbClr val="ffffff"/>
                </a:solidFill>
                <a:latin typeface="Calibri"/>
              </a:rPr>
              <a:t>Third Outline Level</a:t>
            </a:r>
            <a:endParaRPr b="0" lang="sk-SK" sz="2000" spc="-1" strike="noStrike">
              <a:solidFill>
                <a:srgbClr val="ffffff"/>
              </a:solidFill>
              <a:latin typeface="Calibri"/>
            </a:endParaRPr>
          </a:p>
          <a:p>
            <a:pPr lvl="3" marL="1728000" indent="-216000">
              <a:spcBef>
                <a:spcPts val="567"/>
              </a:spcBef>
              <a:buClr>
                <a:srgbClr val="000000"/>
              </a:buClr>
              <a:buSzPct val="75000"/>
              <a:buFont typeface="Symbol" charset="2"/>
              <a:buChar char=""/>
            </a:pPr>
            <a:r>
              <a:rPr b="0" lang="sk-SK" sz="2000" spc="-1" strike="noStrike">
                <a:solidFill>
                  <a:srgbClr val="ffffff"/>
                </a:solidFill>
                <a:latin typeface="Calibri"/>
              </a:rPr>
              <a:t>Fourth Outline Level</a:t>
            </a:r>
            <a:endParaRPr b="0" lang="sk-SK" sz="2000" spc="-1" strike="noStrike">
              <a:solidFill>
                <a:srgbClr val="ffffff"/>
              </a:solidFill>
              <a:latin typeface="Calibri"/>
            </a:endParaRPr>
          </a:p>
          <a:p>
            <a:pPr lvl="4" marL="2160000" indent="-216000">
              <a:spcBef>
                <a:spcPts val="283"/>
              </a:spcBef>
              <a:buClr>
                <a:srgbClr val="000000"/>
              </a:buClr>
              <a:buSzPct val="45000"/>
              <a:buFont typeface="Wingdings" charset="2"/>
              <a:buChar char=""/>
            </a:pPr>
            <a:r>
              <a:rPr b="0" lang="sk-SK" sz="2000" spc="-1" strike="noStrike">
                <a:solidFill>
                  <a:srgbClr val="ffffff"/>
                </a:solidFill>
                <a:latin typeface="Calibri"/>
              </a:rPr>
              <a:t>Fifth Outline Level</a:t>
            </a:r>
            <a:endParaRPr b="0" lang="sk-SK" sz="2000" spc="-1" strike="noStrike">
              <a:solidFill>
                <a:srgbClr val="ffffff"/>
              </a:solidFill>
              <a:latin typeface="Calibri"/>
            </a:endParaRPr>
          </a:p>
          <a:p>
            <a:pPr lvl="5" marL="2592000" indent="-216000">
              <a:spcBef>
                <a:spcPts val="283"/>
              </a:spcBef>
              <a:buClr>
                <a:srgbClr val="000000"/>
              </a:buClr>
              <a:buSzPct val="45000"/>
              <a:buFont typeface="Wingdings" charset="2"/>
              <a:buChar char=""/>
            </a:pPr>
            <a:r>
              <a:rPr b="0" lang="sk-SK" sz="2000" spc="-1" strike="noStrike">
                <a:solidFill>
                  <a:srgbClr val="ffffff"/>
                </a:solidFill>
                <a:latin typeface="Calibri"/>
              </a:rPr>
              <a:t>Sixth Outline Level</a:t>
            </a:r>
            <a:endParaRPr b="0" lang="sk-SK" sz="2000" spc="-1" strike="noStrike">
              <a:solidFill>
                <a:srgbClr val="ffffff"/>
              </a:solidFill>
              <a:latin typeface="Calibri"/>
            </a:endParaRPr>
          </a:p>
          <a:p>
            <a:pPr lvl="6" marL="3024000" indent="-216000">
              <a:spcBef>
                <a:spcPts val="283"/>
              </a:spcBef>
              <a:buClr>
                <a:srgbClr val="000000"/>
              </a:buClr>
              <a:buSzPct val="45000"/>
              <a:buFont typeface="Wingdings" charset="2"/>
              <a:buChar char=""/>
            </a:pPr>
            <a:r>
              <a:rPr b="0" lang="sk-SK" sz="2000" spc="-1" strike="noStrike">
                <a:solidFill>
                  <a:srgbClr val="ffffff"/>
                </a:solidFill>
                <a:latin typeface="Calibri"/>
              </a:rPr>
              <a:t>Seventh Outline Level</a:t>
            </a:r>
            <a:endParaRPr b="0" lang="sk-SK" sz="2000" spc="-1" strike="noStrike">
              <a:solidFill>
                <a:srgbClr val="ffffff"/>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f497d"/>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b="0" lang="sk-SK" sz="4400" spc="-1" strike="noStrike">
                <a:solidFill>
                  <a:srgbClr val="ffffff"/>
                </a:solidFill>
                <a:latin typeface="Calibri"/>
              </a:rPr>
              <a:t>Upravte štýly predlohy textu</a:t>
            </a:r>
            <a:endParaRPr b="0" lang="sk-SK" sz="4400" spc="-1" strike="noStrike">
              <a:solidFill>
                <a:srgbClr val="ffffff"/>
              </a:solidFill>
              <a:latin typeface="Calibri"/>
            </a:endParaRPr>
          </a:p>
        </p:txBody>
      </p:sp>
      <p:sp>
        <p:nvSpPr>
          <p:cNvPr id="42" name="PlaceHolder 2"/>
          <p:cNvSpPr>
            <a:spLocks noGrp="1"/>
          </p:cNvSpPr>
          <p:nvPr>
            <p:ph type="body"/>
          </p:nvPr>
        </p:nvSpPr>
        <p:spPr>
          <a:xfrm>
            <a:off x="457200" y="1600200"/>
            <a:ext cx="4038120" cy="4525560"/>
          </a:xfrm>
          <a:prstGeom prst="rect">
            <a:avLst/>
          </a:prstGeom>
        </p:spPr>
        <p:txBody>
          <a:bodyPr/>
          <a:p>
            <a:pPr marL="343080" indent="-342720">
              <a:lnSpc>
                <a:spcPct val="100000"/>
              </a:lnSpc>
              <a:spcBef>
                <a:spcPts val="561"/>
              </a:spcBef>
              <a:buClr>
                <a:srgbClr val="ffffff"/>
              </a:buClr>
              <a:buFont typeface="Arial"/>
              <a:buChar char="•"/>
            </a:pPr>
            <a:r>
              <a:rPr b="0" lang="sk-SK" sz="2800" spc="-1" strike="noStrike">
                <a:solidFill>
                  <a:srgbClr val="ffffff"/>
                </a:solidFill>
                <a:latin typeface="Calibri"/>
              </a:rPr>
              <a:t>Upravte štýl predlohy textu.</a:t>
            </a:r>
            <a:endParaRPr b="0" lang="sk-SK" sz="2800" spc="-1" strike="noStrike">
              <a:solidFill>
                <a:srgbClr val="ffffff"/>
              </a:solidFill>
              <a:latin typeface="Calibri"/>
            </a:endParaRPr>
          </a:p>
          <a:p>
            <a:pPr lvl="1" marL="743040" indent="-285480">
              <a:lnSpc>
                <a:spcPct val="100000"/>
              </a:lnSpc>
              <a:spcBef>
                <a:spcPts val="479"/>
              </a:spcBef>
              <a:buClr>
                <a:srgbClr val="ffffff"/>
              </a:buClr>
              <a:buFont typeface="Arial"/>
              <a:buChar char="–"/>
            </a:pPr>
            <a:r>
              <a:rPr b="0" lang="sk-SK" sz="2400" spc="-1" strike="noStrike">
                <a:solidFill>
                  <a:srgbClr val="ffffff"/>
                </a:solidFill>
                <a:latin typeface="Calibri"/>
              </a:rPr>
              <a:t>Druhá úroveň</a:t>
            </a:r>
            <a:endParaRPr b="0" lang="sk-SK" sz="2400" spc="-1" strike="noStrike">
              <a:solidFill>
                <a:srgbClr val="ffffff"/>
              </a:solidFill>
              <a:latin typeface="Calibri"/>
            </a:endParaRPr>
          </a:p>
          <a:p>
            <a:pPr lvl="2" marL="1143000" indent="-228240">
              <a:lnSpc>
                <a:spcPct val="100000"/>
              </a:lnSpc>
              <a:spcBef>
                <a:spcPts val="400"/>
              </a:spcBef>
              <a:buClr>
                <a:srgbClr val="ffffff"/>
              </a:buClr>
              <a:buFont typeface="Arial"/>
              <a:buChar char="•"/>
            </a:pPr>
            <a:r>
              <a:rPr b="0" lang="sk-SK" sz="2000" spc="-1" strike="noStrike">
                <a:solidFill>
                  <a:srgbClr val="ffffff"/>
                </a:solidFill>
                <a:latin typeface="Calibri"/>
              </a:rPr>
              <a:t>Tretia úroveň</a:t>
            </a:r>
            <a:endParaRPr b="0" lang="sk-SK" sz="2000" spc="-1" strike="noStrike">
              <a:solidFill>
                <a:srgbClr val="ffffff"/>
              </a:solidFill>
              <a:latin typeface="Calibri"/>
            </a:endParaRPr>
          </a:p>
          <a:p>
            <a:pPr lvl="3" marL="1600200" indent="-228240">
              <a:lnSpc>
                <a:spcPct val="100000"/>
              </a:lnSpc>
              <a:spcBef>
                <a:spcPts val="360"/>
              </a:spcBef>
              <a:buClr>
                <a:srgbClr val="ffffff"/>
              </a:buClr>
              <a:buFont typeface="Arial"/>
              <a:buChar char="–"/>
            </a:pPr>
            <a:r>
              <a:rPr b="0" lang="sk-SK" sz="1800" spc="-1" strike="noStrike">
                <a:solidFill>
                  <a:srgbClr val="ffffff"/>
                </a:solidFill>
                <a:latin typeface="Calibri"/>
              </a:rPr>
              <a:t>Štvrtá úroveň</a:t>
            </a:r>
            <a:endParaRPr b="0" lang="sk-SK" sz="1800" spc="-1" strike="noStrike">
              <a:solidFill>
                <a:srgbClr val="ffffff"/>
              </a:solidFill>
              <a:latin typeface="Calibri"/>
            </a:endParaRPr>
          </a:p>
          <a:p>
            <a:pPr lvl="4" marL="2057400" indent="-228240">
              <a:lnSpc>
                <a:spcPct val="100000"/>
              </a:lnSpc>
              <a:spcBef>
                <a:spcPts val="360"/>
              </a:spcBef>
              <a:buClr>
                <a:srgbClr val="ffffff"/>
              </a:buClr>
              <a:buFont typeface="Arial"/>
              <a:buChar char="»"/>
            </a:pPr>
            <a:r>
              <a:rPr b="0" lang="sk-SK" sz="1800" spc="-1" strike="noStrike">
                <a:solidFill>
                  <a:srgbClr val="ffffff"/>
                </a:solidFill>
                <a:latin typeface="Calibri"/>
              </a:rPr>
              <a:t>Piata úroveň</a:t>
            </a:r>
            <a:endParaRPr b="0" lang="sk-SK" sz="1800" spc="-1" strike="noStrike">
              <a:solidFill>
                <a:srgbClr val="ffffff"/>
              </a:solidFill>
              <a:latin typeface="Calibri"/>
            </a:endParaRPr>
          </a:p>
        </p:txBody>
      </p:sp>
      <p:sp>
        <p:nvSpPr>
          <p:cNvPr id="43" name="PlaceHolder 3"/>
          <p:cNvSpPr>
            <a:spLocks noGrp="1"/>
          </p:cNvSpPr>
          <p:nvPr>
            <p:ph type="body"/>
          </p:nvPr>
        </p:nvSpPr>
        <p:spPr>
          <a:xfrm>
            <a:off x="4648320" y="1600200"/>
            <a:ext cx="4038120" cy="4525560"/>
          </a:xfrm>
          <a:prstGeom prst="rect">
            <a:avLst/>
          </a:prstGeom>
        </p:spPr>
        <p:txBody>
          <a:bodyPr/>
          <a:p>
            <a:pPr marL="343080" indent="-342720">
              <a:lnSpc>
                <a:spcPct val="100000"/>
              </a:lnSpc>
              <a:spcBef>
                <a:spcPts val="561"/>
              </a:spcBef>
              <a:buClr>
                <a:srgbClr val="ffffff"/>
              </a:buClr>
              <a:buFont typeface="Arial"/>
              <a:buChar char="•"/>
            </a:pPr>
            <a:r>
              <a:rPr b="0" lang="sk-SK" sz="2800" spc="-1" strike="noStrike">
                <a:solidFill>
                  <a:srgbClr val="ffffff"/>
                </a:solidFill>
                <a:latin typeface="Calibri"/>
              </a:rPr>
              <a:t>Upravte štýl predlohy textu.</a:t>
            </a:r>
            <a:endParaRPr b="0" lang="sk-SK" sz="2800" spc="-1" strike="noStrike">
              <a:solidFill>
                <a:srgbClr val="ffffff"/>
              </a:solidFill>
              <a:latin typeface="Calibri"/>
            </a:endParaRPr>
          </a:p>
          <a:p>
            <a:pPr lvl="1" marL="743040" indent="-285480">
              <a:lnSpc>
                <a:spcPct val="100000"/>
              </a:lnSpc>
              <a:spcBef>
                <a:spcPts val="479"/>
              </a:spcBef>
              <a:buClr>
                <a:srgbClr val="ffffff"/>
              </a:buClr>
              <a:buFont typeface="Arial"/>
              <a:buChar char="–"/>
            </a:pPr>
            <a:r>
              <a:rPr b="0" lang="sk-SK" sz="2400" spc="-1" strike="noStrike">
                <a:solidFill>
                  <a:srgbClr val="ffffff"/>
                </a:solidFill>
                <a:latin typeface="Calibri"/>
              </a:rPr>
              <a:t>Druhá úroveň</a:t>
            </a:r>
            <a:endParaRPr b="0" lang="sk-SK" sz="2400" spc="-1" strike="noStrike">
              <a:solidFill>
                <a:srgbClr val="ffffff"/>
              </a:solidFill>
              <a:latin typeface="Calibri"/>
            </a:endParaRPr>
          </a:p>
          <a:p>
            <a:pPr lvl="2" marL="1143000" indent="-228240">
              <a:lnSpc>
                <a:spcPct val="100000"/>
              </a:lnSpc>
              <a:spcBef>
                <a:spcPts val="400"/>
              </a:spcBef>
              <a:buClr>
                <a:srgbClr val="ffffff"/>
              </a:buClr>
              <a:buFont typeface="Arial"/>
              <a:buChar char="•"/>
            </a:pPr>
            <a:r>
              <a:rPr b="0" lang="sk-SK" sz="2000" spc="-1" strike="noStrike">
                <a:solidFill>
                  <a:srgbClr val="ffffff"/>
                </a:solidFill>
                <a:latin typeface="Calibri"/>
              </a:rPr>
              <a:t>Tretia úroveň</a:t>
            </a:r>
            <a:endParaRPr b="0" lang="sk-SK" sz="2000" spc="-1" strike="noStrike">
              <a:solidFill>
                <a:srgbClr val="ffffff"/>
              </a:solidFill>
              <a:latin typeface="Calibri"/>
            </a:endParaRPr>
          </a:p>
          <a:p>
            <a:pPr lvl="3" marL="1600200" indent="-228240">
              <a:lnSpc>
                <a:spcPct val="100000"/>
              </a:lnSpc>
              <a:spcBef>
                <a:spcPts val="360"/>
              </a:spcBef>
              <a:buClr>
                <a:srgbClr val="ffffff"/>
              </a:buClr>
              <a:buFont typeface="Arial"/>
              <a:buChar char="–"/>
            </a:pPr>
            <a:r>
              <a:rPr b="0" lang="sk-SK" sz="1800" spc="-1" strike="noStrike">
                <a:solidFill>
                  <a:srgbClr val="ffffff"/>
                </a:solidFill>
                <a:latin typeface="Calibri"/>
              </a:rPr>
              <a:t>Štvrtá úroveň</a:t>
            </a:r>
            <a:endParaRPr b="0" lang="sk-SK" sz="1800" spc="-1" strike="noStrike">
              <a:solidFill>
                <a:srgbClr val="ffffff"/>
              </a:solidFill>
              <a:latin typeface="Calibri"/>
            </a:endParaRPr>
          </a:p>
          <a:p>
            <a:pPr lvl="4" marL="2057400" indent="-228240">
              <a:lnSpc>
                <a:spcPct val="100000"/>
              </a:lnSpc>
              <a:spcBef>
                <a:spcPts val="360"/>
              </a:spcBef>
              <a:buClr>
                <a:srgbClr val="ffffff"/>
              </a:buClr>
              <a:buFont typeface="Arial"/>
              <a:buChar char="»"/>
            </a:pPr>
            <a:r>
              <a:rPr b="0" lang="sk-SK" sz="1800" spc="-1" strike="noStrike">
                <a:solidFill>
                  <a:srgbClr val="ffffff"/>
                </a:solidFill>
                <a:latin typeface="Calibri"/>
              </a:rPr>
              <a:t>Piata úroveň</a:t>
            </a:r>
            <a:endParaRPr b="0" lang="sk-SK" sz="1800" spc="-1" strike="noStrike">
              <a:solidFill>
                <a:srgbClr val="ffffff"/>
              </a:solidFill>
              <a:latin typeface="Calibri"/>
            </a:endParaRPr>
          </a:p>
        </p:txBody>
      </p:sp>
      <p:sp>
        <p:nvSpPr>
          <p:cNvPr id="44" name="PlaceHolder 4"/>
          <p:cNvSpPr>
            <a:spLocks noGrp="1"/>
          </p:cNvSpPr>
          <p:nvPr>
            <p:ph type="dt"/>
          </p:nvPr>
        </p:nvSpPr>
        <p:spPr>
          <a:xfrm>
            <a:off x="457200" y="6356520"/>
            <a:ext cx="2133360" cy="364680"/>
          </a:xfrm>
          <a:prstGeom prst="rect">
            <a:avLst/>
          </a:prstGeom>
        </p:spPr>
        <p:txBody>
          <a:bodyPr anchor="ctr"/>
          <a:p>
            <a:pPr>
              <a:lnSpc>
                <a:spcPct val="100000"/>
              </a:lnSpc>
            </a:pPr>
            <a:fld id="{6DD135A8-2F9C-4F9F-84A0-C9667DBA286F}" type="datetime">
              <a:rPr b="0" lang="en-US" sz="1200" spc="-1" strike="noStrike">
                <a:solidFill>
                  <a:srgbClr val="ffffff"/>
                </a:solidFill>
                <a:latin typeface="Calibri"/>
              </a:rPr>
              <a:t>5/24/22</a:t>
            </a:fld>
            <a:endParaRPr b="0" lang="en-US" sz="1200" spc="-1" strike="noStrike">
              <a:latin typeface="Times New Roman"/>
            </a:endParaRPr>
          </a:p>
        </p:txBody>
      </p:sp>
      <p:sp>
        <p:nvSpPr>
          <p:cNvPr id="45" name="PlaceHolder 5"/>
          <p:cNvSpPr>
            <a:spLocks noGrp="1"/>
          </p:cNvSpPr>
          <p:nvPr>
            <p:ph type="ftr"/>
          </p:nvPr>
        </p:nvSpPr>
        <p:spPr>
          <a:xfrm>
            <a:off x="3124080" y="6356520"/>
            <a:ext cx="2895120" cy="364680"/>
          </a:xfrm>
          <a:prstGeom prst="rect">
            <a:avLst/>
          </a:prstGeom>
        </p:spPr>
        <p:txBody>
          <a:bodyPr anchor="ctr"/>
          <a:p>
            <a:endParaRPr b="0" lang="en-US" sz="2400" spc="-1" strike="noStrike">
              <a:latin typeface="Times New Roman"/>
            </a:endParaRPr>
          </a:p>
        </p:txBody>
      </p:sp>
      <p:sp>
        <p:nvSpPr>
          <p:cNvPr id="46" name="PlaceHolder 6"/>
          <p:cNvSpPr>
            <a:spLocks noGrp="1"/>
          </p:cNvSpPr>
          <p:nvPr>
            <p:ph type="sldNum"/>
          </p:nvPr>
        </p:nvSpPr>
        <p:spPr>
          <a:xfrm>
            <a:off x="6553080" y="6356520"/>
            <a:ext cx="2133360" cy="364680"/>
          </a:xfrm>
          <a:prstGeom prst="rect">
            <a:avLst/>
          </a:prstGeom>
        </p:spPr>
        <p:txBody>
          <a:bodyPr anchor="ctr"/>
          <a:p>
            <a:pPr algn="r">
              <a:lnSpc>
                <a:spcPct val="100000"/>
              </a:lnSpc>
            </a:pPr>
            <a:fld id="{C1AF9272-781D-4D1B-A2CD-243C53C9BD19}" type="slidenum">
              <a:rPr b="0" lang="en-US" sz="1200" spc="-1" strike="noStrike">
                <a:solidFill>
                  <a:srgbClr val="ffffff"/>
                </a:solidFill>
                <a:latin typeface="Calibri"/>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1f497d"/>
        </a:solidFill>
      </p:bgPr>
    </p:bg>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b="0" lang="sk-SK" sz="4400" spc="-1" strike="noStrike">
                <a:solidFill>
                  <a:srgbClr val="ffffff"/>
                </a:solidFill>
                <a:latin typeface="Calibri"/>
              </a:rPr>
              <a:t>Upravte štýly predlohy textu</a:t>
            </a:r>
            <a:endParaRPr b="0" lang="sk-SK" sz="4400" spc="-1" strike="noStrike">
              <a:solidFill>
                <a:srgbClr val="ffffff"/>
              </a:solidFill>
              <a:latin typeface="Calibri"/>
            </a:endParaRPr>
          </a:p>
        </p:txBody>
      </p:sp>
      <p:sp>
        <p:nvSpPr>
          <p:cNvPr id="84" name="PlaceHolder 2"/>
          <p:cNvSpPr>
            <a:spLocks noGrp="1"/>
          </p:cNvSpPr>
          <p:nvPr>
            <p:ph type="body"/>
          </p:nvPr>
        </p:nvSpPr>
        <p:spPr>
          <a:xfrm>
            <a:off x="457200" y="1600200"/>
            <a:ext cx="8229240" cy="4525560"/>
          </a:xfrm>
          <a:prstGeom prst="rect">
            <a:avLst/>
          </a:prstGeom>
        </p:spPr>
        <p:txBody>
          <a:bodyPr/>
          <a:p>
            <a:pPr marL="343080" indent="-342720">
              <a:lnSpc>
                <a:spcPct val="100000"/>
              </a:lnSpc>
              <a:spcBef>
                <a:spcPts val="641"/>
              </a:spcBef>
              <a:buClr>
                <a:srgbClr val="ffffff"/>
              </a:buClr>
              <a:buFont typeface="Arial"/>
              <a:buChar char="•"/>
            </a:pPr>
            <a:r>
              <a:rPr b="0" lang="sk-SK" sz="3200" spc="-1" strike="noStrike">
                <a:solidFill>
                  <a:srgbClr val="ffffff"/>
                </a:solidFill>
                <a:latin typeface="Calibri"/>
              </a:rPr>
              <a:t>Upravte štýl predlohy textu.</a:t>
            </a:r>
            <a:endParaRPr b="0" lang="sk-SK" sz="3200" spc="-1" strike="noStrike">
              <a:solidFill>
                <a:srgbClr val="ffffff"/>
              </a:solidFill>
              <a:latin typeface="Calibri"/>
            </a:endParaRPr>
          </a:p>
          <a:p>
            <a:pPr lvl="1" marL="743040" indent="-285480">
              <a:lnSpc>
                <a:spcPct val="100000"/>
              </a:lnSpc>
              <a:spcBef>
                <a:spcPts val="561"/>
              </a:spcBef>
              <a:buClr>
                <a:srgbClr val="ffffff"/>
              </a:buClr>
              <a:buFont typeface="Arial"/>
              <a:buChar char="–"/>
            </a:pPr>
            <a:r>
              <a:rPr b="0" lang="sk-SK" sz="2800" spc="-1" strike="noStrike">
                <a:solidFill>
                  <a:srgbClr val="ffffff"/>
                </a:solidFill>
                <a:latin typeface="Calibri"/>
              </a:rPr>
              <a:t>Druhá úroveň</a:t>
            </a:r>
            <a:endParaRPr b="0" lang="sk-SK" sz="2800" spc="-1" strike="noStrike">
              <a:solidFill>
                <a:srgbClr val="ffffff"/>
              </a:solidFill>
              <a:latin typeface="Calibri"/>
            </a:endParaRPr>
          </a:p>
          <a:p>
            <a:pPr lvl="2" marL="1143000" indent="-228240">
              <a:lnSpc>
                <a:spcPct val="100000"/>
              </a:lnSpc>
              <a:spcBef>
                <a:spcPts val="479"/>
              </a:spcBef>
              <a:buClr>
                <a:srgbClr val="ffffff"/>
              </a:buClr>
              <a:buFont typeface="Arial"/>
              <a:buChar char="•"/>
            </a:pPr>
            <a:r>
              <a:rPr b="0" lang="sk-SK" sz="2400" spc="-1" strike="noStrike">
                <a:solidFill>
                  <a:srgbClr val="ffffff"/>
                </a:solidFill>
                <a:latin typeface="Calibri"/>
              </a:rPr>
              <a:t>Tretia úroveň</a:t>
            </a:r>
            <a:endParaRPr b="0" lang="sk-SK" sz="2400" spc="-1" strike="noStrike">
              <a:solidFill>
                <a:srgbClr val="ffffff"/>
              </a:solidFill>
              <a:latin typeface="Calibri"/>
            </a:endParaRPr>
          </a:p>
          <a:p>
            <a:pPr lvl="3" marL="1600200" indent="-228240">
              <a:lnSpc>
                <a:spcPct val="100000"/>
              </a:lnSpc>
              <a:spcBef>
                <a:spcPts val="400"/>
              </a:spcBef>
              <a:buClr>
                <a:srgbClr val="ffffff"/>
              </a:buClr>
              <a:buFont typeface="Arial"/>
              <a:buChar char="–"/>
            </a:pPr>
            <a:r>
              <a:rPr b="0" lang="sk-SK" sz="2000" spc="-1" strike="noStrike">
                <a:solidFill>
                  <a:srgbClr val="ffffff"/>
                </a:solidFill>
                <a:latin typeface="Calibri"/>
              </a:rPr>
              <a:t>Štvrtá úroveň</a:t>
            </a:r>
            <a:endParaRPr b="0" lang="sk-SK" sz="2000" spc="-1" strike="noStrike">
              <a:solidFill>
                <a:srgbClr val="ffffff"/>
              </a:solidFill>
              <a:latin typeface="Calibri"/>
            </a:endParaRPr>
          </a:p>
          <a:p>
            <a:pPr lvl="4" marL="2057400" indent="-228240">
              <a:lnSpc>
                <a:spcPct val="100000"/>
              </a:lnSpc>
              <a:spcBef>
                <a:spcPts val="400"/>
              </a:spcBef>
              <a:buClr>
                <a:srgbClr val="ffffff"/>
              </a:buClr>
              <a:buFont typeface="Arial"/>
              <a:buChar char="»"/>
            </a:pPr>
            <a:r>
              <a:rPr b="0" lang="sk-SK" sz="2000" spc="-1" strike="noStrike">
                <a:solidFill>
                  <a:srgbClr val="ffffff"/>
                </a:solidFill>
                <a:latin typeface="Calibri"/>
              </a:rPr>
              <a:t>Piata úroveň</a:t>
            </a:r>
            <a:endParaRPr b="0" lang="sk-SK" sz="2000" spc="-1" strike="noStrike">
              <a:solidFill>
                <a:srgbClr val="ffffff"/>
              </a:solidFill>
              <a:latin typeface="Calibri"/>
            </a:endParaRPr>
          </a:p>
        </p:txBody>
      </p:sp>
      <p:sp>
        <p:nvSpPr>
          <p:cNvPr id="85" name="PlaceHolder 3"/>
          <p:cNvSpPr>
            <a:spLocks noGrp="1"/>
          </p:cNvSpPr>
          <p:nvPr>
            <p:ph type="dt"/>
          </p:nvPr>
        </p:nvSpPr>
        <p:spPr>
          <a:xfrm>
            <a:off x="457200" y="6356520"/>
            <a:ext cx="2133360" cy="364680"/>
          </a:xfrm>
          <a:prstGeom prst="rect">
            <a:avLst/>
          </a:prstGeom>
        </p:spPr>
        <p:txBody>
          <a:bodyPr anchor="ctr"/>
          <a:p>
            <a:pPr>
              <a:lnSpc>
                <a:spcPct val="100000"/>
              </a:lnSpc>
            </a:pPr>
            <a:fld id="{4BC894AD-861B-44EE-9BCD-DBFD40F7245E}" type="datetime">
              <a:rPr b="0" lang="en-US" sz="1200" spc="-1" strike="noStrike">
                <a:solidFill>
                  <a:srgbClr val="ffffff"/>
                </a:solidFill>
                <a:latin typeface="Calibri"/>
              </a:rPr>
              <a:t>5/24/22</a:t>
            </a:fld>
            <a:endParaRPr b="0" lang="en-US" sz="1200" spc="-1" strike="noStrike">
              <a:latin typeface="Times New Roman"/>
            </a:endParaRPr>
          </a:p>
        </p:txBody>
      </p:sp>
      <p:sp>
        <p:nvSpPr>
          <p:cNvPr id="86" name="PlaceHolder 4"/>
          <p:cNvSpPr>
            <a:spLocks noGrp="1"/>
          </p:cNvSpPr>
          <p:nvPr>
            <p:ph type="ftr"/>
          </p:nvPr>
        </p:nvSpPr>
        <p:spPr>
          <a:xfrm>
            <a:off x="3124080" y="6356520"/>
            <a:ext cx="2895120" cy="364680"/>
          </a:xfrm>
          <a:prstGeom prst="rect">
            <a:avLst/>
          </a:prstGeom>
        </p:spPr>
        <p:txBody>
          <a:bodyPr anchor="ctr"/>
          <a:p>
            <a:endParaRPr b="0" lang="en-US" sz="2400" spc="-1" strike="noStrike">
              <a:latin typeface="Times New Roman"/>
            </a:endParaRPr>
          </a:p>
        </p:txBody>
      </p:sp>
      <p:sp>
        <p:nvSpPr>
          <p:cNvPr id="87" name="PlaceHolder 5"/>
          <p:cNvSpPr>
            <a:spLocks noGrp="1"/>
          </p:cNvSpPr>
          <p:nvPr>
            <p:ph type="sldNum"/>
          </p:nvPr>
        </p:nvSpPr>
        <p:spPr>
          <a:xfrm>
            <a:off x="6553080" y="6356520"/>
            <a:ext cx="2133360" cy="364680"/>
          </a:xfrm>
          <a:prstGeom prst="rect">
            <a:avLst/>
          </a:prstGeom>
        </p:spPr>
        <p:txBody>
          <a:bodyPr anchor="ctr"/>
          <a:p>
            <a:pPr algn="r">
              <a:lnSpc>
                <a:spcPct val="100000"/>
              </a:lnSpc>
            </a:pPr>
            <a:fld id="{6A77C432-516C-477A-B964-14964F4FC709}" type="slidenum">
              <a:rPr b="0" lang="en-US" sz="1200" spc="-1" strike="noStrike">
                <a:solidFill>
                  <a:srgbClr val="ffffff"/>
                </a:solidFill>
                <a:latin typeface="Calibri"/>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9.xml.rels><?xml version="1.0" encoding="UTF-8"?>
<Relationships xmlns="http://schemas.openxmlformats.org/package/2006/relationships"><Relationship Id="rId1" Type="http://schemas.openxmlformats.org/officeDocument/2006/relationships/chart" Target="../charts/chart1.xml"/><Relationship Id="rId2" Type="http://schemas.openxmlformats.org/officeDocument/2006/relationships/slideLayout" Target="../slideLayouts/slideLayout25.xml"/><Relationship Id="rId3"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chart" Target="../charts/chart2.xml"/><Relationship Id="rId2" Type="http://schemas.openxmlformats.org/officeDocument/2006/relationships/slideLayout" Target="../slideLayouts/slideLayout25.xml"/>
</Relationships>
</file>

<file path=ppt/slides/_rels/slide21.xml.rels><?xml version="1.0" encoding="UTF-8"?>
<Relationships xmlns="http://schemas.openxmlformats.org/package/2006/relationships"><Relationship Id="rId1" Type="http://schemas.openxmlformats.org/officeDocument/2006/relationships/chart" Target="../charts/chart3.xml"/><Relationship Id="rId2" Type="http://schemas.openxmlformats.org/officeDocument/2006/relationships/slideLayout" Target="../slideLayouts/slideLayout25.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6.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0" y="907920"/>
            <a:ext cx="9143640" cy="3673080"/>
          </a:xfrm>
          <a:prstGeom prst="rect">
            <a:avLst/>
          </a:prstGeom>
          <a:noFill/>
          <a:ln>
            <a:noFill/>
          </a:ln>
        </p:spPr>
        <p:txBody>
          <a:bodyPr anchor="ctr">
            <a:normAutofit/>
          </a:bodyPr>
          <a:p>
            <a:pPr algn="ctr">
              <a:lnSpc>
                <a:spcPct val="100000"/>
              </a:lnSpc>
            </a:pPr>
            <a:r>
              <a:rPr b="0" lang="sk-SK" sz="4400" spc="-1" strike="noStrike">
                <a:solidFill>
                  <a:srgbClr val="ffffff"/>
                </a:solidFill>
                <a:latin typeface="Calibri"/>
              </a:rPr>
              <a:t>Benešove dekréty</a:t>
            </a:r>
            <a:br/>
            <a:r>
              <a:rPr b="0" lang="sk-SK" sz="4400" spc="-1" strike="noStrike">
                <a:solidFill>
                  <a:srgbClr val="ffffff"/>
                </a:solidFill>
                <a:latin typeface="Calibri"/>
              </a:rPr>
              <a:t>Dohoda o výmene obyvateľstva medzi Československom a Maďarskom </a:t>
            </a:r>
            <a:br/>
            <a:r>
              <a:rPr b="0" lang="sk-SK" sz="4400" spc="-1" strike="noStrike">
                <a:solidFill>
                  <a:srgbClr val="ffffff"/>
                </a:solidFill>
                <a:latin typeface="Calibri"/>
              </a:rPr>
              <a:t>a </a:t>
            </a:r>
            <a:br/>
            <a:r>
              <a:rPr b="0" lang="sk-SK" sz="4400" spc="-1" strike="noStrike">
                <a:solidFill>
                  <a:srgbClr val="ffffff"/>
                </a:solidFill>
                <a:latin typeface="Calibri"/>
              </a:rPr>
              <a:t>Register obnovenej evidencie pozemkov  </a:t>
            </a:r>
            <a:endParaRPr b="0" lang="sk-SK" sz="4400" spc="-1" strike="noStrike">
              <a:solidFill>
                <a:srgbClr val="ffffff"/>
              </a:solidFill>
              <a:latin typeface="Calibri"/>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457200" y="274680"/>
            <a:ext cx="8229240" cy="921600"/>
          </a:xfrm>
          <a:prstGeom prst="rect">
            <a:avLst/>
          </a:prstGeom>
          <a:noFill/>
          <a:ln>
            <a:noFill/>
          </a:ln>
        </p:spPr>
        <p:txBody>
          <a:bodyPr anchor="ctr"/>
          <a:p>
            <a:pPr algn="ctr">
              <a:lnSpc>
                <a:spcPct val="100000"/>
              </a:lnSpc>
            </a:pPr>
            <a:r>
              <a:rPr b="0" lang="sk-SK" sz="4400" spc="-1" strike="noStrike">
                <a:solidFill>
                  <a:srgbClr val="ffffff"/>
                </a:solidFill>
                <a:latin typeface="Calibri"/>
              </a:rPr>
              <a:t>Reštitučné nároky</a:t>
            </a:r>
            <a:endParaRPr b="0" lang="sk-SK" sz="4400" spc="-1" strike="noStrike">
              <a:solidFill>
                <a:srgbClr val="ffffff"/>
              </a:solidFill>
              <a:latin typeface="Calibri"/>
            </a:endParaRPr>
          </a:p>
        </p:txBody>
      </p:sp>
      <p:sp>
        <p:nvSpPr>
          <p:cNvPr id="143" name="TextShape 2"/>
          <p:cNvSpPr txBox="1"/>
          <p:nvPr/>
        </p:nvSpPr>
        <p:spPr>
          <a:xfrm>
            <a:off x="457200" y="1268640"/>
            <a:ext cx="8229240" cy="4857120"/>
          </a:xfrm>
          <a:prstGeom prst="rect">
            <a:avLst/>
          </a:prstGeom>
          <a:noFill/>
          <a:ln>
            <a:noFill/>
          </a:ln>
        </p:spPr>
        <p:txBody>
          <a:bodyPr>
            <a:normAutofit/>
          </a:bodyPr>
          <a:p>
            <a:pPr marL="343080" indent="-342720">
              <a:lnSpc>
                <a:spcPct val="100000"/>
              </a:lnSpc>
              <a:spcBef>
                <a:spcPts val="901"/>
              </a:spcBef>
              <a:buClr>
                <a:srgbClr val="ffffff"/>
              </a:buClr>
              <a:buFont typeface="Wingdings" charset="2"/>
              <a:buChar char=""/>
            </a:pPr>
            <a:r>
              <a:rPr b="0" lang="sk-SK" sz="4500" spc="-1" strike="noStrike">
                <a:solidFill>
                  <a:srgbClr val="ffffff"/>
                </a:solidFill>
                <a:latin typeface="Calibri"/>
              </a:rPr>
              <a:t>zákon č. 229/1991 Zb. z 21. mája 1991 </a:t>
            </a:r>
            <a:endParaRPr b="0" lang="sk-SK" sz="4500" spc="-1" strike="noStrike">
              <a:solidFill>
                <a:srgbClr val="ffffff"/>
              </a:solidFill>
              <a:latin typeface="Calibri"/>
            </a:endParaRPr>
          </a:p>
          <a:p>
            <a:pPr marL="343080" indent="-342720">
              <a:lnSpc>
                <a:spcPct val="100000"/>
              </a:lnSpc>
              <a:spcBef>
                <a:spcPts val="901"/>
              </a:spcBef>
              <a:buClr>
                <a:srgbClr val="ffffff"/>
              </a:buClr>
              <a:buFont typeface="Wingdings" charset="2"/>
              <a:buChar char=""/>
            </a:pPr>
            <a:r>
              <a:rPr b="0" lang="sk-SK" sz="4500" spc="-1" strike="noStrike">
                <a:solidFill>
                  <a:srgbClr val="ffffff"/>
                </a:solidFill>
                <a:latin typeface="Calibri"/>
              </a:rPr>
              <a:t>zákon č. 503/2003 Z.z.  z 24. 10. 2003 s účinnosťou od 1. 1. 2004 a platnosťou do 1. 3. 2011. </a:t>
            </a:r>
            <a:endParaRPr b="0" lang="sk-SK" sz="4500" spc="-1" strike="noStrike">
              <a:solidFill>
                <a:srgbClr val="ffffff"/>
              </a:solidFill>
              <a:latin typeface="Calibri"/>
            </a:endParaRPr>
          </a:p>
          <a:p>
            <a:pPr>
              <a:lnSpc>
                <a:spcPct val="100000"/>
              </a:lnSpc>
              <a:spcBef>
                <a:spcPts val="641"/>
              </a:spcBef>
            </a:pPr>
            <a:endParaRPr b="0" lang="sk-SK" sz="4500" spc="-1" strike="noStrike">
              <a:solidFill>
                <a:srgbClr val="ffffff"/>
              </a:solidFill>
              <a:latin typeface="Calibri"/>
            </a:endParaRPr>
          </a:p>
          <a:p>
            <a:pPr marL="343080" indent="-342720">
              <a:lnSpc>
                <a:spcPct val="100000"/>
              </a:lnSpc>
              <a:spcBef>
                <a:spcPts val="641"/>
              </a:spcBef>
              <a:buClr>
                <a:srgbClr val="ffffff"/>
              </a:buClr>
              <a:buFont typeface="Arial"/>
              <a:buChar char="•"/>
            </a:pPr>
            <a:r>
              <a:rPr b="0" lang="sk-SK" sz="3200" spc="-1" strike="noStrike">
                <a:solidFill>
                  <a:srgbClr val="ffffff"/>
                </a:solidFill>
                <a:latin typeface="Calibri"/>
              </a:rPr>
              <a:t>Ani jeden z týchto zákonov, ktorých cieľom malo byť odškodnenie ľudí, ktorým bol konfiškovaný majetok sa netýka tzv. Benešových dekrétov, ani Dohody o výmene obyvateľstva medzi Československom a Maďarskom. </a:t>
            </a: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a:p>
            <a:pPr marL="343080" indent="-342720">
              <a:lnSpc>
                <a:spcPct val="100000"/>
              </a:lnSpc>
              <a:spcBef>
                <a:spcPts val="641"/>
              </a:spcBef>
              <a:buClr>
                <a:srgbClr val="ffffff"/>
              </a:buClr>
              <a:buFont typeface="Arial"/>
              <a:buChar char="•"/>
            </a:pPr>
            <a:r>
              <a:rPr b="0" lang="sk-SK" sz="3200" spc="-1" strike="noStrike">
                <a:solidFill>
                  <a:srgbClr val="ffffff"/>
                </a:solidFill>
                <a:latin typeface="Calibri"/>
              </a:rPr>
              <a:t>Preambula zákona 229/1991, cieľom týchto zákonov je </a:t>
            </a:r>
            <a:r>
              <a:rPr b="1" i="1" lang="sk-SK" sz="3200" spc="-1" strike="noStrike">
                <a:solidFill>
                  <a:srgbClr val="ffffff"/>
                </a:solidFill>
                <a:latin typeface="Calibri"/>
              </a:rPr>
              <a:t>„ zmierniť následky niektorých majetkových krívd, ku ktorým došlo voči vlastníkom poľnohospodárskeho a lesného majetku v období rokov 1948 až 1989, dosiahnuť zlepšenie starostlivosti o poľnohospodársku a lesnú pôdu obnovením pôvodných vlastníckych vzťahov k pôde a upraviť vlastnícke vzťahy k pôde v súlade so záujmami hospodárskeho rozvoja vidieka aj v súlade s požiadavkami na tvorbu krajiny a životného prostredia.“</a:t>
            </a: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899640" y="980640"/>
            <a:ext cx="7344360" cy="7585920"/>
          </a:xfrm>
          <a:prstGeom prst="rect">
            <a:avLst/>
          </a:prstGeom>
          <a:noFill/>
          <a:ln>
            <a:noFill/>
          </a:ln>
        </p:spPr>
        <p:style>
          <a:lnRef idx="0"/>
          <a:fillRef idx="0"/>
          <a:effectRef idx="0"/>
          <a:fontRef idx="minor"/>
        </p:style>
        <p:txBody>
          <a:bodyPr lIns="90000" rIns="90000" tIns="45000" bIns="45000"/>
          <a:p>
            <a:pPr>
              <a:lnSpc>
                <a:spcPct val="100000"/>
              </a:lnSpc>
            </a:pPr>
            <a:endParaRPr b="0" lang="en-US" sz="1800" spc="-1" strike="noStrike">
              <a:latin typeface="Arial"/>
            </a:endParaRPr>
          </a:p>
          <a:p>
            <a:pPr marL="285840" indent="-285480">
              <a:lnSpc>
                <a:spcPct val="100000"/>
              </a:lnSpc>
              <a:buClr>
                <a:srgbClr val="ffffff"/>
              </a:buClr>
              <a:buFont typeface="Wingdings" charset="2"/>
              <a:buChar char=""/>
            </a:pPr>
            <a:r>
              <a:rPr b="0" lang="en-US" sz="1800" spc="-1" strike="noStrike">
                <a:solidFill>
                  <a:srgbClr val="ffffff"/>
                </a:solidFill>
                <a:latin typeface="Calibri"/>
              </a:rPr>
              <a:t>Dôkazom, že reštitučné zákony č. 229/1991 a 503/2003 sa nevzťahovali na tzv. Benešov dekrét č. 108/1945 a Nariadnenie SNR č. 104/1945 – najlepšie deklaruje Rozhodnutie Najvyššieho súdu SR  č. 1Sžr/58/2011, kde je detailne vysvetlené, kedy a kto mohol byť vyňatí z konfiškácií a odvoláva sa na iné rozhodnutia NS SR z predchádzajúcich rokov. </a:t>
            </a:r>
            <a:endParaRPr b="0" lang="en-US" sz="1800" spc="-1" strike="noStrike">
              <a:latin typeface="Arial"/>
            </a:endParaRPr>
          </a:p>
          <a:p>
            <a:pPr algn="r">
              <a:lnSpc>
                <a:spcPct val="100000"/>
              </a:lnSpc>
            </a:pPr>
            <a:r>
              <a:rPr b="0" i="1" lang="en-US" sz="1600" spc="-1" strike="noStrike">
                <a:solidFill>
                  <a:srgbClr val="ffffff"/>
                </a:solidFill>
                <a:latin typeface="Calibri"/>
              </a:rPr>
              <a:t>(príloha č. 7) </a:t>
            </a:r>
            <a:endParaRPr b="0" lang="en-US" sz="1600" spc="-1" strike="noStrike">
              <a:latin typeface="Arial"/>
            </a:endParaRPr>
          </a:p>
          <a:p>
            <a:pPr>
              <a:lnSpc>
                <a:spcPct val="100000"/>
              </a:lnSpc>
            </a:pPr>
            <a:endParaRPr b="0" lang="en-US" sz="1600" spc="-1" strike="noStrike">
              <a:latin typeface="Arial"/>
            </a:endParaRPr>
          </a:p>
          <a:p>
            <a:pPr marL="285840" indent="-285480">
              <a:lnSpc>
                <a:spcPct val="100000"/>
              </a:lnSpc>
              <a:buClr>
                <a:srgbClr val="ffffff"/>
              </a:buClr>
              <a:buFont typeface="Wingdings" charset="2"/>
              <a:buChar char=""/>
            </a:pPr>
            <a:r>
              <a:rPr b="0" lang="en-US" sz="1800" spc="-1" strike="noStrike">
                <a:solidFill>
                  <a:srgbClr val="ffffff"/>
                </a:solidFill>
                <a:latin typeface="Calibri"/>
              </a:rPr>
              <a:t>Ako vyplýva zo stanoviska Najvyššieho súdu SR – bolo zákonnom dané, kto je vyňatí spod konfiškácie a kto má právo na návratnosť majetku.</a:t>
            </a:r>
            <a:endParaRPr b="0" lang="en-US" sz="1800" spc="-1" strike="noStrike">
              <a:latin typeface="Arial"/>
            </a:endParaRPr>
          </a:p>
          <a:p>
            <a:pPr>
              <a:lnSpc>
                <a:spcPct val="100000"/>
              </a:lnSpc>
            </a:pPr>
            <a:endParaRPr b="0" lang="en-US" sz="1800" spc="-1" strike="noStrike">
              <a:latin typeface="Arial"/>
            </a:endParaRPr>
          </a:p>
          <a:p>
            <a:pPr marL="285840" indent="-285480">
              <a:lnSpc>
                <a:spcPct val="100000"/>
              </a:lnSpc>
              <a:buClr>
                <a:srgbClr val="ffffff"/>
              </a:buClr>
              <a:buFont typeface="Wingdings" charset="2"/>
              <a:buChar char=""/>
            </a:pPr>
            <a:r>
              <a:rPr b="0" lang="en-US" sz="1800" spc="-1" strike="noStrike">
                <a:solidFill>
                  <a:srgbClr val="ffffff"/>
                </a:solidFill>
                <a:latin typeface="Calibri"/>
              </a:rPr>
              <a:t>Zápisnica Predsedníctva SNR z 21. 1. </a:t>
            </a:r>
            <a:r>
              <a:rPr b="1" lang="en-US" sz="1800" spc="-1" strike="noStrike">
                <a:solidFill>
                  <a:srgbClr val="ffffff"/>
                </a:solidFill>
                <a:latin typeface="Calibri"/>
              </a:rPr>
              <a:t>1946</a:t>
            </a:r>
            <a:r>
              <a:rPr b="0" lang="en-US" sz="1800" spc="-1" strike="noStrike">
                <a:solidFill>
                  <a:srgbClr val="ffffff"/>
                </a:solidFill>
                <a:latin typeface="Calibri"/>
              </a:rPr>
              <a:t> jasne deklaruje:</a:t>
            </a:r>
            <a:endParaRPr b="0" lang="en-US" sz="1800" spc="-1" strike="noStrike">
              <a:latin typeface="Arial"/>
            </a:endParaRPr>
          </a:p>
          <a:p>
            <a:pPr>
              <a:lnSpc>
                <a:spcPct val="100000"/>
              </a:lnSpc>
            </a:pPr>
            <a:endParaRPr b="0" lang="en-US" sz="1800" spc="-1" strike="noStrike">
              <a:latin typeface="Arial"/>
            </a:endParaRPr>
          </a:p>
          <a:p>
            <a:pPr lvl="1" marL="743040" indent="-285480">
              <a:lnSpc>
                <a:spcPct val="100000"/>
              </a:lnSpc>
              <a:buClr>
                <a:srgbClr val="ffffff"/>
              </a:buClr>
              <a:buFont typeface="Arial"/>
              <a:buChar char="•"/>
            </a:pPr>
            <a:r>
              <a:rPr b="0" lang="en-US" sz="1800" spc="-1" strike="noStrike">
                <a:solidFill>
                  <a:srgbClr val="ffffff"/>
                </a:solidFill>
                <a:latin typeface="Calibri"/>
              </a:rPr>
              <a:t>bod č. 2 f:  </a:t>
            </a:r>
            <a:r>
              <a:rPr b="1" i="1" lang="en-US" sz="1800" spc="-1" strike="noStrike">
                <a:solidFill>
                  <a:srgbClr val="ffffff"/>
                </a:solidFill>
                <a:latin typeface="Calibri"/>
              </a:rPr>
              <a:t>„...konfiškácii podlieha zásadne celý majetok , aj majetok rodinných príslušníkov takýchto osôb.“ </a:t>
            </a:r>
            <a:endParaRPr b="0" lang="en-US" sz="1800" spc="-1" strike="noStrike">
              <a:latin typeface="Arial"/>
            </a:endParaRPr>
          </a:p>
          <a:p>
            <a:pPr>
              <a:lnSpc>
                <a:spcPct val="100000"/>
              </a:lnSpc>
            </a:pPr>
            <a:endParaRPr b="0" lang="en-US" sz="1800" spc="-1" strike="noStrike">
              <a:latin typeface="Arial"/>
            </a:endParaRPr>
          </a:p>
          <a:p>
            <a:pPr lvl="1" marL="743040" indent="-285480">
              <a:lnSpc>
                <a:spcPct val="100000"/>
              </a:lnSpc>
              <a:buClr>
                <a:srgbClr val="ffffff"/>
              </a:buClr>
              <a:buFont typeface="Arial"/>
              <a:buChar char="•"/>
            </a:pPr>
            <a:r>
              <a:rPr b="0" lang="en-US" sz="1800" spc="-1" strike="noStrike">
                <a:solidFill>
                  <a:srgbClr val="ffffff"/>
                </a:solidFill>
                <a:latin typeface="Calibri"/>
              </a:rPr>
              <a:t>bod g:  </a:t>
            </a:r>
            <a:r>
              <a:rPr b="0" i="1" lang="en-US" sz="1800" spc="-1" strike="noStrike">
                <a:solidFill>
                  <a:srgbClr val="ffffff"/>
                </a:solidFill>
                <a:latin typeface="Calibri"/>
              </a:rPr>
              <a:t>„ ... </a:t>
            </a:r>
            <a:r>
              <a:rPr b="1" lang="en-US" sz="1800" spc="-1" strike="noStrike">
                <a:solidFill>
                  <a:srgbClr val="ffffff"/>
                </a:solidFill>
                <a:latin typeface="Calibri"/>
              </a:rPr>
              <a:t>Ďalej nie je rozhodné pre určenie osôb, majetky ktorých podliehajú nariadeniu 104/1945 Sb. SNR štátna príslušnosť, ale ich národnosť a politické presvedčenie.“                            </a:t>
            </a:r>
            <a:endParaRPr b="0" lang="en-US" sz="1800" spc="-1" strike="noStrike">
              <a:latin typeface="Arial"/>
            </a:endParaRPr>
          </a:p>
          <a:p>
            <a:pPr algn="r">
              <a:lnSpc>
                <a:spcPct val="100000"/>
              </a:lnSpc>
            </a:pPr>
            <a:r>
              <a:rPr b="0" i="1" lang="en-US" sz="1600" spc="-1" strike="noStrike">
                <a:solidFill>
                  <a:srgbClr val="ffffff"/>
                </a:solidFill>
                <a:latin typeface="Calibri"/>
              </a:rPr>
              <a:t>(príloha č. 8).</a:t>
            </a:r>
            <a:endParaRPr b="0" lang="en-US" sz="1600" spc="-1" strike="noStrike">
              <a:latin typeface="Arial"/>
            </a:endParaRPr>
          </a:p>
          <a:p>
            <a:pPr algn="r">
              <a:lnSpc>
                <a:spcPct val="100000"/>
              </a:lnSpc>
            </a:pPr>
            <a:endParaRPr b="0" lang="en-US" sz="1600" spc="-1" strike="noStrike">
              <a:latin typeface="Arial"/>
            </a:endParaRPr>
          </a:p>
          <a:p>
            <a:pPr>
              <a:lnSpc>
                <a:spcPct val="100000"/>
              </a:lnSpc>
            </a:pPr>
            <a:endParaRPr b="0" lang="en-US" sz="1600" spc="-1" strike="noStrike">
              <a:latin typeface="Arial"/>
            </a:endParaRPr>
          </a:p>
          <a:p>
            <a:pPr>
              <a:lnSpc>
                <a:spcPct val="100000"/>
              </a:lnSpc>
            </a:pPr>
            <a:endParaRPr b="0" lang="en-US" sz="1600" spc="-1" strike="noStrike">
              <a:latin typeface="Arial"/>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TextShape 1"/>
          <p:cNvSpPr txBox="1"/>
          <p:nvPr/>
        </p:nvSpPr>
        <p:spPr>
          <a:xfrm>
            <a:off x="457200" y="274680"/>
            <a:ext cx="8229240" cy="1142640"/>
          </a:xfrm>
          <a:prstGeom prst="rect">
            <a:avLst/>
          </a:prstGeom>
          <a:noFill/>
          <a:ln>
            <a:noFill/>
          </a:ln>
        </p:spPr>
        <p:txBody>
          <a:bodyPr anchor="ctr">
            <a:normAutofit/>
          </a:bodyPr>
          <a:p>
            <a:pPr algn="ctr">
              <a:lnSpc>
                <a:spcPct val="100000"/>
              </a:lnSpc>
            </a:pPr>
            <a:r>
              <a:rPr b="0" lang="sk-SK" sz="4400" spc="-1" strike="noStrike">
                <a:solidFill>
                  <a:srgbClr val="ffffff"/>
                </a:solidFill>
                <a:latin typeface="Calibri"/>
              </a:rPr>
              <a:t>Evidencia nehnuteľností </a:t>
            </a:r>
            <a:endParaRPr b="0" lang="sk-SK" sz="4400" spc="-1" strike="noStrike">
              <a:solidFill>
                <a:srgbClr val="ffffff"/>
              </a:solidFill>
              <a:latin typeface="Calibri"/>
            </a:endParaRPr>
          </a:p>
        </p:txBody>
      </p:sp>
      <p:sp>
        <p:nvSpPr>
          <p:cNvPr id="146" name="TextShape 2"/>
          <p:cNvSpPr txBox="1"/>
          <p:nvPr/>
        </p:nvSpPr>
        <p:spPr>
          <a:xfrm>
            <a:off x="395640" y="1845000"/>
            <a:ext cx="8229240" cy="4525560"/>
          </a:xfrm>
          <a:prstGeom prst="rect">
            <a:avLst/>
          </a:prstGeom>
          <a:noFill/>
          <a:ln>
            <a:noFill/>
          </a:ln>
        </p:spPr>
        <p:txBody>
          <a:bodyPr>
            <a:normAutofit/>
          </a:bodyPr>
          <a:p>
            <a:pPr marL="343080" indent="-342720">
              <a:lnSpc>
                <a:spcPct val="100000"/>
              </a:lnSpc>
              <a:spcBef>
                <a:spcPts val="641"/>
              </a:spcBef>
              <a:buClr>
                <a:srgbClr val="ffffff"/>
              </a:buClr>
              <a:buFont typeface="Wingdings" charset="2"/>
              <a:buChar char=""/>
            </a:pPr>
            <a:r>
              <a:rPr b="1" lang="sk-SK" sz="3200" spc="-1" strike="noStrike">
                <a:solidFill>
                  <a:srgbClr val="ffffff"/>
                </a:solidFill>
                <a:latin typeface="Calibri"/>
              </a:rPr>
              <a:t>Do roku 1964 nebola povinnosť evidencie vlastníckych práv k pôde </a:t>
            </a:r>
            <a:endParaRPr b="0" lang="sk-SK" sz="3200" spc="-1" strike="noStrike">
              <a:solidFill>
                <a:srgbClr val="ffffff"/>
              </a:solidFill>
              <a:latin typeface="Calibri"/>
            </a:endParaRPr>
          </a:p>
          <a:p>
            <a:pPr>
              <a:lnSpc>
                <a:spcPct val="100000"/>
              </a:lnSpc>
              <a:spcBef>
                <a:spcPts val="641"/>
              </a:spcBef>
            </a:pPr>
            <a:r>
              <a:rPr b="0" lang="sk-SK" sz="3200" spc="-1" strike="noStrike">
                <a:solidFill>
                  <a:srgbClr val="ffffff"/>
                </a:solidFill>
                <a:latin typeface="Calibri"/>
              </a:rPr>
              <a:t>	</a:t>
            </a:r>
            <a:r>
              <a:rPr b="0" lang="sk-SK" sz="3200" spc="-1" strike="noStrike">
                <a:solidFill>
                  <a:srgbClr val="ffffff"/>
                </a:solidFill>
                <a:latin typeface="Calibri"/>
              </a:rPr>
              <a:t>(zrušil ju zákon č. 141/1950 Zb, obnovila sa až zákonom č. </a:t>
            </a:r>
            <a:r>
              <a:rPr b="0" lang="sk-SK" sz="3200" spc="-1" strike="noStrike">
                <a:solidFill>
                  <a:srgbClr val="ffffff"/>
                </a:solidFill>
                <a:latin typeface="Calibri"/>
              </a:rPr>
              <a:t>	</a:t>
            </a:r>
            <a:r>
              <a:rPr b="0" lang="sk-SK" sz="3200" spc="-1" strike="noStrike">
                <a:solidFill>
                  <a:srgbClr val="ffffff"/>
                </a:solidFill>
                <a:latin typeface="Calibri"/>
              </a:rPr>
              <a:t>22/1964 Zb. )</a:t>
            </a: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a:p>
            <a:pPr marL="343080" indent="-342720" algn="just">
              <a:lnSpc>
                <a:spcPct val="100000"/>
              </a:lnSpc>
              <a:spcBef>
                <a:spcPts val="641"/>
              </a:spcBef>
              <a:buClr>
                <a:srgbClr val="ffffff"/>
              </a:buClr>
              <a:buFont typeface="Wingdings" charset="2"/>
              <a:buChar char=""/>
            </a:pPr>
            <a:r>
              <a:rPr b="0" lang="sk-SK" sz="3200" spc="-1" strike="noStrike">
                <a:solidFill>
                  <a:srgbClr val="ffffff"/>
                </a:solidFill>
                <a:latin typeface="Calibri"/>
              </a:rPr>
              <a:t>Detailný stav evidencie nehnuteľností, pozemkových kníh a katastrálnych údajov  </a:t>
            </a:r>
            <a:endParaRPr b="0" lang="sk-SK" sz="3200" spc="-1" strike="noStrike">
              <a:solidFill>
                <a:srgbClr val="ffffff"/>
              </a:solidFill>
              <a:latin typeface="Calibri"/>
            </a:endParaRPr>
          </a:p>
          <a:p>
            <a:pPr algn="r">
              <a:lnSpc>
                <a:spcPct val="100000"/>
              </a:lnSpc>
              <a:spcBef>
                <a:spcPts val="420"/>
              </a:spcBef>
            </a:pPr>
            <a:r>
              <a:rPr b="0" lang="sk-SK" sz="2100" spc="-1" strike="noStrike">
                <a:solidFill>
                  <a:srgbClr val="ffffff"/>
                </a:solidFill>
                <a:latin typeface="Calibri"/>
              </a:rPr>
              <a:t>(</a:t>
            </a:r>
            <a:r>
              <a:rPr b="1" lang="sk-SK" sz="2100" spc="-1" strike="noStrike">
                <a:solidFill>
                  <a:srgbClr val="ffffff"/>
                </a:solidFill>
                <a:latin typeface="Calibri"/>
              </a:rPr>
              <a:t>príloha č. 10)</a:t>
            </a:r>
            <a:endParaRPr b="0" lang="sk-SK" sz="2100" spc="-1" strike="noStrike">
              <a:solidFill>
                <a:srgbClr val="ffffff"/>
              </a:solidFill>
              <a:latin typeface="Calibri"/>
            </a:endParaRPr>
          </a:p>
          <a:p>
            <a:pPr marL="343080" indent="-342720" algn="just">
              <a:lnSpc>
                <a:spcPct val="100000"/>
              </a:lnSpc>
              <a:spcBef>
                <a:spcPts val="641"/>
              </a:spcBef>
              <a:buClr>
                <a:srgbClr val="ffffff"/>
              </a:buClr>
              <a:buFont typeface="Wingdings" charset="2"/>
              <a:buChar char=""/>
            </a:pPr>
            <a:r>
              <a:rPr b="1" lang="sk-SK" sz="3200" spc="-1" strike="noStrike">
                <a:solidFill>
                  <a:srgbClr val="ffffff"/>
                </a:solidFill>
                <a:latin typeface="Calibri"/>
              </a:rPr>
              <a:t>V roku 1995 bol prijatý zákon č. 180/1995 Z. z. v znení neskorších predpisov. </a:t>
            </a:r>
            <a:endParaRPr b="0" lang="sk-SK" sz="3200" spc="-1" strike="noStrike">
              <a:solidFill>
                <a:srgbClr val="ffffff"/>
              </a:solidFill>
              <a:latin typeface="Calibri"/>
            </a:endParaRPr>
          </a:p>
          <a:p>
            <a:pPr lvl="1" marL="743040" indent="-285480" algn="just">
              <a:lnSpc>
                <a:spcPct val="100000"/>
              </a:lnSpc>
              <a:spcBef>
                <a:spcPts val="561"/>
              </a:spcBef>
              <a:buClr>
                <a:srgbClr val="ffffff"/>
              </a:buClr>
              <a:buFont typeface="Arial"/>
              <a:buChar char="–"/>
            </a:pPr>
            <a:r>
              <a:rPr b="0" lang="sk-SK" sz="2800" spc="-1" strike="noStrike">
                <a:solidFill>
                  <a:srgbClr val="ffffff"/>
                </a:solidFill>
                <a:latin typeface="Calibri"/>
              </a:rPr>
              <a:t>mali sa zistiť dostupné údaje o pozemkoch a právnych vzťahoch k nim a na ich základe sa zostavil register obnovenej evidencie pozemkov  tzv. ROEP. </a:t>
            </a:r>
            <a:endParaRPr b="0" lang="sk-SK" sz="2800" spc="-1" strike="noStrike">
              <a:solidFill>
                <a:srgbClr val="ffffff"/>
              </a:solidFill>
              <a:latin typeface="Calibri"/>
            </a:endParaRPr>
          </a:p>
          <a:p>
            <a:pPr lvl="1" marL="743040" indent="-285480" algn="just">
              <a:lnSpc>
                <a:spcPct val="100000"/>
              </a:lnSpc>
              <a:spcBef>
                <a:spcPts val="561"/>
              </a:spcBef>
              <a:buClr>
                <a:srgbClr val="ffffff"/>
              </a:buClr>
              <a:buFont typeface="Arial"/>
              <a:buChar char="–"/>
            </a:pPr>
            <a:r>
              <a:rPr b="0" lang="sk-SK" sz="2800" spc="-1" strike="noStrike">
                <a:solidFill>
                  <a:srgbClr val="ffffff"/>
                </a:solidFill>
                <a:latin typeface="Calibri"/>
              </a:rPr>
              <a:t>v katastri nehnuteľností sa mali upraviť vlastnícke práva k pozemkom, ktoré neboli dovtedy evidované.</a:t>
            </a:r>
            <a:endParaRPr b="0" lang="sk-SK" sz="2800" spc="-1" strike="noStrike">
              <a:solidFill>
                <a:srgbClr val="ffffff"/>
              </a:solidFill>
              <a:latin typeface="Calibri"/>
            </a:endParaRPr>
          </a:p>
          <a:p>
            <a:pPr>
              <a:lnSpc>
                <a:spcPct val="100000"/>
              </a:lnSpc>
              <a:spcBef>
                <a:spcPts val="641"/>
              </a:spcBef>
            </a:pPr>
            <a:endParaRPr b="0" lang="sk-SK" sz="2800" spc="-1" strike="noStrike">
              <a:solidFill>
                <a:srgbClr val="ffffff"/>
              </a:solidFill>
              <a:latin typeface="Calibri"/>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TextShape 1"/>
          <p:cNvSpPr txBox="1"/>
          <p:nvPr/>
        </p:nvSpPr>
        <p:spPr>
          <a:xfrm>
            <a:off x="457200" y="274680"/>
            <a:ext cx="8229240" cy="921600"/>
          </a:xfrm>
          <a:prstGeom prst="rect">
            <a:avLst/>
          </a:prstGeom>
          <a:noFill/>
          <a:ln>
            <a:noFill/>
          </a:ln>
        </p:spPr>
        <p:txBody>
          <a:bodyPr anchor="ctr"/>
          <a:p>
            <a:pPr algn="ctr">
              <a:lnSpc>
                <a:spcPct val="100000"/>
              </a:lnSpc>
            </a:pPr>
            <a:r>
              <a:rPr b="0" lang="sk-SK" sz="4400" spc="-1" strike="noStrike">
                <a:solidFill>
                  <a:srgbClr val="ffffff"/>
                </a:solidFill>
                <a:latin typeface="Calibri"/>
              </a:rPr>
              <a:t>REALITA ROEPu</a:t>
            </a:r>
            <a:endParaRPr b="0" lang="sk-SK" sz="4400" spc="-1" strike="noStrike">
              <a:solidFill>
                <a:srgbClr val="ffffff"/>
              </a:solidFill>
              <a:latin typeface="Calibri"/>
            </a:endParaRPr>
          </a:p>
        </p:txBody>
      </p:sp>
      <p:sp>
        <p:nvSpPr>
          <p:cNvPr id="148"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Výkon zákona č. 180/1995 Z. z. riadili Okresné úrady </a:t>
            </a:r>
            <a:r>
              <a:rPr b="0" lang="sk-SK" sz="2800" spc="-1" strike="noStrike">
                <a:solidFill>
                  <a:srgbClr val="ffffff"/>
                </a:solidFill>
                <a:latin typeface="Calibri"/>
              </a:rPr>
              <a:t>(Pozemkový a lesný odbor, odbor katastra nehnuteľností)</a:t>
            </a:r>
            <a:endParaRPr b="0" lang="sk-SK" sz="2800" spc="-1" strike="noStrike">
              <a:solidFill>
                <a:srgbClr val="ffffff"/>
              </a:solidFill>
              <a:latin typeface="Calibri"/>
            </a:endParaRPr>
          </a:p>
          <a:p>
            <a:pPr>
              <a:lnSpc>
                <a:spcPct val="100000"/>
              </a:lnSpc>
              <a:spcBef>
                <a:spcPts val="561"/>
              </a:spcBef>
            </a:pPr>
            <a:endParaRPr b="0" lang="sk-SK" sz="28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Okresné úrady určili spracovateľov </a:t>
            </a: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Komisie schvaľovali jednotlivé zápisy </a:t>
            </a: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Do komisií boli prizvaní zákonom stanovení zástupcovia (SPF, úrady miestnej samosprávy, zástupcovia jednotlivých združení – poľovníckych, urbárskych a pod.)</a:t>
            </a: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výsledky schvaľovania zápisov boli úradne vyvesené na verejnej tabuli a občania sa mohli k ním vyjadriť do 15 dní.</a:t>
            </a: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p:txBody>
      </p:sp>
    </p:spTree>
  </p:cSld>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TextShape 1"/>
          <p:cNvSpPr txBox="1"/>
          <p:nvPr/>
        </p:nvSpPr>
        <p:spPr>
          <a:xfrm>
            <a:off x="323640" y="188640"/>
            <a:ext cx="8229240" cy="953640"/>
          </a:xfrm>
          <a:prstGeom prst="rect">
            <a:avLst/>
          </a:prstGeom>
          <a:noFill/>
          <a:ln>
            <a:noFill/>
          </a:ln>
        </p:spPr>
        <p:txBody>
          <a:bodyPr anchor="ctr"/>
          <a:p>
            <a:pPr algn="ctr">
              <a:lnSpc>
                <a:spcPct val="100000"/>
              </a:lnSpc>
            </a:pPr>
            <a:r>
              <a:rPr b="0" lang="sk-SK" sz="4400" spc="-1" strike="noStrike">
                <a:solidFill>
                  <a:srgbClr val="ffffff"/>
                </a:solidFill>
                <a:latin typeface="Calibri"/>
              </a:rPr>
              <a:t>REALITA ROEPU</a:t>
            </a:r>
            <a:endParaRPr b="0" lang="sk-SK" sz="4400" spc="-1" strike="noStrike">
              <a:solidFill>
                <a:srgbClr val="ffffff"/>
              </a:solidFill>
              <a:latin typeface="Calibri"/>
            </a:endParaRPr>
          </a:p>
        </p:txBody>
      </p:sp>
      <p:sp>
        <p:nvSpPr>
          <p:cNvPr id="150" name="TextShape 2"/>
          <p:cNvSpPr txBox="1"/>
          <p:nvPr/>
        </p:nvSpPr>
        <p:spPr>
          <a:xfrm>
            <a:off x="457200" y="1196640"/>
            <a:ext cx="8229240" cy="5184360"/>
          </a:xfrm>
          <a:prstGeom prst="rect">
            <a:avLst/>
          </a:prstGeom>
          <a:noFill/>
          <a:ln>
            <a:noFill/>
          </a:ln>
        </p:spPr>
        <p:txBody>
          <a:bodyPr>
            <a:normAutofit/>
          </a:bodyPr>
          <a:p>
            <a:pPr>
              <a:lnSpc>
                <a:spcPct val="100000"/>
              </a:lnSpc>
              <a:spcBef>
                <a:spcPts val="641"/>
              </a:spcBef>
            </a:pP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1" lang="sk-SK" sz="3200" spc="-1" strike="noStrike">
                <a:solidFill>
                  <a:srgbClr val="ffffff"/>
                </a:solidFill>
                <a:latin typeface="Calibri"/>
              </a:rPr>
              <a:t>Spracovatelia ROEPu neadekvátne preverili právny a skutkový stav.</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1" lang="sk-SK" sz="3200" spc="-1" strike="noStrike">
                <a:solidFill>
                  <a:srgbClr val="ffffff"/>
                </a:solidFill>
                <a:latin typeface="Calibri"/>
              </a:rPr>
              <a:t>Zapísali sa nepravdivé údaje o vlastníckych vzťahoch k nehnuteľnostiam </a:t>
            </a:r>
            <a:r>
              <a:rPr b="0" lang="sk-SK" sz="3200" spc="-1" strike="noStrike">
                <a:solidFill>
                  <a:srgbClr val="ffffff"/>
                </a:solidFill>
                <a:latin typeface="Calibri"/>
              </a:rPr>
              <a:t>(zámerne alebo nevedomosťou?)</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1" lang="sk-SK" sz="3200" spc="-1" strike="noStrike">
                <a:solidFill>
                  <a:srgbClr val="ffffff"/>
                </a:solidFill>
                <a:latin typeface="Calibri"/>
              </a:rPr>
              <a:t>Nezapísali sa napr.:</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Arial"/>
              <a:buChar char="•"/>
            </a:pPr>
            <a:r>
              <a:rPr b="0" lang="sk-SK" sz="3200" spc="-1" strike="noStrike">
                <a:solidFill>
                  <a:srgbClr val="ffffff"/>
                </a:solidFill>
                <a:latin typeface="Calibri"/>
              </a:rPr>
              <a:t>Konfiškácie majetkov vyplývajúcich z Dekrétu č. 108/1945, Nariadenia č. 104/1945</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Arial"/>
              <a:buChar char="•"/>
            </a:pPr>
            <a:r>
              <a:rPr b="0" lang="sk-SK" sz="3200" spc="-1" strike="noStrike">
                <a:solidFill>
                  <a:srgbClr val="ffffff"/>
                </a:solidFill>
                <a:latin typeface="Calibri"/>
              </a:rPr>
              <a:t>Konfiškácie vyplývajúce z Dohody o výmene obyvateľstva 145/1946,</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Arial"/>
              <a:buChar char="•"/>
            </a:pPr>
            <a:r>
              <a:rPr b="0" lang="sk-SK" sz="3200" spc="-1" strike="noStrike">
                <a:solidFill>
                  <a:srgbClr val="ffffff"/>
                </a:solidFill>
                <a:latin typeface="Calibri"/>
              </a:rPr>
              <a:t>výkupy či vyvlastnenie niektorých nehnuteľností</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Arial"/>
              <a:buChar char="•"/>
            </a:pPr>
            <a:r>
              <a:rPr b="0" lang="sk-SK" sz="3200" spc="-1" strike="noStrike">
                <a:solidFill>
                  <a:srgbClr val="ffffff"/>
                </a:solidFill>
                <a:latin typeface="Calibri"/>
              </a:rPr>
              <a:t>výsledky pozemkových reforiem (v rámci nich boli odobrané mnohé prídely a pod.)</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Arial"/>
              <a:buChar char="•"/>
            </a:pPr>
            <a:r>
              <a:rPr b="0" lang="sk-SK" sz="3200" spc="-1" strike="noStrike">
                <a:solidFill>
                  <a:srgbClr val="ffffff"/>
                </a:solidFill>
                <a:latin typeface="Calibri"/>
              </a:rPr>
              <a:t>zrušených štátnych majetkov, štátnych podnikov</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Arial"/>
              <a:buChar char="•"/>
            </a:pPr>
            <a:r>
              <a:rPr b="0" lang="sk-SK" sz="3200" spc="-1" strike="noStrike">
                <a:solidFill>
                  <a:srgbClr val="ffffff"/>
                </a:solidFill>
                <a:latin typeface="Calibri"/>
              </a:rPr>
              <a:t>majetky, ktoré boli vyňaté z privatizácie (najmä orná pôda)</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Arial"/>
              <a:buChar char="•"/>
            </a:pPr>
            <a:r>
              <a:rPr b="0" lang="sk-SK" sz="3200" spc="-1" strike="noStrike">
                <a:solidFill>
                  <a:srgbClr val="ffffff"/>
                </a:solidFill>
                <a:latin typeface="Calibri"/>
              </a:rPr>
              <a:t>právoplatné dedičské konania, či kúpne zmluvy</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1" lang="sk-SK" sz="3200" spc="-1" strike="noStrike">
                <a:solidFill>
                  <a:srgbClr val="ffffff"/>
                </a:solidFill>
                <a:latin typeface="Calibri"/>
              </a:rPr>
              <a:t>Poškodili sa vlastnícke práva štátu, právnických a fyzických osôb.</a:t>
            </a: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p:txBody>
      </p:sp>
    </p:spTree>
  </p:cSld>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TextShape 1"/>
          <p:cNvSpPr txBox="1"/>
          <p:nvPr/>
        </p:nvSpPr>
        <p:spPr>
          <a:xfrm>
            <a:off x="323640" y="188640"/>
            <a:ext cx="8229240" cy="953640"/>
          </a:xfrm>
          <a:prstGeom prst="rect">
            <a:avLst/>
          </a:prstGeom>
          <a:noFill/>
          <a:ln>
            <a:noFill/>
          </a:ln>
        </p:spPr>
        <p:txBody>
          <a:bodyPr anchor="ctr"/>
          <a:p>
            <a:pPr algn="ctr">
              <a:lnSpc>
                <a:spcPct val="100000"/>
              </a:lnSpc>
            </a:pPr>
            <a:r>
              <a:rPr b="0" lang="sk-SK" sz="4400" spc="-1" strike="noStrike">
                <a:solidFill>
                  <a:srgbClr val="ffffff"/>
                </a:solidFill>
                <a:latin typeface="Calibri"/>
              </a:rPr>
              <a:t>REALITA ROEPU</a:t>
            </a:r>
            <a:endParaRPr b="0" lang="sk-SK" sz="4400" spc="-1" strike="noStrike">
              <a:solidFill>
                <a:srgbClr val="ffffff"/>
              </a:solidFill>
              <a:latin typeface="Calibri"/>
            </a:endParaRPr>
          </a:p>
        </p:txBody>
      </p:sp>
      <p:sp>
        <p:nvSpPr>
          <p:cNvPr id="152" name="TextShape 2"/>
          <p:cNvSpPr txBox="1"/>
          <p:nvPr/>
        </p:nvSpPr>
        <p:spPr>
          <a:xfrm>
            <a:off x="457200" y="980640"/>
            <a:ext cx="8229240" cy="5544360"/>
          </a:xfrm>
          <a:prstGeom prst="rect">
            <a:avLst/>
          </a:prstGeom>
          <a:noFill/>
          <a:ln>
            <a:noFill/>
          </a:ln>
        </p:spPr>
        <p:txBody>
          <a:bodyPr>
            <a:normAutofit/>
          </a:bodyPr>
          <a:p>
            <a:pPr>
              <a:lnSpc>
                <a:spcPct val="100000"/>
              </a:lnSpc>
              <a:spcBef>
                <a:spcPts val="641"/>
              </a:spcBef>
            </a:pP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1" lang="sk-SK" sz="3200" spc="-1" strike="noStrike">
                <a:solidFill>
                  <a:srgbClr val="ffffff"/>
                </a:solidFill>
                <a:latin typeface="Calibri"/>
              </a:rPr>
              <a:t>ROEP stále nie je dokončený </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1" lang="sk-SK" sz="3200" spc="-1" strike="noStrike">
                <a:solidFill>
                  <a:srgbClr val="ffffff"/>
                </a:solidFill>
                <a:latin typeface="Calibri"/>
              </a:rPr>
              <a:t>Paralelne so zákonom č. 180/1995 sa riešili reštitučné nároky v zmysle zákonov 229/1991 a 503/2003. </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1" lang="sk-SK" sz="3200" spc="-1" strike="noStrike">
                <a:solidFill>
                  <a:srgbClr val="ffffff"/>
                </a:solidFill>
                <a:latin typeface="Calibri"/>
              </a:rPr>
              <a:t>Reštitučné zákony presne deklarovali  podmienky nároku na vrátenie majetku. </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1" lang="sk-SK" sz="3200" spc="-1" strike="noStrike">
                <a:solidFill>
                  <a:srgbClr val="ffffff"/>
                </a:solidFill>
                <a:latin typeface="Calibri"/>
              </a:rPr>
              <a:t>Nárok na reštitúciu sa netýkal konfiškovaného majetku po bývalých vlastníkoch nemeckej a maďarskej národnosti, ktorý bol konfiškovaný v rokoch 1945 – 1948 a išlo a stále ide o veľký objem majetku</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1" lang="sk-SK" sz="3200" spc="-1" strike="noStrike">
                <a:solidFill>
                  <a:srgbClr val="ffffff"/>
                </a:solidFill>
                <a:latin typeface="Calibri"/>
              </a:rPr>
              <a:t>Nedbalosť práce zostavovateľov ROEPu má za následok, že sa zapísali vlastníctva bývalých vlastníkov spred rokov 1945, ktoré boli konfiškované, alebo už dávno nie sú ich vlastníctvom /predaj, dedenie, privatizácia a pod./. Následne si majetky jednotliví členovia rodiny, firmy (alebo nastrčené tzv. biele kone) začali bez ohľadu na právny a skutkový stav: </a:t>
            </a:r>
            <a:endParaRPr b="0" lang="sk-SK" sz="3200" spc="-1" strike="noStrike">
              <a:solidFill>
                <a:srgbClr val="ffffff"/>
              </a:solidFill>
              <a:latin typeface="Calibri"/>
            </a:endParaRPr>
          </a:p>
          <a:p>
            <a:pPr lvl="1" marL="743040" indent="-285480">
              <a:lnSpc>
                <a:spcPct val="100000"/>
              </a:lnSpc>
              <a:spcBef>
                <a:spcPts val="561"/>
              </a:spcBef>
              <a:buClr>
                <a:srgbClr val="ffffff"/>
              </a:buClr>
              <a:buFont typeface="Arial"/>
              <a:buChar char="–"/>
            </a:pPr>
            <a:r>
              <a:rPr b="0" lang="sk-SK" sz="2800" spc="-1" strike="noStrike">
                <a:solidFill>
                  <a:srgbClr val="ffffff"/>
                </a:solidFill>
                <a:latin typeface="Calibri"/>
              </a:rPr>
              <a:t>predeďovať</a:t>
            </a:r>
            <a:endParaRPr b="0" lang="sk-SK" sz="2800" spc="-1" strike="noStrike">
              <a:solidFill>
                <a:srgbClr val="ffffff"/>
              </a:solidFill>
              <a:latin typeface="Calibri"/>
            </a:endParaRPr>
          </a:p>
          <a:p>
            <a:pPr lvl="1" marL="743040" indent="-285480">
              <a:lnSpc>
                <a:spcPct val="100000"/>
              </a:lnSpc>
              <a:spcBef>
                <a:spcPts val="561"/>
              </a:spcBef>
              <a:buClr>
                <a:srgbClr val="ffffff"/>
              </a:buClr>
              <a:buFont typeface="Arial"/>
              <a:buChar char="–"/>
            </a:pPr>
            <a:r>
              <a:rPr b="0" lang="sk-SK" sz="2800" spc="-1" strike="noStrike">
                <a:solidFill>
                  <a:srgbClr val="ffffff"/>
                </a:solidFill>
                <a:latin typeface="Calibri"/>
              </a:rPr>
              <a:t>Vydržiavať - notárskymi zápisnicami </a:t>
            </a:r>
            <a:endParaRPr b="0" lang="sk-SK" sz="2800" spc="-1" strike="noStrike">
              <a:solidFill>
                <a:srgbClr val="ffffff"/>
              </a:solidFill>
              <a:latin typeface="Calibri"/>
            </a:endParaRPr>
          </a:p>
          <a:p>
            <a:pPr marL="457200">
              <a:lnSpc>
                <a:spcPct val="100000"/>
              </a:lnSpc>
              <a:spcBef>
                <a:spcPts val="561"/>
              </a:spcBef>
            </a:pPr>
            <a:endParaRPr b="0" lang="sk-SK" sz="2800" spc="-1" strike="noStrike">
              <a:solidFill>
                <a:srgbClr val="ffffff"/>
              </a:solidFill>
              <a:latin typeface="Calibri"/>
            </a:endParaRPr>
          </a:p>
          <a:p>
            <a:pPr marL="457200">
              <a:lnSpc>
                <a:spcPct val="100000"/>
              </a:lnSpc>
              <a:spcBef>
                <a:spcPts val="561"/>
              </a:spcBef>
            </a:pPr>
            <a:r>
              <a:rPr b="1" lang="sk-SK" sz="2800" spc="-1" strike="noStrike">
                <a:solidFill>
                  <a:srgbClr val="ffffff"/>
                </a:solidFill>
                <a:latin typeface="Calibri"/>
              </a:rPr>
              <a:t>Dôvod:  nemuseli žiadať o ich reštitúciu, lebo vlastníctvo bolo zachované v rámci právne nesprávnych zápisov.</a:t>
            </a:r>
            <a:endParaRPr b="0" lang="sk-SK" sz="2800" spc="-1" strike="noStrike">
              <a:solidFill>
                <a:srgbClr val="ffffff"/>
              </a:solidFill>
              <a:latin typeface="Calibri"/>
            </a:endParaRPr>
          </a:p>
          <a:p>
            <a:pPr>
              <a:lnSpc>
                <a:spcPct val="100000"/>
              </a:lnSpc>
              <a:spcBef>
                <a:spcPts val="641"/>
              </a:spcBef>
            </a:pPr>
            <a:endParaRPr b="0" lang="sk-SK" sz="2800" spc="-1" strike="noStrike">
              <a:solidFill>
                <a:srgbClr val="ffffff"/>
              </a:solidFill>
              <a:latin typeface="Calibri"/>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TextShape 1"/>
          <p:cNvSpPr txBox="1"/>
          <p:nvPr/>
        </p:nvSpPr>
        <p:spPr>
          <a:xfrm>
            <a:off x="323640" y="188640"/>
            <a:ext cx="8229240" cy="863640"/>
          </a:xfrm>
          <a:prstGeom prst="rect">
            <a:avLst/>
          </a:prstGeom>
          <a:noFill/>
          <a:ln>
            <a:noFill/>
          </a:ln>
        </p:spPr>
        <p:txBody>
          <a:bodyPr anchor="ctr"/>
          <a:p>
            <a:pPr algn="ctr">
              <a:lnSpc>
                <a:spcPct val="100000"/>
              </a:lnSpc>
            </a:pPr>
            <a:r>
              <a:rPr b="0" lang="sk-SK" sz="4400" spc="-1" strike="noStrike">
                <a:solidFill>
                  <a:srgbClr val="ffffff"/>
                </a:solidFill>
                <a:latin typeface="Calibri"/>
              </a:rPr>
              <a:t>REALITA ROEPU</a:t>
            </a:r>
            <a:endParaRPr b="0" lang="sk-SK" sz="4400" spc="-1" strike="noStrike">
              <a:solidFill>
                <a:srgbClr val="ffffff"/>
              </a:solidFill>
              <a:latin typeface="Calibri"/>
            </a:endParaRPr>
          </a:p>
        </p:txBody>
      </p:sp>
      <p:sp>
        <p:nvSpPr>
          <p:cNvPr id="154" name="TextShape 2"/>
          <p:cNvSpPr txBox="1"/>
          <p:nvPr/>
        </p:nvSpPr>
        <p:spPr>
          <a:xfrm>
            <a:off x="457200" y="980640"/>
            <a:ext cx="8229240" cy="5760360"/>
          </a:xfrm>
          <a:prstGeom prst="rect">
            <a:avLst/>
          </a:prstGeom>
          <a:noFill/>
          <a:ln>
            <a:noFill/>
          </a:ln>
        </p:spPr>
        <p:txBody>
          <a:bodyPr>
            <a:normAutofit/>
          </a:bodyPr>
          <a:p>
            <a:pPr>
              <a:lnSpc>
                <a:spcPct val="100000"/>
              </a:lnSpc>
              <a:spcBef>
                <a:spcPts val="641"/>
              </a:spcBef>
            </a:pPr>
            <a:endParaRPr b="0" lang="sk-SK" sz="3200" spc="-1" strike="noStrike">
              <a:solidFill>
                <a:srgbClr val="ffffff"/>
              </a:solidFill>
              <a:latin typeface="Calibri"/>
            </a:endParaRPr>
          </a:p>
          <a:p>
            <a:pPr marL="343080" indent="-342720">
              <a:lnSpc>
                <a:spcPct val="100000"/>
              </a:lnSpc>
              <a:spcBef>
                <a:spcPts val="1100"/>
              </a:spcBef>
              <a:buClr>
                <a:srgbClr val="ffffff"/>
              </a:buClr>
              <a:buFont typeface="Wingdings" charset="2"/>
              <a:buChar char=""/>
            </a:pPr>
            <a:r>
              <a:rPr b="0" lang="sk-SK" sz="5500" spc="-1" strike="noStrike">
                <a:solidFill>
                  <a:srgbClr val="ffffff"/>
                </a:solidFill>
                <a:latin typeface="Calibri"/>
              </a:rPr>
              <a:t>Zápis konfiškácie majetku na základe tzv. Benešových dekrétov , Dohody o výmene obyvateľstva sa dotýka  najmä štátneho vlastníctva, ale i vlastníctva fyzických osôb</a:t>
            </a:r>
            <a:endParaRPr b="0" lang="sk-SK" sz="5500" spc="-1" strike="noStrike">
              <a:solidFill>
                <a:srgbClr val="ffffff"/>
              </a:solidFill>
              <a:latin typeface="Calibri"/>
            </a:endParaRPr>
          </a:p>
          <a:p>
            <a:pPr marL="343080" indent="-342720">
              <a:lnSpc>
                <a:spcPct val="100000"/>
              </a:lnSpc>
              <a:spcBef>
                <a:spcPts val="1100"/>
              </a:spcBef>
              <a:buClr>
                <a:srgbClr val="ffffff"/>
              </a:buClr>
              <a:buFont typeface="Wingdings" charset="2"/>
              <a:buChar char=""/>
            </a:pPr>
            <a:r>
              <a:rPr b="0" lang="sk-SK" sz="5500" spc="-1" strike="noStrike">
                <a:solidFill>
                  <a:srgbClr val="ffffff"/>
                </a:solidFill>
                <a:latin typeface="Calibri"/>
              </a:rPr>
              <a:t>O nápravu zápisov ROEPu sa snažil donedávna SPF, ktorému zo zákona vyplýva ochrana </a:t>
            </a:r>
            <a:endParaRPr b="0" lang="sk-SK" sz="5500" spc="-1" strike="noStrike">
              <a:solidFill>
                <a:srgbClr val="ffffff"/>
              </a:solidFill>
              <a:latin typeface="Calibri"/>
            </a:endParaRPr>
          </a:p>
          <a:p>
            <a:pPr lvl="2" marL="1143000" indent="-228240">
              <a:lnSpc>
                <a:spcPct val="100000"/>
              </a:lnSpc>
              <a:spcBef>
                <a:spcPts val="1100"/>
              </a:spcBef>
              <a:buClr>
                <a:srgbClr val="ffffff"/>
              </a:buClr>
              <a:buFont typeface="Arial"/>
              <a:buChar char="•"/>
            </a:pPr>
            <a:r>
              <a:rPr b="0" lang="sk-SK" sz="5500" spc="-1" strike="noStrike">
                <a:solidFill>
                  <a:srgbClr val="ffffff"/>
                </a:solidFill>
                <a:latin typeface="Calibri"/>
              </a:rPr>
              <a:t>Štátneho pôdneho fondu</a:t>
            </a:r>
            <a:endParaRPr b="0" lang="sk-SK" sz="5500" spc="-1" strike="noStrike">
              <a:solidFill>
                <a:srgbClr val="ffffff"/>
              </a:solidFill>
              <a:latin typeface="Calibri"/>
            </a:endParaRPr>
          </a:p>
          <a:p>
            <a:pPr lvl="2" marL="1143000" indent="-228240">
              <a:lnSpc>
                <a:spcPct val="100000"/>
              </a:lnSpc>
              <a:spcBef>
                <a:spcPts val="1100"/>
              </a:spcBef>
              <a:buClr>
                <a:srgbClr val="ffffff"/>
              </a:buClr>
              <a:buFont typeface="Arial"/>
              <a:buChar char="•"/>
            </a:pPr>
            <a:r>
              <a:rPr b="0" lang="sk-SK" sz="5500" spc="-1" strike="noStrike">
                <a:solidFill>
                  <a:srgbClr val="ffffff"/>
                </a:solidFill>
                <a:latin typeface="Calibri"/>
              </a:rPr>
              <a:t>Vlastníctva nehnuteľností neznámych vlastníkov</a:t>
            </a:r>
            <a:endParaRPr b="0" lang="sk-SK" sz="5500" spc="-1" strike="noStrike">
              <a:solidFill>
                <a:srgbClr val="ffffff"/>
              </a:solidFill>
              <a:latin typeface="Calibri"/>
            </a:endParaRPr>
          </a:p>
          <a:p>
            <a:pPr marL="343080" indent="-342720">
              <a:lnSpc>
                <a:spcPct val="100000"/>
              </a:lnSpc>
              <a:spcBef>
                <a:spcPts val="1100"/>
              </a:spcBef>
              <a:buClr>
                <a:srgbClr val="ffffff"/>
              </a:buClr>
              <a:buFont typeface="Wingdings" charset="2"/>
              <a:buChar char=""/>
            </a:pPr>
            <a:r>
              <a:rPr b="0" lang="sk-SK" sz="5500" spc="-1" strike="noStrike">
                <a:solidFill>
                  <a:srgbClr val="ffffff"/>
                </a:solidFill>
                <a:latin typeface="Calibri"/>
              </a:rPr>
              <a:t>Úrad geodézie a kartografii SR, ako metodický orgán, na základe preukázateľných skutočností vydal pokyny pre opravu údajov zápisu ROEP v zmysle platných zákonných predpisov </a:t>
            </a:r>
            <a:endParaRPr b="0" lang="sk-SK" sz="5500" spc="-1" strike="noStrike">
              <a:solidFill>
                <a:srgbClr val="ffffff"/>
              </a:solidFill>
              <a:latin typeface="Calibri"/>
            </a:endParaRPr>
          </a:p>
          <a:p>
            <a:pPr marL="343080" indent="-342720">
              <a:lnSpc>
                <a:spcPct val="100000"/>
              </a:lnSpc>
              <a:spcBef>
                <a:spcPts val="1100"/>
              </a:spcBef>
              <a:buClr>
                <a:srgbClr val="ffffff"/>
              </a:buClr>
              <a:buFont typeface="Wingdings" charset="2"/>
              <a:buChar char=""/>
            </a:pPr>
            <a:r>
              <a:rPr b="0" lang="sk-SK" sz="5500" spc="-1" strike="noStrike">
                <a:solidFill>
                  <a:srgbClr val="ffffff"/>
                </a:solidFill>
                <a:latin typeface="Calibri"/>
              </a:rPr>
              <a:t>Ako vyplýva z usmernenia, konfiškácie majetkov z rokov 1945 – 1948 sú stále platné. </a:t>
            </a:r>
            <a:endParaRPr b="0" lang="sk-SK" sz="5500" spc="-1" strike="noStrike">
              <a:solidFill>
                <a:srgbClr val="ffffff"/>
              </a:solidFill>
              <a:latin typeface="Calibri"/>
            </a:endParaRPr>
          </a:p>
          <a:p>
            <a:pPr marL="343080" indent="-342720">
              <a:lnSpc>
                <a:spcPct val="100000"/>
              </a:lnSpc>
              <a:spcBef>
                <a:spcPts val="1100"/>
              </a:spcBef>
              <a:buClr>
                <a:srgbClr val="ffffff"/>
              </a:buClr>
              <a:buFont typeface="Wingdings" charset="2"/>
              <a:buChar char=""/>
            </a:pPr>
            <a:r>
              <a:rPr b="0" lang="sk-SK" sz="5500" spc="-1" strike="noStrike">
                <a:solidFill>
                  <a:srgbClr val="ffffff"/>
                </a:solidFill>
                <a:latin typeface="Calibri"/>
              </a:rPr>
              <a:t>Existujú stanoviská Okresných úradov, odboru opravných prostriedkov, ktoré poukazujú na nesprávne zápisy vlastníckych práv jednotlivých OU, katastrálnych odborov, ktoré bez preverenia zapisujú dodatočné dedičské konania, hoci ide o majetok podliehajúci konfiškáciam z rokov 1945 – 1948, o čom majú doklady</a:t>
            </a:r>
            <a:endParaRPr b="0" lang="sk-SK" sz="5500" spc="-1" strike="noStrike">
              <a:solidFill>
                <a:srgbClr val="ffffff"/>
              </a:solidFill>
              <a:latin typeface="Calibri"/>
            </a:endParaRPr>
          </a:p>
          <a:p>
            <a:pPr marL="343080" indent="-342720">
              <a:lnSpc>
                <a:spcPct val="100000"/>
              </a:lnSpc>
              <a:spcBef>
                <a:spcPts val="1100"/>
              </a:spcBef>
              <a:buClr>
                <a:srgbClr val="ffffff"/>
              </a:buClr>
              <a:buFont typeface="Wingdings" charset="2"/>
              <a:buChar char=""/>
            </a:pPr>
            <a:r>
              <a:rPr b="1" lang="sk-SK" sz="5500" spc="-1" strike="noStrike">
                <a:solidFill>
                  <a:srgbClr val="ffffff"/>
                </a:solidFill>
                <a:latin typeface="Calibri"/>
              </a:rPr>
              <a:t>Nesprávnym posúdením právneho stavu zo strany notárov, orgánov verejnej správy v rámci správneho konania dochádza stále k nezákonnému a nesprávnemu prepisu vlastníckych práv, čím sa poškodzuje vlastníctvo štátu, ale aj právnických a fyzických osôb. </a:t>
            </a:r>
            <a:endParaRPr b="0" lang="sk-SK" sz="5500" spc="-1" strike="noStrike">
              <a:solidFill>
                <a:srgbClr val="ffffff"/>
              </a:solidFill>
              <a:latin typeface="Calibri"/>
            </a:endParaRPr>
          </a:p>
          <a:p>
            <a:pPr marL="343080" indent="-342720">
              <a:lnSpc>
                <a:spcPct val="100000"/>
              </a:lnSpc>
              <a:spcBef>
                <a:spcPts val="1100"/>
              </a:spcBef>
              <a:buClr>
                <a:srgbClr val="ffffff"/>
              </a:buClr>
              <a:buFont typeface="Wingdings" charset="2"/>
              <a:buChar char=""/>
            </a:pPr>
            <a:r>
              <a:rPr b="1" lang="sk-SK" sz="5500" spc="-1" strike="noStrike">
                <a:solidFill>
                  <a:srgbClr val="ffffff"/>
                </a:solidFill>
                <a:latin typeface="Calibri"/>
              </a:rPr>
              <a:t>Častou prekážkou opravy údajov ROEPu je politická vôľa príslušných orgánov verejnej a štátnej správy dodržiavať platné zákony a nariadenia</a:t>
            </a:r>
            <a:endParaRPr b="0" lang="sk-SK" sz="5500" spc="-1" strike="noStrike">
              <a:solidFill>
                <a:srgbClr val="ffffff"/>
              </a:solidFill>
              <a:latin typeface="Calibri"/>
            </a:endParaRPr>
          </a:p>
          <a:p>
            <a:pPr algn="r">
              <a:lnSpc>
                <a:spcPct val="100000"/>
              </a:lnSpc>
              <a:spcBef>
                <a:spcPts val="799"/>
              </a:spcBef>
            </a:pPr>
            <a:r>
              <a:rPr b="0" lang="sk-SK" sz="4000" spc="-1" strike="noStrike">
                <a:solidFill>
                  <a:srgbClr val="ffffff"/>
                </a:solidFill>
                <a:latin typeface="Calibri"/>
              </a:rPr>
              <a:t>(príloha č. 11)</a:t>
            </a:r>
            <a:endParaRPr b="0" lang="sk-SK" sz="4000" spc="-1" strike="noStrike">
              <a:solidFill>
                <a:srgbClr val="ffffff"/>
              </a:solidFill>
              <a:latin typeface="Calibri"/>
            </a:endParaRPr>
          </a:p>
          <a:p>
            <a:pPr>
              <a:lnSpc>
                <a:spcPct val="100000"/>
              </a:lnSpc>
              <a:spcBef>
                <a:spcPts val="641"/>
              </a:spcBef>
            </a:pPr>
            <a:endParaRPr b="0" lang="sk-SK" sz="4000" spc="-1" strike="noStrike">
              <a:solidFill>
                <a:srgbClr val="ffffff"/>
              </a:solidFill>
              <a:latin typeface="Calibri"/>
            </a:endParaRPr>
          </a:p>
        </p:txBody>
      </p:sp>
    </p:spTree>
  </p:cSld>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5" name="TextShape 1"/>
          <p:cNvSpPr txBox="1"/>
          <p:nvPr/>
        </p:nvSpPr>
        <p:spPr>
          <a:xfrm>
            <a:off x="457200" y="274680"/>
            <a:ext cx="8229240" cy="1142640"/>
          </a:xfrm>
          <a:prstGeom prst="rect">
            <a:avLst/>
          </a:prstGeom>
          <a:noFill/>
          <a:ln>
            <a:noFill/>
          </a:ln>
        </p:spPr>
        <p:txBody>
          <a:bodyPr anchor="ctr">
            <a:normAutofit/>
          </a:bodyPr>
          <a:p>
            <a:pPr algn="ctr">
              <a:lnSpc>
                <a:spcPct val="100000"/>
              </a:lnSpc>
            </a:pPr>
            <a:r>
              <a:rPr b="0" lang="sk-SK" sz="4400" spc="-1" strike="noStrike">
                <a:solidFill>
                  <a:srgbClr val="ffffff"/>
                </a:solidFill>
                <a:latin typeface="Calibri"/>
              </a:rPr>
              <a:t>Dôsledok zlých zápisov vlastníckych práv</a:t>
            </a:r>
            <a:endParaRPr b="0" lang="sk-SK" sz="4400" spc="-1" strike="noStrike">
              <a:solidFill>
                <a:srgbClr val="ffffff"/>
              </a:solidFill>
              <a:latin typeface="Calibri"/>
            </a:endParaRPr>
          </a:p>
        </p:txBody>
      </p:sp>
      <p:sp>
        <p:nvSpPr>
          <p:cNvPr id="156" name="TextShape 2"/>
          <p:cNvSpPr txBox="1"/>
          <p:nvPr/>
        </p:nvSpPr>
        <p:spPr>
          <a:xfrm>
            <a:off x="457200" y="1600200"/>
            <a:ext cx="8229240" cy="4525560"/>
          </a:xfrm>
          <a:prstGeom prst="rect">
            <a:avLst/>
          </a:prstGeom>
          <a:noFill/>
          <a:ln>
            <a:noFill/>
          </a:ln>
        </p:spPr>
        <p:txBody>
          <a:bodyPr>
            <a:normAutofit/>
          </a:bodyPr>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1" lang="sk-SK" sz="3200" spc="-1" strike="noStrike">
                <a:solidFill>
                  <a:srgbClr val="ffffff"/>
                </a:solidFill>
                <a:latin typeface="Calibri"/>
              </a:rPr>
              <a:t>Strata vlastníctva pravých vlastníkov :</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Arial"/>
              <a:buChar char="•"/>
            </a:pPr>
            <a:r>
              <a:rPr b="0" lang="sk-SK" sz="3200" spc="-1" strike="noStrike">
                <a:solidFill>
                  <a:srgbClr val="ffffff"/>
                </a:solidFill>
                <a:latin typeface="Calibri"/>
              </a:rPr>
              <a:t>štát a jeho organizácie</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Arial"/>
              <a:buChar char="•"/>
            </a:pPr>
            <a:r>
              <a:rPr b="0" lang="sk-SK" sz="3200" spc="-1" strike="noStrike">
                <a:solidFill>
                  <a:srgbClr val="ffffff"/>
                </a:solidFill>
                <a:latin typeface="Calibri"/>
              </a:rPr>
              <a:t>orgány verejnej správy (obce, VUC)</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Arial"/>
              <a:buChar char="•"/>
            </a:pPr>
            <a:r>
              <a:rPr b="0" lang="sk-SK" sz="3200" spc="-1" strike="noStrike">
                <a:solidFill>
                  <a:srgbClr val="ffffff"/>
                </a:solidFill>
                <a:latin typeface="Calibri"/>
              </a:rPr>
              <a:t>fyzické osoby</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Arial"/>
              <a:buChar char="•"/>
            </a:pPr>
            <a:r>
              <a:rPr b="0" lang="sk-SK" sz="3200" spc="-1" strike="noStrike">
                <a:solidFill>
                  <a:srgbClr val="ffffff"/>
                </a:solidFill>
                <a:latin typeface="Calibri"/>
              </a:rPr>
              <a:t>právnické osoby (urbáre, spoločenstvá, poľovnícke združenia a pod.) </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1" lang="sk-SK" sz="3200" spc="-1" strike="noStrike">
                <a:solidFill>
                  <a:srgbClr val="ffffff"/>
                </a:solidFill>
                <a:latin typeface="Calibri"/>
              </a:rPr>
              <a:t>Špekulatívne obohacovanie nepravých vlastníkov </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1" lang="sk-SK" sz="3200" spc="-1" strike="noStrike">
                <a:solidFill>
                  <a:srgbClr val="ffffff"/>
                </a:solidFill>
                <a:latin typeface="Calibri"/>
              </a:rPr>
              <a:t> </a:t>
            </a:r>
            <a:r>
              <a:rPr b="1" lang="sk-SK" sz="3200" spc="-1" strike="noStrike">
                <a:solidFill>
                  <a:srgbClr val="ffffff"/>
                </a:solidFill>
                <a:latin typeface="Calibri"/>
              </a:rPr>
              <a:t>	</a:t>
            </a:r>
            <a:r>
              <a:rPr b="1" lang="sk-SK" sz="3200" spc="-1" strike="noStrike">
                <a:solidFill>
                  <a:srgbClr val="ffffff"/>
                </a:solidFill>
                <a:latin typeface="Calibri"/>
              </a:rPr>
              <a:t>Vlastníctvo slovenskej pôdy v rukách zahraničných občanov, subjektov</a:t>
            </a: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p:txBody>
      </p:sp>
    </p:spTree>
  </p:cSld>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7" name="TextShape 1"/>
          <p:cNvSpPr txBox="1"/>
          <p:nvPr/>
        </p:nvSpPr>
        <p:spPr>
          <a:xfrm>
            <a:off x="457200" y="274680"/>
            <a:ext cx="8229240" cy="921600"/>
          </a:xfrm>
          <a:prstGeom prst="rect">
            <a:avLst/>
          </a:prstGeom>
          <a:noFill/>
          <a:ln>
            <a:noFill/>
          </a:ln>
        </p:spPr>
        <p:txBody>
          <a:bodyPr anchor="ctr"/>
          <a:p>
            <a:pPr algn="ctr">
              <a:lnSpc>
                <a:spcPct val="100000"/>
              </a:lnSpc>
            </a:pPr>
            <a:r>
              <a:rPr b="0" lang="sk-SK" sz="4400" spc="-1" strike="noStrike">
                <a:solidFill>
                  <a:srgbClr val="ffffff"/>
                </a:solidFill>
                <a:latin typeface="Calibri"/>
              </a:rPr>
              <a:t> </a:t>
            </a:r>
            <a:r>
              <a:rPr b="0" lang="sk-SK" sz="4400" spc="-1" strike="noStrike">
                <a:solidFill>
                  <a:srgbClr val="ffffff"/>
                </a:solidFill>
                <a:latin typeface="Calibri"/>
              </a:rPr>
              <a:t>Pôda neznámych vlastníkov</a:t>
            </a:r>
            <a:endParaRPr b="0" lang="sk-SK" sz="4400" spc="-1" strike="noStrike">
              <a:solidFill>
                <a:srgbClr val="ffffff"/>
              </a:solidFill>
              <a:latin typeface="Calibri"/>
            </a:endParaRPr>
          </a:p>
        </p:txBody>
      </p:sp>
      <p:sp>
        <p:nvSpPr>
          <p:cNvPr id="158" name="TextShape 2"/>
          <p:cNvSpPr txBox="1"/>
          <p:nvPr/>
        </p:nvSpPr>
        <p:spPr>
          <a:xfrm>
            <a:off x="457200" y="1340640"/>
            <a:ext cx="8229240" cy="4785120"/>
          </a:xfrm>
          <a:prstGeom prst="rect">
            <a:avLst/>
          </a:prstGeom>
          <a:noFill/>
          <a:ln>
            <a:noFill/>
          </a:ln>
        </p:spPr>
        <p:txBody>
          <a:bodyPr>
            <a:normAutofit/>
          </a:bodyPr>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Slovenský pozemkový fond v zmysle zákona 330/1991 Z.z.  spravuje pôdu , ktorá patrí do pôdneho fondu a vlastníkom je </a:t>
            </a:r>
            <a:endParaRPr b="0" lang="sk-SK" sz="3200" spc="-1" strike="noStrike">
              <a:solidFill>
                <a:srgbClr val="ffffff"/>
              </a:solidFill>
              <a:latin typeface="Calibri"/>
            </a:endParaRPr>
          </a:p>
          <a:p>
            <a:pPr>
              <a:lnSpc>
                <a:spcPct val="100000"/>
              </a:lnSpc>
              <a:spcBef>
                <a:spcPts val="641"/>
              </a:spcBef>
            </a:pPr>
            <a:r>
              <a:rPr b="0" lang="sk-SK" sz="3200" spc="-1" strike="noStrike">
                <a:solidFill>
                  <a:srgbClr val="ffffff"/>
                </a:solidFill>
                <a:latin typeface="Calibri"/>
              </a:rPr>
              <a:t>	</a:t>
            </a:r>
            <a:r>
              <a:rPr b="0" lang="sk-SK" sz="3200" spc="-1" strike="noStrike">
                <a:solidFill>
                  <a:srgbClr val="ffffff"/>
                </a:solidFill>
                <a:latin typeface="Calibri"/>
              </a:rPr>
              <a:t>	</a:t>
            </a:r>
            <a:r>
              <a:rPr b="0" lang="sk-SK" sz="3200" spc="-1" strike="noStrike">
                <a:solidFill>
                  <a:srgbClr val="ffffff"/>
                </a:solidFill>
                <a:latin typeface="Calibri"/>
              </a:rPr>
              <a:t>	</a:t>
            </a:r>
            <a:r>
              <a:rPr b="0" lang="sk-SK" sz="3200" spc="-1" strike="noStrike">
                <a:solidFill>
                  <a:srgbClr val="ffffff"/>
                </a:solidFill>
                <a:latin typeface="Calibri"/>
              </a:rPr>
              <a:t>a) štát</a:t>
            </a:r>
            <a:endParaRPr b="0" lang="sk-SK" sz="3200" spc="-1" strike="noStrike">
              <a:solidFill>
                <a:srgbClr val="ffffff"/>
              </a:solidFill>
              <a:latin typeface="Calibri"/>
            </a:endParaRPr>
          </a:p>
          <a:p>
            <a:pPr>
              <a:lnSpc>
                <a:spcPct val="100000"/>
              </a:lnSpc>
              <a:spcBef>
                <a:spcPts val="641"/>
              </a:spcBef>
            </a:pPr>
            <a:r>
              <a:rPr b="0" lang="sk-SK" sz="3200" spc="-1" strike="noStrike">
                <a:solidFill>
                  <a:srgbClr val="ffffff"/>
                </a:solidFill>
                <a:latin typeface="Calibri"/>
              </a:rPr>
              <a:t>	</a:t>
            </a:r>
            <a:r>
              <a:rPr b="0" lang="sk-SK" sz="3200" spc="-1" strike="noStrike">
                <a:solidFill>
                  <a:srgbClr val="ffffff"/>
                </a:solidFill>
                <a:latin typeface="Calibri"/>
              </a:rPr>
              <a:t>	</a:t>
            </a:r>
            <a:r>
              <a:rPr b="0" lang="sk-SK" sz="3200" spc="-1" strike="noStrike">
                <a:solidFill>
                  <a:srgbClr val="ffffff"/>
                </a:solidFill>
                <a:latin typeface="Calibri"/>
              </a:rPr>
              <a:t>	</a:t>
            </a:r>
            <a:r>
              <a:rPr b="0" lang="sk-SK" sz="3200" spc="-1" strike="noStrike">
                <a:solidFill>
                  <a:srgbClr val="ffffff"/>
                </a:solidFill>
                <a:latin typeface="Calibri"/>
              </a:rPr>
              <a:t>b) neznámi vlastníci, alebo vlastníci s neznámym pobytom</a:t>
            </a: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0" lang="sk-SK" sz="3200" spc="-1" strike="noStrike">
                <a:solidFill>
                  <a:srgbClr val="ffffff"/>
                </a:solidFill>
                <a:latin typeface="Calibri"/>
              </a:rPr>
              <a:t>Podľa údajov dostupných z portálu UGKK, SPF k 31. marcu 2022 je zapísaný ako správca nehnuteľností neznámych vlastníkov vo výmere: </a:t>
            </a:r>
            <a:r>
              <a:rPr b="1" lang="sk-SK" sz="3200" spc="-1" strike="noStrike">
                <a:solidFill>
                  <a:srgbClr val="ffffff"/>
                </a:solidFill>
                <a:latin typeface="Calibri"/>
              </a:rPr>
              <a:t>417 104 hektárov</a:t>
            </a: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1" lang="sk-SK" sz="3200" spc="-1" strike="noStrike">
                <a:solidFill>
                  <a:srgbClr val="ffffff"/>
                </a:solidFill>
                <a:latin typeface="Calibri"/>
              </a:rPr>
              <a:t> </a:t>
            </a:r>
            <a:r>
              <a:rPr b="1" lang="sk-SK" sz="3200" spc="-1" strike="noStrike">
                <a:solidFill>
                  <a:srgbClr val="ffffff"/>
                </a:solidFill>
                <a:latin typeface="Calibri"/>
              </a:rPr>
              <a:t>	</a:t>
            </a:r>
            <a:r>
              <a:rPr b="1" lang="sk-SK" sz="3200" spc="-1" strike="noStrike">
                <a:solidFill>
                  <a:srgbClr val="ffffff"/>
                </a:solidFill>
                <a:latin typeface="Calibri"/>
              </a:rPr>
              <a:t>Nejde o presný údaj o vlastníctve neznámych vlastníkov -    </a:t>
            </a:r>
            <a:r>
              <a:rPr b="0" lang="sk-SK" sz="3200" spc="-1" strike="noStrike">
                <a:solidFill>
                  <a:srgbClr val="ffffff"/>
                </a:solidFill>
                <a:latin typeface="Calibri"/>
              </a:rPr>
              <a:t>zápisy na LV sú mätúce a neidentifikovateľné (ROEPák, ND, X, ) a nie je k ním  zapísaná správa SPF. Z týchto dôvodov nie je ani v evidencii fondu a ťažko sa robí evidencia pôdy, ktorá je zapísaná na neznámych vlastníkov alebo na osoby, ktoré sú neidentifikovateľné.</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Úbytok pôdy neznámych vlastníkov je dôsledok viacerých faktorov </a:t>
            </a:r>
            <a:endParaRPr b="0" lang="sk-SK" sz="3200" spc="-1" strike="noStrike">
              <a:solidFill>
                <a:srgbClr val="ffffff"/>
              </a:solidFill>
              <a:latin typeface="Calibri"/>
            </a:endParaRPr>
          </a:p>
          <a:p>
            <a:pPr marL="457200">
              <a:lnSpc>
                <a:spcPct val="100000"/>
              </a:lnSpc>
              <a:spcBef>
                <a:spcPts val="561"/>
              </a:spcBef>
            </a:pP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p:txBody>
      </p:sp>
    </p:spTree>
  </p:cSld>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TextShape 1"/>
          <p:cNvSpPr txBox="1"/>
          <p:nvPr/>
        </p:nvSpPr>
        <p:spPr>
          <a:xfrm>
            <a:off x="457200" y="274680"/>
            <a:ext cx="8229240" cy="777600"/>
          </a:xfrm>
          <a:prstGeom prst="rect">
            <a:avLst/>
          </a:prstGeom>
          <a:noFill/>
          <a:ln>
            <a:noFill/>
          </a:ln>
        </p:spPr>
        <p:txBody>
          <a:bodyPr anchor="ctr">
            <a:normAutofit/>
          </a:bodyPr>
          <a:p>
            <a:pPr algn="ctr">
              <a:lnSpc>
                <a:spcPct val="100000"/>
              </a:lnSpc>
            </a:pPr>
            <a:br/>
            <a:r>
              <a:rPr b="1" lang="sk-SK" sz="4400" spc="114" strike="noStrike">
                <a:solidFill>
                  <a:srgbClr val="595959"/>
                </a:solidFill>
                <a:latin typeface="Calibri"/>
              </a:rPr>
              <a:t>Evidencia pôdy v správe SPF</a:t>
            </a:r>
            <a:br/>
            <a:endParaRPr b="0" lang="sk-SK" sz="4400" spc="-1" strike="noStrike">
              <a:solidFill>
                <a:srgbClr val="ffffff"/>
              </a:solidFill>
              <a:latin typeface="Calibri"/>
            </a:endParaRPr>
          </a:p>
        </p:txBody>
      </p:sp>
      <p:graphicFrame>
        <p:nvGraphicFramePr>
          <p:cNvPr id="160" name="Objekt1"/>
          <p:cNvGraphicFramePr/>
          <p:nvPr/>
        </p:nvGraphicFramePr>
        <p:xfrm>
          <a:off x="457200" y="1600200"/>
          <a:ext cx="8229240" cy="4525560"/>
        </p:xfrm>
        <a:graphic>
          <a:graphicData uri="http://schemas.openxmlformats.org/drawingml/2006/chart">
            <c:chart xmlns:c="http://schemas.openxmlformats.org/drawingml/2006/chart" xmlns:r="http://schemas.openxmlformats.org/officeDocument/2006/relationships" r:id="rId1"/>
          </a:graphicData>
        </a:graphic>
      </p:graphicFrame>
    </p:spTree>
  </p:cSld>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CustomShape 1"/>
          <p:cNvSpPr/>
          <p:nvPr/>
        </p:nvSpPr>
        <p:spPr>
          <a:xfrm>
            <a:off x="899640" y="980640"/>
            <a:ext cx="7344360" cy="6977160"/>
          </a:xfrm>
          <a:prstGeom prst="rect">
            <a:avLst/>
          </a:prstGeom>
          <a:noFill/>
          <a:ln>
            <a:noFill/>
          </a:ln>
        </p:spPr>
        <p:style>
          <a:lnRef idx="0"/>
          <a:fillRef idx="0"/>
          <a:effectRef idx="0"/>
          <a:fontRef idx="minor"/>
        </p:style>
        <p:txBody>
          <a:bodyPr lIns="90000" rIns="90000" tIns="45000" bIns="45000"/>
          <a:p>
            <a:pPr lvl="1" marL="800280" indent="-342720" algn="just">
              <a:lnSpc>
                <a:spcPct val="100000"/>
              </a:lnSpc>
              <a:buClr>
                <a:srgbClr val="ffffff"/>
              </a:buClr>
              <a:buFont typeface="Wingdings" charset="2"/>
              <a:buChar char=""/>
            </a:pPr>
            <a:r>
              <a:rPr b="0" lang="en-US" sz="2400" spc="-1" strike="noStrike">
                <a:solidFill>
                  <a:srgbClr val="ffffff"/>
                </a:solidFill>
                <a:latin typeface="Calibri"/>
              </a:rPr>
              <a:t> </a:t>
            </a:r>
            <a:r>
              <a:rPr b="0" lang="en-US" sz="2400" spc="-1" strike="noStrike">
                <a:solidFill>
                  <a:srgbClr val="ffffff"/>
                </a:solidFill>
                <a:latin typeface="Calibri"/>
              </a:rPr>
              <a:t>V roku 1945 vydal prezident obnovenej Československej republiky niekoľko dekrétov, ktoré nadväzovali na medzinárodné dohovory o usporiadaní sveta  medzi víťaznými mocnosťami II. sv. vojny. </a:t>
            </a:r>
            <a:endParaRPr b="0" lang="en-US" sz="2400" spc="-1" strike="noStrike">
              <a:latin typeface="Arial"/>
            </a:endParaRPr>
          </a:p>
          <a:p>
            <a:pPr algn="r">
              <a:lnSpc>
                <a:spcPct val="100000"/>
              </a:lnSpc>
            </a:pPr>
            <a:r>
              <a:rPr b="0" lang="en-US" sz="1800" spc="-1" strike="noStrike">
                <a:solidFill>
                  <a:srgbClr val="ffffff"/>
                </a:solidFill>
                <a:latin typeface="Calibri"/>
              </a:rPr>
              <a:t>	</a:t>
            </a:r>
            <a:r>
              <a:rPr b="0" lang="en-US" sz="1800" spc="-1" strike="noStrike">
                <a:solidFill>
                  <a:srgbClr val="ffffff"/>
                </a:solidFill>
                <a:latin typeface="Calibri"/>
              </a:rPr>
              <a:t>	</a:t>
            </a:r>
            <a:r>
              <a:rPr b="0" lang="en-US" sz="1800" spc="-1" strike="noStrike">
                <a:solidFill>
                  <a:srgbClr val="ffffff"/>
                </a:solidFill>
                <a:latin typeface="Calibri"/>
              </a:rPr>
              <a:t>	</a:t>
            </a:r>
            <a:r>
              <a:rPr b="0" lang="en-US" sz="1600" spc="-1" strike="noStrike">
                <a:solidFill>
                  <a:srgbClr val="ffffff"/>
                </a:solidFill>
                <a:latin typeface="Calibri"/>
              </a:rPr>
              <a:t>(Jaltská konferencia, Postupimská konferencia)</a:t>
            </a:r>
            <a:endParaRPr b="0" lang="en-US" sz="1600" spc="-1" strike="noStrike">
              <a:latin typeface="Arial"/>
            </a:endParaRPr>
          </a:p>
          <a:p>
            <a:pPr>
              <a:lnSpc>
                <a:spcPct val="100000"/>
              </a:lnSpc>
            </a:pPr>
            <a:endParaRPr b="0" lang="en-US" sz="1600" spc="-1" strike="noStrike">
              <a:latin typeface="Arial"/>
            </a:endParaRPr>
          </a:p>
          <a:p>
            <a:pPr lvl="1" marL="800280" indent="-342720" algn="just">
              <a:lnSpc>
                <a:spcPct val="100000"/>
              </a:lnSpc>
              <a:buClr>
                <a:srgbClr val="ffffff"/>
              </a:buClr>
              <a:buFont typeface="Wingdings" charset="2"/>
              <a:buChar char=""/>
            </a:pPr>
            <a:r>
              <a:rPr b="0" lang="en-US" sz="2400" spc="-1" strike="noStrike">
                <a:solidFill>
                  <a:srgbClr val="ffffff"/>
                </a:solidFill>
                <a:latin typeface="Calibri"/>
              </a:rPr>
              <a:t>Dekrét č. 108/1945 z 25. 10. 1945 o konfiškácii nepriateľského majetku a Fondoch národnej obnovy </a:t>
            </a:r>
            <a:r>
              <a:rPr b="0" lang="en-US" sz="2400" spc="-1" strike="noStrike">
                <a:solidFill>
                  <a:srgbClr val="ffffff"/>
                </a:solidFill>
                <a:latin typeface="Calibri"/>
              </a:rPr>
              <a:t>	</a:t>
            </a:r>
            <a:r>
              <a:rPr b="0" lang="en-US" sz="2400" spc="-1" strike="noStrike">
                <a:solidFill>
                  <a:srgbClr val="ffffff"/>
                </a:solidFill>
                <a:latin typeface="Calibri"/>
              </a:rPr>
              <a:t>	</a:t>
            </a:r>
            <a:r>
              <a:rPr b="0" lang="en-US" sz="2400" spc="-1" strike="noStrike">
                <a:solidFill>
                  <a:srgbClr val="ffffff"/>
                </a:solidFill>
                <a:latin typeface="Calibri"/>
              </a:rPr>
              <a:t>	</a:t>
            </a:r>
            <a:r>
              <a:rPr b="0" lang="en-US" sz="2400" spc="-1" strike="noStrike">
                <a:solidFill>
                  <a:srgbClr val="ffffff"/>
                </a:solidFill>
                <a:latin typeface="Calibri"/>
              </a:rPr>
              <a:t>	</a:t>
            </a:r>
            <a:r>
              <a:rPr b="0" lang="en-US" sz="2400" spc="-1" strike="noStrike">
                <a:solidFill>
                  <a:srgbClr val="ffffff"/>
                </a:solidFill>
                <a:latin typeface="Calibri"/>
              </a:rPr>
              <a:t>	</a:t>
            </a:r>
            <a:r>
              <a:rPr b="0" lang="en-US" sz="2400" spc="-1" strike="noStrike">
                <a:solidFill>
                  <a:srgbClr val="ffffff"/>
                </a:solidFill>
                <a:latin typeface="Calibri"/>
              </a:rPr>
              <a:t>      </a:t>
            </a:r>
            <a:endParaRPr b="0" lang="en-US" sz="2400" spc="-1" strike="noStrike">
              <a:latin typeface="Arial"/>
            </a:endParaRPr>
          </a:p>
          <a:p>
            <a:pPr marL="457200" algn="r">
              <a:lnSpc>
                <a:spcPct val="100000"/>
              </a:lnSpc>
            </a:pPr>
            <a:r>
              <a:rPr b="0" lang="en-US" sz="1600" spc="-1" strike="noStrike">
                <a:solidFill>
                  <a:srgbClr val="ffffff"/>
                </a:solidFill>
                <a:latin typeface="Calibri"/>
              </a:rPr>
              <a:t>(príloha č. 1)</a:t>
            </a:r>
            <a:endParaRPr b="0" lang="en-US" sz="1600" spc="-1" strike="noStrike">
              <a:latin typeface="Arial"/>
            </a:endParaRPr>
          </a:p>
          <a:p>
            <a:pPr>
              <a:lnSpc>
                <a:spcPct val="100000"/>
              </a:lnSpc>
            </a:pPr>
            <a:r>
              <a:rPr b="0" lang="en-US" sz="1800" spc="-1" strike="noStrike">
                <a:solidFill>
                  <a:srgbClr val="ffffff"/>
                </a:solidFill>
                <a:latin typeface="Calibri"/>
              </a:rPr>
              <a:t>	</a:t>
            </a:r>
            <a:r>
              <a:rPr b="0" lang="en-US" sz="2400" spc="-1" strike="noStrike">
                <a:solidFill>
                  <a:srgbClr val="ffffff"/>
                </a:solidFill>
                <a:latin typeface="Calibri"/>
              </a:rPr>
              <a:t>Dekrét vychádzal</a:t>
            </a:r>
            <a:endParaRPr b="0" lang="en-US" sz="2400" spc="-1" strike="noStrike">
              <a:latin typeface="Arial"/>
            </a:endParaRPr>
          </a:p>
          <a:p>
            <a:pPr>
              <a:lnSpc>
                <a:spcPct val="100000"/>
              </a:lnSpc>
            </a:pPr>
            <a:r>
              <a:rPr b="0" lang="en-US" sz="2400" spc="-1" strike="noStrike">
                <a:solidFill>
                  <a:srgbClr val="ffffff"/>
                </a:solidFill>
                <a:latin typeface="Calibri"/>
              </a:rPr>
              <a:t>	</a:t>
            </a:r>
            <a:r>
              <a:rPr b="0" lang="en-US" sz="2400" spc="-1" strike="noStrike">
                <a:solidFill>
                  <a:srgbClr val="ffffff"/>
                </a:solidFill>
                <a:latin typeface="Calibri"/>
              </a:rPr>
              <a:t>-  zo záverov medzinárodných dohovorov</a:t>
            </a:r>
            <a:endParaRPr b="0" lang="en-US" sz="2400" spc="-1" strike="noStrike">
              <a:latin typeface="Arial"/>
            </a:endParaRPr>
          </a:p>
          <a:p>
            <a:pPr marL="457200" algn="just">
              <a:lnSpc>
                <a:spcPct val="100000"/>
              </a:lnSpc>
            </a:pPr>
            <a:r>
              <a:rPr b="0" lang="en-US" sz="2400" spc="-1" strike="noStrike">
                <a:solidFill>
                  <a:srgbClr val="ffffff"/>
                </a:solidFill>
                <a:latin typeface="Calibri"/>
              </a:rPr>
              <a:t>	</a:t>
            </a:r>
            <a:r>
              <a:rPr b="0" lang="en-US" sz="2400" spc="-1" strike="noStrike">
                <a:solidFill>
                  <a:srgbClr val="ffffff"/>
                </a:solidFill>
                <a:latin typeface="Calibri"/>
              </a:rPr>
              <a:t>-  zo záverov Košického vládneho programu z 5. </a:t>
            </a:r>
            <a:r>
              <a:rPr b="0" lang="en-US" sz="2400" spc="-1" strike="noStrike">
                <a:solidFill>
                  <a:srgbClr val="ffffff"/>
                </a:solidFill>
                <a:latin typeface="Calibri"/>
              </a:rPr>
              <a:t>	</a:t>
            </a:r>
            <a:r>
              <a:rPr b="0" lang="en-US" sz="2400" spc="-1" strike="noStrike">
                <a:solidFill>
                  <a:srgbClr val="ffffff"/>
                </a:solidFill>
                <a:latin typeface="Calibri"/>
              </a:rPr>
              <a:t>apríla 1945 bod VIII až XVI                           </a:t>
            </a:r>
            <a:endParaRPr b="0" lang="en-US" sz="2400" spc="-1" strike="noStrike">
              <a:latin typeface="Arial"/>
            </a:endParaRPr>
          </a:p>
          <a:p>
            <a:pPr marL="457200" algn="r">
              <a:lnSpc>
                <a:spcPct val="100000"/>
              </a:lnSpc>
            </a:pPr>
            <a:r>
              <a:rPr b="0" lang="en-US" sz="1600" spc="-1" strike="noStrike">
                <a:solidFill>
                  <a:srgbClr val="ffffff"/>
                </a:solidFill>
                <a:latin typeface="Calibri"/>
              </a:rPr>
              <a:t>(príloha č. 2)</a:t>
            </a:r>
            <a:endParaRPr b="0" lang="en-US" sz="1600" spc="-1" strike="noStrike">
              <a:latin typeface="Arial"/>
            </a:endParaRPr>
          </a:p>
          <a:p>
            <a:pPr>
              <a:lnSpc>
                <a:spcPct val="100000"/>
              </a:lnSpc>
            </a:pPr>
            <a:endParaRPr b="0" lang="en-US" sz="16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TextShape 1"/>
          <p:cNvSpPr txBox="1"/>
          <p:nvPr/>
        </p:nvSpPr>
        <p:spPr>
          <a:xfrm>
            <a:off x="457200" y="274680"/>
            <a:ext cx="8229240" cy="1142640"/>
          </a:xfrm>
          <a:prstGeom prst="rect">
            <a:avLst/>
          </a:prstGeom>
          <a:noFill/>
          <a:ln>
            <a:noFill/>
          </a:ln>
        </p:spPr>
        <p:txBody>
          <a:bodyPr anchor="ctr"/>
          <a:p>
            <a:pPr algn="ctr">
              <a:lnSpc>
                <a:spcPct val="100000"/>
              </a:lnSpc>
            </a:pPr>
            <a:r>
              <a:rPr b="0" lang="sk-SK" sz="4400" spc="-1" strike="noStrike">
                <a:solidFill>
                  <a:srgbClr val="ffffff"/>
                </a:solidFill>
                <a:latin typeface="Calibri"/>
              </a:rPr>
              <a:t>Evidencia pôdy v správe SPF</a:t>
            </a:r>
            <a:endParaRPr b="0" lang="sk-SK" sz="4400" spc="-1" strike="noStrike">
              <a:solidFill>
                <a:srgbClr val="ffffff"/>
              </a:solidFill>
              <a:latin typeface="Calibri"/>
            </a:endParaRPr>
          </a:p>
        </p:txBody>
      </p:sp>
      <p:graphicFrame>
        <p:nvGraphicFramePr>
          <p:cNvPr id="162" name="Objekt1"/>
          <p:cNvGraphicFramePr/>
          <p:nvPr/>
        </p:nvGraphicFramePr>
        <p:xfrm>
          <a:off x="457200" y="1600200"/>
          <a:ext cx="8229240" cy="4525560"/>
        </p:xfrm>
        <a:graphic>
          <a:graphicData uri="http://schemas.openxmlformats.org/drawingml/2006/chart">
            <c:chart xmlns:c="http://schemas.openxmlformats.org/drawingml/2006/chart" xmlns:r="http://schemas.openxmlformats.org/officeDocument/2006/relationships" r:id="rId1"/>
          </a:graphicData>
        </a:graphic>
      </p:graphicFrame>
    </p:spTree>
  </p:cSld>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3" name="TextShape 1"/>
          <p:cNvSpPr txBox="1"/>
          <p:nvPr/>
        </p:nvSpPr>
        <p:spPr>
          <a:xfrm>
            <a:off x="457200" y="274680"/>
            <a:ext cx="8229240" cy="1142640"/>
          </a:xfrm>
          <a:prstGeom prst="rect">
            <a:avLst/>
          </a:prstGeom>
          <a:noFill/>
          <a:ln>
            <a:noFill/>
          </a:ln>
        </p:spPr>
        <p:txBody>
          <a:bodyPr anchor="ctr"/>
          <a:p>
            <a:pPr algn="ctr">
              <a:lnSpc>
                <a:spcPct val="100000"/>
              </a:lnSpc>
            </a:pPr>
            <a:r>
              <a:rPr b="0" lang="sk-SK" sz="4400" spc="-1" strike="noStrike">
                <a:solidFill>
                  <a:srgbClr val="ffffff"/>
                </a:solidFill>
                <a:latin typeface="Calibri"/>
              </a:rPr>
              <a:t>Evidencia pôdy v správe SPF</a:t>
            </a:r>
            <a:endParaRPr b="0" lang="sk-SK" sz="4400" spc="-1" strike="noStrike">
              <a:solidFill>
                <a:srgbClr val="ffffff"/>
              </a:solidFill>
              <a:latin typeface="Calibri"/>
            </a:endParaRPr>
          </a:p>
        </p:txBody>
      </p:sp>
      <p:graphicFrame>
        <p:nvGraphicFramePr>
          <p:cNvPr id="164" name="Objekt2"/>
          <p:cNvGraphicFramePr/>
          <p:nvPr/>
        </p:nvGraphicFramePr>
        <p:xfrm>
          <a:off x="457200" y="1600200"/>
          <a:ext cx="8229240" cy="4525560"/>
        </p:xfrm>
        <a:graphic>
          <a:graphicData uri="http://schemas.openxmlformats.org/drawingml/2006/chart">
            <c:chart xmlns:c="http://schemas.openxmlformats.org/drawingml/2006/chart" xmlns:r="http://schemas.openxmlformats.org/officeDocument/2006/relationships" r:id="rId1"/>
          </a:graphicData>
        </a:graphic>
      </p:graphicFrame>
    </p:spTree>
  </p:cSld>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5" name="TextShape 1"/>
          <p:cNvSpPr txBox="1"/>
          <p:nvPr/>
        </p:nvSpPr>
        <p:spPr>
          <a:xfrm>
            <a:off x="467640" y="116640"/>
            <a:ext cx="8229240" cy="935640"/>
          </a:xfrm>
          <a:prstGeom prst="rect">
            <a:avLst/>
          </a:prstGeom>
          <a:noFill/>
          <a:ln>
            <a:noFill/>
          </a:ln>
        </p:spPr>
        <p:txBody>
          <a:bodyPr anchor="ctr"/>
          <a:p>
            <a:pPr algn="ctr">
              <a:lnSpc>
                <a:spcPct val="100000"/>
              </a:lnSpc>
            </a:pPr>
            <a:r>
              <a:rPr b="0" lang="sk-SK" sz="4400" spc="-1" strike="noStrike">
                <a:solidFill>
                  <a:srgbClr val="ffffff"/>
                </a:solidFill>
                <a:latin typeface="Calibri"/>
              </a:rPr>
              <a:t>Oprava zlých zápisov</a:t>
            </a:r>
            <a:endParaRPr b="0" lang="sk-SK" sz="4400" spc="-1" strike="noStrike">
              <a:solidFill>
                <a:srgbClr val="ffffff"/>
              </a:solidFill>
              <a:latin typeface="Calibri"/>
            </a:endParaRPr>
          </a:p>
        </p:txBody>
      </p:sp>
      <p:sp>
        <p:nvSpPr>
          <p:cNvPr id="166" name="TextShape 2"/>
          <p:cNvSpPr txBox="1"/>
          <p:nvPr/>
        </p:nvSpPr>
        <p:spPr>
          <a:xfrm>
            <a:off x="457200" y="1484640"/>
            <a:ext cx="8229240" cy="4968360"/>
          </a:xfrm>
          <a:prstGeom prst="rect">
            <a:avLst/>
          </a:prstGeom>
          <a:noFill/>
          <a:ln>
            <a:noFill/>
          </a:ln>
        </p:spPr>
        <p:txBody>
          <a:bodyPr>
            <a:normAutofit/>
          </a:bodyPr>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1" lang="sk-SK" sz="3200" spc="-1" strike="noStrike">
                <a:solidFill>
                  <a:srgbClr val="ffffff"/>
                </a:solidFill>
                <a:latin typeface="Calibri"/>
              </a:rPr>
              <a:t>Štát, obec, či iný pravý vlastník poškodení nesprávnym zápisom </a:t>
            </a:r>
            <a:r>
              <a:rPr b="1" lang="sk-SK" sz="3200" spc="-1" strike="noStrike">
                <a:solidFill>
                  <a:srgbClr val="ffffff"/>
                </a:solidFill>
                <a:latin typeface="Calibri"/>
              </a:rPr>
              <a:t>	</a:t>
            </a:r>
            <a:r>
              <a:rPr b="1" lang="sk-SK" sz="3200" spc="-1" strike="noStrike">
                <a:solidFill>
                  <a:srgbClr val="ffffff"/>
                </a:solidFill>
                <a:latin typeface="Calibri"/>
              </a:rPr>
              <a:t>vlastníckych práv môže:</a:t>
            </a: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a:p>
            <a:pPr lvl="2" marL="1314360" indent="-514080">
              <a:lnSpc>
                <a:spcPct val="100000"/>
              </a:lnSpc>
              <a:spcBef>
                <a:spcPts val="479"/>
              </a:spcBef>
              <a:buClr>
                <a:srgbClr val="ffffff"/>
              </a:buClr>
              <a:buFont typeface="Arial"/>
              <a:buAutoNum type="alphaLcParenR"/>
            </a:pPr>
            <a:r>
              <a:rPr b="0" lang="sk-SK" sz="2400" spc="-1" strike="noStrike">
                <a:solidFill>
                  <a:srgbClr val="ffffff"/>
                </a:solidFill>
                <a:latin typeface="Calibri"/>
              </a:rPr>
              <a:t>Požiadať katastrálny odbor o opravu údajov</a:t>
            </a:r>
            <a:endParaRPr b="0" lang="sk-SK" sz="2400" spc="-1" strike="noStrike">
              <a:solidFill>
                <a:srgbClr val="ffffff"/>
              </a:solidFill>
              <a:latin typeface="Calibri"/>
            </a:endParaRPr>
          </a:p>
          <a:p>
            <a:pPr lvl="2" marL="1314360" indent="-514080">
              <a:lnSpc>
                <a:spcPct val="100000"/>
              </a:lnSpc>
              <a:spcBef>
                <a:spcPts val="479"/>
              </a:spcBef>
              <a:buClr>
                <a:srgbClr val="ffffff"/>
              </a:buClr>
              <a:buFont typeface="Arial"/>
              <a:buAutoNum type="alphaLcParenR"/>
            </a:pPr>
            <a:r>
              <a:rPr b="0" lang="sk-SK" sz="2400" spc="-1" strike="noStrike">
                <a:solidFill>
                  <a:srgbClr val="ffffff"/>
                </a:solidFill>
                <a:latin typeface="Calibri"/>
              </a:rPr>
              <a:t>Podať žalobu o určenie vlastníctva</a:t>
            </a:r>
            <a:endParaRPr b="0" lang="sk-SK" sz="2400" spc="-1" strike="noStrike">
              <a:solidFill>
                <a:srgbClr val="ffffff"/>
              </a:solidFill>
              <a:latin typeface="Calibri"/>
            </a:endParaRPr>
          </a:p>
          <a:p>
            <a:pPr marL="399960">
              <a:lnSpc>
                <a:spcPct val="100000"/>
              </a:lnSpc>
              <a:spcBef>
                <a:spcPts val="561"/>
              </a:spcBef>
            </a:pPr>
            <a:endParaRPr b="0" lang="sk-SK" sz="24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1" lang="sk-SK" sz="3200" spc="-1" strike="noStrike">
                <a:solidFill>
                  <a:srgbClr val="ffffff"/>
                </a:solidFill>
                <a:latin typeface="Calibri"/>
              </a:rPr>
              <a:t>Musí preukázať právny nárok relevantnými dokladmi o vlastníctve </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Arial"/>
              <a:buChar char="•"/>
            </a:pPr>
            <a:r>
              <a:rPr b="1" lang="sk-SK" sz="3200" spc="-1" strike="noStrike">
                <a:solidFill>
                  <a:srgbClr val="ffffff"/>
                </a:solidFill>
                <a:latin typeface="Calibri"/>
              </a:rPr>
              <a:t>Problém:</a:t>
            </a:r>
            <a:endParaRPr b="0" lang="sk-SK" sz="3200" spc="-1" strike="noStrike">
              <a:solidFill>
                <a:srgbClr val="ffffff"/>
              </a:solidFill>
              <a:latin typeface="Calibri"/>
            </a:endParaRPr>
          </a:p>
          <a:p>
            <a:pPr lvl="2" marL="1314360" indent="-514080">
              <a:lnSpc>
                <a:spcPct val="100000"/>
              </a:lnSpc>
              <a:spcBef>
                <a:spcPts val="479"/>
              </a:spcBef>
              <a:buClr>
                <a:srgbClr val="ffffff"/>
              </a:buClr>
              <a:buFont typeface="Arial"/>
              <a:buAutoNum type="alphaLcParenR"/>
            </a:pPr>
            <a:r>
              <a:rPr b="0" lang="sk-SK" sz="2400" spc="-1" strike="noStrike">
                <a:solidFill>
                  <a:srgbClr val="ffffff"/>
                </a:solidFill>
                <a:latin typeface="Calibri"/>
              </a:rPr>
              <a:t>Hoci existuje veľa relevantných dokladov o vlastníctve, je problém ich dohľadať</a:t>
            </a:r>
            <a:endParaRPr b="0" lang="sk-SK" sz="2400" spc="-1" strike="noStrike">
              <a:solidFill>
                <a:srgbClr val="ffffff"/>
              </a:solidFill>
              <a:latin typeface="Calibri"/>
            </a:endParaRPr>
          </a:p>
          <a:p>
            <a:pPr lvl="2" marL="1314360" indent="-514080">
              <a:lnSpc>
                <a:spcPct val="100000"/>
              </a:lnSpc>
              <a:spcBef>
                <a:spcPts val="479"/>
              </a:spcBef>
              <a:buClr>
                <a:srgbClr val="ffffff"/>
              </a:buClr>
              <a:buFont typeface="Arial"/>
              <a:buAutoNum type="alphaLcParenR"/>
            </a:pPr>
            <a:r>
              <a:rPr b="0" lang="sk-SK" sz="2400" spc="-1" strike="noStrike">
                <a:solidFill>
                  <a:srgbClr val="ffffff"/>
                </a:solidFill>
                <a:latin typeface="Calibri"/>
              </a:rPr>
              <a:t>Mnohé dokumenty sú nekompletné, trvalo zničené (vojnou, požiarmi, inými zásahmi)</a:t>
            </a:r>
            <a:endParaRPr b="0" lang="sk-SK" sz="2400" spc="-1" strike="noStrike">
              <a:solidFill>
                <a:srgbClr val="ffffff"/>
              </a:solidFill>
              <a:latin typeface="Calibri"/>
            </a:endParaRPr>
          </a:p>
          <a:p>
            <a:pPr lvl="2" marL="1314360" indent="-514080">
              <a:lnSpc>
                <a:spcPct val="100000"/>
              </a:lnSpc>
              <a:spcBef>
                <a:spcPts val="479"/>
              </a:spcBef>
              <a:buClr>
                <a:srgbClr val="ffffff"/>
              </a:buClr>
              <a:buFont typeface="Arial"/>
              <a:buAutoNum type="alphaLcParenR"/>
            </a:pPr>
            <a:r>
              <a:rPr b="0" lang="sk-SK" sz="2400" spc="-1" strike="noStrike">
                <a:solidFill>
                  <a:srgbClr val="ffffff"/>
                </a:solidFill>
                <a:latin typeface="Calibri"/>
              </a:rPr>
              <a:t>Systém archivácie dokladov v štátnych archívoch je pre laika komplikovaný, zavádzajúci (neznalosť archívnych systémov, rôzne územno správne usporiadanie, názvy štátnej správy v historickom kontexte, a pod.) </a:t>
            </a:r>
            <a:endParaRPr b="0" lang="sk-SK" sz="2400" spc="-1" strike="noStrike">
              <a:solidFill>
                <a:srgbClr val="ffffff"/>
              </a:solidFill>
              <a:latin typeface="Calibri"/>
            </a:endParaRPr>
          </a:p>
          <a:p>
            <a:pPr lvl="2" marL="1314360" indent="-514080">
              <a:lnSpc>
                <a:spcPct val="100000"/>
              </a:lnSpc>
              <a:spcBef>
                <a:spcPts val="479"/>
              </a:spcBef>
              <a:buClr>
                <a:srgbClr val="ffffff"/>
              </a:buClr>
              <a:buFont typeface="Arial"/>
              <a:buAutoNum type="alphaLcParenR"/>
            </a:pPr>
            <a:r>
              <a:rPr b="0" lang="sk-SK" sz="2400" spc="-1" strike="noStrike">
                <a:solidFill>
                  <a:srgbClr val="ffffff"/>
                </a:solidFill>
                <a:latin typeface="Calibri"/>
              </a:rPr>
              <a:t>Nedostupnosť archívnych dokladov z legislatívnych dôvodov v archívoch i na katastroch nehnuteľností (právo k nahliadnutiu)</a:t>
            </a:r>
            <a:endParaRPr b="0" lang="sk-SK" sz="2400" spc="-1" strike="noStrike">
              <a:solidFill>
                <a:srgbClr val="ffffff"/>
              </a:solidFill>
              <a:latin typeface="Calibri"/>
            </a:endParaRPr>
          </a:p>
          <a:p>
            <a:pPr lvl="2" marL="1314360" indent="-514080">
              <a:lnSpc>
                <a:spcPct val="100000"/>
              </a:lnSpc>
              <a:spcBef>
                <a:spcPts val="479"/>
              </a:spcBef>
              <a:buClr>
                <a:srgbClr val="ffffff"/>
              </a:buClr>
              <a:buFont typeface="Arial"/>
              <a:buAutoNum type="alphaLcParenR"/>
            </a:pPr>
            <a:r>
              <a:rPr b="0" lang="sk-SK" sz="2400" spc="-1" strike="noStrike">
                <a:solidFill>
                  <a:srgbClr val="ffffff"/>
                </a:solidFill>
                <a:latin typeface="Calibri"/>
              </a:rPr>
              <a:t>Dlhotrvajúce spory v rámci správneho a súdneho konania (niekoľko desiatok rokov)</a:t>
            </a:r>
            <a:endParaRPr b="0" lang="sk-SK" sz="2400" spc="-1" strike="noStrike">
              <a:solidFill>
                <a:srgbClr val="ffffff"/>
              </a:solidFill>
              <a:latin typeface="Calibri"/>
            </a:endParaRPr>
          </a:p>
          <a:p>
            <a:pPr lvl="2" marL="1314360" indent="-514080">
              <a:lnSpc>
                <a:spcPct val="100000"/>
              </a:lnSpc>
              <a:spcBef>
                <a:spcPts val="479"/>
              </a:spcBef>
              <a:buClr>
                <a:srgbClr val="ffffff"/>
              </a:buClr>
              <a:buFont typeface="Arial"/>
              <a:buAutoNum type="alphaLcParenR"/>
            </a:pPr>
            <a:r>
              <a:rPr b="0" lang="sk-SK" sz="2400" spc="-1" strike="noStrike">
                <a:solidFill>
                  <a:srgbClr val="ffffff"/>
                </a:solidFill>
                <a:latin typeface="Calibri"/>
              </a:rPr>
              <a:t>Vysoké finančné náklady v rámci správneho i súdneho konania</a:t>
            </a:r>
            <a:endParaRPr b="0" lang="sk-SK" sz="2400" spc="-1" strike="noStrike">
              <a:solidFill>
                <a:srgbClr val="ffffff"/>
              </a:solidFill>
              <a:latin typeface="Calibri"/>
            </a:endParaRPr>
          </a:p>
          <a:p>
            <a:pPr lvl="2" marL="1314360" indent="-514080">
              <a:lnSpc>
                <a:spcPct val="100000"/>
              </a:lnSpc>
              <a:spcBef>
                <a:spcPts val="479"/>
              </a:spcBef>
              <a:buClr>
                <a:srgbClr val="ffffff"/>
              </a:buClr>
              <a:buFont typeface="Arial"/>
              <a:buAutoNum type="alphaLcParenR"/>
            </a:pPr>
            <a:r>
              <a:rPr b="0" lang="sk-SK" sz="2400" spc="-1" strike="noStrike">
                <a:solidFill>
                  <a:srgbClr val="ffffff"/>
                </a:solidFill>
                <a:latin typeface="Calibri"/>
              </a:rPr>
              <a:t>Finančná i časová nerentabilnosť úkonov v kontexte s nejasnými výsledkami ohľadne opravy údajov</a:t>
            </a:r>
            <a:endParaRPr b="0" lang="sk-SK" sz="2400" spc="-1" strike="noStrike">
              <a:solidFill>
                <a:srgbClr val="ffffff"/>
              </a:solidFill>
              <a:latin typeface="Calibri"/>
            </a:endParaRPr>
          </a:p>
        </p:txBody>
      </p:sp>
    </p:spTree>
  </p:cSld>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TextShape 1"/>
          <p:cNvSpPr txBox="1"/>
          <p:nvPr/>
        </p:nvSpPr>
        <p:spPr>
          <a:xfrm>
            <a:off x="457200" y="274680"/>
            <a:ext cx="8229240" cy="705600"/>
          </a:xfrm>
          <a:prstGeom prst="rect">
            <a:avLst/>
          </a:prstGeom>
          <a:noFill/>
          <a:ln>
            <a:noFill/>
          </a:ln>
        </p:spPr>
        <p:txBody>
          <a:bodyPr anchor="ctr">
            <a:normAutofit/>
          </a:bodyPr>
          <a:p>
            <a:pPr algn="ctr">
              <a:lnSpc>
                <a:spcPct val="100000"/>
              </a:lnSpc>
            </a:pPr>
            <a:r>
              <a:rPr b="0" lang="sk-SK" sz="4400" spc="-1" strike="noStrike">
                <a:solidFill>
                  <a:srgbClr val="ffffff"/>
                </a:solidFill>
                <a:latin typeface="Calibri"/>
              </a:rPr>
              <a:t>Oprava zlých zápisov</a:t>
            </a:r>
            <a:endParaRPr b="0" lang="sk-SK" sz="4400" spc="-1" strike="noStrike">
              <a:solidFill>
                <a:srgbClr val="ffffff"/>
              </a:solidFill>
              <a:latin typeface="Calibri"/>
            </a:endParaRPr>
          </a:p>
        </p:txBody>
      </p:sp>
      <p:sp>
        <p:nvSpPr>
          <p:cNvPr id="168" name="TextShape 2"/>
          <p:cNvSpPr txBox="1"/>
          <p:nvPr/>
        </p:nvSpPr>
        <p:spPr>
          <a:xfrm>
            <a:off x="467640" y="1052640"/>
            <a:ext cx="8229240" cy="5472360"/>
          </a:xfrm>
          <a:prstGeom prst="rect">
            <a:avLst/>
          </a:prstGeom>
          <a:noFill/>
          <a:ln>
            <a:noFill/>
          </a:ln>
        </p:spPr>
        <p:txBody>
          <a:bodyPr>
            <a:normAutofit/>
          </a:bodyPr>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1" lang="sk-SK" sz="3200" spc="-1" strike="noStrike">
                <a:solidFill>
                  <a:srgbClr val="ffffff"/>
                </a:solidFill>
                <a:latin typeface="Calibri"/>
              </a:rPr>
              <a:t>Dedič zapísaného neoprávneného vlastníka</a:t>
            </a:r>
            <a:endParaRPr b="0" lang="sk-SK" sz="3200" spc="-1" strike="noStrike">
              <a:solidFill>
                <a:srgbClr val="ffffff"/>
              </a:solidFill>
              <a:latin typeface="Calibri"/>
            </a:endParaRPr>
          </a:p>
          <a:p>
            <a:pPr lvl="2" marL="1314360" indent="-514080">
              <a:lnSpc>
                <a:spcPct val="100000"/>
              </a:lnSpc>
              <a:spcBef>
                <a:spcPts val="420"/>
              </a:spcBef>
              <a:buClr>
                <a:srgbClr val="ffffff"/>
              </a:buClr>
              <a:buFont typeface="Arial"/>
              <a:buAutoNum type="alphaLcParenR"/>
            </a:pPr>
            <a:r>
              <a:rPr b="0" lang="sk-SK" sz="2100" spc="-1" strike="noStrike">
                <a:solidFill>
                  <a:srgbClr val="ffffff"/>
                </a:solidFill>
                <a:latin typeface="Calibri"/>
              </a:rPr>
              <a:t>Požiada o dodatočné dedičské konanie</a:t>
            </a:r>
            <a:endParaRPr b="0" lang="sk-SK" sz="2100" spc="-1" strike="noStrike">
              <a:solidFill>
                <a:srgbClr val="ffffff"/>
              </a:solidFill>
              <a:latin typeface="Calibri"/>
            </a:endParaRPr>
          </a:p>
          <a:p>
            <a:pPr lvl="2" marL="1314360" indent="-514080">
              <a:lnSpc>
                <a:spcPct val="100000"/>
              </a:lnSpc>
              <a:spcBef>
                <a:spcPts val="420"/>
              </a:spcBef>
              <a:buClr>
                <a:srgbClr val="ffffff"/>
              </a:buClr>
              <a:buFont typeface="Arial"/>
              <a:buAutoNum type="alphaLcParenR"/>
            </a:pPr>
            <a:r>
              <a:rPr b="0" lang="sk-SK" sz="2100" spc="-1" strike="noStrike">
                <a:solidFill>
                  <a:srgbClr val="ffffff"/>
                </a:solidFill>
                <a:latin typeface="Calibri"/>
              </a:rPr>
              <a:t>Po prededení požiada príslušný katastrálny odbor na základe Uznesenia o dedičstve o zápis vlastníctva</a:t>
            </a:r>
            <a:endParaRPr b="0" lang="sk-SK" sz="2100" spc="-1" strike="noStrike">
              <a:solidFill>
                <a:srgbClr val="ffffff"/>
              </a:solidFill>
              <a:latin typeface="Calibri"/>
            </a:endParaRPr>
          </a:p>
          <a:p>
            <a:pPr marL="399960">
              <a:lnSpc>
                <a:spcPct val="100000"/>
              </a:lnSpc>
              <a:spcBef>
                <a:spcPts val="561"/>
              </a:spcBef>
            </a:pPr>
            <a:endParaRPr b="0" lang="sk-SK" sz="21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1" lang="sk-SK" sz="3200" spc="-1" strike="noStrike">
                <a:solidFill>
                  <a:srgbClr val="ffffff"/>
                </a:solidFill>
                <a:latin typeface="Calibri"/>
              </a:rPr>
              <a:t>K dedičskému konaniu predloží:</a:t>
            </a:r>
            <a:endParaRPr b="0" lang="sk-SK" sz="3200" spc="-1" strike="noStrike">
              <a:solidFill>
                <a:srgbClr val="ffffff"/>
              </a:solidFill>
              <a:latin typeface="Calibri"/>
            </a:endParaRPr>
          </a:p>
          <a:p>
            <a:pPr lvl="2" marL="1314360" indent="-514080">
              <a:lnSpc>
                <a:spcPct val="100000"/>
              </a:lnSpc>
              <a:spcBef>
                <a:spcPts val="420"/>
              </a:spcBef>
              <a:buClr>
                <a:srgbClr val="ffffff"/>
              </a:buClr>
              <a:buFont typeface="Arial"/>
              <a:buAutoNum type="alphaLcParenR"/>
            </a:pPr>
            <a:r>
              <a:rPr b="0" lang="sk-SK" sz="2100" spc="-1" strike="noStrike">
                <a:solidFill>
                  <a:srgbClr val="ffffff"/>
                </a:solidFill>
                <a:latin typeface="Calibri"/>
              </a:rPr>
              <a:t>Aktuálny list vlastníctva, kde jej zapísaný poručiteľ</a:t>
            </a:r>
            <a:endParaRPr b="0" lang="sk-SK" sz="2100" spc="-1" strike="noStrike">
              <a:solidFill>
                <a:srgbClr val="ffffff"/>
              </a:solidFill>
              <a:latin typeface="Calibri"/>
            </a:endParaRPr>
          </a:p>
          <a:p>
            <a:pPr lvl="2" marL="1314360" indent="-514080">
              <a:lnSpc>
                <a:spcPct val="100000"/>
              </a:lnSpc>
              <a:spcBef>
                <a:spcPts val="420"/>
              </a:spcBef>
              <a:buClr>
                <a:srgbClr val="ffffff"/>
              </a:buClr>
              <a:buFont typeface="Arial"/>
              <a:buAutoNum type="alphaLcParenR"/>
            </a:pPr>
            <a:r>
              <a:rPr b="0" lang="sk-SK" sz="2100" spc="-1" strike="noStrike">
                <a:solidFill>
                  <a:srgbClr val="ffffff"/>
                </a:solidFill>
                <a:latin typeface="Calibri"/>
              </a:rPr>
              <a:t>Preukáže sa, že je oprávnený dedič /predchádzajúcim dedičským konaním, alebo nejakou listinou, že je príbuzný a oprávnený dediť po poručiteľovi</a:t>
            </a:r>
            <a:r>
              <a:rPr b="0" lang="sk-SK" sz="1800" spc="-1" strike="noStrike">
                <a:solidFill>
                  <a:srgbClr val="ffffff"/>
                </a:solidFill>
                <a:latin typeface="Calibri"/>
              </a:rPr>
              <a:t>/</a:t>
            </a:r>
            <a:endParaRPr b="0" lang="sk-SK" sz="1800" spc="-1" strike="noStrike">
              <a:solidFill>
                <a:srgbClr val="ffffff"/>
              </a:solidFill>
              <a:latin typeface="Calibri"/>
            </a:endParaRPr>
          </a:p>
          <a:p>
            <a:pPr lvl="2" marL="343080" indent="-342720">
              <a:lnSpc>
                <a:spcPct val="100000"/>
              </a:lnSpc>
              <a:spcBef>
                <a:spcPts val="581"/>
              </a:spcBef>
              <a:buClr>
                <a:srgbClr val="ffffff"/>
              </a:buClr>
              <a:buFont typeface="Arial"/>
              <a:buChar char="•"/>
            </a:pPr>
            <a:r>
              <a:rPr b="1" lang="sk-SK" sz="2900" spc="-1" strike="noStrike">
                <a:solidFill>
                  <a:srgbClr val="ffffff"/>
                </a:solidFill>
                <a:latin typeface="Calibri"/>
              </a:rPr>
              <a:t>Výhoda: </a:t>
            </a:r>
            <a:endParaRPr b="0" lang="sk-SK" sz="2900" spc="-1" strike="noStrike">
              <a:solidFill>
                <a:srgbClr val="ffffff"/>
              </a:solidFill>
              <a:latin typeface="Calibri"/>
            </a:endParaRPr>
          </a:p>
          <a:p>
            <a:pPr lvl="2" marL="1314360" indent="-514080">
              <a:lnSpc>
                <a:spcPct val="100000"/>
              </a:lnSpc>
              <a:spcBef>
                <a:spcPts val="420"/>
              </a:spcBef>
              <a:buClr>
                <a:srgbClr val="ffffff"/>
              </a:buClr>
              <a:buFont typeface="Arial"/>
              <a:buAutoNum type="alphaLcParenR"/>
            </a:pPr>
            <a:r>
              <a:rPr b="0" lang="sk-SK" sz="2100" spc="-1" strike="noStrike">
                <a:solidFill>
                  <a:srgbClr val="ffffff"/>
                </a:solidFill>
                <a:latin typeface="Calibri"/>
              </a:rPr>
              <a:t>Nemusí predkladať doklady, že poručiteľ je skutočným vlastníkom a nestratil vlastnícke právo</a:t>
            </a:r>
            <a:endParaRPr b="0" lang="sk-SK" sz="2100" spc="-1" strike="noStrike">
              <a:solidFill>
                <a:srgbClr val="ffffff"/>
              </a:solidFill>
              <a:latin typeface="Calibri"/>
            </a:endParaRPr>
          </a:p>
          <a:p>
            <a:pPr lvl="2" marL="1314360" indent="-514080">
              <a:lnSpc>
                <a:spcPct val="100000"/>
              </a:lnSpc>
              <a:spcBef>
                <a:spcPts val="420"/>
              </a:spcBef>
              <a:buClr>
                <a:srgbClr val="ffffff"/>
              </a:buClr>
              <a:buFont typeface="Arial"/>
              <a:buAutoNum type="alphaLcParenR"/>
            </a:pPr>
            <a:r>
              <a:rPr b="0" lang="sk-SK" sz="2100" spc="-1" strike="noStrike">
                <a:solidFill>
                  <a:srgbClr val="ffffff"/>
                </a:solidFill>
                <a:latin typeface="Calibri"/>
              </a:rPr>
              <a:t>Údaje zapísané na liste vlastníctva (LV) sú pre notára verejnou a teda aj právnou listinou</a:t>
            </a:r>
            <a:endParaRPr b="0" lang="sk-SK" sz="2100" spc="-1" strike="noStrike">
              <a:solidFill>
                <a:srgbClr val="ffffff"/>
              </a:solidFill>
              <a:latin typeface="Calibri"/>
            </a:endParaRPr>
          </a:p>
          <a:p>
            <a:pPr lvl="2" marL="1314360" indent="-514080">
              <a:lnSpc>
                <a:spcPct val="100000"/>
              </a:lnSpc>
              <a:spcBef>
                <a:spcPts val="420"/>
              </a:spcBef>
              <a:buClr>
                <a:srgbClr val="ffffff"/>
              </a:buClr>
              <a:buFont typeface="Arial"/>
              <a:buAutoNum type="alphaLcParenR"/>
            </a:pPr>
            <a:r>
              <a:rPr b="0" lang="sk-SK" sz="2100" spc="-1" strike="noStrike">
                <a:solidFill>
                  <a:srgbClr val="ffffff"/>
                </a:solidFill>
                <a:latin typeface="Calibri"/>
              </a:rPr>
              <a:t>Stanovisko ÚGKK, že zápis údajov ROEPu má len deklaratórny charakter, ktorý v zmysle § 5 ds. 2 katastrálneho zákona nemá právoplatné účinky – nie je vo všeobecnosti  známe a notármi brané ako záväzné</a:t>
            </a:r>
            <a:endParaRPr b="0" lang="sk-SK" sz="2100" spc="-1" strike="noStrike">
              <a:solidFill>
                <a:srgbClr val="ffffff"/>
              </a:solidFill>
              <a:latin typeface="Calibri"/>
            </a:endParaRPr>
          </a:p>
          <a:p>
            <a:pPr lvl="2" marL="1314360" indent="-514080">
              <a:lnSpc>
                <a:spcPct val="100000"/>
              </a:lnSpc>
              <a:spcBef>
                <a:spcPts val="420"/>
              </a:spcBef>
              <a:buClr>
                <a:srgbClr val="ffffff"/>
              </a:buClr>
              <a:buFont typeface="Arial"/>
              <a:buAutoNum type="alphaLcParenR"/>
            </a:pPr>
            <a:r>
              <a:rPr b="0" lang="sk-SK" sz="2100" spc="-1" strike="noStrike">
                <a:solidFill>
                  <a:srgbClr val="ffffff"/>
                </a:solidFill>
                <a:latin typeface="Calibri"/>
              </a:rPr>
              <a:t>Ak kataster neupozorní, že existujú aj iné doklady, alebo notár nepožiada SPF o stanovisko k prededeniu – dodatočné dedenie je rýchle, bezproblémové </a:t>
            </a:r>
            <a:endParaRPr b="0" lang="sk-SK" sz="2100" spc="-1" strike="noStrike">
              <a:solidFill>
                <a:srgbClr val="ffffff"/>
              </a:solidFill>
              <a:latin typeface="Calibri"/>
            </a:endParaRPr>
          </a:p>
          <a:p>
            <a:pPr lvl="2" marL="1314360" indent="-514080">
              <a:lnSpc>
                <a:spcPct val="100000"/>
              </a:lnSpc>
              <a:spcBef>
                <a:spcPts val="420"/>
              </a:spcBef>
              <a:buClr>
                <a:srgbClr val="ffffff"/>
              </a:buClr>
              <a:buFont typeface="Arial"/>
              <a:buAutoNum type="alphaLcParenR"/>
            </a:pPr>
            <a:r>
              <a:rPr b="0" lang="sk-SK" sz="2100" spc="-1" strike="noStrike">
                <a:solidFill>
                  <a:srgbClr val="ffffff"/>
                </a:solidFill>
                <a:latin typeface="Calibri"/>
              </a:rPr>
              <a:t>Finančná odmena pre notára sa odvíja od hodnoty predmetu dedičského konania</a:t>
            </a:r>
            <a:endParaRPr b="0" lang="sk-SK" sz="2100" spc="-1" strike="noStrike">
              <a:solidFill>
                <a:srgbClr val="ffffff"/>
              </a:solidFill>
              <a:latin typeface="Calibri"/>
            </a:endParaRPr>
          </a:p>
          <a:p>
            <a:pPr lvl="2" marL="1314360" indent="-514080">
              <a:lnSpc>
                <a:spcPct val="100000"/>
              </a:lnSpc>
              <a:spcBef>
                <a:spcPts val="420"/>
              </a:spcBef>
              <a:buClr>
                <a:srgbClr val="ffffff"/>
              </a:buClr>
              <a:buFont typeface="Arial"/>
              <a:buAutoNum type="alphaLcParenR"/>
            </a:pPr>
            <a:r>
              <a:rPr b="0" lang="sk-SK" sz="2100" spc="-1" strike="noStrike">
                <a:solidFill>
                  <a:srgbClr val="ffffff"/>
                </a:solidFill>
                <a:latin typeface="Calibri"/>
              </a:rPr>
              <a:t>Náročnosť úkonov pre notárov, ktorí poctivo preverujú všetky skutočnosti je neúmerná sume, ktorú dostanú za zastavenie dodatočného konania – cca 16 eur. </a:t>
            </a:r>
            <a:endParaRPr b="0" lang="sk-SK" sz="2100" spc="-1" strike="noStrike">
              <a:solidFill>
                <a:srgbClr val="ffffff"/>
              </a:solidFill>
              <a:latin typeface="Calibri"/>
            </a:endParaRPr>
          </a:p>
          <a:p>
            <a:pPr lvl="2" marL="1314360" indent="-514080">
              <a:lnSpc>
                <a:spcPct val="100000"/>
              </a:lnSpc>
              <a:spcBef>
                <a:spcPts val="420"/>
              </a:spcBef>
              <a:buClr>
                <a:srgbClr val="ffffff"/>
              </a:buClr>
              <a:buFont typeface="Arial"/>
              <a:buAutoNum type="alphaLcParenR"/>
            </a:pPr>
            <a:r>
              <a:rPr b="0" lang="sk-SK" sz="2100" spc="-1" strike="noStrike">
                <a:solidFill>
                  <a:srgbClr val="ffffff"/>
                </a:solidFill>
                <a:latin typeface="Calibri"/>
              </a:rPr>
              <a:t>Motivácia o takýto úkon je väčšinou podporená komerčnými záujmami určitých skupín, ktoré odkupujú predmet dedičstva za lukratívnych podmienok</a:t>
            </a:r>
            <a:endParaRPr b="0" lang="sk-SK" sz="2100" spc="-1" strike="noStrike">
              <a:solidFill>
                <a:srgbClr val="ffffff"/>
              </a:solidFill>
              <a:latin typeface="Calibri"/>
            </a:endParaRPr>
          </a:p>
          <a:p>
            <a:pPr marL="800280">
              <a:lnSpc>
                <a:spcPct val="100000"/>
              </a:lnSpc>
              <a:spcBef>
                <a:spcPts val="479"/>
              </a:spcBef>
            </a:pPr>
            <a:endParaRPr b="0" lang="sk-SK" sz="2100" spc="-1" strike="noStrike">
              <a:solidFill>
                <a:srgbClr val="ffffff"/>
              </a:solidFill>
              <a:latin typeface="Calibri"/>
            </a:endParaRPr>
          </a:p>
          <a:p>
            <a:pPr>
              <a:lnSpc>
                <a:spcPct val="100000"/>
              </a:lnSpc>
              <a:spcBef>
                <a:spcPts val="641"/>
              </a:spcBef>
            </a:pPr>
            <a:endParaRPr b="0" lang="sk-SK" sz="2100" spc="-1" strike="noStrike">
              <a:solidFill>
                <a:srgbClr val="ffffff"/>
              </a:solidFill>
              <a:latin typeface="Calibri"/>
            </a:endParaRPr>
          </a:p>
        </p:txBody>
      </p:sp>
    </p:spTree>
  </p:cSld>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TextShape 1"/>
          <p:cNvSpPr txBox="1"/>
          <p:nvPr/>
        </p:nvSpPr>
        <p:spPr>
          <a:xfrm>
            <a:off x="457200" y="274680"/>
            <a:ext cx="8229240" cy="705600"/>
          </a:xfrm>
          <a:prstGeom prst="rect">
            <a:avLst/>
          </a:prstGeom>
          <a:noFill/>
          <a:ln>
            <a:noFill/>
          </a:ln>
        </p:spPr>
        <p:txBody>
          <a:bodyPr anchor="ctr">
            <a:normAutofit/>
          </a:bodyPr>
          <a:p>
            <a:pPr algn="ctr">
              <a:lnSpc>
                <a:spcPct val="100000"/>
              </a:lnSpc>
            </a:pPr>
            <a:r>
              <a:rPr b="0" lang="sk-SK" sz="4400" spc="-1" strike="noStrike">
                <a:solidFill>
                  <a:srgbClr val="ffffff"/>
                </a:solidFill>
                <a:latin typeface="Calibri"/>
              </a:rPr>
              <a:t>Oprava zlých zápisov</a:t>
            </a:r>
            <a:endParaRPr b="0" lang="sk-SK" sz="4400" spc="-1" strike="noStrike">
              <a:solidFill>
                <a:srgbClr val="ffffff"/>
              </a:solidFill>
              <a:latin typeface="Calibri"/>
            </a:endParaRPr>
          </a:p>
        </p:txBody>
      </p:sp>
      <p:sp>
        <p:nvSpPr>
          <p:cNvPr id="170" name="TextShape 2"/>
          <p:cNvSpPr txBox="1"/>
          <p:nvPr/>
        </p:nvSpPr>
        <p:spPr>
          <a:xfrm>
            <a:off x="467640" y="1052640"/>
            <a:ext cx="8229240" cy="5472360"/>
          </a:xfrm>
          <a:prstGeom prst="rect">
            <a:avLst/>
          </a:prstGeom>
          <a:noFill/>
          <a:ln>
            <a:noFill/>
          </a:ln>
        </p:spPr>
        <p:txBody>
          <a:bodyPr>
            <a:normAutofit/>
          </a:bodyPr>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1" lang="sk-SK" sz="3200" spc="-1" strike="noStrike">
                <a:solidFill>
                  <a:srgbClr val="ffffff"/>
                </a:solidFill>
                <a:latin typeface="Calibri"/>
              </a:rPr>
              <a:t>Vydržaním</a:t>
            </a:r>
            <a:endParaRPr b="0" lang="sk-SK" sz="3200" spc="-1" strike="noStrike">
              <a:solidFill>
                <a:srgbClr val="ffffff"/>
              </a:solidFill>
              <a:latin typeface="Calibri"/>
            </a:endParaRPr>
          </a:p>
          <a:p>
            <a:pPr>
              <a:lnSpc>
                <a:spcPct val="100000"/>
              </a:lnSpc>
              <a:spcBef>
                <a:spcPts val="400"/>
              </a:spcBef>
            </a:pPr>
            <a:r>
              <a:rPr b="0" lang="sk-SK" sz="2000" spc="-1" strike="noStrike">
                <a:solidFill>
                  <a:srgbClr val="ffffff"/>
                </a:solidFill>
                <a:latin typeface="Calibri"/>
              </a:rPr>
              <a:t>V zmysle zákona 232/1992 Zb. notárskeho poriadku mohol do mája 2021 Notárskou zápisnicou vydať osvedčenie vyhlásenia o vydržaní k nehnuteľnostiam alebo o vydržaní práva zodpovedajúceho vecnému bremenu</a:t>
            </a:r>
            <a:endParaRPr b="0" lang="sk-SK" sz="2000" spc="-1" strike="noStrike">
              <a:solidFill>
                <a:srgbClr val="ffffff"/>
              </a:solidFill>
              <a:latin typeface="Calibri"/>
            </a:endParaRPr>
          </a:p>
          <a:p>
            <a:pPr lvl="2" marL="1143000" indent="-228240">
              <a:lnSpc>
                <a:spcPct val="100000"/>
              </a:lnSpc>
              <a:spcBef>
                <a:spcPts val="360"/>
              </a:spcBef>
              <a:buClr>
                <a:srgbClr val="ffffff"/>
              </a:buClr>
              <a:buFont typeface="Arial"/>
              <a:buChar char="•"/>
            </a:pPr>
            <a:r>
              <a:rPr b="0" lang="sk-SK" sz="1800" spc="-1" strike="noStrike">
                <a:solidFill>
                  <a:srgbClr val="ffffff"/>
                </a:solidFill>
                <a:latin typeface="Calibri"/>
              </a:rPr>
              <a:t>Týmto spôsobom došlo k nespočetnému prevodu majetku – </a:t>
            </a:r>
            <a:r>
              <a:rPr b="1" lang="sk-SK" sz="1800" spc="-1" strike="noStrike">
                <a:solidFill>
                  <a:srgbClr val="ffffff"/>
                </a:solidFill>
                <a:latin typeface="Calibri"/>
              </a:rPr>
              <a:t>neexistuje nikde evidencia</a:t>
            </a:r>
            <a:endParaRPr b="0" lang="sk-SK" sz="1800" spc="-1" strike="noStrike">
              <a:solidFill>
                <a:srgbClr val="ffffff"/>
              </a:solidFill>
              <a:latin typeface="Calibri"/>
            </a:endParaRPr>
          </a:p>
          <a:p>
            <a:pPr lvl="2" marL="1143000" indent="-228240">
              <a:lnSpc>
                <a:spcPct val="100000"/>
              </a:lnSpc>
              <a:spcBef>
                <a:spcPts val="360"/>
              </a:spcBef>
              <a:buClr>
                <a:srgbClr val="ffffff"/>
              </a:buClr>
              <a:buFont typeface="Arial"/>
              <a:buChar char="•"/>
            </a:pPr>
            <a:r>
              <a:rPr b="0" lang="sk-SK" sz="1800" spc="-1" strike="noStrike">
                <a:solidFill>
                  <a:srgbClr val="ffffff"/>
                </a:solidFill>
                <a:latin typeface="Calibri"/>
              </a:rPr>
              <a:t>SPF so zákona  sa k týmto žiadostiam mal vyjadrovať </a:t>
            </a:r>
            <a:endParaRPr b="0" lang="sk-SK" sz="1800" spc="-1" strike="noStrike">
              <a:solidFill>
                <a:srgbClr val="ffffff"/>
              </a:solidFill>
              <a:latin typeface="Calibri"/>
            </a:endParaRPr>
          </a:p>
          <a:p>
            <a:pPr lvl="2" marL="1143000" indent="-228240">
              <a:lnSpc>
                <a:spcPct val="100000"/>
              </a:lnSpc>
              <a:spcBef>
                <a:spcPts val="360"/>
              </a:spcBef>
              <a:buClr>
                <a:srgbClr val="ffffff"/>
              </a:buClr>
              <a:buFont typeface="Arial"/>
              <a:buChar char="•"/>
            </a:pPr>
            <a:r>
              <a:rPr b="0" lang="sk-SK" sz="1800" spc="-1" strike="noStrike">
                <a:solidFill>
                  <a:srgbClr val="ffffff"/>
                </a:solidFill>
                <a:latin typeface="Calibri"/>
              </a:rPr>
              <a:t>Podľa údajov z výročných správ SPF vyplýva:</a:t>
            </a:r>
            <a:endParaRPr b="0" lang="sk-SK" sz="1800" spc="-1" strike="noStrike">
              <a:solidFill>
                <a:srgbClr val="ffffff"/>
              </a:solidFill>
              <a:latin typeface="Calibri"/>
            </a:endParaRPr>
          </a:p>
          <a:p>
            <a:endParaRPr b="0" lang="sk-SK" sz="1800" spc="-1" strike="noStrike">
              <a:solidFill>
                <a:srgbClr val="ffffff"/>
              </a:solidFill>
              <a:latin typeface="Calibri"/>
            </a:endParaRPr>
          </a:p>
          <a:p>
            <a:endParaRPr b="0" lang="sk-SK" sz="1800" spc="-1" strike="noStrike">
              <a:solidFill>
                <a:srgbClr val="ffffff"/>
              </a:solidFill>
              <a:latin typeface="Calibri"/>
            </a:endParaRPr>
          </a:p>
          <a:p>
            <a:pPr marL="914400">
              <a:lnSpc>
                <a:spcPct val="100000"/>
              </a:lnSpc>
              <a:spcBef>
                <a:spcPts val="479"/>
              </a:spcBef>
            </a:pPr>
            <a:endParaRPr b="0" lang="sk-SK" sz="1800" spc="-1" strike="noStrike">
              <a:solidFill>
                <a:srgbClr val="ffffff"/>
              </a:solidFill>
              <a:latin typeface="Calibri"/>
            </a:endParaRPr>
          </a:p>
          <a:p>
            <a:endParaRPr b="0" lang="sk-SK" sz="1800" spc="-1" strike="noStrike">
              <a:solidFill>
                <a:srgbClr val="ffffff"/>
              </a:solidFill>
              <a:latin typeface="Calibri"/>
            </a:endParaRPr>
          </a:p>
          <a:p>
            <a:pPr>
              <a:lnSpc>
                <a:spcPct val="100000"/>
              </a:lnSpc>
              <a:spcBef>
                <a:spcPts val="641"/>
              </a:spcBef>
            </a:pPr>
            <a:endParaRPr b="0" lang="sk-SK" sz="1800" spc="-1" strike="noStrike">
              <a:solidFill>
                <a:srgbClr val="ffffff"/>
              </a:solidFill>
              <a:latin typeface="Calibri"/>
            </a:endParaRPr>
          </a:p>
          <a:p>
            <a:pPr>
              <a:lnSpc>
                <a:spcPct val="100000"/>
              </a:lnSpc>
              <a:spcBef>
                <a:spcPts val="641"/>
              </a:spcBef>
            </a:pPr>
            <a:endParaRPr b="0" lang="sk-SK" sz="1800" spc="-1" strike="noStrike">
              <a:solidFill>
                <a:srgbClr val="ffffff"/>
              </a:solidFill>
              <a:latin typeface="Calibri"/>
            </a:endParaRPr>
          </a:p>
          <a:p>
            <a:pPr>
              <a:lnSpc>
                <a:spcPct val="100000"/>
              </a:lnSpc>
              <a:spcBef>
                <a:spcPts val="641"/>
              </a:spcBef>
            </a:pPr>
            <a:endParaRPr b="0" lang="sk-SK" sz="1800" spc="-1" strike="noStrike">
              <a:solidFill>
                <a:srgbClr val="ffffff"/>
              </a:solidFill>
              <a:latin typeface="Calibri"/>
            </a:endParaRPr>
          </a:p>
        </p:txBody>
      </p:sp>
      <p:graphicFrame>
        <p:nvGraphicFramePr>
          <p:cNvPr id="171" name="Table 3"/>
          <p:cNvGraphicFramePr/>
          <p:nvPr/>
        </p:nvGraphicFramePr>
        <p:xfrm>
          <a:off x="1475640" y="4005000"/>
          <a:ext cx="6048360" cy="1820160"/>
        </p:xfrm>
        <a:graphic>
          <a:graphicData uri="http://schemas.openxmlformats.org/drawingml/2006/table">
            <a:tbl>
              <a:tblPr/>
              <a:tblGrid>
                <a:gridCol w="1332360"/>
                <a:gridCol w="1262160"/>
                <a:gridCol w="1262160"/>
                <a:gridCol w="1149840"/>
                <a:gridCol w="1041840"/>
              </a:tblGrid>
              <a:tr h="775440">
                <a:tc>
                  <a:txBody>
                    <a:bodyPr lIns="9360" rIns="9360" tIns="9360" bIns="0" anchor="ctr"/>
                    <a:p>
                      <a:pPr algn="ctr">
                        <a:lnSpc>
                          <a:spcPct val="100000"/>
                        </a:lnSpc>
                      </a:pPr>
                      <a:r>
                        <a:rPr b="0" lang="en-US" sz="1400" spc="-1" strike="noStrike">
                          <a:solidFill>
                            <a:srgbClr val="000000"/>
                          </a:solidFill>
                          <a:latin typeface="Calibri"/>
                        </a:rPr>
                        <a:t>Rok </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ctr">
                        <a:lnSpc>
                          <a:spcPct val="100000"/>
                        </a:lnSpc>
                      </a:pPr>
                      <a:r>
                        <a:rPr b="0" lang="en-US" sz="1400" spc="-1" strike="noStrike">
                          <a:solidFill>
                            <a:srgbClr val="000000"/>
                          </a:solidFill>
                          <a:latin typeface="Calibri"/>
                        </a:rPr>
                        <a:t>Počet žiadostí o vyjadrenie</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ctr">
                        <a:lnSpc>
                          <a:spcPct val="100000"/>
                        </a:lnSpc>
                      </a:pPr>
                      <a:r>
                        <a:rPr b="0" lang="en-US" sz="1400" spc="-1" strike="noStrike">
                          <a:solidFill>
                            <a:srgbClr val="000000"/>
                          </a:solidFill>
                          <a:latin typeface="Calibri"/>
                        </a:rPr>
                        <a:t>Zamietavé stanovisko </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ctr">
                        <a:lnSpc>
                          <a:spcPct val="100000"/>
                        </a:lnSpc>
                      </a:pPr>
                      <a:r>
                        <a:rPr b="0" lang="en-US" sz="1400" spc="-1" strike="noStrike">
                          <a:solidFill>
                            <a:srgbClr val="000000"/>
                          </a:solidFill>
                          <a:latin typeface="Calibri"/>
                        </a:rPr>
                        <a:t>Súhlasné stanovisko</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ctr">
                        <a:lnSpc>
                          <a:spcPct val="100000"/>
                        </a:lnSpc>
                      </a:pPr>
                      <a:r>
                        <a:rPr b="0" lang="en-US" sz="1400" spc="-1" strike="noStrike">
                          <a:solidFill>
                            <a:srgbClr val="000000"/>
                          </a:solidFill>
                          <a:latin typeface="Calibri"/>
                        </a:rPr>
                        <a:t>Vydaná výmera m2</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258480">
                <a:tc>
                  <a:txBody>
                    <a:bodyPr lIns="9360" rIns="9360" tIns="9360" bIns="0" anchor="ctr"/>
                    <a:p>
                      <a:pPr algn="ctr">
                        <a:lnSpc>
                          <a:spcPct val="100000"/>
                        </a:lnSpc>
                      </a:pPr>
                      <a:r>
                        <a:rPr b="0" lang="en-US" sz="1400" spc="-1" strike="noStrike">
                          <a:solidFill>
                            <a:srgbClr val="000000"/>
                          </a:solidFill>
                          <a:latin typeface="Calibri"/>
                        </a:rPr>
                        <a:t>2017</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ctr">
                        <a:lnSpc>
                          <a:spcPct val="100000"/>
                        </a:lnSpc>
                      </a:pPr>
                      <a:r>
                        <a:rPr b="0" lang="en-US" sz="1400" spc="-1" strike="noStrike">
                          <a:solidFill>
                            <a:srgbClr val="000000"/>
                          </a:solidFill>
                          <a:latin typeface="Calibri"/>
                        </a:rPr>
                        <a:t>114</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ctr">
                        <a:lnSpc>
                          <a:spcPct val="100000"/>
                        </a:lnSpc>
                      </a:pPr>
                      <a:r>
                        <a:rPr b="0" lang="en-US" sz="1400" spc="-1" strike="noStrike">
                          <a:solidFill>
                            <a:srgbClr val="000000"/>
                          </a:solidFill>
                          <a:latin typeface="Calibri"/>
                        </a:rPr>
                        <a:t>110</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ctr">
                        <a:lnSpc>
                          <a:spcPct val="100000"/>
                        </a:lnSpc>
                      </a:pPr>
                      <a:r>
                        <a:rPr b="0" lang="en-US" sz="1400" spc="-1" strike="noStrike">
                          <a:solidFill>
                            <a:srgbClr val="000000"/>
                          </a:solidFill>
                          <a:latin typeface="Calibri"/>
                        </a:rPr>
                        <a:t>4</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r">
                        <a:lnSpc>
                          <a:spcPct val="100000"/>
                        </a:lnSpc>
                      </a:pPr>
                      <a:r>
                        <a:rPr b="0" lang="en-US" sz="1400" spc="-1" strike="noStrike">
                          <a:solidFill>
                            <a:srgbClr val="000000"/>
                          </a:solidFill>
                          <a:latin typeface="Calibri"/>
                        </a:rPr>
                        <a:t>5774</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258480">
                <a:tc>
                  <a:txBody>
                    <a:bodyPr lIns="9360" rIns="9360" tIns="9360" bIns="0" anchor="ctr"/>
                    <a:p>
                      <a:pPr algn="ctr">
                        <a:lnSpc>
                          <a:spcPct val="100000"/>
                        </a:lnSpc>
                      </a:pPr>
                      <a:r>
                        <a:rPr b="0" lang="en-US" sz="1400" spc="-1" strike="noStrike">
                          <a:solidFill>
                            <a:srgbClr val="000000"/>
                          </a:solidFill>
                          <a:latin typeface="Calibri"/>
                        </a:rPr>
                        <a:t>2018</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ctr">
                        <a:lnSpc>
                          <a:spcPct val="100000"/>
                        </a:lnSpc>
                      </a:pPr>
                      <a:r>
                        <a:rPr b="0" lang="en-US" sz="1400" spc="-1" strike="noStrike">
                          <a:solidFill>
                            <a:srgbClr val="000000"/>
                          </a:solidFill>
                          <a:latin typeface="Calibri"/>
                        </a:rPr>
                        <a:t>65</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ctr">
                        <a:lnSpc>
                          <a:spcPct val="100000"/>
                        </a:lnSpc>
                      </a:pPr>
                      <a:r>
                        <a:rPr b="0" lang="en-US" sz="1400" spc="-1" strike="noStrike">
                          <a:solidFill>
                            <a:srgbClr val="000000"/>
                          </a:solidFill>
                          <a:latin typeface="Calibri"/>
                        </a:rPr>
                        <a:t>64</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ctr">
                        <a:lnSpc>
                          <a:spcPct val="100000"/>
                        </a:lnSpc>
                      </a:pPr>
                      <a:r>
                        <a:rPr b="0" lang="en-US" sz="1400" spc="-1" strike="noStrike">
                          <a:solidFill>
                            <a:srgbClr val="000000"/>
                          </a:solidFill>
                          <a:latin typeface="Calibri"/>
                        </a:rPr>
                        <a:t>1</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r">
                        <a:lnSpc>
                          <a:spcPct val="100000"/>
                        </a:lnSpc>
                      </a:pPr>
                      <a:r>
                        <a:rPr b="0" lang="en-US" sz="1400" spc="-1" strike="noStrike">
                          <a:solidFill>
                            <a:srgbClr val="000000"/>
                          </a:solidFill>
                          <a:latin typeface="Calibri"/>
                        </a:rPr>
                        <a:t>955</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258480">
                <a:tc>
                  <a:txBody>
                    <a:bodyPr lIns="9360" rIns="9360" tIns="9360" bIns="0" anchor="ctr"/>
                    <a:p>
                      <a:pPr algn="ctr">
                        <a:lnSpc>
                          <a:spcPct val="100000"/>
                        </a:lnSpc>
                      </a:pPr>
                      <a:r>
                        <a:rPr b="0" lang="en-US" sz="1400" spc="-1" strike="noStrike">
                          <a:solidFill>
                            <a:srgbClr val="000000"/>
                          </a:solidFill>
                          <a:latin typeface="Calibri"/>
                        </a:rPr>
                        <a:t>2019</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ctr">
                        <a:lnSpc>
                          <a:spcPct val="100000"/>
                        </a:lnSpc>
                      </a:pPr>
                      <a:r>
                        <a:rPr b="0" lang="en-US" sz="1400" spc="-1" strike="noStrike">
                          <a:solidFill>
                            <a:srgbClr val="000000"/>
                          </a:solidFill>
                          <a:latin typeface="Calibri"/>
                        </a:rPr>
                        <a:t>57</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ctr">
                        <a:lnSpc>
                          <a:spcPct val="100000"/>
                        </a:lnSpc>
                      </a:pPr>
                      <a:r>
                        <a:rPr b="0" lang="en-US" sz="1400" spc="-1" strike="noStrike">
                          <a:solidFill>
                            <a:srgbClr val="000000"/>
                          </a:solidFill>
                          <a:latin typeface="Calibri"/>
                        </a:rPr>
                        <a:t>54</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ctr">
                        <a:lnSpc>
                          <a:spcPct val="100000"/>
                        </a:lnSpc>
                      </a:pPr>
                      <a:r>
                        <a:rPr b="0" lang="en-US" sz="1400" spc="-1" strike="noStrike">
                          <a:solidFill>
                            <a:srgbClr val="000000"/>
                          </a:solidFill>
                          <a:latin typeface="Calibri"/>
                        </a:rPr>
                        <a:t>3</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ctr"/>
                    <a:p>
                      <a:pPr algn="r">
                        <a:lnSpc>
                          <a:spcPct val="100000"/>
                        </a:lnSpc>
                      </a:pPr>
                      <a:r>
                        <a:rPr b="0" lang="en-US" sz="1400" spc="-1" strike="noStrike">
                          <a:solidFill>
                            <a:srgbClr val="000000"/>
                          </a:solidFill>
                          <a:latin typeface="Calibri"/>
                        </a:rPr>
                        <a:t>24821</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269280">
                <a:tc>
                  <a:txBody>
                    <a:bodyPr lIns="9360" rIns="9360" tIns="9360" bIns="0" anchor="b"/>
                    <a:p>
                      <a:pPr algn="ctr">
                        <a:lnSpc>
                          <a:spcPct val="100000"/>
                        </a:lnSpc>
                      </a:pPr>
                      <a:r>
                        <a:rPr b="0" lang="en-US" sz="1400" spc="-1" strike="noStrike">
                          <a:solidFill>
                            <a:srgbClr val="000000"/>
                          </a:solidFill>
                          <a:latin typeface="Calibri"/>
                        </a:rPr>
                        <a:t>2020</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b"/>
                    <a:p>
                      <a:pPr algn="ctr">
                        <a:lnSpc>
                          <a:spcPct val="100000"/>
                        </a:lnSpc>
                      </a:pPr>
                      <a:r>
                        <a:rPr b="0" lang="en-US" sz="1400" spc="-1" strike="noStrike">
                          <a:solidFill>
                            <a:srgbClr val="000000"/>
                          </a:solidFill>
                          <a:latin typeface="Calibri"/>
                        </a:rPr>
                        <a:t>51</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b"/>
                    <a:p>
                      <a:pPr algn="ctr">
                        <a:lnSpc>
                          <a:spcPct val="100000"/>
                        </a:lnSpc>
                      </a:pPr>
                      <a:r>
                        <a:rPr b="0" lang="en-US" sz="1400" spc="-1" strike="noStrike">
                          <a:solidFill>
                            <a:srgbClr val="000000"/>
                          </a:solidFill>
                          <a:latin typeface="Calibri"/>
                        </a:rPr>
                        <a:t>47</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b"/>
                    <a:p>
                      <a:pPr algn="ctr">
                        <a:lnSpc>
                          <a:spcPct val="100000"/>
                        </a:lnSpc>
                      </a:pPr>
                      <a:r>
                        <a:rPr b="0" lang="en-US" sz="1400" spc="-1" strike="noStrike">
                          <a:solidFill>
                            <a:srgbClr val="000000"/>
                          </a:solidFill>
                          <a:latin typeface="Calibri"/>
                        </a:rPr>
                        <a:t>4</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9360" rIns="9360" tIns="9360" bIns="0" anchor="b"/>
                    <a:p>
                      <a:pPr algn="r">
                        <a:lnSpc>
                          <a:spcPct val="100000"/>
                        </a:lnSpc>
                      </a:pPr>
                      <a:r>
                        <a:rPr b="0" lang="en-US" sz="1400" spc="-1" strike="noStrike">
                          <a:solidFill>
                            <a:srgbClr val="000000"/>
                          </a:solidFill>
                          <a:latin typeface="Calibri"/>
                        </a:rPr>
                        <a:t>6884,9</a:t>
                      </a:r>
                      <a:endParaRPr b="0" lang="en-US" sz="1400" spc="-1" strike="noStrike">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bl>
          </a:graphicData>
        </a:graphic>
      </p:graphicFrame>
    </p:spTree>
  </p:cSld>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2" name="TextShape 1"/>
          <p:cNvSpPr txBox="1"/>
          <p:nvPr/>
        </p:nvSpPr>
        <p:spPr>
          <a:xfrm>
            <a:off x="457200" y="274680"/>
            <a:ext cx="8229240" cy="993600"/>
          </a:xfrm>
          <a:prstGeom prst="rect">
            <a:avLst/>
          </a:prstGeom>
          <a:noFill/>
          <a:ln>
            <a:noFill/>
          </a:ln>
        </p:spPr>
        <p:txBody>
          <a:bodyPr anchor="ctr"/>
          <a:p>
            <a:pPr algn="ctr">
              <a:lnSpc>
                <a:spcPct val="100000"/>
              </a:lnSpc>
            </a:pPr>
            <a:r>
              <a:rPr b="0" lang="sk-SK" sz="4400" spc="-1" strike="noStrike">
                <a:solidFill>
                  <a:srgbClr val="ffffff"/>
                </a:solidFill>
                <a:latin typeface="Calibri"/>
              </a:rPr>
              <a:t>Opravné kroky SPF</a:t>
            </a:r>
            <a:endParaRPr b="0" lang="sk-SK" sz="4400" spc="-1" strike="noStrike">
              <a:solidFill>
                <a:srgbClr val="ffffff"/>
              </a:solidFill>
              <a:latin typeface="Calibri"/>
            </a:endParaRPr>
          </a:p>
        </p:txBody>
      </p:sp>
      <p:sp>
        <p:nvSpPr>
          <p:cNvPr id="173" name="TextShape 2"/>
          <p:cNvSpPr txBox="1"/>
          <p:nvPr/>
        </p:nvSpPr>
        <p:spPr>
          <a:xfrm>
            <a:off x="457200" y="1268640"/>
            <a:ext cx="8229240" cy="5040360"/>
          </a:xfrm>
          <a:prstGeom prst="rect">
            <a:avLst/>
          </a:prstGeom>
          <a:noFill/>
          <a:ln>
            <a:noFill/>
          </a:ln>
        </p:spPr>
        <p:txBody>
          <a:bodyPr>
            <a:normAutofit/>
          </a:bodyPr>
          <a:p>
            <a:endParaRPr b="0" lang="sk-SK" sz="3200" spc="-1" strike="noStrike">
              <a:solidFill>
                <a:srgbClr val="ffffff"/>
              </a:solidFill>
              <a:latin typeface="Calibri"/>
            </a:endParaRPr>
          </a:p>
          <a:p>
            <a:pPr lvl="1" marL="743040" indent="-285480">
              <a:lnSpc>
                <a:spcPct val="100000"/>
              </a:lnSpc>
              <a:spcBef>
                <a:spcPts val="561"/>
              </a:spcBef>
              <a:buClr>
                <a:srgbClr val="ffffff"/>
              </a:buClr>
              <a:buFont typeface="Wingdings" charset="2"/>
              <a:buChar char=""/>
            </a:pPr>
            <a:r>
              <a:rPr b="0" lang="sk-SK" sz="2800" spc="-1" strike="noStrike">
                <a:solidFill>
                  <a:srgbClr val="ffffff"/>
                </a:solidFill>
                <a:latin typeface="Calibri"/>
              </a:rPr>
              <a:t> </a:t>
            </a:r>
            <a:r>
              <a:rPr b="0" lang="sk-SK" sz="2800" spc="-1" strike="noStrike">
                <a:solidFill>
                  <a:srgbClr val="ffffff"/>
                </a:solidFill>
                <a:latin typeface="Calibri"/>
              </a:rPr>
              <a:t>	</a:t>
            </a:r>
            <a:r>
              <a:rPr b="1" lang="sk-SK" sz="2800" spc="-1" strike="noStrike">
                <a:solidFill>
                  <a:srgbClr val="ffffff"/>
                </a:solidFill>
                <a:latin typeface="Calibri"/>
              </a:rPr>
              <a:t>SPF v roku 2018 začalo konať ohľadne opravy údajov </a:t>
            </a:r>
            <a:r>
              <a:rPr b="1" lang="sk-SK" sz="2800" spc="-1" strike="noStrike">
                <a:solidFill>
                  <a:srgbClr val="ffffff"/>
                </a:solidFill>
                <a:latin typeface="Calibri"/>
              </a:rPr>
              <a:t>	</a:t>
            </a:r>
            <a:r>
              <a:rPr b="1" lang="sk-SK" sz="2800" spc="-1" strike="noStrike">
                <a:solidFill>
                  <a:srgbClr val="ffffff"/>
                </a:solidFill>
                <a:latin typeface="Calibri"/>
              </a:rPr>
              <a:t>zapísaných ROEP</a:t>
            </a:r>
            <a:endParaRPr b="0" lang="sk-SK" sz="2800" spc="-1" strike="noStrike">
              <a:solidFill>
                <a:srgbClr val="ffffff"/>
              </a:solidFill>
              <a:latin typeface="Calibri"/>
            </a:endParaRPr>
          </a:p>
          <a:p>
            <a:pPr lvl="1" marL="743040" indent="-285480">
              <a:lnSpc>
                <a:spcPct val="100000"/>
              </a:lnSpc>
              <a:spcBef>
                <a:spcPts val="561"/>
              </a:spcBef>
              <a:buClr>
                <a:srgbClr val="ffffff"/>
              </a:buClr>
              <a:buFont typeface="Wingdings" charset="2"/>
              <a:buChar char=""/>
            </a:pPr>
            <a:r>
              <a:rPr b="0" lang="sk-SK" sz="2800" spc="-1" strike="noStrike">
                <a:solidFill>
                  <a:srgbClr val="ffffff"/>
                </a:solidFill>
                <a:latin typeface="Calibri"/>
              </a:rPr>
              <a:t> </a:t>
            </a:r>
            <a:r>
              <a:rPr b="0" lang="sk-SK" sz="2800" spc="-1" strike="noStrike">
                <a:solidFill>
                  <a:srgbClr val="ffffff"/>
                </a:solidFill>
                <a:latin typeface="Calibri"/>
              </a:rPr>
              <a:t>	</a:t>
            </a:r>
            <a:r>
              <a:rPr b="1" lang="sk-SK" sz="2800" spc="-1" strike="noStrike">
                <a:solidFill>
                  <a:srgbClr val="ffffff"/>
                </a:solidFill>
                <a:latin typeface="Calibri"/>
              </a:rPr>
              <a:t>V rokoch 2018 – 2021 podalo vyše 1000 žiadosti o opravu </a:t>
            </a:r>
            <a:r>
              <a:rPr b="0" lang="sk-SK" sz="2800" spc="-1" strike="noStrike">
                <a:solidFill>
                  <a:srgbClr val="ffffff"/>
                </a:solidFill>
                <a:latin typeface="Calibri"/>
              </a:rPr>
              <a:t>údajov ROEP z dôvodov nezapísania konfiškácií vyplývajúcich z Dekrétu 108/1945, Nariadenia SNR č. 104/1945 a Dohody o výmene obyvateľstva č. 145/1946, I. pozemkovej reformy</a:t>
            </a:r>
            <a:endParaRPr b="0" lang="sk-SK" sz="2800" spc="-1" strike="noStrike">
              <a:solidFill>
                <a:srgbClr val="ffffff"/>
              </a:solidFill>
              <a:latin typeface="Calibri"/>
            </a:endParaRPr>
          </a:p>
          <a:p>
            <a:pPr lvl="1" marL="743040" indent="-285480">
              <a:lnSpc>
                <a:spcPct val="100000"/>
              </a:lnSpc>
              <a:spcBef>
                <a:spcPts val="561"/>
              </a:spcBef>
              <a:buClr>
                <a:srgbClr val="ffffff"/>
              </a:buClr>
              <a:buFont typeface="Wingdings" charset="2"/>
              <a:buChar char=""/>
            </a:pPr>
            <a:r>
              <a:rPr b="0" lang="sk-SK" sz="2800" spc="-1" strike="noStrike">
                <a:solidFill>
                  <a:srgbClr val="ffffff"/>
                </a:solidFill>
                <a:latin typeface="Calibri"/>
              </a:rPr>
              <a:t> </a:t>
            </a:r>
            <a:r>
              <a:rPr b="1" lang="sk-SK" sz="2800" spc="-1" strike="noStrike">
                <a:solidFill>
                  <a:srgbClr val="ffffff"/>
                </a:solidFill>
                <a:latin typeface="Calibri"/>
              </a:rPr>
              <a:t>Oprava sa uskutočnila v cca 150 katastrálnych územiach </a:t>
            </a:r>
            <a:r>
              <a:rPr b="0" lang="sk-SK" sz="2800" spc="-1" strike="noStrike">
                <a:solidFill>
                  <a:srgbClr val="ffffff"/>
                </a:solidFill>
                <a:latin typeface="Calibri"/>
              </a:rPr>
              <a:t>v rámci SR a týkala sa výmery </a:t>
            </a:r>
            <a:r>
              <a:rPr b="1" lang="sk-SK" sz="2800" spc="-1" strike="noStrike">
                <a:solidFill>
                  <a:srgbClr val="ffffff"/>
                </a:solidFill>
                <a:latin typeface="Calibri"/>
              </a:rPr>
              <a:t>takmer 700 ha </a:t>
            </a:r>
            <a:r>
              <a:rPr b="0" lang="sk-SK" sz="2800" spc="-1" strike="noStrike">
                <a:solidFill>
                  <a:srgbClr val="ffffff"/>
                </a:solidFill>
                <a:latin typeface="Calibri"/>
              </a:rPr>
              <a:t>– najviac v:</a:t>
            </a:r>
            <a:endParaRPr b="0" lang="sk-SK" sz="2800" spc="-1" strike="noStrike">
              <a:solidFill>
                <a:srgbClr val="ffffff"/>
              </a:solidFill>
              <a:latin typeface="Calibri"/>
            </a:endParaRPr>
          </a:p>
          <a:p>
            <a:pPr lvl="2" marL="1143000" indent="-228240">
              <a:lnSpc>
                <a:spcPct val="100000"/>
              </a:lnSpc>
              <a:spcBef>
                <a:spcPts val="479"/>
              </a:spcBef>
              <a:buClr>
                <a:srgbClr val="ffffff"/>
              </a:buClr>
              <a:buFont typeface="Arial"/>
              <a:buChar char="•"/>
            </a:pPr>
            <a:r>
              <a:rPr b="0" lang="sk-SK" sz="2400" spc="-1" strike="noStrike">
                <a:solidFill>
                  <a:srgbClr val="ffffff"/>
                </a:solidFill>
                <a:latin typeface="Calibri"/>
              </a:rPr>
              <a:t>Trnavskom samosprávnom kraji (okr. Galanta, Dunajská Streda)</a:t>
            </a:r>
            <a:endParaRPr b="0" lang="sk-SK" sz="2400" spc="-1" strike="noStrike">
              <a:solidFill>
                <a:srgbClr val="ffffff"/>
              </a:solidFill>
              <a:latin typeface="Calibri"/>
            </a:endParaRPr>
          </a:p>
          <a:p>
            <a:pPr lvl="2" marL="1143000" indent="-228240">
              <a:lnSpc>
                <a:spcPct val="100000"/>
              </a:lnSpc>
              <a:spcBef>
                <a:spcPts val="479"/>
              </a:spcBef>
              <a:buClr>
                <a:srgbClr val="ffffff"/>
              </a:buClr>
              <a:buFont typeface="Arial"/>
              <a:buChar char="•"/>
            </a:pPr>
            <a:r>
              <a:rPr b="0" lang="sk-SK" sz="2400" spc="-1" strike="noStrike">
                <a:solidFill>
                  <a:srgbClr val="ffffff"/>
                </a:solidFill>
                <a:latin typeface="Calibri"/>
              </a:rPr>
              <a:t>Nitrianskom samosprávnom kraji (okr. Šaľa, Nové Zámky, Komárno, Zlaté Moravce, Topoľčany)</a:t>
            </a:r>
            <a:endParaRPr b="0" lang="sk-SK" sz="2400" spc="-1" strike="noStrike">
              <a:solidFill>
                <a:srgbClr val="ffffff"/>
              </a:solidFill>
              <a:latin typeface="Calibri"/>
            </a:endParaRPr>
          </a:p>
          <a:p>
            <a:pPr lvl="2" marL="1143000" indent="-228240">
              <a:lnSpc>
                <a:spcPct val="100000"/>
              </a:lnSpc>
              <a:spcBef>
                <a:spcPts val="479"/>
              </a:spcBef>
              <a:buClr>
                <a:srgbClr val="ffffff"/>
              </a:buClr>
              <a:buFont typeface="Arial"/>
              <a:buChar char="•"/>
            </a:pPr>
            <a:r>
              <a:rPr b="0" lang="sk-SK" sz="2400" spc="-1" strike="noStrike">
                <a:solidFill>
                  <a:srgbClr val="ffffff"/>
                </a:solidFill>
                <a:latin typeface="Calibri"/>
              </a:rPr>
              <a:t>Banskobystrickom samosprávnom kraji (okr. B. Bystrica, B. Štiavnica, Rimavská Sobota, Lučenec)</a:t>
            </a:r>
            <a:endParaRPr b="0" lang="sk-SK" sz="2400" spc="-1" strike="noStrike">
              <a:solidFill>
                <a:srgbClr val="ffffff"/>
              </a:solidFill>
              <a:latin typeface="Calibri"/>
            </a:endParaRPr>
          </a:p>
          <a:p>
            <a:pPr lvl="2" marL="1143000" indent="-228240">
              <a:lnSpc>
                <a:spcPct val="100000"/>
              </a:lnSpc>
              <a:spcBef>
                <a:spcPts val="479"/>
              </a:spcBef>
              <a:buClr>
                <a:srgbClr val="ffffff"/>
              </a:buClr>
              <a:buFont typeface="Arial"/>
              <a:buChar char="•"/>
            </a:pPr>
            <a:r>
              <a:rPr b="0" lang="sk-SK" sz="2400" spc="-1" strike="noStrike">
                <a:solidFill>
                  <a:srgbClr val="ffffff"/>
                </a:solidFill>
                <a:latin typeface="Calibri"/>
              </a:rPr>
              <a:t>Košickom samosprávnom kraji (okr. Košice okolie, Trebišov, Michalovce)</a:t>
            </a:r>
            <a:endParaRPr b="0" lang="sk-SK" sz="2400" spc="-1" strike="noStrike">
              <a:solidFill>
                <a:srgbClr val="ffffff"/>
              </a:solidFill>
              <a:latin typeface="Calibri"/>
            </a:endParaRPr>
          </a:p>
          <a:p>
            <a:pPr lvl="2" marL="1143000" indent="-228240">
              <a:lnSpc>
                <a:spcPct val="100000"/>
              </a:lnSpc>
              <a:spcBef>
                <a:spcPts val="479"/>
              </a:spcBef>
              <a:buClr>
                <a:srgbClr val="ffffff"/>
              </a:buClr>
              <a:buFont typeface="Arial"/>
              <a:buChar char="•"/>
            </a:pPr>
            <a:r>
              <a:rPr b="0" lang="sk-SK" sz="2400" spc="-1" strike="noStrike">
                <a:solidFill>
                  <a:srgbClr val="ffffff"/>
                </a:solidFill>
                <a:latin typeface="Calibri"/>
              </a:rPr>
              <a:t>Bratislavskom samosprávnom kraji (okr. Bratislava, Senec, Pezinok)</a:t>
            </a:r>
            <a:endParaRPr b="0" lang="sk-SK" sz="2400" spc="-1" strike="noStrike">
              <a:solidFill>
                <a:srgbClr val="ffffff"/>
              </a:solidFill>
              <a:latin typeface="Calibri"/>
            </a:endParaRPr>
          </a:p>
          <a:p>
            <a:pPr marL="457200">
              <a:lnSpc>
                <a:spcPct val="100000"/>
              </a:lnSpc>
              <a:spcBef>
                <a:spcPts val="561"/>
              </a:spcBef>
            </a:pPr>
            <a:endParaRPr b="0" lang="sk-SK" sz="2400" spc="-1" strike="noStrike">
              <a:solidFill>
                <a:srgbClr val="ffffff"/>
              </a:solidFill>
              <a:latin typeface="Calibri"/>
            </a:endParaRPr>
          </a:p>
          <a:p>
            <a:endParaRPr b="0" lang="sk-SK" sz="2400" spc="-1" strike="noStrike">
              <a:solidFill>
                <a:srgbClr val="ffffff"/>
              </a:solidFill>
              <a:latin typeface="Calibri"/>
            </a:endParaRPr>
          </a:p>
          <a:p>
            <a:endParaRPr b="0" lang="sk-SK" sz="2400" spc="-1" strike="noStrike">
              <a:solidFill>
                <a:srgbClr val="ffffff"/>
              </a:solidFill>
              <a:latin typeface="Calibri"/>
            </a:endParaRPr>
          </a:p>
          <a:p>
            <a:endParaRPr b="0" lang="sk-SK" sz="2400" spc="-1" strike="noStrike">
              <a:solidFill>
                <a:srgbClr val="ffffff"/>
              </a:solidFill>
              <a:latin typeface="Calibri"/>
            </a:endParaRPr>
          </a:p>
          <a:p>
            <a:pPr>
              <a:lnSpc>
                <a:spcPct val="100000"/>
              </a:lnSpc>
              <a:spcBef>
                <a:spcPts val="641"/>
              </a:spcBef>
            </a:pPr>
            <a:endParaRPr b="0" lang="sk-SK" sz="2400" spc="-1" strike="noStrike">
              <a:solidFill>
                <a:srgbClr val="ffffff"/>
              </a:solidFill>
              <a:latin typeface="Calibri"/>
            </a:endParaRPr>
          </a:p>
        </p:txBody>
      </p:sp>
    </p:spTree>
  </p:cSld>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TextShape 1"/>
          <p:cNvSpPr txBox="1"/>
          <p:nvPr/>
        </p:nvSpPr>
        <p:spPr>
          <a:xfrm>
            <a:off x="457200" y="274680"/>
            <a:ext cx="8229240" cy="1281960"/>
          </a:xfrm>
          <a:prstGeom prst="rect">
            <a:avLst/>
          </a:prstGeom>
          <a:noFill/>
          <a:ln>
            <a:noFill/>
          </a:ln>
        </p:spPr>
        <p:txBody>
          <a:bodyPr anchor="ctr">
            <a:normAutofit/>
          </a:bodyPr>
          <a:p>
            <a:pPr algn="ctr">
              <a:lnSpc>
                <a:spcPct val="100000"/>
              </a:lnSpc>
            </a:pPr>
            <a:r>
              <a:rPr b="0" lang="sk-SK" sz="4400" spc="-1" strike="noStrike">
                <a:solidFill>
                  <a:srgbClr val="ffffff"/>
                </a:solidFill>
                <a:latin typeface="Calibri"/>
              </a:rPr>
              <a:t>Súdne spory SPF týkajúce sa vlastníckych práv</a:t>
            </a:r>
            <a:endParaRPr b="0" lang="sk-SK" sz="4400" spc="-1" strike="noStrike">
              <a:solidFill>
                <a:srgbClr val="ffffff"/>
              </a:solidFill>
              <a:latin typeface="Calibri"/>
            </a:endParaRPr>
          </a:p>
        </p:txBody>
      </p:sp>
      <p:sp>
        <p:nvSpPr>
          <p:cNvPr id="175" name="TextShape 2"/>
          <p:cNvSpPr txBox="1"/>
          <p:nvPr/>
        </p:nvSpPr>
        <p:spPr>
          <a:xfrm>
            <a:off x="457200" y="1412640"/>
            <a:ext cx="8229240" cy="4713120"/>
          </a:xfrm>
          <a:prstGeom prst="rect">
            <a:avLst/>
          </a:prstGeom>
          <a:noFill/>
          <a:ln>
            <a:noFill/>
          </a:ln>
        </p:spPr>
        <p:txBody>
          <a:bodyPr>
            <a:normAutofit/>
          </a:bodyPr>
          <a:p>
            <a:pPr marL="457200">
              <a:lnSpc>
                <a:spcPct val="100000"/>
              </a:lnSpc>
              <a:spcBef>
                <a:spcPts val="561"/>
              </a:spcBef>
            </a:pPr>
            <a:endParaRPr b="0" lang="sk-SK" sz="3200" spc="-1" strike="noStrike">
              <a:solidFill>
                <a:srgbClr val="ffffff"/>
              </a:solidFill>
              <a:latin typeface="Calibri"/>
            </a:endParaRPr>
          </a:p>
          <a:p>
            <a:endParaRPr b="0" lang="sk-SK" sz="3200" spc="-1" strike="noStrike">
              <a:solidFill>
                <a:srgbClr val="ffffff"/>
              </a:solidFill>
              <a:latin typeface="Calibri"/>
            </a:endParaRPr>
          </a:p>
          <a:p>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p:txBody>
      </p:sp>
      <p:graphicFrame>
        <p:nvGraphicFramePr>
          <p:cNvPr id="176" name="Table 3"/>
          <p:cNvGraphicFramePr/>
          <p:nvPr/>
        </p:nvGraphicFramePr>
        <p:xfrm>
          <a:off x="467640" y="1989000"/>
          <a:ext cx="8229240" cy="2243520"/>
        </p:xfrm>
        <a:graphic>
          <a:graphicData uri="http://schemas.openxmlformats.org/drawingml/2006/table">
            <a:tbl>
              <a:tblPr/>
              <a:tblGrid>
                <a:gridCol w="536760"/>
                <a:gridCol w="2088720"/>
                <a:gridCol w="1610280"/>
                <a:gridCol w="1566360"/>
                <a:gridCol w="1388520"/>
                <a:gridCol w="1038600"/>
              </a:tblGrid>
              <a:tr h="349920">
                <a:tc gridSpan="6">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hMerge="1">
                  <a:tcPr>
                    <a:solidFill>
                      <a:srgbClr val="729fcf"/>
                    </a:solidFill>
                  </a:tcPr>
                </a:tc>
                <a:tc hMerge="1">
                  <a:tcPr>
                    <a:solidFill>
                      <a:srgbClr val="729fcf"/>
                    </a:solidFill>
                  </a:tcPr>
                </a:tc>
                <a:tc hMerge="1">
                  <a:tcPr>
                    <a:solidFill>
                      <a:srgbClr val="729fcf"/>
                    </a:solidFill>
                  </a:tcPr>
                </a:tc>
                <a:tc hMerge="1">
                  <a:tcPr>
                    <a:solidFill>
                      <a:srgbClr val="729fcf"/>
                    </a:solidFill>
                  </a:tcPr>
                </a:tc>
                <a:tc hMerge="1">
                  <a:tcPr>
                    <a:solidFill>
                      <a:srgbClr val="729fcf"/>
                    </a:solidFill>
                  </a:tcPr>
                </a:tc>
              </a:tr>
              <a:tr h="672120">
                <a:tc>
                  <a:txBody>
                    <a:bodyPr lIns="8640" rIns="8640" tIns="8640" bIns="0" anchor="ctr"/>
                    <a:p>
                      <a:pPr algn="ctr">
                        <a:lnSpc>
                          <a:spcPct val="100000"/>
                        </a:lnSpc>
                      </a:pPr>
                      <a:r>
                        <a:rPr b="0" lang="en-US" sz="1500" spc="-1" strike="noStrike">
                          <a:solidFill>
                            <a:srgbClr val="000000"/>
                          </a:solidFill>
                          <a:latin typeface="Calibri"/>
                        </a:rPr>
                        <a:t>ROK</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ctr"/>
                    <a:p>
                      <a:pPr algn="ctr">
                        <a:lnSpc>
                          <a:spcPct val="100000"/>
                        </a:lnSpc>
                      </a:pPr>
                      <a:r>
                        <a:rPr b="0" lang="en-US" sz="1500" spc="-1" strike="noStrike">
                          <a:solidFill>
                            <a:srgbClr val="000000"/>
                          </a:solidFill>
                          <a:latin typeface="Calibri"/>
                        </a:rPr>
                        <a:t>Za neznámych vlastníkov </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ctr"/>
                    <a:p>
                      <a:pPr algn="ctr">
                        <a:lnSpc>
                          <a:spcPct val="100000"/>
                        </a:lnSpc>
                      </a:pPr>
                      <a:r>
                        <a:rPr b="0" lang="en-US" sz="1500" spc="-1" strike="noStrike">
                          <a:solidFill>
                            <a:srgbClr val="000000"/>
                          </a:solidFill>
                          <a:latin typeface="Calibri"/>
                        </a:rPr>
                        <a:t>O určenie vlastníctva</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Spory, že nejde o predmet dedičstva</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Celkový počet súdnych sporov</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ctr"/>
                    <a:p>
                      <a:pPr algn="ctr">
                        <a:lnSpc>
                          <a:spcPct val="100000"/>
                        </a:lnSpc>
                      </a:pPr>
                      <a:r>
                        <a:rPr b="0" lang="en-US" sz="1500" spc="-1" strike="noStrike">
                          <a:solidFill>
                            <a:srgbClr val="000000"/>
                          </a:solidFill>
                          <a:latin typeface="Calibri"/>
                        </a:rPr>
                        <a:t>Ukončené spory</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302760">
                <a:tc>
                  <a:txBody>
                    <a:bodyPr lIns="8640" rIns="8640" tIns="8640" bIns="0" anchor="b"/>
                    <a:p>
                      <a:pPr algn="ctr">
                        <a:lnSpc>
                          <a:spcPct val="100000"/>
                        </a:lnSpc>
                      </a:pPr>
                      <a:r>
                        <a:rPr b="0" lang="en-US" sz="1500" spc="-1" strike="noStrike">
                          <a:solidFill>
                            <a:srgbClr val="000000"/>
                          </a:solidFill>
                          <a:latin typeface="Calibri"/>
                        </a:rPr>
                        <a:t>2017</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1292</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1075</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3358</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506</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302760">
                <a:tc>
                  <a:txBody>
                    <a:bodyPr lIns="8640" rIns="8640" tIns="8640" bIns="0" anchor="b"/>
                    <a:p>
                      <a:pPr algn="ctr">
                        <a:lnSpc>
                          <a:spcPct val="100000"/>
                        </a:lnSpc>
                      </a:pPr>
                      <a:r>
                        <a:rPr b="0" lang="en-US" sz="1500" spc="-1" strike="noStrike">
                          <a:solidFill>
                            <a:srgbClr val="000000"/>
                          </a:solidFill>
                          <a:latin typeface="Calibri"/>
                        </a:rPr>
                        <a:t>2018</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1284</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1083</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3382</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488</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302760">
                <a:tc>
                  <a:txBody>
                    <a:bodyPr lIns="8640" rIns="8640" tIns="8640" bIns="0" anchor="b"/>
                    <a:p>
                      <a:pPr algn="ctr">
                        <a:lnSpc>
                          <a:spcPct val="100000"/>
                        </a:lnSpc>
                      </a:pPr>
                      <a:r>
                        <a:rPr b="0" lang="en-US" sz="1500" spc="-1" strike="noStrike">
                          <a:solidFill>
                            <a:srgbClr val="000000"/>
                          </a:solidFill>
                          <a:latin typeface="Calibri"/>
                        </a:rPr>
                        <a:t>2019</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1323</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1099</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74</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3396</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551</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r h="313200">
                <a:tc>
                  <a:txBody>
                    <a:bodyPr lIns="8640" rIns="8640" tIns="8640" bIns="0" anchor="b"/>
                    <a:p>
                      <a:pPr algn="ctr">
                        <a:lnSpc>
                          <a:spcPct val="100000"/>
                        </a:lnSpc>
                      </a:pPr>
                      <a:r>
                        <a:rPr b="0" lang="en-US" sz="1500" spc="-1" strike="noStrike">
                          <a:solidFill>
                            <a:srgbClr val="000000"/>
                          </a:solidFill>
                          <a:latin typeface="Calibri"/>
                        </a:rPr>
                        <a:t>2020</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787</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439</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75</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1527</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lIns="8640" rIns="8640" tIns="8640" bIns="0" anchor="b"/>
                    <a:p>
                      <a:pPr algn="ctr">
                        <a:lnSpc>
                          <a:spcPct val="100000"/>
                        </a:lnSpc>
                      </a:pPr>
                      <a:r>
                        <a:rPr b="0" lang="en-US" sz="1500" spc="-1" strike="noStrike">
                          <a:solidFill>
                            <a:srgbClr val="000000"/>
                          </a:solidFill>
                          <a:latin typeface="Calibri"/>
                        </a:rPr>
                        <a:t>?</a:t>
                      </a:r>
                      <a:endParaRPr b="0" lang="en-US" sz="1500" spc="-1" strike="noStrike">
                        <a:latin typeface="Arial"/>
                      </a:endParaRPr>
                    </a:p>
                  </a:txBody>
                  <a:tcPr marL="8640" marR="8640">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r>
            </a:tbl>
          </a:graphicData>
        </a:graphic>
      </p:graphicFrame>
    </p:spTree>
  </p:cSld>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TextShape 1"/>
          <p:cNvSpPr txBox="1"/>
          <p:nvPr/>
        </p:nvSpPr>
        <p:spPr>
          <a:xfrm>
            <a:off x="457200" y="-171360"/>
            <a:ext cx="8229240" cy="1295640"/>
          </a:xfrm>
          <a:prstGeom prst="rect">
            <a:avLst/>
          </a:prstGeom>
          <a:noFill/>
          <a:ln>
            <a:noFill/>
          </a:ln>
        </p:spPr>
        <p:txBody>
          <a:bodyPr anchor="ctr"/>
          <a:p>
            <a:pPr algn="ctr">
              <a:lnSpc>
                <a:spcPct val="100000"/>
              </a:lnSpc>
            </a:pPr>
            <a:r>
              <a:rPr b="0" lang="sk-SK" sz="4400" spc="-1" strike="noStrike">
                <a:solidFill>
                  <a:srgbClr val="ffffff"/>
                </a:solidFill>
                <a:latin typeface="Calibri"/>
              </a:rPr>
              <a:t>Príklady </a:t>
            </a:r>
            <a:endParaRPr b="0" lang="sk-SK" sz="4400" spc="-1" strike="noStrike">
              <a:solidFill>
                <a:srgbClr val="ffffff"/>
              </a:solidFill>
              <a:latin typeface="Calibri"/>
            </a:endParaRPr>
          </a:p>
        </p:txBody>
      </p:sp>
      <p:sp>
        <p:nvSpPr>
          <p:cNvPr id="178" name="TextShape 2"/>
          <p:cNvSpPr txBox="1"/>
          <p:nvPr/>
        </p:nvSpPr>
        <p:spPr>
          <a:xfrm>
            <a:off x="457200" y="836640"/>
            <a:ext cx="8229240" cy="5904360"/>
          </a:xfrm>
          <a:prstGeom prst="rect">
            <a:avLst/>
          </a:prstGeom>
          <a:noFill/>
          <a:ln>
            <a:noFill/>
          </a:ln>
        </p:spPr>
        <p:txBody>
          <a:bodyPr>
            <a:normAutofit/>
          </a:bodyPr>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V okr. Senec ROEP zapísal konfiškovaný majetok na pôvodného vlastníka, ktorý žil  a umrel v Rakúsku ako bezdetný. V roku 2020 sa našiel dedič – syn, ktorého údajne  odložil do detského domova – notár prededil majetok. Vlastník ho na druhý deň predal a firma, ktorá ho kúpila dala vklad do katastra spolu s prededením aj kúpnou zmluvou. Na katastri to nebolo nikomu podozrivé. SPF podalo žalobu a zablokovalo prepis majetku na kupujúceho. Mesiac po predaní majetku nepravý dedič umrel.</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V okrese Čadca bola vlastníčka zapísaná na 115 LV – oprávnene. Na základe Notárskej zápisnice vydržaním bol zapísaný ako vlastník jeden z rodinných príslušníkov. Praví dedičia boli oklamaní. Hoci išlo o podielové vlastníctvo, súčet výmery vlastníctva sa týka takmer 200 ha ornej a lesnej pôdy, trvalého trávneho porastu. Dedičia sa majetku nevedia domôcť už takmer 15 rokov.</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ROEP zapísal vlastníctvo rodine, ktorá žije v Nemecku. Napriek konfiškačným  rozhodnutiam, ktoré boli súčasťou dokladov ROEPu</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V katastri Jarovce bol falošnou notárskou zápisnicou o údajnom predaji majetku v roku 1978 ( hodnota cez 2 milióny eur) v rámci ROEPu zapísaný vlastník, ktorý v dobe údajného predaja mal 18 rokov. Po zápise vlastníctva v rámci ROEPu vlastník umrel. O majetok sa uchádzajú dedičia, ale aj údajní dedičia pôvodného vlastníka z Nemecka. Avšak tento majetok bol konfiškovaný ešte Maďarskou republikou po II. Sv. vojne a  prešiel do vlastníctva Československa a bol v správe Ministerstva vnútra. SPF vedie až 2 súdne spory o tento majetok</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Preverovaním  zápisov ROEPu sa však oddiaľuje prepis majetku oprávneným dedičom po oprávnených vlastníkoch</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Na východe Slovenska okr. Trebišov a Michalovce sa v rámci ROEPu zapísal majetok na pôvodných vlastníkov, ktorým bol majetok konfiškovaný ešte v roku 1923 v rámci I. pozemkovej reformy. Išlo o veľké statky šľachtických rodov, ktoré boli súčasťou štátnych majetkov.</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Privatizáciou štátnych majetkov, poľnohospodárskych družstiev, podnikov sa však nedala privatizovať orná pôda či pôda patriaca do pôdneho fondu. Viacerí privatizéri vydržaním takto získali túto pôdu, ktorá bola pod nehnuteľnosťami, ktoré privatizovali. Rovnaký postup robili aj tí, ktorí získali  majetky v rámci konkurzných konaní a tie stáli na pôde vo vlastníctve štátu. </a:t>
            </a:r>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p:txBody>
      </p:sp>
    </p:spTree>
  </p:cSld>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TextShape 1"/>
          <p:cNvSpPr txBox="1"/>
          <p:nvPr/>
        </p:nvSpPr>
        <p:spPr>
          <a:xfrm>
            <a:off x="457200" y="274680"/>
            <a:ext cx="8229240" cy="849600"/>
          </a:xfrm>
          <a:prstGeom prst="rect">
            <a:avLst/>
          </a:prstGeom>
          <a:noFill/>
          <a:ln>
            <a:noFill/>
          </a:ln>
        </p:spPr>
        <p:txBody>
          <a:bodyPr anchor="ctr"/>
          <a:p>
            <a:pPr algn="ctr">
              <a:lnSpc>
                <a:spcPct val="100000"/>
              </a:lnSpc>
            </a:pPr>
            <a:r>
              <a:rPr b="0" lang="sk-SK" sz="4400" spc="-1" strike="noStrike">
                <a:solidFill>
                  <a:srgbClr val="ffffff"/>
                </a:solidFill>
                <a:latin typeface="Calibri"/>
              </a:rPr>
              <a:t>Príklady </a:t>
            </a:r>
            <a:endParaRPr b="0" lang="sk-SK" sz="4400" spc="-1" strike="noStrike">
              <a:solidFill>
                <a:srgbClr val="ffffff"/>
              </a:solidFill>
              <a:latin typeface="Calibri"/>
            </a:endParaRPr>
          </a:p>
        </p:txBody>
      </p:sp>
      <p:sp>
        <p:nvSpPr>
          <p:cNvPr id="180" name="TextShape 2"/>
          <p:cNvSpPr txBox="1"/>
          <p:nvPr/>
        </p:nvSpPr>
        <p:spPr>
          <a:xfrm>
            <a:off x="457200" y="1124640"/>
            <a:ext cx="8229240" cy="5544360"/>
          </a:xfrm>
          <a:prstGeom prst="rect">
            <a:avLst/>
          </a:prstGeom>
          <a:noFill/>
          <a:ln>
            <a:noFill/>
          </a:ln>
        </p:spPr>
        <p:txBody>
          <a:bodyPr/>
          <a:p>
            <a:pPr marL="343080" indent="-342720">
              <a:lnSpc>
                <a:spcPct val="100000"/>
              </a:lnSpc>
              <a:spcBef>
                <a:spcPts val="320"/>
              </a:spcBef>
              <a:buClr>
                <a:srgbClr val="ffffff"/>
              </a:buClr>
              <a:buFont typeface="Wingdings" charset="2"/>
              <a:buChar char=""/>
            </a:pPr>
            <a:r>
              <a:rPr b="0" lang="sk-SK" sz="1600" spc="-1" strike="noStrike">
                <a:solidFill>
                  <a:srgbClr val="ffffff"/>
                </a:solidFill>
                <a:latin typeface="Calibri"/>
              </a:rPr>
              <a:t> </a:t>
            </a:r>
            <a:r>
              <a:rPr b="0" lang="sk-SK" sz="1600" spc="-1" strike="noStrike">
                <a:solidFill>
                  <a:srgbClr val="ffffff"/>
                </a:solidFill>
                <a:latin typeface="Calibri"/>
              </a:rPr>
              <a:t>Zápis na neznámych vlastníkov v rámci ROEPu je i v malých katastrálnych územiach, kde každý pozná každého. Vlastníctvo sa  zapísalo na pôvodného vlastníka, ktorý v čase ROEPu by bol mal vyše 100 rokov a bol niekoľko rokov mŕtvy. Údaje o narodení a úmrtia vlastníka sú zapísané na LV, len nebol spracovateľovi ROEPu známy pobyt vlastníka,  tak je neznámym vlastníkom. Komisia, ktorú tvorili aj zástupcovia obce, schválila takéto zápisy a kataster ich bez problémov zapísal na LV.</a:t>
            </a:r>
            <a:endParaRPr b="0" lang="sk-SK" sz="1600" spc="-1" strike="noStrike">
              <a:solidFill>
                <a:srgbClr val="ffffff"/>
              </a:solidFill>
              <a:latin typeface="Calibri"/>
            </a:endParaRPr>
          </a:p>
          <a:p>
            <a:pPr marL="343080" indent="-342720">
              <a:lnSpc>
                <a:spcPct val="100000"/>
              </a:lnSpc>
              <a:spcBef>
                <a:spcPts val="320"/>
              </a:spcBef>
              <a:buClr>
                <a:srgbClr val="ffffff"/>
              </a:buClr>
              <a:buFont typeface="Wingdings" charset="2"/>
              <a:buChar char=""/>
            </a:pPr>
            <a:r>
              <a:rPr b="0" lang="sk-SK" sz="1600" spc="-1" strike="noStrike">
                <a:solidFill>
                  <a:srgbClr val="ffffff"/>
                </a:solidFill>
                <a:latin typeface="Calibri"/>
              </a:rPr>
              <a:t>  </a:t>
            </a:r>
            <a:r>
              <a:rPr b="0" lang="sk-SK" sz="1600" spc="-1" strike="noStrike">
                <a:solidFill>
                  <a:srgbClr val="ffffff"/>
                </a:solidFill>
                <a:latin typeface="Calibri"/>
              </a:rPr>
              <a:t>Rovnako boli zapísaní vlastníci, o ktorých všetci v katastri vedeli, že boli konfiškovaní, že žili a žijú ich potomkovia v zahraničí a nehnuteľnosti boli súčasťou štátnych majetkov. Dedičia týchto pôvodných vlastníkov nespĺňali podmienky reštitučných zákonov, ale po zápise ROEPu, požiadali o prededenie a notár ich uzákonil ako dedičov. Často išlo o niekoľko sto hektárové plochy. Takýchto príkladov je neskonale veľa a ťažko dnes už vyčísliteľné.</a:t>
            </a:r>
            <a:endParaRPr b="0" lang="sk-SK" sz="1600" spc="-1" strike="noStrike">
              <a:solidFill>
                <a:srgbClr val="ffffff"/>
              </a:solidFill>
              <a:latin typeface="Calibri"/>
            </a:endParaRPr>
          </a:p>
          <a:p>
            <a:pPr marL="343080" indent="-342720">
              <a:lnSpc>
                <a:spcPct val="100000"/>
              </a:lnSpc>
              <a:spcBef>
                <a:spcPts val="320"/>
              </a:spcBef>
              <a:buClr>
                <a:srgbClr val="ffffff"/>
              </a:buClr>
              <a:buFont typeface="Wingdings" charset="2"/>
              <a:buChar char=""/>
            </a:pPr>
            <a:r>
              <a:rPr b="0" lang="sk-SK" sz="1600" spc="-1" strike="noStrike">
                <a:solidFill>
                  <a:srgbClr val="ffffff"/>
                </a:solidFill>
                <a:latin typeface="Calibri"/>
              </a:rPr>
              <a:t>Príklad obec Tomašov tzv. Fél, Jánošiková, Hamuliakovo – boli takmer celá konfiškované – dodnes sú tam zapísaní pôvodní vlastníci.</a:t>
            </a:r>
            <a:endParaRPr b="0" lang="sk-SK" sz="1600" spc="-1" strike="noStrike">
              <a:solidFill>
                <a:srgbClr val="ffffff"/>
              </a:solidFill>
              <a:latin typeface="Calibri"/>
            </a:endParaRPr>
          </a:p>
          <a:p>
            <a:pPr marL="343080" indent="-342720">
              <a:lnSpc>
                <a:spcPct val="100000"/>
              </a:lnSpc>
              <a:spcBef>
                <a:spcPts val="320"/>
              </a:spcBef>
              <a:buClr>
                <a:srgbClr val="ffffff"/>
              </a:buClr>
              <a:buFont typeface="Wingdings" charset="2"/>
              <a:buChar char=""/>
            </a:pPr>
            <a:r>
              <a:rPr b="0" lang="sk-SK" sz="1600" spc="-1" strike="noStrike">
                <a:solidFill>
                  <a:srgbClr val="ffffff"/>
                </a:solidFill>
                <a:latin typeface="Calibri"/>
              </a:rPr>
              <a:t>Z okresov Dunajská Streda, Galanta, Nové Zámky, Senec bolo azda najviac vysťahovaných občanov v rámci Dohody o výmene obyvateľstva. Nehnuteľnosti sú zapísané na vlastníkov spred rokov 1945. Mnohí dedičia, žijúci v Maďarsku ani netušia, že niekto v ich mene predeďuje. Mnohí sú uvadzaní do omylu, že im majetok patrí a nechajú sa prehovoriť na podpísanie splnomocnenia zástupcov . Mnohé dedičské konania sú urobené, hoci sú predložené v rámci dedičského konania doklady o tom, že žil a umrel v Maďarsku a nachádza sa na zozname vysťahovaných a transportovaných občanov.  Na túto skutočnosť dlhodobo upozorňoval bývalý predseda notárskej komory JUDr. Kováč – a to tak katastre, ako aj SPF a žiadalo o opravu údajov u konaní, kde zistil nezákonné uplatnenie nároku. </a:t>
            </a:r>
            <a:endParaRPr b="0" lang="sk-SK" sz="1600" spc="-1" strike="noStrike">
              <a:solidFill>
                <a:srgbClr val="ffffff"/>
              </a:solidFill>
              <a:latin typeface="Calibri"/>
            </a:endParaRPr>
          </a:p>
          <a:p>
            <a:pPr>
              <a:lnSpc>
                <a:spcPct val="100000"/>
              </a:lnSpc>
              <a:spcBef>
                <a:spcPts val="320"/>
              </a:spcBef>
            </a:pPr>
            <a:endParaRPr b="0" lang="sk-SK" sz="1600" spc="-1" strike="noStrike">
              <a:solidFill>
                <a:srgbClr val="ffffff"/>
              </a:solidFill>
              <a:latin typeface="Calibri"/>
            </a:endParaRPr>
          </a:p>
        </p:txBody>
      </p:sp>
    </p:spTree>
  </p:cSld>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TextShape 1"/>
          <p:cNvSpPr txBox="1"/>
          <p:nvPr/>
        </p:nvSpPr>
        <p:spPr>
          <a:xfrm>
            <a:off x="457200" y="274680"/>
            <a:ext cx="8229240" cy="1065600"/>
          </a:xfrm>
          <a:prstGeom prst="rect">
            <a:avLst/>
          </a:prstGeom>
          <a:noFill/>
          <a:ln>
            <a:noFill/>
          </a:ln>
        </p:spPr>
        <p:txBody>
          <a:bodyPr anchor="ctr">
            <a:normAutofit/>
          </a:bodyPr>
          <a:p>
            <a:pPr algn="ctr">
              <a:lnSpc>
                <a:spcPct val="100000"/>
              </a:lnSpc>
            </a:pPr>
            <a:r>
              <a:rPr b="0" lang="sk-SK" sz="4400" spc="-1" strike="noStrike">
                <a:solidFill>
                  <a:srgbClr val="ffffff"/>
                </a:solidFill>
                <a:latin typeface="Calibri"/>
              </a:rPr>
              <a:t>Dopad neopravenia nesprávnych zápisov vlastníckych práv </a:t>
            </a:r>
            <a:endParaRPr b="0" lang="sk-SK" sz="4400" spc="-1" strike="noStrike">
              <a:solidFill>
                <a:srgbClr val="ffffff"/>
              </a:solidFill>
              <a:latin typeface="Calibri"/>
            </a:endParaRPr>
          </a:p>
        </p:txBody>
      </p:sp>
      <p:sp>
        <p:nvSpPr>
          <p:cNvPr id="182" name="TextShape 2"/>
          <p:cNvSpPr txBox="1"/>
          <p:nvPr/>
        </p:nvSpPr>
        <p:spPr>
          <a:xfrm>
            <a:off x="457200" y="1268640"/>
            <a:ext cx="8229240" cy="5040360"/>
          </a:xfrm>
          <a:prstGeom prst="rect">
            <a:avLst/>
          </a:prstGeom>
          <a:noFill/>
          <a:ln>
            <a:noFill/>
          </a:ln>
        </p:spPr>
        <p:txBody>
          <a:bodyPr>
            <a:normAutofit/>
          </a:bodyPr>
          <a:p>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0" lang="sk-SK" sz="3200" spc="-1" strike="noStrike">
                <a:solidFill>
                  <a:srgbClr val="ffffff"/>
                </a:solidFill>
                <a:latin typeface="Calibri"/>
              </a:rPr>
              <a:t>Strata vlastníctva pôdy štátu v pôdnom fonde</a:t>
            </a:r>
            <a:r>
              <a:rPr b="0" lang="sk-SK" sz="3200" spc="-1" strike="noStrike">
                <a:solidFill>
                  <a:srgbClr val="ffffff"/>
                </a:solidFill>
                <a:latin typeface="Calibri"/>
              </a:rPr>
              <a:t>	</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0" lang="sk-SK" sz="3200" spc="-1" strike="noStrike">
                <a:solidFill>
                  <a:srgbClr val="ffffff"/>
                </a:solidFill>
                <a:latin typeface="Calibri"/>
              </a:rPr>
              <a:t>Ukrátenie vlastníckeho práva  zákonných vlastníkov</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0" lang="sk-SK" sz="3200" spc="-1" strike="noStrike">
                <a:solidFill>
                  <a:srgbClr val="ffffff"/>
                </a:solidFill>
                <a:latin typeface="Calibri"/>
              </a:rPr>
              <a:t>Nezákonné obohatenie určitých skupín a jedincov</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0" lang="sk-SK" sz="3200" spc="-1" strike="noStrike">
                <a:solidFill>
                  <a:srgbClr val="ffffff"/>
                </a:solidFill>
                <a:latin typeface="Calibri"/>
              </a:rPr>
              <a:t>Neukončenie pozemkových úprav</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0" lang="sk-SK" sz="3200" spc="-1" strike="noStrike">
                <a:solidFill>
                  <a:srgbClr val="ffffff"/>
                </a:solidFill>
                <a:latin typeface="Calibri"/>
              </a:rPr>
              <a:t>Po ukončení pozemkových úprav  nebude možná</a:t>
            </a:r>
            <a:r>
              <a:rPr b="0" lang="sk-SK" sz="3200" spc="-1" strike="noStrike">
                <a:solidFill>
                  <a:srgbClr val="ffffff"/>
                </a:solidFill>
                <a:latin typeface="Calibri"/>
              </a:rPr>
              <a:t>	</a:t>
            </a:r>
            <a:r>
              <a:rPr b="0" lang="sk-SK" sz="3200" spc="-1" strike="noStrike">
                <a:solidFill>
                  <a:srgbClr val="ffffff"/>
                </a:solidFill>
                <a:latin typeface="Calibri"/>
              </a:rPr>
              <a:t>právna náprava  zápisu nesprávneho vlastníckeho  </a:t>
            </a:r>
            <a:r>
              <a:rPr b="0" lang="sk-SK" sz="3200" spc="-1" strike="noStrike">
                <a:solidFill>
                  <a:srgbClr val="ffffff"/>
                </a:solidFill>
                <a:latin typeface="Calibri"/>
              </a:rPr>
              <a:t>	</a:t>
            </a:r>
            <a:r>
              <a:rPr b="0" lang="sk-SK" sz="3200" spc="-1" strike="noStrike">
                <a:solidFill>
                  <a:srgbClr val="ffffff"/>
                </a:solidFill>
                <a:latin typeface="Calibri"/>
              </a:rPr>
              <a:t>práva</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0" lang="sk-SK" sz="3200" spc="-1" strike="noStrike">
                <a:solidFill>
                  <a:srgbClr val="ffffff"/>
                </a:solidFill>
                <a:latin typeface="Calibri"/>
              </a:rPr>
              <a:t>Nevybavenie niekoľko tisíc oprávnených reštitučných </a:t>
            </a:r>
            <a:r>
              <a:rPr b="0" lang="sk-SK" sz="3200" spc="-1" strike="noStrike">
                <a:solidFill>
                  <a:srgbClr val="ffffff"/>
                </a:solidFill>
                <a:latin typeface="Calibri"/>
              </a:rPr>
              <a:t>	</a:t>
            </a:r>
            <a:r>
              <a:rPr b="0" lang="sk-SK" sz="3200" spc="-1" strike="noStrike">
                <a:solidFill>
                  <a:srgbClr val="ffffff"/>
                </a:solidFill>
                <a:latin typeface="Calibri"/>
              </a:rPr>
              <a:t>nárokov</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0" lang="sk-SK" sz="3200" spc="-1" strike="noStrike">
                <a:solidFill>
                  <a:srgbClr val="ffffff"/>
                </a:solidFill>
                <a:latin typeface="Calibri"/>
              </a:rPr>
              <a:t>Neoprávnené vlastníctvo pôdy zahraničných  subjektov</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0" lang="sk-SK" sz="3200" spc="-1" strike="noStrike">
                <a:solidFill>
                  <a:srgbClr val="ffffff"/>
                </a:solidFill>
                <a:latin typeface="Calibri"/>
              </a:rPr>
              <a:t>Problémy pre miestne samosprávy </a:t>
            </a:r>
            <a:endParaRPr b="0" lang="sk-SK" sz="3200" spc="-1" strike="noStrike">
              <a:solidFill>
                <a:srgbClr val="ffffff"/>
              </a:solidFill>
              <a:latin typeface="Calibri"/>
            </a:endParaRPr>
          </a:p>
          <a:p>
            <a:pPr marL="343080" indent="-342720">
              <a:lnSpc>
                <a:spcPct val="100000"/>
              </a:lnSpc>
              <a:spcBef>
                <a:spcPts val="641"/>
              </a:spcBef>
              <a:buClr>
                <a:srgbClr val="ffffff"/>
              </a:buClr>
              <a:buFont typeface="Wingdings" charset="2"/>
              <a:buChar char=""/>
            </a:pPr>
            <a:r>
              <a:rPr b="0" lang="sk-SK" sz="3200" spc="-1" strike="noStrike">
                <a:solidFill>
                  <a:srgbClr val="ffffff"/>
                </a:solidFill>
                <a:latin typeface="Calibri"/>
              </a:rPr>
              <a:t> </a:t>
            </a:r>
            <a:r>
              <a:rPr b="0" lang="sk-SK" sz="3200" spc="-1" strike="noStrike">
                <a:solidFill>
                  <a:srgbClr val="ffffff"/>
                </a:solidFill>
                <a:latin typeface="Calibri"/>
              </a:rPr>
              <a:t>	</a:t>
            </a:r>
            <a:r>
              <a:rPr b="0" lang="sk-SK" sz="3200" spc="-1" strike="noStrike">
                <a:solidFill>
                  <a:srgbClr val="ffffff"/>
                </a:solidFill>
                <a:latin typeface="Calibri"/>
              </a:rPr>
              <a:t>Eliminácia využívania eurofondov pre nevysporiadané </a:t>
            </a:r>
            <a:r>
              <a:rPr b="0" lang="sk-SK" sz="3200" spc="-1" strike="noStrike">
                <a:solidFill>
                  <a:srgbClr val="ffffff"/>
                </a:solidFill>
                <a:latin typeface="Calibri"/>
              </a:rPr>
              <a:t>	</a:t>
            </a:r>
            <a:r>
              <a:rPr b="0" lang="sk-SK" sz="3200" spc="-1" strike="noStrike">
                <a:solidFill>
                  <a:srgbClr val="ffffff"/>
                </a:solidFill>
                <a:latin typeface="Calibri"/>
              </a:rPr>
              <a:t>vlastnícke vzťahy</a:t>
            </a:r>
            <a:endParaRPr b="0" lang="sk-SK" sz="3200" spc="-1" strike="noStrike">
              <a:solidFill>
                <a:srgbClr val="ffffff"/>
              </a:solidFill>
              <a:latin typeface="Calibri"/>
            </a:endParaRPr>
          </a:p>
          <a:p>
            <a:pPr marL="457200">
              <a:lnSpc>
                <a:spcPct val="100000"/>
              </a:lnSpc>
              <a:spcBef>
                <a:spcPts val="561"/>
              </a:spcBef>
            </a:pPr>
            <a:endParaRPr b="0" lang="sk-SK" sz="3200" spc="-1" strike="noStrike">
              <a:solidFill>
                <a:srgbClr val="ffffff"/>
              </a:solidFill>
              <a:latin typeface="Calibri"/>
            </a:endParaRPr>
          </a:p>
          <a:p>
            <a:endParaRPr b="0" lang="sk-SK" sz="3200" spc="-1" strike="noStrike">
              <a:solidFill>
                <a:srgbClr val="ffffff"/>
              </a:solidFill>
              <a:latin typeface="Calibri"/>
            </a:endParaRPr>
          </a:p>
          <a:p>
            <a:endParaRPr b="0" lang="sk-SK" sz="3200" spc="-1" strike="noStrike">
              <a:solidFill>
                <a:srgbClr val="ffffff"/>
              </a:solidFill>
              <a:latin typeface="Calibri"/>
            </a:endParaRPr>
          </a:p>
          <a:p>
            <a:endParaRPr b="0" lang="sk-SK" sz="3200" spc="-1" strike="noStrike">
              <a:solidFill>
                <a:srgbClr val="ffffff"/>
              </a:solidFill>
              <a:latin typeface="Calibri"/>
            </a:endParaRPr>
          </a:p>
          <a:p>
            <a:pPr>
              <a:lnSpc>
                <a:spcPct val="100000"/>
              </a:lnSpc>
              <a:spcBef>
                <a:spcPts val="641"/>
              </a:spcBef>
            </a:pPr>
            <a:endParaRPr b="0" lang="sk-SK" sz="3200" spc="-1" strike="noStrike">
              <a:solidFill>
                <a:srgbClr val="ffffff"/>
              </a:solidFill>
              <a:latin typeface="Calibri"/>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467640" y="188640"/>
            <a:ext cx="8229240" cy="633600"/>
          </a:xfrm>
          <a:prstGeom prst="rect">
            <a:avLst/>
          </a:prstGeom>
          <a:noFill/>
          <a:ln>
            <a:noFill/>
          </a:ln>
        </p:spPr>
        <p:txBody>
          <a:bodyPr anchor="ctr">
            <a:normAutofit/>
          </a:bodyPr>
          <a:p>
            <a:pPr>
              <a:lnSpc>
                <a:spcPct val="100000"/>
              </a:lnSpc>
            </a:pPr>
            <a:r>
              <a:rPr b="1" lang="sk-SK" sz="1200" spc="-1" strike="noStrike">
                <a:solidFill>
                  <a:srgbClr val="ffffff"/>
                </a:solidFill>
                <a:latin typeface="Calibri"/>
              </a:rPr>
              <a:t>Príloha č. 2</a:t>
            </a:r>
            <a:endParaRPr b="0" lang="sk-SK" sz="1200" spc="-1" strike="noStrike">
              <a:solidFill>
                <a:srgbClr val="ffffff"/>
              </a:solidFill>
              <a:latin typeface="Calibri"/>
            </a:endParaRPr>
          </a:p>
        </p:txBody>
      </p:sp>
      <p:sp>
        <p:nvSpPr>
          <p:cNvPr id="133" name="TextShape 2"/>
          <p:cNvSpPr txBox="1"/>
          <p:nvPr/>
        </p:nvSpPr>
        <p:spPr>
          <a:xfrm>
            <a:off x="457200" y="764640"/>
            <a:ext cx="4038120" cy="5832360"/>
          </a:xfrm>
          <a:prstGeom prst="rect">
            <a:avLst/>
          </a:prstGeom>
          <a:noFill/>
          <a:ln>
            <a:noFill/>
          </a:ln>
        </p:spPr>
        <p:txBody>
          <a:bodyPr>
            <a:normAutofit/>
          </a:bodyPr>
          <a:p>
            <a:pPr>
              <a:lnSpc>
                <a:spcPct val="100000"/>
              </a:lnSpc>
              <a:spcBef>
                <a:spcPts val="879"/>
              </a:spcBef>
            </a:pPr>
            <a:r>
              <a:rPr b="0" lang="sk-SK" sz="4400" spc="-1" strike="noStrike">
                <a:solidFill>
                  <a:srgbClr val="ffffff"/>
                </a:solidFill>
                <a:latin typeface="Calibri"/>
              </a:rPr>
              <a:t>VIII.</a:t>
            </a:r>
            <a:br/>
            <a:br/>
            <a:r>
              <a:rPr b="0" lang="sk-SK" sz="4400" spc="-1" strike="noStrike">
                <a:solidFill>
                  <a:srgbClr val="ffffff"/>
                </a:solidFill>
                <a:latin typeface="Calibri"/>
              </a:rPr>
              <a:t>Strašné zkušenosti, jichž se Češi a Slováci dožili s německou a maďarskou menšinou, které se z velké části staly povolným nástrojem dobyvačné politiky proti republice zvenčí a z nichž se zejména českoslovenští Němci propůjčili přímo k vyhlazovacímu tažení proti českému a slovenskému národu, nutí obnovené Československo k hlubokému a trvalému zásahu. Republika nechce a nebude postihovat své loajální německé a maďarské občany a zejména ne ty, kteří i v dobách nejtěžších zachovali k ní věrnost, s viníky však bude postupovat přísně a neúprosně, jak to vyžaduje svědomí našich národů, svatá památka nesčetných našich mučedníků, klid a bezpečnost budoucích pokolení. Vláda se proto bude přidržovat těchto pravidel:</a:t>
            </a:r>
            <a:br/>
            <a:br/>
            <a:r>
              <a:rPr b="0" lang="sk-SK" sz="4400" spc="-1" strike="noStrike">
                <a:solidFill>
                  <a:srgbClr val="ffffff"/>
                </a:solidFill>
                <a:latin typeface="Calibri"/>
              </a:rPr>
              <a:t>Z občanů Československé republiky německé a maďarské národnosti, kteří měli československé státní občanství před Mnichovem 1938, bude státní občanství potvrzeno a event. návrat do republiky zajištěn u antinacistů a antifašistů, u těch, kteří vedli už před Mnichovem aktivní boj proti Henleinovi a proti maďarským iredentistickým stranám a za Československou republiku, kteří po Mnichově a po 15. březnu byli německou a maďarskou státní mocí pro svůj odpor a boj proti tamnímu režimu a za věrnost k Československé republice pronásledováni a uvrženi do žalářů a koncentračních táborů anebo kteří museli před německým a maďarským terorem uprchnout za hranice a tam se účastnili aktivního boje za obnovení Československa.</a:t>
            </a:r>
            <a:br/>
            <a:br/>
            <a:r>
              <a:rPr b="0" lang="sk-SK" sz="4400" spc="-1" strike="noStrike">
                <a:solidFill>
                  <a:srgbClr val="ffffff"/>
                </a:solidFill>
                <a:latin typeface="Calibri"/>
              </a:rPr>
              <a:t>U ostatních československých občanů německé a maďarské národnosti bude československé státní občanství zrušeno. Tito občané mohou znovu optovat pro Československo, přičemž si úřady republiky ponechávají právo individuálního rozhodnutí o každé žádosti. Ti Němci a Maďaři, kteří budou souzeni a odsouzeni pro zločin proti republice a proti českému a slovenskému národu, budou zbaveni československého občanství a vypovězeni z republiky navždy, pokud je nestihne trest hrdelní.</a:t>
            </a:r>
            <a:br/>
            <a:br/>
            <a:r>
              <a:rPr b="0" lang="sk-SK" sz="4400" spc="-1" strike="noStrike">
                <a:solidFill>
                  <a:srgbClr val="ffffff"/>
                </a:solidFill>
                <a:latin typeface="Calibri"/>
              </a:rPr>
              <a:t>Němci a Maďaři, kteří se přistěhovali na území Československé republiky po Mnichovu 1938, budou z republiky vykázáni ihned, pokud nepodléhají trestnímu stíhání. Výjimku činí osoby, které pracovaly ve prospěch Československa</a:t>
            </a:r>
            <a:r>
              <a:rPr b="0" lang="sk-SK" sz="3600" spc="-1" strike="noStrike">
                <a:solidFill>
                  <a:srgbClr val="ffffff"/>
                </a:solidFill>
                <a:latin typeface="Calibri"/>
              </a:rPr>
              <a:t>.</a:t>
            </a:r>
            <a:endParaRPr b="0" lang="sk-SK" sz="3600" spc="-1" strike="noStrike">
              <a:solidFill>
                <a:srgbClr val="ffffff"/>
              </a:solidFill>
              <a:latin typeface="Calibri"/>
            </a:endParaRPr>
          </a:p>
        </p:txBody>
      </p:sp>
      <p:sp>
        <p:nvSpPr>
          <p:cNvPr id="134" name="TextShape 3"/>
          <p:cNvSpPr txBox="1"/>
          <p:nvPr/>
        </p:nvSpPr>
        <p:spPr>
          <a:xfrm>
            <a:off x="4648320" y="692640"/>
            <a:ext cx="4038120" cy="5616360"/>
          </a:xfrm>
          <a:prstGeom prst="rect">
            <a:avLst/>
          </a:prstGeom>
          <a:noFill/>
          <a:ln>
            <a:noFill/>
          </a:ln>
        </p:spPr>
        <p:txBody>
          <a:bodyPr>
            <a:normAutofit/>
          </a:bodyPr>
          <a:p>
            <a:pPr marL="343080" indent="-342720">
              <a:lnSpc>
                <a:spcPct val="100000"/>
              </a:lnSpc>
              <a:spcBef>
                <a:spcPts val="879"/>
              </a:spcBef>
              <a:buClr>
                <a:srgbClr val="ffffff"/>
              </a:buClr>
              <a:buFont typeface="Arial"/>
              <a:buChar char="•"/>
            </a:pPr>
            <a:r>
              <a:rPr b="0" lang="sk-SK" sz="4400" spc="-1" strike="noStrike">
                <a:solidFill>
                  <a:srgbClr val="ffffff"/>
                </a:solidFill>
                <a:latin typeface="Calibri"/>
              </a:rPr>
              <a:t>X.</a:t>
            </a:r>
            <a:br/>
            <a:br/>
            <a:r>
              <a:rPr b="0" lang="sk-SK" sz="4400" spc="-1" strike="noStrike">
                <a:solidFill>
                  <a:srgbClr val="ffffff"/>
                </a:solidFill>
                <a:latin typeface="Calibri"/>
              </a:rPr>
              <a:t>K odčinění zločinů, napáchaných okupanty a jejich zrádnými pomocníky na českém a slovenském národním a soukromém majetku, k vykořenění cizáckého a fašistického vlivu z českého a slovenského hospodářství a k zabezpečení plodů národní práce pro potřeby českého a slovenského národa bude provedena řada opatření.</a:t>
            </a:r>
            <a:br/>
            <a:br/>
            <a:r>
              <a:rPr b="0" lang="sk-SK" sz="4400" spc="-1" strike="noStrike">
                <a:solidFill>
                  <a:srgbClr val="ffffff"/>
                </a:solidFill>
                <a:latin typeface="Calibri"/>
              </a:rPr>
              <a:t>Ve smyslu dekretu prezidenta republiky o zabezpečení nerušeného chodu hospodářského života v době přechodné budou zajištěny a pod národní správu dány ihned majetky všeho druhu, pokud jsou v držbě, ve vlastnictví anebo ve správě: občanů nepřátelských států, zejména Německa a Maďarska; německých a maďarských občanů Československé republiky, kteří aktivně napomáhali rozbití a okupaci Československa; ostatních občanů Československé republiky, kteří zradili národ a aktivně podporovali německé a maďarské okupanty; akciových a jiných společností, v jejichž správě se nacházely osoby patřící do výše uvedených tří kategorií.</a:t>
            </a:r>
            <a:br/>
            <a:br/>
            <a:r>
              <a:rPr b="0" lang="sk-SK" sz="4400" spc="-1" strike="noStrike">
                <a:solidFill>
                  <a:srgbClr val="ffffff"/>
                </a:solidFill>
                <a:latin typeface="Calibri"/>
              </a:rPr>
              <a:t>Zajištění majetku a dosazení národní správy provede příslušný národní výbor v dohodě se závodním výborem dotyčného podniku.</a:t>
            </a:r>
            <a:br/>
            <a:br/>
            <a:r>
              <a:rPr b="0" lang="sk-SK" sz="4400" spc="-1" strike="noStrike">
                <a:solidFill>
                  <a:srgbClr val="ffffff"/>
                </a:solidFill>
                <a:latin typeface="Calibri"/>
              </a:rPr>
              <a:t>Zajištěný majetek, který dříve patřil dělníkům, úředníkům, živnostníkům, rolníkům a příslušníkům volných povolání a byl jim odebrán v důsledku národní, politické a rasové perzekuce, bude ihned vrácen dřívějším majitelům, resp. jejich právoplatným dědicům. Rozhodují o tom na individuální žádost příslušné národní výbory.</a:t>
            </a:r>
            <a:br/>
            <a:br/>
            <a:r>
              <a:rPr b="0" lang="sk-SK" sz="4400" spc="-1" strike="noStrike">
                <a:solidFill>
                  <a:srgbClr val="ffffff"/>
                </a:solidFill>
                <a:latin typeface="Calibri"/>
              </a:rPr>
              <a:t>Ostatní zajištěný majetek zůstane pod národní správou až do rozhodnutí příslušných zákonodárných orgánů.</a:t>
            </a:r>
            <a:br/>
            <a:br/>
            <a:r>
              <a:rPr b="0" lang="sk-SK" sz="4400" spc="-1" strike="noStrike">
                <a:solidFill>
                  <a:srgbClr val="ffffff"/>
                </a:solidFill>
                <a:latin typeface="Calibri"/>
              </a:rPr>
              <a:t>Do družstevních podniků a organizací všeho druhu (zemědělských, konzumních, peněžních atd.) bude ihned dosazena dočasná národní správa, dokud samo členstvo dotyčného družstva nebude míti možnost demokratickou cestou zvolit si správu novou. Dočasnou národní správu určuje příslušný národní výbor (na Slovensku v důležitých případech Slovenská národní rada) při aktivní účasti členů družstva.</a:t>
            </a:r>
            <a:endParaRPr b="0" lang="sk-SK" sz="4400" spc="-1" strike="noStrike">
              <a:solidFill>
                <a:srgbClr val="ffffff"/>
              </a:solidFill>
              <a:latin typeface="Calibri"/>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CustomShape 1"/>
          <p:cNvSpPr/>
          <p:nvPr/>
        </p:nvSpPr>
        <p:spPr>
          <a:xfrm>
            <a:off x="899640" y="980640"/>
            <a:ext cx="7488360" cy="6736320"/>
          </a:xfrm>
          <a:prstGeom prst="rect">
            <a:avLst/>
          </a:prstGeom>
          <a:noFill/>
          <a:ln>
            <a:noFill/>
          </a:ln>
        </p:spPr>
        <p:style>
          <a:lnRef idx="0"/>
          <a:fillRef idx="0"/>
          <a:effectRef idx="0"/>
          <a:fontRef idx="minor"/>
        </p:style>
        <p:txBody>
          <a:bodyPr lIns="90000" rIns="90000" tIns="45000" bIns="45000"/>
          <a:p>
            <a:pPr marL="343080" indent="-342720" algn="just">
              <a:lnSpc>
                <a:spcPct val="100000"/>
              </a:lnSpc>
              <a:buClr>
                <a:srgbClr val="ffffff"/>
              </a:buClr>
              <a:buFont typeface="Wingdings" charset="2"/>
              <a:buChar char=""/>
            </a:pPr>
            <a:r>
              <a:rPr b="0" lang="en-US" sz="2000" spc="-1" strike="noStrike">
                <a:solidFill>
                  <a:srgbClr val="ffffff"/>
                </a:solidFill>
                <a:latin typeface="Calibri"/>
              </a:rPr>
              <a:t> </a:t>
            </a:r>
            <a:r>
              <a:rPr b="0" lang="en-US" sz="2000" spc="-1" strike="noStrike">
                <a:solidFill>
                  <a:srgbClr val="ffffff"/>
                </a:solidFill>
                <a:latin typeface="Calibri"/>
              </a:rPr>
              <a:t>Dekrét č. 108/1945 dostal následne so spätnou platnosťou zákonnú podobu. Na Slovensku to bolo </a:t>
            </a:r>
            <a:r>
              <a:rPr b="1" lang="en-US" sz="2000" spc="-1" strike="noStrike">
                <a:solidFill>
                  <a:srgbClr val="ffffff"/>
                </a:solidFill>
                <a:latin typeface="Calibri"/>
              </a:rPr>
              <a:t>Nariadenie Slovenskej národnej rady č. 104 zo dňa 23. augusta 1945</a:t>
            </a:r>
            <a:r>
              <a:rPr b="0" lang="en-US" sz="2000" spc="-1" strike="noStrike">
                <a:solidFill>
                  <a:srgbClr val="ffffff"/>
                </a:solidFill>
                <a:latin typeface="Calibri"/>
              </a:rPr>
              <a:t> o konfiškovaní a urýchlenom rozdelení pôdohospodárskeho majetku Nemcov, Maďarov, ako aj zradcov a nepriateľov slovenského národa</a:t>
            </a:r>
            <a:endParaRPr b="0" lang="en-US" sz="2000" spc="-1" strike="noStrike">
              <a:latin typeface="Arial"/>
            </a:endParaRPr>
          </a:p>
          <a:p>
            <a:pPr algn="r">
              <a:lnSpc>
                <a:spcPct val="100000"/>
              </a:lnSpc>
            </a:pPr>
            <a:r>
              <a:rPr b="0" lang="en-US" sz="2000" spc="-1" strike="noStrike">
                <a:solidFill>
                  <a:srgbClr val="ffffff"/>
                </a:solidFill>
                <a:latin typeface="Calibri"/>
              </a:rPr>
              <a:t> </a:t>
            </a:r>
            <a:r>
              <a:rPr b="1" lang="en-US" sz="2000" spc="-1" strike="noStrike">
                <a:solidFill>
                  <a:srgbClr val="ffffff"/>
                </a:solidFill>
                <a:latin typeface="Calibri"/>
              </a:rPr>
              <a:t>	</a:t>
            </a:r>
            <a:r>
              <a:rPr b="1" lang="en-US" sz="2000" spc="-1" strike="noStrike">
                <a:solidFill>
                  <a:srgbClr val="ffffff"/>
                </a:solidFill>
                <a:latin typeface="Calibri"/>
              </a:rPr>
              <a:t>	</a:t>
            </a:r>
            <a:r>
              <a:rPr b="1" lang="en-US" sz="2000" spc="-1" strike="noStrike">
                <a:solidFill>
                  <a:srgbClr val="ffffff"/>
                </a:solidFill>
                <a:latin typeface="Calibri"/>
              </a:rPr>
              <a:t>	</a:t>
            </a:r>
            <a:r>
              <a:rPr b="1" lang="en-US" sz="2000" spc="-1" strike="noStrike">
                <a:solidFill>
                  <a:srgbClr val="ffffff"/>
                </a:solidFill>
                <a:latin typeface="Calibri"/>
              </a:rPr>
              <a:t>                                                         </a:t>
            </a:r>
            <a:r>
              <a:rPr b="0" i="1" lang="en-US" sz="1600" spc="-1" strike="noStrike">
                <a:solidFill>
                  <a:srgbClr val="ffffff"/>
                </a:solidFill>
                <a:latin typeface="Calibri"/>
              </a:rPr>
              <a:t>(príloha č. 3)</a:t>
            </a:r>
            <a:endParaRPr b="0" lang="en-US" sz="1600" spc="-1" strike="noStrike">
              <a:latin typeface="Arial"/>
            </a:endParaRPr>
          </a:p>
          <a:p>
            <a:pPr marL="285840" indent="-285480">
              <a:lnSpc>
                <a:spcPct val="100000"/>
              </a:lnSpc>
              <a:buClr>
                <a:srgbClr val="ffffff"/>
              </a:buClr>
              <a:buFont typeface="Wingdings" charset="2"/>
              <a:buChar char=""/>
            </a:pPr>
            <a:r>
              <a:rPr b="0" lang="en-US" sz="2000" spc="-1" strike="noStrike">
                <a:solidFill>
                  <a:srgbClr val="ffffff"/>
                </a:solidFill>
                <a:latin typeface="Calibri"/>
              </a:rPr>
              <a:t>Dekrét  č. 108/1945 a následne jeho zákonný predpis  je legálny a nezrušený. Potvrdzuje je to  viacero právnych expertíz (rozhodnutia ÚS SR, medzinárodné súdne analýzy a pod.)</a:t>
            </a:r>
            <a:endParaRPr b="0" lang="en-US" sz="2000" spc="-1" strike="noStrike">
              <a:latin typeface="Arial"/>
            </a:endParaRPr>
          </a:p>
          <a:p>
            <a:pPr>
              <a:lnSpc>
                <a:spcPct val="100000"/>
              </a:lnSpc>
            </a:pPr>
            <a:endParaRPr b="0" lang="en-US" sz="2000" spc="-1" strike="noStrike">
              <a:latin typeface="Arial"/>
            </a:endParaRPr>
          </a:p>
          <a:p>
            <a:pPr marL="285840" indent="-285480">
              <a:lnSpc>
                <a:spcPct val="100000"/>
              </a:lnSpc>
              <a:buClr>
                <a:srgbClr val="ffffff"/>
              </a:buClr>
              <a:buFont typeface="Wingdings" charset="2"/>
              <a:buChar char=""/>
            </a:pPr>
            <a:r>
              <a:rPr b="0" lang="en-US" sz="2000" spc="-1" strike="noStrike">
                <a:solidFill>
                  <a:srgbClr val="ffffff"/>
                </a:solidFill>
                <a:latin typeface="Calibri"/>
              </a:rPr>
              <a:t>Právny posudok z roku 2002 prof. Froweina, bývalého miestopredsedu Európskej komisie pre ľudské práva </a:t>
            </a:r>
            <a:r>
              <a:rPr b="0" lang="en-US" sz="2000" spc="-1" strike="noStrike">
                <a:solidFill>
                  <a:srgbClr val="ffffff"/>
                </a:solidFill>
                <a:latin typeface="Calibri"/>
              </a:rPr>
              <a:t>	</a:t>
            </a:r>
            <a:r>
              <a:rPr b="0" lang="en-US" sz="2000" spc="-1" strike="noStrike">
                <a:solidFill>
                  <a:srgbClr val="ffffff"/>
                </a:solidFill>
                <a:latin typeface="Calibri"/>
              </a:rPr>
              <a:t>	</a:t>
            </a:r>
            <a:r>
              <a:rPr b="0" lang="en-US" sz="2000" spc="-1" strike="noStrike">
                <a:solidFill>
                  <a:srgbClr val="ffffff"/>
                </a:solidFill>
                <a:latin typeface="Calibri"/>
              </a:rPr>
              <a:t>	</a:t>
            </a:r>
            <a:r>
              <a:rPr b="0" lang="en-US" sz="2000" spc="-1" strike="noStrike">
                <a:solidFill>
                  <a:srgbClr val="ffffff"/>
                </a:solidFill>
                <a:latin typeface="Calibri"/>
              </a:rPr>
              <a:t>                                                                             </a:t>
            </a:r>
            <a:r>
              <a:rPr b="0" i="1" lang="en-US" sz="1600" spc="-1" strike="noStrike">
                <a:solidFill>
                  <a:srgbClr val="ffffff"/>
                </a:solidFill>
                <a:latin typeface="Calibri"/>
              </a:rPr>
              <a:t>(príloha č. 9)  </a:t>
            </a:r>
            <a:endParaRPr b="0" lang="en-US" sz="1600" spc="-1" strike="noStrike">
              <a:latin typeface="Arial"/>
            </a:endParaRPr>
          </a:p>
          <a:p>
            <a:pPr marL="343080" indent="-342720" algn="just">
              <a:lnSpc>
                <a:spcPct val="100000"/>
              </a:lnSpc>
              <a:buClr>
                <a:srgbClr val="ffffff"/>
              </a:buClr>
              <a:buFont typeface="Wingdings" charset="2"/>
              <a:buChar char=""/>
            </a:pPr>
            <a:r>
              <a:rPr b="0" lang="en-US" sz="2000" spc="-1" strike="noStrike">
                <a:solidFill>
                  <a:srgbClr val="ffffff"/>
                </a:solidFill>
                <a:latin typeface="Calibri"/>
              </a:rPr>
              <a:t>Posudok bol vypracovaný pred vstupom ČR do Európskej únie, preto autor vypichol, že platí pre Česko, ale zároveň pripomína, že </a:t>
            </a:r>
            <a:r>
              <a:rPr b="1" lang="en-US" sz="2000" spc="-1" strike="noStrike">
                <a:solidFill>
                  <a:srgbClr val="ffffff"/>
                </a:solidFill>
                <a:latin typeface="Calibri"/>
              </a:rPr>
              <a:t>právne závery sú platné aj pre Slovensko</a:t>
            </a:r>
            <a:r>
              <a:rPr b="0" lang="en-US" sz="2000" spc="-1" strike="noStrike">
                <a:solidFill>
                  <a:srgbClr val="ffffff"/>
                </a:solidFill>
                <a:latin typeface="Calibri"/>
              </a:rPr>
              <a:t> </a:t>
            </a:r>
            <a:endParaRPr b="0" lang="en-US" sz="20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TextShape 1"/>
          <p:cNvSpPr txBox="1"/>
          <p:nvPr/>
        </p:nvSpPr>
        <p:spPr>
          <a:xfrm>
            <a:off x="457200" y="274680"/>
            <a:ext cx="8229240" cy="2073960"/>
          </a:xfrm>
          <a:prstGeom prst="rect">
            <a:avLst/>
          </a:prstGeom>
          <a:noFill/>
          <a:ln>
            <a:noFill/>
          </a:ln>
        </p:spPr>
        <p:txBody>
          <a:bodyPr anchor="ctr">
            <a:normAutofit/>
          </a:bodyPr>
          <a:p>
            <a:pPr algn="ctr">
              <a:lnSpc>
                <a:spcPct val="100000"/>
              </a:lnSpc>
            </a:pPr>
            <a:br/>
            <a:r>
              <a:rPr b="0" lang="sk-SK" sz="4400" spc="-1" strike="noStrike">
                <a:solidFill>
                  <a:srgbClr val="ffffff"/>
                </a:solidFill>
                <a:latin typeface="Calibri"/>
              </a:rPr>
              <a:t>Právny posudek týkajíci se Benešových dekrétu a s nimi souvisejícich otázek</a:t>
            </a:r>
            <a:br/>
            <a:endParaRPr b="0" lang="sk-SK" sz="4400" spc="-1" strike="noStrike">
              <a:solidFill>
                <a:srgbClr val="ffffff"/>
              </a:solidFill>
              <a:latin typeface="Calibri"/>
            </a:endParaRPr>
          </a:p>
        </p:txBody>
      </p:sp>
      <p:sp>
        <p:nvSpPr>
          <p:cNvPr id="137" name="CustomShape 2"/>
          <p:cNvSpPr/>
          <p:nvPr/>
        </p:nvSpPr>
        <p:spPr>
          <a:xfrm>
            <a:off x="323640" y="1720800"/>
            <a:ext cx="8280720" cy="5119560"/>
          </a:xfrm>
          <a:prstGeom prst="rect">
            <a:avLst/>
          </a:prstGeom>
          <a:noFill/>
          <a:ln>
            <a:noFill/>
          </a:ln>
        </p:spPr>
        <p:style>
          <a:lnRef idx="0"/>
          <a:fillRef idx="0"/>
          <a:effectRef idx="0"/>
          <a:fontRef idx="minor"/>
        </p:style>
        <p:txBody>
          <a:bodyPr lIns="90000" rIns="90000" tIns="45000" bIns="45000"/>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endParaRPr b="0" lang="en-US" sz="1800" spc="-1" strike="noStrike">
              <a:latin typeface="Arial"/>
            </a:endParaRPr>
          </a:p>
          <a:p>
            <a:pPr>
              <a:lnSpc>
                <a:spcPct val="100000"/>
              </a:lnSpc>
            </a:pPr>
            <a:r>
              <a:rPr b="0" i="1" lang="en-US" sz="2000" spc="-1" strike="noStrike">
                <a:solidFill>
                  <a:srgbClr val="ffffff"/>
                </a:solidFill>
                <a:latin typeface="Calibri"/>
              </a:rPr>
              <a:t>Str. 7: 1.8: „ ´... Poté, co byla dne 28. října 1945 zákonodarná moc v Československu převedena na Prozatímní Národní shromáždění, právní platnosť veškerých Benešových dekretů byla zvláštním ústavním zákonem ze dne 28. března 1946 se zpětnou účinností potvrzena.“ </a:t>
            </a: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a:p>
            <a:pPr>
              <a:lnSpc>
                <a:spcPct val="100000"/>
              </a:lnSpc>
            </a:pPr>
            <a:r>
              <a:rPr b="0" i="1" lang="en-US" sz="2000" spc="-1" strike="noStrike">
                <a:solidFill>
                  <a:srgbClr val="ffffff"/>
                </a:solidFill>
                <a:latin typeface="Calibri"/>
              </a:rPr>
              <a:t>Str.  9.  4. 11) :  „... V obou republikách zůstaly Benešovy dekrety součastí právnÌho ř·du. I když mnoho zálžitostí projednávaných v nasledujúcim právnim posudku bude platiť též pro Slovenskou republiku, posudek sa omezuje na situaci v České republike.“ </a:t>
            </a:r>
            <a:endParaRPr b="0" lang="en-US" sz="2000" spc="-1" strike="noStrike">
              <a:latin typeface="Arial"/>
            </a:endParaRPr>
          </a:p>
          <a:p>
            <a:pPr>
              <a:lnSpc>
                <a:spcPct val="100000"/>
              </a:lnSpc>
            </a:pPr>
            <a:endParaRPr b="0" lang="en-US" sz="2000" spc="-1" strike="noStrike">
              <a:latin typeface="Arial"/>
            </a:endParaRPr>
          </a:p>
          <a:p>
            <a:pPr algn="r">
              <a:lnSpc>
                <a:spcPct val="100000"/>
              </a:lnSpc>
            </a:pPr>
            <a:r>
              <a:rPr b="0" i="1" lang="en-US" sz="1600" spc="-1" strike="noStrike">
                <a:solidFill>
                  <a:srgbClr val="ffffff"/>
                </a:solidFill>
                <a:latin typeface="Calibri"/>
              </a:rPr>
              <a:t>Príloha č. 9</a:t>
            </a:r>
            <a:endParaRPr b="0" lang="en-US" sz="16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CustomShape 1"/>
          <p:cNvSpPr/>
          <p:nvPr/>
        </p:nvSpPr>
        <p:spPr>
          <a:xfrm>
            <a:off x="899640" y="980640"/>
            <a:ext cx="7344360" cy="6460560"/>
          </a:xfrm>
          <a:prstGeom prst="rect">
            <a:avLst/>
          </a:prstGeom>
          <a:noFill/>
          <a:ln>
            <a:noFill/>
          </a:ln>
        </p:spPr>
        <p:style>
          <a:lnRef idx="0"/>
          <a:fillRef idx="0"/>
          <a:effectRef idx="0"/>
          <a:fontRef idx="minor"/>
        </p:style>
        <p:txBody>
          <a:bodyPr lIns="90000" rIns="90000" tIns="45000" bIns="45000"/>
          <a:p>
            <a:pPr marL="343080" indent="-342720">
              <a:lnSpc>
                <a:spcPct val="100000"/>
              </a:lnSpc>
              <a:buClr>
                <a:srgbClr val="ffffff"/>
              </a:buClr>
              <a:buFont typeface="Wingdings" charset="2"/>
              <a:buChar char=""/>
            </a:pPr>
            <a:r>
              <a:rPr b="0" lang="en-US" sz="2000" spc="-1" strike="noStrike">
                <a:solidFill>
                  <a:srgbClr val="ffffff"/>
                </a:solidFill>
                <a:latin typeface="Calibri"/>
              </a:rPr>
              <a:t>Parížska dohoda z roku 1946</a:t>
            </a:r>
            <a:endParaRPr b="0" lang="en-US" sz="2000" spc="-1" strike="noStrike">
              <a:latin typeface="Arial"/>
            </a:endParaRPr>
          </a:p>
          <a:p>
            <a:pPr>
              <a:lnSpc>
                <a:spcPct val="100000"/>
              </a:lnSpc>
            </a:pPr>
            <a:endParaRPr b="0" lang="en-US" sz="2000" spc="-1" strike="noStrike">
              <a:latin typeface="Arial"/>
            </a:endParaRPr>
          </a:p>
          <a:p>
            <a:pPr marL="343080" indent="-342720">
              <a:lnSpc>
                <a:spcPct val="100000"/>
              </a:lnSpc>
              <a:buClr>
                <a:srgbClr val="ffffff"/>
              </a:buClr>
              <a:buFont typeface="Wingdings" charset="2"/>
              <a:buChar char=""/>
            </a:pPr>
            <a:r>
              <a:rPr b="0" lang="en-US" sz="2000" spc="-1" strike="noStrike">
                <a:solidFill>
                  <a:srgbClr val="ffffff"/>
                </a:solidFill>
                <a:latin typeface="Calibri"/>
              </a:rPr>
              <a:t>zákonný predpis  č. 145/1946 Sb – Dohoda medzi Československom a Maďarskom o výmene obyvateľstva </a:t>
            </a:r>
            <a:endParaRPr b="0" lang="en-US" sz="2000" spc="-1" strike="noStrike">
              <a:latin typeface="Arial"/>
            </a:endParaRPr>
          </a:p>
          <a:p>
            <a:pPr algn="r">
              <a:lnSpc>
                <a:spcPct val="100000"/>
              </a:lnSpc>
            </a:pPr>
            <a:r>
              <a:rPr b="0" i="1" lang="en-US" sz="1600" spc="-1" strike="noStrike">
                <a:solidFill>
                  <a:srgbClr val="ffffff"/>
                </a:solidFill>
                <a:latin typeface="Calibri"/>
              </a:rPr>
              <a:t>(príloha č. 4)</a:t>
            </a:r>
            <a:endParaRPr b="0" lang="en-US" sz="1600" spc="-1" strike="noStrike">
              <a:latin typeface="Arial"/>
            </a:endParaRPr>
          </a:p>
          <a:p>
            <a:pPr>
              <a:lnSpc>
                <a:spcPct val="100000"/>
              </a:lnSpc>
            </a:pPr>
            <a:endParaRPr b="0" lang="en-US" sz="1600" spc="-1" strike="noStrike">
              <a:latin typeface="Arial"/>
            </a:endParaRPr>
          </a:p>
          <a:p>
            <a:pPr marL="343080" indent="-342720">
              <a:lnSpc>
                <a:spcPct val="100000"/>
              </a:lnSpc>
              <a:buClr>
                <a:srgbClr val="ffffff"/>
              </a:buClr>
              <a:buFont typeface="Wingdings" charset="2"/>
              <a:buChar char=""/>
            </a:pPr>
            <a:r>
              <a:rPr b="0" lang="en-US" sz="2000" spc="-1" strike="noStrike">
                <a:solidFill>
                  <a:srgbClr val="ffffff"/>
                </a:solidFill>
                <a:latin typeface="Calibri"/>
              </a:rPr>
              <a:t>Viaže sa na ňu viacero usmernení a dodatkov týkajúcich sa detailného riešenia výmeny obyvateľstva. </a:t>
            </a:r>
            <a:endParaRPr b="0" lang="en-US" sz="2000" spc="-1" strike="noStrike">
              <a:latin typeface="Arial"/>
            </a:endParaRPr>
          </a:p>
          <a:p>
            <a:pPr>
              <a:lnSpc>
                <a:spcPct val="100000"/>
              </a:lnSpc>
            </a:pPr>
            <a:endParaRPr b="0" lang="en-US" sz="2000" spc="-1" strike="noStrike">
              <a:latin typeface="Arial"/>
            </a:endParaRPr>
          </a:p>
          <a:p>
            <a:pPr marL="343080" indent="-342720">
              <a:lnSpc>
                <a:spcPct val="100000"/>
              </a:lnSpc>
              <a:buClr>
                <a:srgbClr val="ffffff"/>
              </a:buClr>
              <a:buFont typeface="Wingdings" charset="2"/>
              <a:buChar char=""/>
            </a:pPr>
            <a:r>
              <a:rPr b="0" lang="en-US" sz="2000" spc="-1" strike="noStrike">
                <a:solidFill>
                  <a:srgbClr val="ffffff"/>
                </a:solidFill>
                <a:latin typeface="Calibri"/>
              </a:rPr>
              <a:t>Zákon jasne definoval, ktorých občanov sa to týka</a:t>
            </a:r>
            <a:endParaRPr b="0" lang="en-US" sz="2000" spc="-1" strike="noStrike">
              <a:latin typeface="Arial"/>
            </a:endParaRPr>
          </a:p>
          <a:p>
            <a:pPr>
              <a:lnSpc>
                <a:spcPct val="100000"/>
              </a:lnSpc>
            </a:pPr>
            <a:endParaRPr b="0" lang="en-US" sz="2000" spc="-1" strike="noStrike">
              <a:latin typeface="Arial"/>
            </a:endParaRPr>
          </a:p>
          <a:p>
            <a:pPr marL="343080" indent="-342720">
              <a:lnSpc>
                <a:spcPct val="100000"/>
              </a:lnSpc>
              <a:buClr>
                <a:srgbClr val="ffffff"/>
              </a:buClr>
              <a:buFont typeface="Wingdings" charset="2"/>
              <a:buChar char=""/>
            </a:pPr>
            <a:r>
              <a:rPr b="0" lang="en-US" sz="2000" spc="-1" strike="noStrike">
                <a:solidFill>
                  <a:srgbClr val="ffffff"/>
                </a:solidFill>
                <a:latin typeface="Calibri"/>
              </a:rPr>
              <a:t>Výkon Dohody riešil zákon č. </a:t>
            </a:r>
            <a:r>
              <a:rPr b="1" lang="en-US" sz="2000" spc="-1" strike="noStrike">
                <a:solidFill>
                  <a:srgbClr val="ffffff"/>
                </a:solidFill>
                <a:latin typeface="Calibri"/>
              </a:rPr>
              <a:t>148/1947 Zb.,  </a:t>
            </a:r>
            <a:r>
              <a:rPr b="0" lang="en-US" sz="2000" spc="-1" strike="noStrike">
                <a:solidFill>
                  <a:srgbClr val="ffffff"/>
                </a:solidFill>
                <a:latin typeface="Calibri"/>
              </a:rPr>
              <a:t>z 11. júla 1947 o opatreniach</a:t>
            </a:r>
            <a:r>
              <a:rPr b="1" lang="en-US" sz="2000" spc="-1" strike="noStrike">
                <a:solidFill>
                  <a:srgbClr val="ffffff"/>
                </a:solidFill>
                <a:latin typeface="Calibri"/>
              </a:rPr>
              <a:t> </a:t>
            </a:r>
            <a:r>
              <a:rPr b="0" lang="en-US" sz="2000" spc="-1" strike="noStrike">
                <a:solidFill>
                  <a:srgbClr val="ffffff"/>
                </a:solidFill>
                <a:latin typeface="Calibri"/>
              </a:rPr>
              <a:t>k „ provedení československo-maďarské dohody o výměně obyvatelstva“ </a:t>
            </a:r>
            <a:endParaRPr b="0" lang="en-US" sz="2000" spc="-1" strike="noStrike">
              <a:latin typeface="Arial"/>
            </a:endParaRPr>
          </a:p>
          <a:p>
            <a:pPr>
              <a:lnSpc>
                <a:spcPct val="100000"/>
              </a:lnSpc>
            </a:pPr>
            <a:endParaRPr b="0" lang="en-US" sz="2000" spc="-1" strike="noStrike">
              <a:latin typeface="Arial"/>
            </a:endParaRPr>
          </a:p>
          <a:p>
            <a:pPr algn="r">
              <a:lnSpc>
                <a:spcPct val="100000"/>
              </a:lnSpc>
            </a:pPr>
            <a:r>
              <a:rPr b="0" i="1" lang="en-US" sz="1600" spc="-1" strike="noStrike">
                <a:solidFill>
                  <a:srgbClr val="ffffff"/>
                </a:solidFill>
                <a:latin typeface="Calibri"/>
              </a:rPr>
              <a:t>( príloha č. 5) </a:t>
            </a:r>
            <a:endParaRPr b="0" lang="en-US" sz="1600" spc="-1" strike="noStrike">
              <a:latin typeface="Arial"/>
            </a:endParaRPr>
          </a:p>
          <a:p>
            <a:pPr>
              <a:lnSpc>
                <a:spcPct val="100000"/>
              </a:lnSpc>
            </a:pPr>
            <a:endParaRPr b="0" lang="en-US" sz="1600" spc="-1" strike="noStrike">
              <a:latin typeface="Arial"/>
            </a:endParaRPr>
          </a:p>
          <a:p>
            <a:pPr>
              <a:lnSpc>
                <a:spcPct val="100000"/>
              </a:lnSpc>
            </a:pPr>
            <a:endParaRPr b="0" lang="en-US" sz="1600" spc="-1" strike="noStrike">
              <a:latin typeface="Arial"/>
            </a:endParaRPr>
          </a:p>
          <a:p>
            <a:pPr>
              <a:lnSpc>
                <a:spcPct val="100000"/>
              </a:lnSpc>
            </a:pPr>
            <a:endParaRPr b="0" lang="en-US" sz="16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899640" y="980640"/>
            <a:ext cx="7344360" cy="6276240"/>
          </a:xfrm>
          <a:prstGeom prst="rect">
            <a:avLst/>
          </a:prstGeom>
          <a:noFill/>
          <a:ln>
            <a:noFill/>
          </a:ln>
        </p:spPr>
        <p:style>
          <a:lnRef idx="0"/>
          <a:fillRef idx="0"/>
          <a:effectRef idx="0"/>
          <a:fontRef idx="minor"/>
        </p:style>
        <p:txBody>
          <a:bodyPr lIns="90000" rIns="90000" tIns="45000" bIns="45000"/>
          <a:p>
            <a:pPr>
              <a:lnSpc>
                <a:spcPct val="100000"/>
              </a:lnSpc>
            </a:pPr>
            <a:endParaRPr b="0" lang="en-US" sz="1800" spc="-1" strike="noStrike">
              <a:latin typeface="Arial"/>
            </a:endParaRPr>
          </a:p>
          <a:p>
            <a:pPr marL="285840" indent="-285480">
              <a:lnSpc>
                <a:spcPct val="100000"/>
              </a:lnSpc>
              <a:buClr>
                <a:srgbClr val="ffffff"/>
              </a:buClr>
              <a:buFont typeface="Wingdings" charset="2"/>
              <a:buChar char=""/>
            </a:pPr>
            <a:r>
              <a:rPr b="0" lang="en-US" sz="1800" spc="-1" strike="noStrike">
                <a:solidFill>
                  <a:srgbClr val="ffffff"/>
                </a:solidFill>
                <a:latin typeface="Calibri"/>
              </a:rPr>
              <a:t>Občania, ktorí odovzdali majetok na území SR dostávajú adekvátnu náhradu v Maďarsku. </a:t>
            </a:r>
            <a:endParaRPr b="0" lang="en-US" sz="1800" spc="-1" strike="noStrike">
              <a:latin typeface="Arial"/>
            </a:endParaRPr>
          </a:p>
          <a:p>
            <a:pPr marL="285840" indent="-285480">
              <a:lnSpc>
                <a:spcPct val="100000"/>
              </a:lnSpc>
              <a:buClr>
                <a:srgbClr val="ffffff"/>
              </a:buClr>
              <a:buFont typeface="Wingdings" charset="2"/>
              <a:buChar char=""/>
            </a:pPr>
            <a:r>
              <a:rPr b="0" lang="en-US" sz="1800" spc="-1" strike="noStrike">
                <a:solidFill>
                  <a:srgbClr val="ffffff"/>
                </a:solidFill>
                <a:latin typeface="Calibri"/>
              </a:rPr>
              <a:t>Vytvorili sa  zoznamy obyvateľstva, ktorí spadali do tejto dohody (mnohí spadali aj pod Dekrét č. 108/1945) </a:t>
            </a:r>
            <a:endParaRPr b="0" lang="en-US" sz="1800" spc="-1" strike="noStrike">
              <a:latin typeface="Arial"/>
            </a:endParaRPr>
          </a:p>
          <a:p>
            <a:pPr marL="285840" indent="-285480">
              <a:lnSpc>
                <a:spcPct val="100000"/>
              </a:lnSpc>
              <a:buClr>
                <a:srgbClr val="ffffff"/>
              </a:buClr>
              <a:buFont typeface="Wingdings" charset="2"/>
              <a:buChar char=""/>
            </a:pPr>
            <a:r>
              <a:rPr b="0" lang="en-US" sz="1800" spc="-1" strike="noStrike">
                <a:solidFill>
                  <a:srgbClr val="ffffff"/>
                </a:solidFill>
                <a:latin typeface="Calibri"/>
              </a:rPr>
              <a:t>Vytvorili sa  zoznamy transportovaných obyvateľov (tých, ktorí boli deportovaní kolektívne. </a:t>
            </a:r>
            <a:endParaRPr b="0" lang="en-US" sz="1800" spc="-1" strike="noStrike">
              <a:latin typeface="Arial"/>
            </a:endParaRPr>
          </a:p>
          <a:p>
            <a:pPr lvl="1" marL="743040" indent="-285480">
              <a:lnSpc>
                <a:spcPct val="100000"/>
              </a:lnSpc>
              <a:buClr>
                <a:srgbClr val="ffffff"/>
              </a:buClr>
              <a:buFont typeface="Arial"/>
              <a:buChar char="•"/>
            </a:pPr>
            <a:r>
              <a:rPr b="0" lang="en-US" sz="1800" spc="-1" strike="noStrike">
                <a:solidFill>
                  <a:srgbClr val="ffffff"/>
                </a:solidFill>
                <a:latin typeface="Calibri"/>
              </a:rPr>
              <a:t>Mnohí odišli pred účinnosťou tejto Dohody, ale predmet Dohody sa vzťahoval na nich. </a:t>
            </a:r>
            <a:endParaRPr b="0" lang="en-US" sz="1800" spc="-1" strike="noStrike">
              <a:latin typeface="Arial"/>
            </a:endParaRPr>
          </a:p>
          <a:p>
            <a:pPr lvl="1" marL="743040" indent="-285480">
              <a:lnSpc>
                <a:spcPct val="100000"/>
              </a:lnSpc>
              <a:buClr>
                <a:srgbClr val="ffffff"/>
              </a:buClr>
              <a:buFont typeface="Arial"/>
              <a:buChar char="•"/>
            </a:pPr>
            <a:r>
              <a:rPr b="0" lang="en-US" sz="1800" spc="-1" strike="noStrike">
                <a:solidFill>
                  <a:srgbClr val="ffffff"/>
                </a:solidFill>
                <a:latin typeface="Calibri"/>
              </a:rPr>
              <a:t>Mnohí opúšťali republiku individuá1lne a nenachádzali sa v transportných zoznamoch, len v zoznamoch obyvateľstva spadajúceho pod Dohodu. </a:t>
            </a:r>
            <a:endParaRPr b="0" lang="en-US" sz="1800" spc="-1" strike="noStrike">
              <a:latin typeface="Arial"/>
            </a:endParaRPr>
          </a:p>
          <a:p>
            <a:pPr lvl="1" marL="743040" indent="-285480">
              <a:lnSpc>
                <a:spcPct val="100000"/>
              </a:lnSpc>
              <a:buClr>
                <a:srgbClr val="ffffff"/>
              </a:buClr>
              <a:buFont typeface="Arial"/>
              <a:buChar char="•"/>
            </a:pPr>
            <a:r>
              <a:rPr b="0" lang="en-US" sz="1800" spc="-1" strike="noStrike">
                <a:solidFill>
                  <a:srgbClr val="ffffff"/>
                </a:solidFill>
                <a:latin typeface="Calibri"/>
              </a:rPr>
              <a:t>Boli robené tzv. odovzdávajúce protokoly majetku – nie všetci vysťahovaní urobili tieto protokoly. </a:t>
            </a:r>
            <a:endParaRPr b="0" lang="en-US" sz="1800" spc="-1" strike="noStrike">
              <a:latin typeface="Arial"/>
            </a:endParaRPr>
          </a:p>
          <a:p>
            <a:pPr lvl="1" marL="285840" indent="-285480">
              <a:lnSpc>
                <a:spcPct val="100000"/>
              </a:lnSpc>
              <a:buClr>
                <a:srgbClr val="ffffff"/>
              </a:buClr>
              <a:buFont typeface="Wingdings" charset="2"/>
              <a:buChar char=""/>
            </a:pPr>
            <a:r>
              <a:rPr b="1" lang="en-US" sz="1800" spc="-1" strike="noStrike">
                <a:solidFill>
                  <a:srgbClr val="ffffff"/>
                </a:solidFill>
                <a:latin typeface="Calibri"/>
              </a:rPr>
              <a:t>Komplexnú dokumentáciu o obyvateľoch spadajúcich pod výmenu a teda príchode do Maďarska z Československa – je v štátnom archíve Maďarskej republiky. </a:t>
            </a:r>
            <a:endParaRPr b="0" lang="en-US" sz="1800" spc="-1" strike="noStrike">
              <a:latin typeface="Arial"/>
            </a:endParaRPr>
          </a:p>
          <a:p>
            <a:pPr lvl="1" marL="285840" indent="-285480" algn="just">
              <a:lnSpc>
                <a:spcPct val="100000"/>
              </a:lnSpc>
              <a:buClr>
                <a:srgbClr val="ffffff"/>
              </a:buClr>
              <a:buFont typeface="Wingdings" charset="2"/>
              <a:buChar char=""/>
            </a:pPr>
            <a:r>
              <a:rPr b="0" lang="en-US" sz="1800" spc="-1" strike="noStrike">
                <a:solidFill>
                  <a:srgbClr val="ffffff"/>
                </a:solidFill>
                <a:latin typeface="Calibri"/>
              </a:rPr>
              <a:t>Ako vznikala a bola plnená Dohoda o výmene obyvateľstva prináša štúdia Parížska konferencia 1946 </a:t>
            </a:r>
            <a:r>
              <a:rPr b="0" lang="en-US" sz="1800" spc="-1" strike="noStrike">
                <a:solidFill>
                  <a:srgbClr val="ffffff"/>
                </a:solidFill>
                <a:latin typeface="Calibri"/>
              </a:rPr>
              <a:t>	</a:t>
            </a:r>
            <a:r>
              <a:rPr b="0" lang="en-US" sz="1800" spc="-1" strike="noStrike">
                <a:solidFill>
                  <a:srgbClr val="ffffff"/>
                </a:solidFill>
                <a:latin typeface="Calibri"/>
              </a:rPr>
              <a:t>	</a:t>
            </a:r>
            <a:r>
              <a:rPr b="0" lang="en-US" sz="1800" spc="-1" strike="noStrike">
                <a:solidFill>
                  <a:srgbClr val="ffffff"/>
                </a:solidFill>
                <a:latin typeface="Calibri"/>
              </a:rPr>
              <a:t>	</a:t>
            </a:r>
            <a:r>
              <a:rPr b="0" lang="en-US" sz="1800" spc="-1" strike="noStrike">
                <a:solidFill>
                  <a:srgbClr val="ffffff"/>
                </a:solidFill>
                <a:latin typeface="Calibri"/>
              </a:rPr>
              <a:t>	</a:t>
            </a:r>
            <a:endParaRPr b="0" lang="en-US" sz="1800" spc="-1" strike="noStrike">
              <a:latin typeface="Arial"/>
            </a:endParaRPr>
          </a:p>
          <a:p>
            <a:pPr algn="r">
              <a:lnSpc>
                <a:spcPct val="100000"/>
              </a:lnSpc>
            </a:pPr>
            <a:r>
              <a:rPr b="0" i="1" lang="en-US" sz="1600" spc="-1" strike="noStrike">
                <a:solidFill>
                  <a:srgbClr val="ffffff"/>
                </a:solidFill>
                <a:latin typeface="Calibri"/>
              </a:rPr>
              <a:t>(príloha č. 5)</a:t>
            </a:r>
            <a:endParaRPr b="0" lang="en-US" sz="1600" spc="-1" strike="noStrike">
              <a:latin typeface="Arial"/>
            </a:endParaRPr>
          </a:p>
          <a:p>
            <a:pPr>
              <a:lnSpc>
                <a:spcPct val="100000"/>
              </a:lnSpc>
            </a:pPr>
            <a:endParaRPr b="0" lang="en-US" sz="1600" spc="-1" strike="noStrike">
              <a:latin typeface="Arial"/>
            </a:endParaRPr>
          </a:p>
          <a:p>
            <a:pPr>
              <a:lnSpc>
                <a:spcPct val="100000"/>
              </a:lnSpc>
            </a:pPr>
            <a:endParaRPr b="0" lang="en-US" sz="1600" spc="-1" strike="noStrike">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899640" y="980640"/>
            <a:ext cx="7344360" cy="6826680"/>
          </a:xfrm>
          <a:prstGeom prst="rect">
            <a:avLst/>
          </a:prstGeom>
          <a:noFill/>
          <a:ln>
            <a:noFill/>
          </a:ln>
        </p:spPr>
        <p:style>
          <a:lnRef idx="0"/>
          <a:fillRef idx="0"/>
          <a:effectRef idx="0"/>
          <a:fontRef idx="minor"/>
        </p:style>
        <p:txBody>
          <a:bodyPr lIns="90000" rIns="90000" tIns="45000" bIns="45000"/>
          <a:p>
            <a:pPr marL="285840" indent="-285480">
              <a:lnSpc>
                <a:spcPct val="100000"/>
              </a:lnSpc>
              <a:buClr>
                <a:srgbClr val="ffffff"/>
              </a:buClr>
              <a:buFont typeface="Wingdings" charset="2"/>
              <a:buChar char=""/>
            </a:pPr>
            <a:r>
              <a:rPr b="1" lang="en-US" sz="2000" spc="-1" strike="noStrike">
                <a:solidFill>
                  <a:srgbClr val="ffffff"/>
                </a:solidFill>
                <a:latin typeface="Calibri"/>
              </a:rPr>
              <a:t>Proces výmeny obyvateľstva a posudzovania niektorých žiadostí o reslovakizáciu bol zdĺhavý a boli k nemu vydané mnohé usmerňujúce zákonné opatrenia</a:t>
            </a:r>
            <a:r>
              <a:rPr b="0" lang="en-US" sz="2000" spc="-1" strike="noStrike">
                <a:solidFill>
                  <a:srgbClr val="ffffff"/>
                </a:solidFill>
                <a:latin typeface="Calibri"/>
              </a:rPr>
              <a:t>.</a:t>
            </a:r>
            <a:endParaRPr b="0" lang="en-US" sz="2000" spc="-1" strike="noStrike">
              <a:latin typeface="Arial"/>
            </a:endParaRPr>
          </a:p>
          <a:p>
            <a:pPr>
              <a:lnSpc>
                <a:spcPct val="100000"/>
              </a:lnSpc>
            </a:pPr>
            <a:r>
              <a:rPr b="0" lang="en-US" sz="2000" spc="-1" strike="noStrike">
                <a:solidFill>
                  <a:srgbClr val="ffffff"/>
                </a:solidFill>
                <a:latin typeface="Calibri"/>
              </a:rPr>
              <a:t>	</a:t>
            </a:r>
            <a:r>
              <a:rPr b="0" i="1" lang="en-US" sz="1800" spc="-1" strike="noStrike">
                <a:solidFill>
                  <a:srgbClr val="ffffff"/>
                </a:solidFill>
                <a:latin typeface="Calibri"/>
              </a:rPr>
              <a:t>(Ku ktorým konkrétnym zákonným predpisom sa vzťahovala výmena maďarského obyvateľstva a ich odsun do Maďarska, ako aj konfiškácia ich majetku – je v dokumente Povereníctva financií  č. 044/1959-53 taj. Z 11. 3. 1959)</a:t>
            </a:r>
            <a:endParaRPr b="0" lang="en-US" sz="1800" spc="-1" strike="noStrike">
              <a:latin typeface="Arial"/>
            </a:endParaRPr>
          </a:p>
          <a:p>
            <a:pPr algn="r">
              <a:lnSpc>
                <a:spcPct val="100000"/>
              </a:lnSpc>
            </a:pPr>
            <a:r>
              <a:rPr b="0" i="1" lang="en-US" sz="1600" spc="-1" strike="noStrike">
                <a:solidFill>
                  <a:srgbClr val="ffffff"/>
                </a:solidFill>
                <a:latin typeface="Calibri"/>
              </a:rPr>
              <a:t>príloha č. 6.</a:t>
            </a:r>
            <a:endParaRPr b="0" lang="en-US" sz="1600" spc="-1" strike="noStrike">
              <a:latin typeface="Arial"/>
            </a:endParaRPr>
          </a:p>
          <a:p>
            <a:pPr algn="r">
              <a:lnSpc>
                <a:spcPct val="100000"/>
              </a:lnSpc>
            </a:pPr>
            <a:endParaRPr b="0" lang="en-US" sz="1600" spc="-1" strike="noStrike">
              <a:latin typeface="Arial"/>
            </a:endParaRPr>
          </a:p>
          <a:p>
            <a:pPr marL="285840" indent="-285480">
              <a:lnSpc>
                <a:spcPct val="100000"/>
              </a:lnSpc>
              <a:buClr>
                <a:srgbClr val="ffffff"/>
              </a:buClr>
              <a:buFont typeface="Wingdings" charset="2"/>
              <a:buChar char=""/>
            </a:pPr>
            <a:r>
              <a:rPr b="1" lang="en-US" sz="2000" spc="-1" strike="noStrike">
                <a:solidFill>
                  <a:srgbClr val="ffffff"/>
                </a:solidFill>
                <a:latin typeface="Calibri"/>
              </a:rPr>
              <a:t>Občan, spadajúci pod Dohodu, ktorý sa chcel vrátiť na Slovensko sa mohol vrátiť len so súhlasom Maďarska, ale musel odovzdať majetok čo dostal v Maďarsku a stratil nárok na majetok zanechaný na Slovensku</a:t>
            </a:r>
            <a:endParaRPr b="0" lang="en-US" sz="2000" spc="-1" strike="noStrike">
              <a:latin typeface="Arial"/>
            </a:endParaRPr>
          </a:p>
          <a:p>
            <a:pPr>
              <a:lnSpc>
                <a:spcPct val="100000"/>
              </a:lnSpc>
            </a:pPr>
            <a:endParaRPr b="0" lang="en-US" sz="2000" spc="-1" strike="noStrike">
              <a:latin typeface="Arial"/>
            </a:endParaRPr>
          </a:p>
          <a:p>
            <a:pPr marL="343080" indent="-342720">
              <a:lnSpc>
                <a:spcPct val="100000"/>
              </a:lnSpc>
              <a:buClr>
                <a:srgbClr val="ffffff"/>
              </a:buClr>
              <a:buFont typeface="Wingdings" charset="2"/>
              <a:buChar char=""/>
            </a:pPr>
            <a:r>
              <a:rPr b="1" lang="en-US" sz="2000" spc="-1" strike="noStrike">
                <a:solidFill>
                  <a:srgbClr val="ffffff"/>
                </a:solidFill>
                <a:latin typeface="Calibri"/>
              </a:rPr>
              <a:t>Občania, ktorí spadali pod Dekrét 108/1945 a Nariadenie č. 104/1945 a boli dekonfiškovaní, nie všetci mali  nárok na vrátenia majetku, najmä nie poľnohospodárskej pôdy </a:t>
            </a:r>
            <a:r>
              <a:rPr b="1" lang="en-US" sz="2000" spc="-1" strike="noStrike">
                <a:solidFill>
                  <a:srgbClr val="ffffff"/>
                </a:solidFill>
                <a:latin typeface="Calibri"/>
              </a:rPr>
              <a:t>	</a:t>
            </a:r>
            <a:r>
              <a:rPr b="1" lang="en-US" sz="2000" spc="-1" strike="noStrike">
                <a:solidFill>
                  <a:srgbClr val="ffffff"/>
                </a:solidFill>
                <a:latin typeface="Calibri"/>
              </a:rPr>
              <a:t>	</a:t>
            </a:r>
            <a:r>
              <a:rPr b="1" lang="en-US" sz="2000" spc="-1" strike="noStrike">
                <a:solidFill>
                  <a:srgbClr val="ffffff"/>
                </a:solidFill>
                <a:latin typeface="Calibri"/>
              </a:rPr>
              <a:t>	</a:t>
            </a:r>
            <a:r>
              <a:rPr b="0" lang="en-US" sz="2000" spc="-1" strike="noStrike">
                <a:solidFill>
                  <a:srgbClr val="ffffff"/>
                </a:solidFill>
                <a:latin typeface="Calibri"/>
              </a:rPr>
              <a:t>                   </a:t>
            </a:r>
            <a:r>
              <a:rPr b="0" lang="en-US" sz="1800" spc="-1" strike="noStrike">
                <a:solidFill>
                  <a:srgbClr val="ffffff"/>
                </a:solidFill>
                <a:latin typeface="Calibri"/>
              </a:rPr>
              <a:t>(upravovali to samostatné zákonné predpisy</a:t>
            </a:r>
            <a:r>
              <a:rPr b="0" lang="en-US" sz="2000" spc="-1" strike="noStrike">
                <a:solidFill>
                  <a:srgbClr val="ffffff"/>
                </a:solidFill>
                <a:latin typeface="Calibri"/>
              </a:rPr>
              <a:t>)</a:t>
            </a: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899640" y="980640"/>
            <a:ext cx="7344360" cy="5212080"/>
          </a:xfrm>
          <a:prstGeom prst="rect">
            <a:avLst/>
          </a:prstGeom>
          <a:noFill/>
          <a:ln>
            <a:noFill/>
          </a:ln>
        </p:spPr>
        <p:style>
          <a:lnRef idx="0"/>
          <a:fillRef idx="0"/>
          <a:effectRef idx="0"/>
          <a:fontRef idx="minor"/>
        </p:style>
        <p:txBody>
          <a:bodyPr lIns="90000" rIns="90000" tIns="45000" bIns="45000"/>
          <a:p>
            <a:pPr marL="285840" indent="-285480">
              <a:lnSpc>
                <a:spcPct val="100000"/>
              </a:lnSpc>
              <a:buClr>
                <a:srgbClr val="ffffff"/>
              </a:buClr>
              <a:buFont typeface="Wingdings" charset="2"/>
              <a:buChar char=""/>
            </a:pPr>
            <a:r>
              <a:rPr b="1" lang="en-US" sz="2000" spc="-1" strike="noStrike">
                <a:solidFill>
                  <a:srgbClr val="ffffff"/>
                </a:solidFill>
                <a:latin typeface="Calibri"/>
              </a:rPr>
              <a:t>Niektoré podmienky pre dekonfiškáciu, či výňatie zo zoznamu osôb určených pre výmenu obyvateľstva:</a:t>
            </a:r>
            <a:endParaRPr b="0" lang="en-US" sz="2000" spc="-1" strike="noStrike">
              <a:latin typeface="Arial"/>
            </a:endParaRPr>
          </a:p>
          <a:p>
            <a:pPr>
              <a:lnSpc>
                <a:spcPct val="100000"/>
              </a:lnSpc>
            </a:pPr>
            <a:endParaRPr b="0" lang="en-US" sz="2000" spc="-1" strike="noStrike">
              <a:latin typeface="Arial"/>
            </a:endParaRPr>
          </a:p>
          <a:p>
            <a:pPr lvl="1" marL="800280" indent="-342720">
              <a:lnSpc>
                <a:spcPct val="100000"/>
              </a:lnSpc>
              <a:buClr>
                <a:srgbClr val="ffffff"/>
              </a:buClr>
              <a:buFont typeface="Arial"/>
              <a:buChar char="•"/>
            </a:pPr>
            <a:r>
              <a:rPr b="0" lang="en-US" sz="2000" spc="-1" strike="noStrike">
                <a:solidFill>
                  <a:srgbClr val="ffffff"/>
                </a:solidFill>
                <a:latin typeface="Calibri"/>
              </a:rPr>
              <a:t>Prijatie československého štátneho občianstava</a:t>
            </a:r>
            <a:endParaRPr b="0" lang="en-US" sz="2000" spc="-1" strike="noStrike">
              <a:latin typeface="Arial"/>
            </a:endParaRPr>
          </a:p>
          <a:p>
            <a:pPr lvl="1" marL="800280" indent="-342720">
              <a:lnSpc>
                <a:spcPct val="100000"/>
              </a:lnSpc>
              <a:buClr>
                <a:srgbClr val="ffffff"/>
              </a:buClr>
              <a:buFont typeface="Arial"/>
              <a:buChar char="•"/>
            </a:pPr>
            <a:r>
              <a:rPr b="0" lang="en-US" sz="2000" spc="-1" strike="noStrike">
                <a:solidFill>
                  <a:srgbClr val="ffffff"/>
                </a:solidFill>
                <a:latin typeface="Calibri"/>
              </a:rPr>
              <a:t>Vykonanie štátnej skúšky zo slovenského jazyka</a:t>
            </a:r>
            <a:endParaRPr b="0" lang="en-US" sz="2000" spc="-1" strike="noStrike">
              <a:latin typeface="Arial"/>
            </a:endParaRPr>
          </a:p>
          <a:p>
            <a:pPr lvl="1" marL="800280" indent="-342720">
              <a:lnSpc>
                <a:spcPct val="100000"/>
              </a:lnSpc>
              <a:buClr>
                <a:srgbClr val="ffffff"/>
              </a:buClr>
              <a:buFont typeface="Arial"/>
              <a:buChar char="•"/>
            </a:pPr>
            <a:r>
              <a:rPr b="0" lang="en-US" sz="2000" spc="-1" strike="noStrike">
                <a:solidFill>
                  <a:srgbClr val="ffffff"/>
                </a:solidFill>
                <a:latin typeface="Calibri"/>
              </a:rPr>
              <a:t>Preukázanie loajality s Československým štátom počas predvojnových, vojnových i pojovnových rokov </a:t>
            </a:r>
            <a:endParaRPr b="0" lang="en-US" sz="2000" spc="-1" strike="noStrike">
              <a:latin typeface="Arial"/>
            </a:endParaRPr>
          </a:p>
          <a:p>
            <a:pPr lvl="1" marL="800280" indent="-342720">
              <a:lnSpc>
                <a:spcPct val="100000"/>
              </a:lnSpc>
              <a:buClr>
                <a:srgbClr val="ffffff"/>
              </a:buClr>
              <a:buFont typeface="Arial"/>
              <a:buChar char="•"/>
            </a:pPr>
            <a:r>
              <a:rPr b="0" lang="en-US" sz="2000" spc="-1" strike="noStrike">
                <a:solidFill>
                  <a:srgbClr val="ffffff"/>
                </a:solidFill>
                <a:latin typeface="Calibri"/>
              </a:rPr>
              <a:t>Preukázanie boja proti fašizmu a politickému zriadeniu počas vojnových rokov</a:t>
            </a:r>
            <a:endParaRPr b="0" lang="en-US" sz="2000" spc="-1" strike="noStrike">
              <a:latin typeface="Arial"/>
            </a:endParaRPr>
          </a:p>
          <a:p>
            <a:pPr lvl="1" marL="800280" indent="-342720">
              <a:lnSpc>
                <a:spcPct val="100000"/>
              </a:lnSpc>
              <a:buClr>
                <a:srgbClr val="ffffff"/>
              </a:buClr>
              <a:buFont typeface="Arial"/>
              <a:buChar char="•"/>
            </a:pPr>
            <a:r>
              <a:rPr b="0" lang="en-US" sz="2000" spc="-1" strike="noStrike">
                <a:solidFill>
                  <a:srgbClr val="ffffff"/>
                </a:solidFill>
                <a:latin typeface="Calibri"/>
              </a:rPr>
              <a:t>Patrí medzi osoby, ktoré sú zákonom vyňaté spod konfiškácie</a:t>
            </a:r>
            <a:endParaRPr b="0" lang="en-US" sz="2000" spc="-1" strike="noStrike">
              <a:latin typeface="Arial"/>
            </a:endParaRPr>
          </a:p>
          <a:p>
            <a:pPr lvl="1" marL="800280" indent="-342720">
              <a:lnSpc>
                <a:spcPct val="100000"/>
              </a:lnSpc>
              <a:buClr>
                <a:srgbClr val="ffffff"/>
              </a:buClr>
              <a:buFont typeface="Arial"/>
              <a:buChar char="•"/>
            </a:pPr>
            <a:r>
              <a:rPr b="0" lang="en-US" sz="2000" spc="-1" strike="noStrike">
                <a:solidFill>
                  <a:srgbClr val="ffffff"/>
                </a:solidFill>
                <a:latin typeface="Calibri"/>
              </a:rPr>
              <a:t>Nie je osobou, ktorá spáchala trestný čin, za ktorý bola právoplatne odsúcená</a:t>
            </a:r>
            <a:endParaRPr b="0" lang="en-US" sz="2000" spc="-1" strike="noStrike">
              <a:latin typeface="Arial"/>
            </a:endParaRPr>
          </a:p>
          <a:p>
            <a:pPr>
              <a:lnSpc>
                <a:spcPct val="100000"/>
              </a:lnSpc>
            </a:pPr>
            <a:endParaRPr b="0" lang="en-US" sz="2000" spc="-1" strike="noStrike">
              <a:latin typeface="Arial"/>
            </a:endParaRPr>
          </a:p>
          <a:p>
            <a:pPr>
              <a:lnSpc>
                <a:spcPct val="100000"/>
              </a:lnSpc>
            </a:pPr>
            <a:endParaRPr b="0" lang="en-US" sz="2000" spc="-1" strike="noStrike">
              <a:latin typeface="Arial"/>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LibreOffice_project/00m0$Build-3</Application>
  <Words>2195</Words>
  <Paragraphs>306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2022-05-24T19:23:04Z</dcterms:created>
  <dc:creator/>
  <dc:description/>
  <dc:language>en-US</dc:language>
  <cp:lastModifiedBy/>
  <dcterms:modified xsi:type="dcterms:W3CDTF">2022-05-24T19:23:14Z</dcterms:modified>
  <cp:revision>2</cp:revision>
  <dc:subject/>
  <dc:title>Benešove dekréty</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Prezentácia na obrazovke (4:3)</vt:lpwstr>
  </property>
  <property fmtid="{D5CDD505-2E9C-101B-9397-08002B2CF9AE}" pid="9" name="ScaleCrop">
    <vt:bool>0</vt:bool>
  </property>
  <property fmtid="{D5CDD505-2E9C-101B-9397-08002B2CF9AE}" pid="10" name="ShareDoc">
    <vt:bool>0</vt:bool>
  </property>
  <property fmtid="{D5CDD505-2E9C-101B-9397-08002B2CF9AE}" pid="11" name="Slides">
    <vt:i4>29</vt:i4>
  </property>
</Properties>
</file>