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8" r:id="rId4"/>
    <p:sldId id="258" r:id="rId5"/>
    <p:sldId id="271" r:id="rId6"/>
    <p:sldId id="259" r:id="rId7"/>
    <p:sldId id="272" r:id="rId8"/>
    <p:sldId id="260" r:id="rId9"/>
    <p:sldId id="270" r:id="rId10"/>
    <p:sldId id="269" r:id="rId11"/>
    <p:sldId id="261" r:id="rId12"/>
    <p:sldId id="262" r:id="rId13"/>
    <p:sldId id="273" r:id="rId14"/>
    <p:sldId id="263" r:id="rId15"/>
    <p:sldId id="274" r:id="rId16"/>
    <p:sldId id="264" r:id="rId17"/>
    <p:sldId id="266" r:id="rId18"/>
    <p:sldId id="265" r:id="rId19"/>
    <p:sldId id="267" r:id="rId20"/>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718"/>
    <a:srgbClr val="A32638"/>
    <a:srgbClr val="E1B9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snapToGrid="0">
      <p:cViewPr varScale="1">
        <p:scale>
          <a:sx n="116" d="100"/>
          <a:sy n="116" d="100"/>
        </p:scale>
        <p:origin x="22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sk-SK"/>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Upravte štýl predlohy podnadpisov</a:t>
            </a:r>
            <a:endParaRPr lang="sk-SK"/>
          </a:p>
        </p:txBody>
      </p:sp>
      <p:sp>
        <p:nvSpPr>
          <p:cNvPr id="4" name="Zástupný symbol dátumu 3"/>
          <p:cNvSpPr>
            <a:spLocks noGrp="1"/>
          </p:cNvSpPr>
          <p:nvPr>
            <p:ph type="dt" sz="half" idx="10"/>
          </p:nvPr>
        </p:nvSpPr>
        <p:spPr/>
        <p:txBody>
          <a:bodyPr/>
          <a:lstStyle/>
          <a:p>
            <a:fld id="{BE1143B4-0408-402E-B59F-3EC258A88616}" type="datetimeFigureOut">
              <a:rPr lang="sk-SK" smtClean="0"/>
              <a:t>11. 2. 2022</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5B57EE0B-BE18-4A3E-B3C5-7659D48EB34D}" type="slidenum">
              <a:rPr lang="sk-SK" smtClean="0"/>
              <a:t>‹#›</a:t>
            </a:fld>
            <a:endParaRPr lang="sk-SK"/>
          </a:p>
        </p:txBody>
      </p:sp>
    </p:spTree>
    <p:extLst>
      <p:ext uri="{BB962C8B-B14F-4D97-AF65-F5344CB8AC3E}">
        <p14:creationId xmlns:p14="http://schemas.microsoft.com/office/powerpoint/2010/main" val="1391509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BE1143B4-0408-402E-B59F-3EC258A88616}" type="datetimeFigureOut">
              <a:rPr lang="sk-SK" smtClean="0"/>
              <a:t>11. 2. 2022</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5B57EE0B-BE18-4A3E-B3C5-7659D48EB34D}" type="slidenum">
              <a:rPr lang="sk-SK" smtClean="0"/>
              <a:t>‹#›</a:t>
            </a:fld>
            <a:endParaRPr lang="sk-SK"/>
          </a:p>
        </p:txBody>
      </p:sp>
    </p:spTree>
    <p:extLst>
      <p:ext uri="{BB962C8B-B14F-4D97-AF65-F5344CB8AC3E}">
        <p14:creationId xmlns:p14="http://schemas.microsoft.com/office/powerpoint/2010/main" val="1417884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sk-SK"/>
          </a:p>
        </p:txBody>
      </p:sp>
      <p:sp>
        <p:nvSpPr>
          <p:cNvPr id="3" name="Zástupný symbol zvislého textu 2"/>
          <p:cNvSpPr>
            <a:spLocks noGrp="1"/>
          </p:cNvSpPr>
          <p:nvPr>
            <p:ph type="body" orient="vert" idx="1"/>
          </p:nvPr>
        </p:nvSpPr>
        <p:spPr>
          <a:xfrm>
            <a:off x="838200" y="365125"/>
            <a:ext cx="7734300" cy="5811838"/>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BE1143B4-0408-402E-B59F-3EC258A88616}" type="datetimeFigureOut">
              <a:rPr lang="sk-SK" smtClean="0"/>
              <a:t>11. 2. 2022</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5B57EE0B-BE18-4A3E-B3C5-7659D48EB34D}" type="slidenum">
              <a:rPr lang="sk-SK" smtClean="0"/>
              <a:t>‹#›</a:t>
            </a:fld>
            <a:endParaRPr lang="sk-SK"/>
          </a:p>
        </p:txBody>
      </p:sp>
    </p:spTree>
    <p:extLst>
      <p:ext uri="{BB962C8B-B14F-4D97-AF65-F5344CB8AC3E}">
        <p14:creationId xmlns:p14="http://schemas.microsoft.com/office/powerpoint/2010/main" val="1203237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BE1143B4-0408-402E-B59F-3EC258A88616}" type="datetimeFigureOut">
              <a:rPr lang="sk-SK" smtClean="0"/>
              <a:t>11. 2. 2022</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5B57EE0B-BE18-4A3E-B3C5-7659D48EB34D}" type="slidenum">
              <a:rPr lang="sk-SK" smtClean="0"/>
              <a:t>‹#›</a:t>
            </a:fld>
            <a:endParaRPr lang="sk-SK"/>
          </a:p>
        </p:txBody>
      </p:sp>
    </p:spTree>
    <p:extLst>
      <p:ext uri="{BB962C8B-B14F-4D97-AF65-F5344CB8AC3E}">
        <p14:creationId xmlns:p14="http://schemas.microsoft.com/office/powerpoint/2010/main" val="2404677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sk-SK"/>
          </a:p>
        </p:txBody>
      </p:sp>
      <p:sp>
        <p:nvSpPr>
          <p:cNvPr id="3" name="Zástupný symbol tex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BE1143B4-0408-402E-B59F-3EC258A88616}" type="datetimeFigureOut">
              <a:rPr lang="sk-SK" smtClean="0"/>
              <a:t>11. 2. 2022</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5B57EE0B-BE18-4A3E-B3C5-7659D48EB34D}" type="slidenum">
              <a:rPr lang="sk-SK" smtClean="0"/>
              <a:t>‹#›</a:t>
            </a:fld>
            <a:endParaRPr lang="sk-SK"/>
          </a:p>
        </p:txBody>
      </p:sp>
    </p:spTree>
    <p:extLst>
      <p:ext uri="{BB962C8B-B14F-4D97-AF65-F5344CB8AC3E}">
        <p14:creationId xmlns:p14="http://schemas.microsoft.com/office/powerpoint/2010/main" val="2538588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sz="half" idx="1"/>
          </p:nvPr>
        </p:nvSpPr>
        <p:spPr>
          <a:xfrm>
            <a:off x="838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6172200" y="1825625"/>
            <a:ext cx="51816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BE1143B4-0408-402E-B59F-3EC258A88616}" type="datetimeFigureOut">
              <a:rPr lang="sk-SK" smtClean="0"/>
              <a:t>11. 2. 2022</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5B57EE0B-BE18-4A3E-B3C5-7659D48EB34D}" type="slidenum">
              <a:rPr lang="sk-SK" smtClean="0"/>
              <a:t>‹#›</a:t>
            </a:fld>
            <a:endParaRPr lang="sk-SK"/>
          </a:p>
        </p:txBody>
      </p:sp>
    </p:spTree>
    <p:extLst>
      <p:ext uri="{BB962C8B-B14F-4D97-AF65-F5344CB8AC3E}">
        <p14:creationId xmlns:p14="http://schemas.microsoft.com/office/powerpoint/2010/main" val="213614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sk-SK"/>
          </a:p>
        </p:txBody>
      </p:sp>
      <p:sp>
        <p:nvSpPr>
          <p:cNvPr id="3" name="Zástupný symbol tex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839788" y="2505075"/>
            <a:ext cx="5157787"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6172200" y="2505075"/>
            <a:ext cx="5183188"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BE1143B4-0408-402E-B59F-3EC258A88616}" type="datetimeFigureOut">
              <a:rPr lang="sk-SK" smtClean="0"/>
              <a:t>11. 2. 2022</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5B57EE0B-BE18-4A3E-B3C5-7659D48EB34D}" type="slidenum">
              <a:rPr lang="sk-SK" smtClean="0"/>
              <a:t>‹#›</a:t>
            </a:fld>
            <a:endParaRPr lang="sk-SK"/>
          </a:p>
        </p:txBody>
      </p:sp>
    </p:spTree>
    <p:extLst>
      <p:ext uri="{BB962C8B-B14F-4D97-AF65-F5344CB8AC3E}">
        <p14:creationId xmlns:p14="http://schemas.microsoft.com/office/powerpoint/2010/main" val="69159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dátumu 2"/>
          <p:cNvSpPr>
            <a:spLocks noGrp="1"/>
          </p:cNvSpPr>
          <p:nvPr>
            <p:ph type="dt" sz="half" idx="10"/>
          </p:nvPr>
        </p:nvSpPr>
        <p:spPr/>
        <p:txBody>
          <a:bodyPr/>
          <a:lstStyle/>
          <a:p>
            <a:fld id="{BE1143B4-0408-402E-B59F-3EC258A88616}" type="datetimeFigureOut">
              <a:rPr lang="sk-SK" smtClean="0"/>
              <a:t>11. 2. 2022</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5B57EE0B-BE18-4A3E-B3C5-7659D48EB34D}" type="slidenum">
              <a:rPr lang="sk-SK" smtClean="0"/>
              <a:t>‹#›</a:t>
            </a:fld>
            <a:endParaRPr lang="sk-SK"/>
          </a:p>
        </p:txBody>
      </p:sp>
    </p:spTree>
    <p:extLst>
      <p:ext uri="{BB962C8B-B14F-4D97-AF65-F5344CB8AC3E}">
        <p14:creationId xmlns:p14="http://schemas.microsoft.com/office/powerpoint/2010/main" val="1926377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BE1143B4-0408-402E-B59F-3EC258A88616}" type="datetimeFigureOut">
              <a:rPr lang="sk-SK" smtClean="0"/>
              <a:t>11. 2. 2022</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5B57EE0B-BE18-4A3E-B3C5-7659D48EB34D}" type="slidenum">
              <a:rPr lang="sk-SK" smtClean="0"/>
              <a:t>‹#›</a:t>
            </a:fld>
            <a:endParaRPr lang="sk-SK"/>
          </a:p>
        </p:txBody>
      </p:sp>
    </p:spTree>
    <p:extLst>
      <p:ext uri="{BB962C8B-B14F-4D97-AF65-F5344CB8AC3E}">
        <p14:creationId xmlns:p14="http://schemas.microsoft.com/office/powerpoint/2010/main" val="2023306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symbol obsah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BE1143B4-0408-402E-B59F-3EC258A88616}" type="datetimeFigureOut">
              <a:rPr lang="sk-SK" smtClean="0"/>
              <a:t>11. 2. 2022</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5B57EE0B-BE18-4A3E-B3C5-7659D48EB34D}" type="slidenum">
              <a:rPr lang="sk-SK" smtClean="0"/>
              <a:t>‹#›</a:t>
            </a:fld>
            <a:endParaRPr lang="sk-SK"/>
          </a:p>
        </p:txBody>
      </p:sp>
    </p:spTree>
    <p:extLst>
      <p:ext uri="{BB962C8B-B14F-4D97-AF65-F5344CB8AC3E}">
        <p14:creationId xmlns:p14="http://schemas.microsoft.com/office/powerpoint/2010/main" val="2031025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symbol obrázka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BE1143B4-0408-402E-B59F-3EC258A88616}" type="datetimeFigureOut">
              <a:rPr lang="sk-SK" smtClean="0"/>
              <a:t>11. 2. 2022</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5B57EE0B-BE18-4A3E-B3C5-7659D48EB34D}" type="slidenum">
              <a:rPr lang="sk-SK" smtClean="0"/>
              <a:t>‹#›</a:t>
            </a:fld>
            <a:endParaRPr lang="sk-SK"/>
          </a:p>
        </p:txBody>
      </p:sp>
    </p:spTree>
    <p:extLst>
      <p:ext uri="{BB962C8B-B14F-4D97-AF65-F5344CB8AC3E}">
        <p14:creationId xmlns:p14="http://schemas.microsoft.com/office/powerpoint/2010/main" val="147775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symbol tex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1143B4-0408-402E-B59F-3EC258A88616}" type="datetimeFigureOut">
              <a:rPr lang="sk-SK" smtClean="0"/>
              <a:t>11. 2. 2022</a:t>
            </a:fld>
            <a:endParaRPr lang="sk-SK"/>
          </a:p>
        </p:txBody>
      </p:sp>
      <p:sp>
        <p:nvSpPr>
          <p:cNvPr id="5" name="Zástupný symbol päty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57EE0B-BE18-4A3E-B3C5-7659D48EB34D}" type="slidenum">
              <a:rPr lang="sk-SK" smtClean="0"/>
              <a:t>‹#›</a:t>
            </a:fld>
            <a:endParaRPr lang="sk-SK"/>
          </a:p>
        </p:txBody>
      </p:sp>
    </p:spTree>
    <p:extLst>
      <p:ext uri="{BB962C8B-B14F-4D97-AF65-F5344CB8AC3E}">
        <p14:creationId xmlns:p14="http://schemas.microsoft.com/office/powerpoint/2010/main" val="807133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7701"/>
          <a:stretch/>
        </p:blipFill>
        <p:spPr>
          <a:xfrm>
            <a:off x="0" y="-12700"/>
            <a:ext cx="12192000" cy="7510068"/>
          </a:xfrm>
          <a:prstGeom prst="rect">
            <a:avLst/>
          </a:prstGeom>
        </p:spPr>
      </p:pic>
      <p:sp>
        <p:nvSpPr>
          <p:cNvPr id="7" name="Obdĺžnik 6"/>
          <p:cNvSpPr/>
          <p:nvPr/>
        </p:nvSpPr>
        <p:spPr>
          <a:xfrm>
            <a:off x="0" y="2953265"/>
            <a:ext cx="12191999" cy="4544104"/>
          </a:xfrm>
          <a:prstGeom prst="rect">
            <a:avLst/>
          </a:prstGeom>
          <a:gradFill>
            <a:gsLst>
              <a:gs pos="44000">
                <a:schemeClr val="tx1"/>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Podnadpis 2"/>
          <p:cNvSpPr>
            <a:spLocks noGrp="1"/>
          </p:cNvSpPr>
          <p:nvPr>
            <p:ph type="subTitle" idx="1"/>
          </p:nvPr>
        </p:nvSpPr>
        <p:spPr>
          <a:xfrm>
            <a:off x="2401329" y="4723880"/>
            <a:ext cx="7389341" cy="1180674"/>
          </a:xfrm>
          <a:noFill/>
        </p:spPr>
        <p:txBody>
          <a:bodyPr anchor="ctr">
            <a:normAutofit/>
          </a:bodyPr>
          <a:lstStyle/>
          <a:p>
            <a:r>
              <a:rPr lang="en-US" sz="3200" dirty="0" smtClean="0">
                <a:solidFill>
                  <a:schemeClr val="bg1"/>
                </a:solidFill>
                <a:latin typeface="Verdana" panose="020B0604030504040204" pitchFamily="34" charset="0"/>
                <a:ea typeface="Verdana" panose="020B0604030504040204" pitchFamily="34" charset="0"/>
              </a:rPr>
              <a:t>Glassmaking </a:t>
            </a:r>
            <a:r>
              <a:rPr lang="en-US" sz="3200" b="1" dirty="0" smtClean="0">
                <a:solidFill>
                  <a:schemeClr val="bg1"/>
                </a:solidFill>
                <a:latin typeface="Verdana" panose="020B0604030504040204" pitchFamily="34" charset="0"/>
                <a:ea typeface="Verdana" panose="020B0604030504040204" pitchFamily="34" charset="0"/>
              </a:rPr>
              <a:t>since</a:t>
            </a:r>
            <a:r>
              <a:rPr lang="en-US" sz="3200" dirty="0" smtClean="0">
                <a:solidFill>
                  <a:schemeClr val="bg1"/>
                </a:solidFill>
                <a:latin typeface="Verdana" panose="020B0604030504040204" pitchFamily="34" charset="0"/>
                <a:ea typeface="Verdana" panose="020B0604030504040204" pitchFamily="34" charset="0"/>
              </a:rPr>
              <a:t> </a:t>
            </a:r>
            <a:r>
              <a:rPr lang="en-US" sz="3200" b="1" dirty="0" smtClean="0">
                <a:solidFill>
                  <a:schemeClr val="bg1"/>
                </a:solidFill>
                <a:latin typeface="Verdana" panose="020B0604030504040204" pitchFamily="34" charset="0"/>
                <a:ea typeface="Verdana" panose="020B0604030504040204" pitchFamily="34" charset="0"/>
              </a:rPr>
              <a:t>1892</a:t>
            </a:r>
            <a:endParaRPr lang="sk-SK" sz="3200" b="1" dirty="0">
              <a:solidFill>
                <a:schemeClr val="bg1"/>
              </a:solidFill>
              <a:latin typeface="Verdana" panose="020B0604030504040204" pitchFamily="34" charset="0"/>
              <a:ea typeface="Verdana" panose="020B0604030504040204" pitchFamily="34" charset="0"/>
            </a:endParaRPr>
          </a:p>
        </p:txBody>
      </p:sp>
      <p:pic>
        <p:nvPicPr>
          <p:cNvPr id="5" name="Obrázo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2659" y="1684376"/>
            <a:ext cx="2586682" cy="2586682"/>
          </a:xfrm>
          <a:prstGeom prst="rect">
            <a:avLst/>
          </a:prstGeom>
        </p:spPr>
      </p:pic>
    </p:spTree>
    <p:extLst>
      <p:ext uri="{BB962C8B-B14F-4D97-AF65-F5344CB8AC3E}">
        <p14:creationId xmlns:p14="http://schemas.microsoft.com/office/powerpoint/2010/main" val="10545848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ONA_Ballet_resistance_t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Obrázok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70508" y="5863883"/>
            <a:ext cx="761998" cy="761998"/>
          </a:xfrm>
          <a:prstGeom prst="rect">
            <a:avLst/>
          </a:prstGeom>
        </p:spPr>
      </p:pic>
    </p:spTree>
    <p:extLst>
      <p:ext uri="{BB962C8B-B14F-4D97-AF65-F5344CB8AC3E}">
        <p14:creationId xmlns:p14="http://schemas.microsoft.com/office/powerpoint/2010/main" val="2038906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4" name="Zástupný symbol obsahu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943080" y="1"/>
            <a:ext cx="8253039" cy="6858000"/>
          </a:xfrm>
        </p:spPr>
      </p:pic>
      <p:sp>
        <p:nvSpPr>
          <p:cNvPr id="5" name="Obdĺžnik 4"/>
          <p:cNvSpPr/>
          <p:nvPr/>
        </p:nvSpPr>
        <p:spPr>
          <a:xfrm>
            <a:off x="1" y="0"/>
            <a:ext cx="9119286" cy="6857999"/>
          </a:xfrm>
          <a:prstGeom prst="rect">
            <a:avLst/>
          </a:prstGeom>
          <a:gradFill>
            <a:gsLst>
              <a:gs pos="44000">
                <a:srgbClr val="E1B99E"/>
              </a:gs>
              <a:gs pos="100000">
                <a:srgbClr val="E1B99E">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Podnadpis 2"/>
          <p:cNvSpPr txBox="1">
            <a:spLocks/>
          </p:cNvSpPr>
          <p:nvPr/>
        </p:nvSpPr>
        <p:spPr>
          <a:xfrm>
            <a:off x="0" y="-1"/>
            <a:ext cx="7311080" cy="6857999"/>
          </a:xfrm>
          <a:prstGeom prst="rect">
            <a:avLst/>
          </a:prstGeom>
          <a:noFill/>
          <a:ln>
            <a:noFill/>
          </a:ln>
        </p:spPr>
        <p:txBody>
          <a:bodyPr vert="horz" lIns="900000" tIns="720000" rIns="90000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k-SK" b="1" dirty="0" err="1" smtClean="0">
                <a:solidFill>
                  <a:srgbClr val="A32638"/>
                </a:solidFill>
                <a:latin typeface="Verdana" panose="020B0604030504040204" pitchFamily="34" charset="0"/>
                <a:ea typeface="Verdana" panose="020B0604030504040204" pitchFamily="34" charset="0"/>
                <a:cs typeface="Calibri"/>
              </a:rPr>
              <a:t>Product</a:t>
            </a:r>
            <a:r>
              <a:rPr lang="sk-SK" b="1" dirty="0" smtClean="0">
                <a:solidFill>
                  <a:srgbClr val="A32638"/>
                </a:solidFill>
                <a:latin typeface="Verdana" panose="020B0604030504040204" pitchFamily="34" charset="0"/>
                <a:ea typeface="Verdana" panose="020B0604030504040204" pitchFamily="34" charset="0"/>
                <a:cs typeface="Calibri"/>
              </a:rPr>
              <a:t> </a:t>
            </a:r>
            <a:r>
              <a:rPr lang="sk-SK" b="1" dirty="0" err="1" smtClean="0">
                <a:solidFill>
                  <a:srgbClr val="A32638"/>
                </a:solidFill>
                <a:latin typeface="Verdana" panose="020B0604030504040204" pitchFamily="34" charset="0"/>
                <a:ea typeface="Verdana" panose="020B0604030504040204" pitchFamily="34" charset="0"/>
                <a:cs typeface="Calibri"/>
              </a:rPr>
              <a:t>protfolio</a:t>
            </a:r>
            <a:endParaRPr lang="sk-SK" b="1" dirty="0" smtClean="0">
              <a:solidFill>
                <a:srgbClr val="A32638"/>
              </a:solidFill>
              <a:latin typeface="Verdana" panose="020B0604030504040204" pitchFamily="34" charset="0"/>
              <a:ea typeface="Verdana" panose="020B0604030504040204" pitchFamily="34" charset="0"/>
              <a:cs typeface="Calibri"/>
            </a:endParaRPr>
          </a:p>
          <a:p>
            <a:pPr marL="0" indent="0">
              <a:buNone/>
            </a:pPr>
            <a:endParaRPr lang="cs-CZ" sz="1600" b="1" dirty="0" smtClean="0">
              <a:solidFill>
                <a:schemeClr val="bg1"/>
              </a:solidFill>
              <a:cs typeface="Calibri"/>
            </a:endParaRPr>
          </a:p>
          <a:p>
            <a:pPr marL="0" indent="0">
              <a:lnSpc>
                <a:spcPct val="120000"/>
              </a:lnSpc>
              <a:buNone/>
            </a:pPr>
            <a:r>
              <a:rPr lang="cs-CZ" sz="2000" dirty="0" smtClean="0">
                <a:solidFill>
                  <a:schemeClr val="bg1"/>
                </a:solidFill>
                <a:latin typeface="Verdana" panose="020B0604030504040204" pitchFamily="34" charset="0"/>
                <a:ea typeface="Verdana" panose="020B0604030504040204" pitchFamily="34" charset="0"/>
                <a:cs typeface="Calibri"/>
              </a:rPr>
              <a:t>RONA has </a:t>
            </a:r>
            <a:r>
              <a:rPr lang="cs-CZ" sz="2000" b="1" dirty="0" err="1" smtClean="0">
                <a:solidFill>
                  <a:schemeClr val="bg1"/>
                </a:solidFill>
                <a:latin typeface="Verdana" panose="020B0604030504040204" pitchFamily="34" charset="0"/>
                <a:ea typeface="Verdana" panose="020B0604030504040204" pitchFamily="34" charset="0"/>
                <a:cs typeface="Calibri"/>
              </a:rPr>
              <a:t>over</a:t>
            </a:r>
            <a:r>
              <a:rPr lang="cs-CZ" sz="2000" b="1" dirty="0" smtClean="0">
                <a:solidFill>
                  <a:schemeClr val="bg1"/>
                </a:solidFill>
                <a:latin typeface="Verdana" panose="020B0604030504040204" pitchFamily="34" charset="0"/>
                <a:ea typeface="Verdana" panose="020B0604030504040204" pitchFamily="34" charset="0"/>
                <a:cs typeface="Calibri"/>
              </a:rPr>
              <a:t> 2000 </a:t>
            </a:r>
            <a:r>
              <a:rPr lang="cs-CZ" sz="2000" b="1" dirty="0" err="1" smtClean="0">
                <a:solidFill>
                  <a:schemeClr val="bg1"/>
                </a:solidFill>
                <a:latin typeface="Verdana" panose="020B0604030504040204" pitchFamily="34" charset="0"/>
                <a:ea typeface="Verdana" panose="020B0604030504040204" pitchFamily="34" charset="0"/>
                <a:cs typeface="Calibri"/>
              </a:rPr>
              <a:t>products</a:t>
            </a:r>
            <a:r>
              <a:rPr lang="cs-CZ" sz="2000" b="1" dirty="0" smtClean="0">
                <a:solidFill>
                  <a:schemeClr val="bg1"/>
                </a:solidFill>
                <a:latin typeface="Verdana" panose="020B0604030504040204" pitchFamily="34" charset="0"/>
                <a:ea typeface="Verdana" panose="020B0604030504040204" pitchFamily="34" charset="0"/>
                <a:cs typeface="Calibri"/>
              </a:rPr>
              <a:t> </a:t>
            </a:r>
            <a:r>
              <a:rPr lang="cs-CZ" sz="2000" dirty="0" smtClean="0">
                <a:solidFill>
                  <a:schemeClr val="bg1"/>
                </a:solidFill>
                <a:latin typeface="Verdana" panose="020B0604030504040204" pitchFamily="34" charset="0"/>
                <a:ea typeface="Verdana" panose="020B0604030504040204" pitchFamily="34" charset="0"/>
                <a:cs typeface="Calibri"/>
              </a:rPr>
              <a:t>in </a:t>
            </a:r>
            <a:r>
              <a:rPr lang="cs-CZ" sz="2000" dirty="0" err="1" smtClean="0">
                <a:solidFill>
                  <a:schemeClr val="bg1"/>
                </a:solidFill>
                <a:latin typeface="Verdana" panose="020B0604030504040204" pitchFamily="34" charset="0"/>
                <a:ea typeface="Verdana" panose="020B0604030504040204" pitchFamily="34" charset="0"/>
                <a:cs typeface="Calibri"/>
              </a:rPr>
              <a:t>current</a:t>
            </a:r>
            <a:r>
              <a:rPr lang="cs-CZ" sz="2000" dirty="0" smtClean="0">
                <a:solidFill>
                  <a:schemeClr val="bg1"/>
                </a:solidFill>
                <a:latin typeface="Verdana" panose="020B0604030504040204" pitchFamily="34" charset="0"/>
                <a:ea typeface="Verdana" panose="020B0604030504040204" pitchFamily="34" charset="0"/>
                <a:cs typeface="Calibri"/>
              </a:rPr>
              <a:t> </a:t>
            </a:r>
            <a:r>
              <a:rPr lang="cs-CZ" sz="2000" dirty="0" err="1" smtClean="0">
                <a:solidFill>
                  <a:schemeClr val="bg1"/>
                </a:solidFill>
                <a:latin typeface="Verdana" panose="020B0604030504040204" pitchFamily="34" charset="0"/>
                <a:ea typeface="Verdana" panose="020B0604030504040204" pitchFamily="34" charset="0"/>
                <a:cs typeface="Calibri"/>
              </a:rPr>
              <a:t>offer</a:t>
            </a:r>
            <a:r>
              <a:rPr lang="cs-CZ" sz="2000" dirty="0" smtClean="0">
                <a:solidFill>
                  <a:schemeClr val="bg1"/>
                </a:solidFill>
                <a:latin typeface="Verdana" panose="020B0604030504040204" pitchFamily="34" charset="0"/>
                <a:ea typeface="Verdana" panose="020B0604030504040204" pitchFamily="34" charset="0"/>
                <a:cs typeface="Calibri"/>
              </a:rPr>
              <a:t>, </a:t>
            </a:r>
            <a:r>
              <a:rPr lang="cs-CZ" sz="2000" dirty="0" err="1" smtClean="0">
                <a:solidFill>
                  <a:schemeClr val="bg1"/>
                </a:solidFill>
                <a:latin typeface="Verdana" panose="020B0604030504040204" pitchFamily="34" charset="0"/>
                <a:ea typeface="Verdana" panose="020B0604030504040204" pitchFamily="34" charset="0"/>
                <a:cs typeface="Calibri"/>
              </a:rPr>
              <a:t>which</a:t>
            </a:r>
            <a:r>
              <a:rPr lang="cs-CZ" sz="2000" dirty="0" smtClean="0">
                <a:solidFill>
                  <a:schemeClr val="bg1"/>
                </a:solidFill>
                <a:latin typeface="Verdana" panose="020B0604030504040204" pitchFamily="34" charset="0"/>
                <a:ea typeface="Verdana" panose="020B0604030504040204" pitchFamily="34" charset="0"/>
                <a:cs typeface="Calibri"/>
              </a:rPr>
              <a:t> are </a:t>
            </a:r>
            <a:r>
              <a:rPr lang="cs-CZ" sz="2000" dirty="0" err="1" smtClean="0">
                <a:solidFill>
                  <a:schemeClr val="bg1"/>
                </a:solidFill>
                <a:latin typeface="Verdana" panose="020B0604030504040204" pitchFamily="34" charset="0"/>
                <a:ea typeface="Verdana" panose="020B0604030504040204" pitchFamily="34" charset="0"/>
                <a:cs typeface="Calibri"/>
              </a:rPr>
              <a:t>available</a:t>
            </a:r>
            <a:r>
              <a:rPr lang="cs-CZ" sz="2000" dirty="0" smtClean="0">
                <a:solidFill>
                  <a:schemeClr val="bg1"/>
                </a:solidFill>
                <a:latin typeface="Verdana" panose="020B0604030504040204" pitchFamily="34" charset="0"/>
                <a:ea typeface="Verdana" panose="020B0604030504040204" pitchFamily="34" charset="0"/>
                <a:cs typeface="Calibri"/>
              </a:rPr>
              <a:t> </a:t>
            </a:r>
            <a:r>
              <a:rPr lang="cs-CZ" sz="2000" dirty="0" err="1" smtClean="0">
                <a:solidFill>
                  <a:schemeClr val="bg1"/>
                </a:solidFill>
                <a:latin typeface="Verdana" panose="020B0604030504040204" pitchFamily="34" charset="0"/>
                <a:ea typeface="Verdana" panose="020B0604030504040204" pitchFamily="34" charset="0"/>
                <a:cs typeface="Calibri"/>
              </a:rPr>
              <a:t>for</a:t>
            </a:r>
            <a:r>
              <a:rPr lang="cs-CZ" sz="2000" dirty="0" smtClean="0">
                <a:solidFill>
                  <a:schemeClr val="bg1"/>
                </a:solidFill>
                <a:latin typeface="Verdana" panose="020B0604030504040204" pitchFamily="34" charset="0"/>
                <a:ea typeface="Verdana" panose="020B0604030504040204" pitchFamily="34" charset="0"/>
                <a:cs typeface="Calibri"/>
              </a:rPr>
              <a:t> </a:t>
            </a:r>
            <a:r>
              <a:rPr lang="cs-CZ" sz="2000" dirty="0" err="1" smtClean="0">
                <a:solidFill>
                  <a:schemeClr val="bg1"/>
                </a:solidFill>
                <a:latin typeface="Verdana" panose="020B0604030504040204" pitchFamily="34" charset="0"/>
                <a:ea typeface="Verdana" panose="020B0604030504040204" pitchFamily="34" charset="0"/>
                <a:cs typeface="Calibri"/>
              </a:rPr>
              <a:t>customers</a:t>
            </a:r>
            <a:r>
              <a:rPr lang="cs-CZ" sz="2000" dirty="0" smtClean="0">
                <a:solidFill>
                  <a:schemeClr val="bg1"/>
                </a:solidFill>
                <a:latin typeface="Verdana" panose="020B0604030504040204" pitchFamily="34" charset="0"/>
                <a:ea typeface="Verdana" panose="020B0604030504040204" pitchFamily="34" charset="0"/>
                <a:cs typeface="Calibri"/>
              </a:rPr>
              <a:t> </a:t>
            </a:r>
            <a:r>
              <a:rPr lang="cs-CZ" sz="2000" dirty="0" err="1" smtClean="0">
                <a:solidFill>
                  <a:schemeClr val="bg1"/>
                </a:solidFill>
                <a:latin typeface="Verdana" panose="020B0604030504040204" pitchFamily="34" charset="0"/>
                <a:ea typeface="Verdana" panose="020B0604030504040204" pitchFamily="34" charset="0"/>
                <a:cs typeface="Calibri"/>
              </a:rPr>
              <a:t>from</a:t>
            </a:r>
            <a:r>
              <a:rPr lang="cs-CZ" sz="2000" dirty="0" smtClean="0">
                <a:solidFill>
                  <a:schemeClr val="bg1"/>
                </a:solidFill>
                <a:latin typeface="Verdana" panose="020B0604030504040204" pitchFamily="34" charset="0"/>
                <a:ea typeface="Verdana" panose="020B0604030504040204" pitchFamily="34" charset="0"/>
                <a:cs typeface="Calibri"/>
              </a:rPr>
              <a:t> </a:t>
            </a:r>
            <a:r>
              <a:rPr lang="cs-CZ" sz="2000" b="1" dirty="0" smtClean="0">
                <a:solidFill>
                  <a:schemeClr val="bg1"/>
                </a:solidFill>
                <a:latin typeface="Verdana" panose="020B0604030504040204" pitchFamily="34" charset="0"/>
                <a:ea typeface="Verdana" panose="020B0604030504040204" pitchFamily="34" charset="0"/>
                <a:cs typeface="Calibri"/>
              </a:rPr>
              <a:t>more </a:t>
            </a:r>
            <a:r>
              <a:rPr lang="cs-CZ" sz="2000" b="1" dirty="0" err="1" smtClean="0">
                <a:solidFill>
                  <a:schemeClr val="bg1"/>
                </a:solidFill>
                <a:latin typeface="Verdana" panose="020B0604030504040204" pitchFamily="34" charset="0"/>
                <a:ea typeface="Verdana" panose="020B0604030504040204" pitchFamily="34" charset="0"/>
                <a:cs typeface="Calibri"/>
              </a:rPr>
              <a:t>than</a:t>
            </a:r>
            <a:r>
              <a:rPr lang="cs-CZ" sz="2000" b="1" dirty="0" smtClean="0">
                <a:solidFill>
                  <a:schemeClr val="bg1"/>
                </a:solidFill>
                <a:latin typeface="Verdana" panose="020B0604030504040204" pitchFamily="34" charset="0"/>
                <a:ea typeface="Verdana" panose="020B0604030504040204" pitchFamily="34" charset="0"/>
                <a:cs typeface="Calibri"/>
              </a:rPr>
              <a:t> 90 </a:t>
            </a:r>
            <a:r>
              <a:rPr lang="cs-CZ" sz="2000" b="1" dirty="0" err="1" smtClean="0">
                <a:solidFill>
                  <a:schemeClr val="bg1"/>
                </a:solidFill>
                <a:latin typeface="Verdana" panose="020B0604030504040204" pitchFamily="34" charset="0"/>
                <a:ea typeface="Verdana" panose="020B0604030504040204" pitchFamily="34" charset="0"/>
                <a:cs typeface="Calibri"/>
              </a:rPr>
              <a:t>countries</a:t>
            </a:r>
            <a:r>
              <a:rPr lang="cs-CZ" sz="2000" dirty="0" smtClean="0">
                <a:solidFill>
                  <a:schemeClr val="bg1"/>
                </a:solidFill>
                <a:latin typeface="Verdana" panose="020B0604030504040204" pitchFamily="34" charset="0"/>
                <a:ea typeface="Verdana" panose="020B0604030504040204" pitchFamily="34" charset="0"/>
                <a:cs typeface="Calibri"/>
              </a:rPr>
              <a:t>.</a:t>
            </a:r>
          </a:p>
          <a:p>
            <a:pPr marL="0" indent="0">
              <a:lnSpc>
                <a:spcPct val="120000"/>
              </a:lnSpc>
              <a:buNone/>
            </a:pPr>
            <a:endParaRPr lang="cs-CZ" sz="2000" dirty="0" smtClean="0">
              <a:solidFill>
                <a:schemeClr val="bg1"/>
              </a:solidFill>
              <a:latin typeface="Verdana" panose="020B0604030504040204" pitchFamily="34" charset="0"/>
              <a:ea typeface="Verdana" panose="020B0604030504040204" pitchFamily="34" charset="0"/>
              <a:cs typeface="Calibri"/>
            </a:endParaRPr>
          </a:p>
          <a:p>
            <a:pPr marL="0" indent="0">
              <a:lnSpc>
                <a:spcPct val="120000"/>
              </a:lnSpc>
              <a:buNone/>
            </a:pPr>
            <a:r>
              <a:rPr lang="cs-CZ" sz="2000" dirty="0" err="1" smtClean="0">
                <a:solidFill>
                  <a:schemeClr val="bg1"/>
                </a:solidFill>
                <a:latin typeface="Verdana" panose="020B0604030504040204" pitchFamily="34" charset="0"/>
                <a:ea typeface="Verdana" panose="020B0604030504040204" pitchFamily="34" charset="0"/>
                <a:cs typeface="Calibri"/>
              </a:rPr>
              <a:t>The</a:t>
            </a:r>
            <a:r>
              <a:rPr lang="cs-CZ" sz="2000" dirty="0" smtClean="0">
                <a:solidFill>
                  <a:schemeClr val="bg1"/>
                </a:solidFill>
                <a:latin typeface="Verdana" panose="020B0604030504040204" pitchFamily="34" charset="0"/>
                <a:ea typeface="Verdana" panose="020B0604030504040204" pitchFamily="34" charset="0"/>
                <a:cs typeface="Calibri"/>
              </a:rPr>
              <a:t> portfolio </a:t>
            </a:r>
            <a:r>
              <a:rPr lang="cs-CZ" sz="2000" dirty="0" err="1" smtClean="0">
                <a:solidFill>
                  <a:schemeClr val="bg1"/>
                </a:solidFill>
                <a:latin typeface="Verdana" panose="020B0604030504040204" pitchFamily="34" charset="0"/>
                <a:ea typeface="Verdana" panose="020B0604030504040204" pitchFamily="34" charset="0"/>
                <a:cs typeface="Calibri"/>
              </a:rPr>
              <a:t>of</a:t>
            </a:r>
            <a:r>
              <a:rPr lang="cs-CZ" sz="2000" dirty="0" smtClean="0">
                <a:solidFill>
                  <a:schemeClr val="bg1"/>
                </a:solidFill>
                <a:latin typeface="Verdana" panose="020B0604030504040204" pitchFamily="34" charset="0"/>
                <a:ea typeface="Verdana" panose="020B0604030504040204" pitchFamily="34" charset="0"/>
                <a:cs typeface="Calibri"/>
              </a:rPr>
              <a:t> </a:t>
            </a:r>
            <a:r>
              <a:rPr lang="cs-CZ" sz="2000" dirty="0" err="1" smtClean="0">
                <a:solidFill>
                  <a:schemeClr val="bg1"/>
                </a:solidFill>
                <a:latin typeface="Verdana" panose="020B0604030504040204" pitchFamily="34" charset="0"/>
                <a:ea typeface="Verdana" panose="020B0604030504040204" pitchFamily="34" charset="0"/>
                <a:cs typeface="Calibri"/>
              </a:rPr>
              <a:t>branded</a:t>
            </a:r>
            <a:r>
              <a:rPr lang="cs-CZ" sz="2000" dirty="0" smtClean="0">
                <a:solidFill>
                  <a:schemeClr val="bg1"/>
                </a:solidFill>
                <a:latin typeface="Verdana" panose="020B0604030504040204" pitchFamily="34" charset="0"/>
                <a:ea typeface="Verdana" panose="020B0604030504040204" pitchFamily="34" charset="0"/>
                <a:cs typeface="Calibri"/>
              </a:rPr>
              <a:t> </a:t>
            </a:r>
            <a:r>
              <a:rPr lang="cs-CZ" sz="2000" dirty="0" err="1" smtClean="0">
                <a:solidFill>
                  <a:schemeClr val="bg1"/>
                </a:solidFill>
                <a:latin typeface="Verdana" panose="020B0604030504040204" pitchFamily="34" charset="0"/>
                <a:ea typeface="Verdana" panose="020B0604030504040204" pitchFamily="34" charset="0"/>
                <a:cs typeface="Calibri"/>
              </a:rPr>
              <a:t>products</a:t>
            </a:r>
            <a:r>
              <a:rPr lang="cs-CZ" sz="2000" dirty="0" smtClean="0">
                <a:solidFill>
                  <a:schemeClr val="bg1"/>
                </a:solidFill>
                <a:latin typeface="Verdana" panose="020B0604030504040204" pitchFamily="34" charset="0"/>
                <a:ea typeface="Verdana" panose="020B0604030504040204" pitchFamily="34" charset="0"/>
                <a:cs typeface="Calibri"/>
              </a:rPr>
              <a:t> </a:t>
            </a:r>
            <a:r>
              <a:rPr lang="cs-CZ" sz="2000" dirty="0" err="1" smtClean="0">
                <a:solidFill>
                  <a:schemeClr val="bg1"/>
                </a:solidFill>
                <a:latin typeface="Verdana" panose="020B0604030504040204" pitchFamily="34" charset="0"/>
                <a:ea typeface="Verdana" panose="020B0604030504040204" pitchFamily="34" charset="0"/>
                <a:cs typeface="Calibri"/>
              </a:rPr>
              <a:t>is</a:t>
            </a:r>
            <a:r>
              <a:rPr lang="cs-CZ" sz="2000" dirty="0" smtClean="0">
                <a:solidFill>
                  <a:schemeClr val="bg1"/>
                </a:solidFill>
                <a:latin typeface="Verdana" panose="020B0604030504040204" pitchFamily="34" charset="0"/>
                <a:ea typeface="Verdana" panose="020B0604030504040204" pitchFamily="34" charset="0"/>
                <a:cs typeface="Calibri"/>
              </a:rPr>
              <a:t> </a:t>
            </a:r>
            <a:r>
              <a:rPr lang="cs-CZ" sz="2000" dirty="0" err="1" smtClean="0">
                <a:solidFill>
                  <a:schemeClr val="bg1"/>
                </a:solidFill>
                <a:latin typeface="Verdana" panose="020B0604030504040204" pitchFamily="34" charset="0"/>
                <a:ea typeface="Verdana" panose="020B0604030504040204" pitchFamily="34" charset="0"/>
                <a:cs typeface="Calibri"/>
              </a:rPr>
              <a:t>divided</a:t>
            </a:r>
            <a:r>
              <a:rPr lang="cs-CZ" sz="2000" dirty="0" smtClean="0">
                <a:solidFill>
                  <a:schemeClr val="bg1"/>
                </a:solidFill>
                <a:latin typeface="Verdana" panose="020B0604030504040204" pitchFamily="34" charset="0"/>
                <a:ea typeface="Verdana" panose="020B0604030504040204" pitchFamily="34" charset="0"/>
                <a:cs typeface="Calibri"/>
              </a:rPr>
              <a:t> </a:t>
            </a:r>
            <a:r>
              <a:rPr lang="cs-CZ" sz="2000" dirty="0" err="1" smtClean="0">
                <a:solidFill>
                  <a:schemeClr val="bg1"/>
                </a:solidFill>
                <a:latin typeface="Verdana" panose="020B0604030504040204" pitchFamily="34" charset="0"/>
                <a:ea typeface="Verdana" panose="020B0604030504040204" pitchFamily="34" charset="0"/>
                <a:cs typeface="Calibri"/>
              </a:rPr>
              <a:t>into</a:t>
            </a:r>
            <a:r>
              <a:rPr lang="cs-CZ" sz="2000" dirty="0" smtClean="0">
                <a:solidFill>
                  <a:schemeClr val="bg1"/>
                </a:solidFill>
                <a:latin typeface="Verdana" panose="020B0604030504040204" pitchFamily="34" charset="0"/>
                <a:ea typeface="Verdana" panose="020B0604030504040204" pitchFamily="34" charset="0"/>
                <a:cs typeface="Calibri"/>
              </a:rPr>
              <a:t> 3 </a:t>
            </a:r>
            <a:r>
              <a:rPr lang="cs-CZ" sz="2000" dirty="0" err="1" smtClean="0">
                <a:solidFill>
                  <a:schemeClr val="bg1"/>
                </a:solidFill>
                <a:latin typeface="Verdana" panose="020B0604030504040204" pitchFamily="34" charset="0"/>
                <a:ea typeface="Verdana" panose="020B0604030504040204" pitchFamily="34" charset="0"/>
                <a:cs typeface="Calibri"/>
              </a:rPr>
              <a:t>main</a:t>
            </a:r>
            <a:r>
              <a:rPr lang="cs-CZ" sz="2000" dirty="0" smtClean="0">
                <a:solidFill>
                  <a:schemeClr val="bg1"/>
                </a:solidFill>
                <a:latin typeface="Verdana" panose="020B0604030504040204" pitchFamily="34" charset="0"/>
                <a:ea typeface="Verdana" panose="020B0604030504040204" pitchFamily="34" charset="0"/>
                <a:cs typeface="Calibri"/>
              </a:rPr>
              <a:t> </a:t>
            </a:r>
            <a:r>
              <a:rPr lang="cs-CZ" sz="2000" dirty="0" err="1" smtClean="0">
                <a:solidFill>
                  <a:schemeClr val="bg1"/>
                </a:solidFill>
                <a:latin typeface="Verdana" panose="020B0604030504040204" pitchFamily="34" charset="0"/>
                <a:ea typeface="Verdana" panose="020B0604030504040204" pitchFamily="34" charset="0"/>
                <a:cs typeface="Calibri"/>
              </a:rPr>
              <a:t>segments</a:t>
            </a:r>
            <a:r>
              <a:rPr lang="cs-CZ" sz="2000" dirty="0" smtClean="0">
                <a:solidFill>
                  <a:schemeClr val="bg1"/>
                </a:solidFill>
                <a:latin typeface="Verdana" panose="020B0604030504040204" pitchFamily="34" charset="0"/>
                <a:ea typeface="Verdana" panose="020B0604030504040204" pitchFamily="34" charset="0"/>
                <a:cs typeface="Calibri"/>
              </a:rPr>
              <a:t>:</a:t>
            </a:r>
          </a:p>
          <a:p>
            <a:pPr>
              <a:lnSpc>
                <a:spcPct val="120000"/>
              </a:lnSpc>
            </a:pPr>
            <a:r>
              <a:rPr lang="cs-CZ" sz="2000" b="1" dirty="0" smtClean="0">
                <a:solidFill>
                  <a:schemeClr val="bg1"/>
                </a:solidFill>
                <a:latin typeface="Verdana" panose="020B0604030504040204" pitchFamily="34" charset="0"/>
                <a:ea typeface="Verdana" panose="020B0604030504040204" pitchFamily="34" charset="0"/>
                <a:cs typeface="Calibri"/>
              </a:rPr>
              <a:t>RONA </a:t>
            </a:r>
            <a:r>
              <a:rPr lang="cs-CZ" sz="2000" b="1" dirty="0" err="1" smtClean="0">
                <a:solidFill>
                  <a:schemeClr val="bg1"/>
                </a:solidFill>
                <a:latin typeface="Verdana" panose="020B0604030504040204" pitchFamily="34" charset="0"/>
                <a:ea typeface="Verdana" panose="020B0604030504040204" pitchFamily="34" charset="0"/>
                <a:cs typeface="Calibri"/>
              </a:rPr>
              <a:t>Household</a:t>
            </a:r>
            <a:r>
              <a:rPr lang="cs-CZ" sz="2000" b="1" dirty="0" smtClean="0">
                <a:solidFill>
                  <a:schemeClr val="bg1"/>
                </a:solidFill>
                <a:latin typeface="Verdana" panose="020B0604030504040204" pitchFamily="34" charset="0"/>
                <a:ea typeface="Verdana" panose="020B0604030504040204" pitchFamily="34" charset="0"/>
                <a:cs typeface="Calibri"/>
              </a:rPr>
              <a:t> </a:t>
            </a:r>
            <a:r>
              <a:rPr lang="cs-CZ" sz="2000" dirty="0" smtClean="0">
                <a:solidFill>
                  <a:schemeClr val="bg1"/>
                </a:solidFill>
                <a:latin typeface="Verdana" panose="020B0604030504040204" pitchFamily="34" charset="0"/>
                <a:ea typeface="Verdana" panose="020B0604030504040204" pitchFamily="34" charset="0"/>
                <a:cs typeface="Calibri"/>
              </a:rPr>
              <a:t>(</a:t>
            </a:r>
            <a:r>
              <a:rPr lang="cs-CZ" sz="2000" dirty="0" err="1" smtClean="0">
                <a:solidFill>
                  <a:schemeClr val="bg1"/>
                </a:solidFill>
                <a:latin typeface="Verdana" panose="020B0604030504040204" pitchFamily="34" charset="0"/>
                <a:ea typeface="Verdana" panose="020B0604030504040204" pitchFamily="34" charset="0"/>
                <a:cs typeface="Calibri"/>
              </a:rPr>
              <a:t>Select</a:t>
            </a:r>
            <a:r>
              <a:rPr lang="cs-CZ" sz="2000" dirty="0" smtClean="0">
                <a:solidFill>
                  <a:schemeClr val="bg1"/>
                </a:solidFill>
                <a:latin typeface="Verdana" panose="020B0604030504040204" pitchFamily="34" charset="0"/>
                <a:ea typeface="Verdana" panose="020B0604030504040204" pitchFamily="34" charset="0"/>
                <a:cs typeface="Calibri"/>
              </a:rPr>
              <a:t>)</a:t>
            </a:r>
          </a:p>
          <a:p>
            <a:pPr>
              <a:lnSpc>
                <a:spcPct val="120000"/>
              </a:lnSpc>
            </a:pPr>
            <a:r>
              <a:rPr lang="cs-CZ" sz="2000" b="1" dirty="0" smtClean="0">
                <a:solidFill>
                  <a:schemeClr val="bg1"/>
                </a:solidFill>
                <a:latin typeface="Verdana" panose="020B0604030504040204" pitchFamily="34" charset="0"/>
                <a:ea typeface="Verdana" panose="020B0604030504040204" pitchFamily="34" charset="0"/>
                <a:cs typeface="Calibri"/>
              </a:rPr>
              <a:t>RONA 2serve </a:t>
            </a:r>
            <a:r>
              <a:rPr lang="cs-CZ" sz="2000" dirty="0" smtClean="0">
                <a:solidFill>
                  <a:schemeClr val="bg1"/>
                </a:solidFill>
                <a:latin typeface="Verdana" panose="020B0604030504040204" pitchFamily="34" charset="0"/>
                <a:ea typeface="Verdana" panose="020B0604030504040204" pitchFamily="34" charset="0"/>
                <a:cs typeface="Calibri"/>
              </a:rPr>
              <a:t>(</a:t>
            </a:r>
            <a:r>
              <a:rPr lang="cs-CZ" sz="2000" dirty="0" err="1" smtClean="0">
                <a:solidFill>
                  <a:schemeClr val="bg1"/>
                </a:solidFill>
                <a:latin typeface="Verdana" panose="020B0604030504040204" pitchFamily="34" charset="0"/>
                <a:ea typeface="Verdana" panose="020B0604030504040204" pitchFamily="34" charset="0"/>
                <a:cs typeface="Calibri"/>
              </a:rPr>
              <a:t>HoReCa</a:t>
            </a:r>
            <a:r>
              <a:rPr lang="cs-CZ" sz="2000" dirty="0" smtClean="0">
                <a:solidFill>
                  <a:schemeClr val="bg1"/>
                </a:solidFill>
                <a:latin typeface="Verdana" panose="020B0604030504040204" pitchFamily="34" charset="0"/>
                <a:ea typeface="Verdana" panose="020B0604030504040204" pitchFamily="34" charset="0"/>
                <a:cs typeface="Calibri"/>
              </a:rPr>
              <a:t>)</a:t>
            </a:r>
          </a:p>
          <a:p>
            <a:pPr>
              <a:lnSpc>
                <a:spcPct val="120000"/>
              </a:lnSpc>
            </a:pPr>
            <a:r>
              <a:rPr lang="cs-CZ" sz="2000" b="1" dirty="0" smtClean="0">
                <a:solidFill>
                  <a:schemeClr val="bg1"/>
                </a:solidFill>
                <a:latin typeface="Verdana" panose="020B0604030504040204" pitchFamily="34" charset="0"/>
                <a:ea typeface="Verdana" panose="020B0604030504040204" pitchFamily="34" charset="0"/>
                <a:cs typeface="Calibri"/>
              </a:rPr>
              <a:t>RONA Premium </a:t>
            </a:r>
            <a:r>
              <a:rPr lang="cs-CZ" sz="2000" dirty="0" smtClean="0">
                <a:solidFill>
                  <a:schemeClr val="bg1"/>
                </a:solidFill>
                <a:latin typeface="Verdana" panose="020B0604030504040204" pitchFamily="34" charset="0"/>
                <a:ea typeface="Verdana" panose="020B0604030504040204" pitchFamily="34" charset="0"/>
                <a:cs typeface="Calibri"/>
              </a:rPr>
              <a:t>(</a:t>
            </a:r>
            <a:r>
              <a:rPr lang="cs-CZ" sz="2000" dirty="0" err="1" smtClean="0">
                <a:solidFill>
                  <a:schemeClr val="bg1"/>
                </a:solidFill>
                <a:latin typeface="Verdana" panose="020B0604030504040204" pitchFamily="34" charset="0"/>
                <a:ea typeface="Verdana" panose="020B0604030504040204" pitchFamily="34" charset="0"/>
                <a:cs typeface="Calibri"/>
              </a:rPr>
              <a:t>handmade</a:t>
            </a:r>
            <a:r>
              <a:rPr lang="cs-CZ" sz="2000" dirty="0" smtClean="0">
                <a:solidFill>
                  <a:schemeClr val="bg1"/>
                </a:solidFill>
                <a:latin typeface="Verdana" panose="020B0604030504040204" pitchFamily="34" charset="0"/>
                <a:ea typeface="Verdana" panose="020B0604030504040204" pitchFamily="34" charset="0"/>
                <a:cs typeface="Calibri"/>
              </a:rPr>
              <a:t>)</a:t>
            </a:r>
          </a:p>
        </p:txBody>
      </p:sp>
      <p:pic>
        <p:nvPicPr>
          <p:cNvPr id="7" name="Obrázo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70508" y="5863883"/>
            <a:ext cx="761998" cy="761998"/>
          </a:xfrm>
          <a:prstGeom prst="rect">
            <a:avLst/>
          </a:prstGeom>
        </p:spPr>
      </p:pic>
    </p:spTree>
    <p:extLst>
      <p:ext uri="{BB962C8B-B14F-4D97-AF65-F5344CB8AC3E}">
        <p14:creationId xmlns:p14="http://schemas.microsoft.com/office/powerpoint/2010/main" val="37429410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88756" y="-12357"/>
            <a:ext cx="10507364" cy="6858000"/>
          </a:xfrm>
          <a:prstGeom prst="rect">
            <a:avLst/>
          </a:prstGeom>
        </p:spPr>
      </p:pic>
      <p:sp>
        <p:nvSpPr>
          <p:cNvPr id="4" name="Obdĺžnik 3"/>
          <p:cNvSpPr/>
          <p:nvPr/>
        </p:nvSpPr>
        <p:spPr>
          <a:xfrm>
            <a:off x="1" y="0"/>
            <a:ext cx="9119286" cy="6857999"/>
          </a:xfrm>
          <a:prstGeom prst="rect">
            <a:avLst/>
          </a:prstGeom>
          <a:gradFill>
            <a:gsLst>
              <a:gs pos="44000">
                <a:srgbClr val="A32638"/>
              </a:gs>
              <a:gs pos="100000">
                <a:srgbClr val="A32638">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Podnadpis 2"/>
          <p:cNvSpPr txBox="1">
            <a:spLocks/>
          </p:cNvSpPr>
          <p:nvPr/>
        </p:nvSpPr>
        <p:spPr>
          <a:xfrm>
            <a:off x="0" y="-1"/>
            <a:ext cx="7311080" cy="6857999"/>
          </a:xfrm>
          <a:prstGeom prst="rect">
            <a:avLst/>
          </a:prstGeom>
          <a:noFill/>
          <a:ln>
            <a:noFill/>
          </a:ln>
        </p:spPr>
        <p:txBody>
          <a:bodyPr vert="horz" lIns="900000" tIns="720000" rIns="90000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k-SK" b="1" dirty="0" smtClean="0">
                <a:solidFill>
                  <a:schemeClr val="bg1"/>
                </a:solidFill>
                <a:latin typeface="Verdana" panose="020B0604030504040204" pitchFamily="34" charset="0"/>
                <a:ea typeface="Verdana" panose="020B0604030504040204" pitchFamily="34" charset="0"/>
                <a:cs typeface="Calibri"/>
              </a:rPr>
              <a:t>           </a:t>
            </a:r>
            <a:r>
              <a:rPr lang="sk-SK" b="1" dirty="0" err="1" smtClean="0">
                <a:solidFill>
                  <a:schemeClr val="bg1"/>
                </a:solidFill>
                <a:latin typeface="Verdana" panose="020B0604030504040204" pitchFamily="34" charset="0"/>
                <a:ea typeface="Verdana" panose="020B0604030504040204" pitchFamily="34" charset="0"/>
                <a:cs typeface="Calibri"/>
              </a:rPr>
              <a:t>Household</a:t>
            </a:r>
            <a:endParaRPr lang="sk-SK" b="1" dirty="0" smtClean="0">
              <a:solidFill>
                <a:schemeClr val="bg1"/>
              </a:solidFill>
              <a:latin typeface="Verdana" panose="020B0604030504040204" pitchFamily="34" charset="0"/>
              <a:ea typeface="Verdana" panose="020B0604030504040204" pitchFamily="34" charset="0"/>
              <a:cs typeface="Calibri"/>
            </a:endParaRPr>
          </a:p>
          <a:p>
            <a:pPr marL="0" indent="0">
              <a:lnSpc>
                <a:spcPct val="120000"/>
              </a:lnSpc>
              <a:buNone/>
            </a:pPr>
            <a:endParaRPr lang="sk-SK" sz="2000" dirty="0" smtClean="0">
              <a:solidFill>
                <a:schemeClr val="bg1"/>
              </a:solidFill>
              <a:latin typeface="Verdana" panose="020B0604030504040204" pitchFamily="34" charset="0"/>
              <a:ea typeface="Verdana" panose="020B0604030504040204" pitchFamily="34" charset="0"/>
            </a:endParaRPr>
          </a:p>
          <a:p>
            <a:pPr marL="0" indent="0">
              <a:lnSpc>
                <a:spcPct val="120000"/>
              </a:lnSpc>
              <a:buNone/>
            </a:pPr>
            <a:r>
              <a:rPr lang="en-US" sz="1800" dirty="0" smtClean="0">
                <a:solidFill>
                  <a:schemeClr val="bg1"/>
                </a:solidFill>
                <a:latin typeface="Verdana" panose="020B0604030504040204" pitchFamily="34" charset="0"/>
                <a:ea typeface="Verdana" panose="020B0604030504040204" pitchFamily="34" charset="0"/>
              </a:rPr>
              <a:t>Perfect </a:t>
            </a:r>
            <a:r>
              <a:rPr lang="en-US" sz="1800" dirty="0">
                <a:solidFill>
                  <a:schemeClr val="bg1"/>
                </a:solidFill>
                <a:latin typeface="Verdana" panose="020B0604030504040204" pitchFamily="34" charset="0"/>
                <a:ea typeface="Verdana" panose="020B0604030504040204" pitchFamily="34" charset="0"/>
              </a:rPr>
              <a:t>glass for your complete home table setting. </a:t>
            </a:r>
            <a:r>
              <a:rPr lang="sk-SK" sz="1800" dirty="0" err="1" smtClean="0">
                <a:solidFill>
                  <a:schemeClr val="bg1"/>
                </a:solidFill>
                <a:latin typeface="Verdana" panose="020B0604030504040204" pitchFamily="34" charset="0"/>
                <a:ea typeface="Verdana" panose="020B0604030504040204" pitchFamily="34" charset="0"/>
              </a:rPr>
              <a:t>From</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the</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numerous</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shapes</a:t>
            </a:r>
            <a:r>
              <a:rPr lang="sk-SK" sz="1800" dirty="0" smtClean="0">
                <a:solidFill>
                  <a:schemeClr val="bg1"/>
                </a:solidFill>
                <a:latin typeface="Verdana" panose="020B0604030504040204" pitchFamily="34" charset="0"/>
                <a:ea typeface="Verdana" panose="020B0604030504040204" pitchFamily="34" charset="0"/>
              </a:rPr>
              <a:t> and </a:t>
            </a:r>
            <a:r>
              <a:rPr lang="sk-SK" sz="1800" dirty="0" err="1" smtClean="0">
                <a:solidFill>
                  <a:schemeClr val="bg1"/>
                </a:solidFill>
                <a:latin typeface="Verdana" panose="020B0604030504040204" pitchFamily="34" charset="0"/>
                <a:ea typeface="Verdana" panose="020B0604030504040204" pitchFamily="34" charset="0"/>
              </a:rPr>
              <a:t>sizes</a:t>
            </a:r>
            <a:r>
              <a:rPr lang="sk-SK" sz="1800" dirty="0" smtClean="0">
                <a:solidFill>
                  <a:schemeClr val="bg1"/>
                </a:solidFill>
                <a:latin typeface="Verdana" panose="020B0604030504040204" pitchFamily="34" charset="0"/>
                <a:ea typeface="Verdana" panose="020B0604030504040204" pitchFamily="34" charset="0"/>
              </a:rPr>
              <a:t> in </a:t>
            </a:r>
            <a:r>
              <a:rPr lang="sk-SK" sz="1800" dirty="0" err="1" smtClean="0">
                <a:solidFill>
                  <a:schemeClr val="bg1"/>
                </a:solidFill>
                <a:latin typeface="Verdana" panose="020B0604030504040204" pitchFamily="34" charset="0"/>
                <a:ea typeface="Verdana" panose="020B0604030504040204" pitchFamily="34" charset="0"/>
              </a:rPr>
              <a:t>RONA's</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glass</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portfolia</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we</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have</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come</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up</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with</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the</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best</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selections</a:t>
            </a:r>
            <a:r>
              <a:rPr lang="sk-SK" sz="1800" dirty="0" smtClean="0">
                <a:solidFill>
                  <a:schemeClr val="bg1"/>
                </a:solidFill>
                <a:latin typeface="Verdana" panose="020B0604030504040204" pitchFamily="34" charset="0"/>
                <a:ea typeface="Verdana" panose="020B0604030504040204" pitchFamily="34" charset="0"/>
              </a:rPr>
              <a:t> to </a:t>
            </a:r>
            <a:r>
              <a:rPr lang="sk-SK" sz="1800" dirty="0" err="1" smtClean="0">
                <a:solidFill>
                  <a:schemeClr val="bg1"/>
                </a:solidFill>
                <a:latin typeface="Verdana" panose="020B0604030504040204" pitchFamily="34" charset="0"/>
                <a:ea typeface="Verdana" panose="020B0604030504040204" pitchFamily="34" charset="0"/>
              </a:rPr>
              <a:t>meet</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the</a:t>
            </a:r>
            <a:r>
              <a:rPr lang="sk-SK" sz="1800" dirty="0" smtClean="0">
                <a:solidFill>
                  <a:schemeClr val="bg1"/>
                </a:solidFill>
                <a:latin typeface="Verdana" panose="020B0604030504040204" pitchFamily="34" charset="0"/>
                <a:ea typeface="Verdana" panose="020B0604030504040204" pitchFamily="34" charset="0"/>
              </a:rPr>
              <a:t> taste of </a:t>
            </a:r>
            <a:r>
              <a:rPr lang="sk-SK" sz="1800" dirty="0" err="1" smtClean="0">
                <a:solidFill>
                  <a:schemeClr val="bg1"/>
                </a:solidFill>
                <a:latin typeface="Verdana" panose="020B0604030504040204" pitchFamily="34" charset="0"/>
                <a:ea typeface="Verdana" panose="020B0604030504040204" pitchFamily="34" charset="0"/>
              </a:rPr>
              <a:t>all</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wine</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loving</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consumers</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world-wide</a:t>
            </a:r>
            <a:r>
              <a:rPr lang="sk-SK" sz="1800" dirty="0" smtClean="0">
                <a:solidFill>
                  <a:schemeClr val="bg1"/>
                </a:solidFill>
                <a:latin typeface="Verdana" panose="020B0604030504040204" pitchFamily="34" charset="0"/>
                <a:ea typeface="Verdana" panose="020B0604030504040204" pitchFamily="34" charset="0"/>
              </a:rPr>
              <a:t>.</a:t>
            </a:r>
          </a:p>
          <a:p>
            <a:pPr marL="0" indent="0">
              <a:lnSpc>
                <a:spcPct val="120000"/>
              </a:lnSpc>
              <a:buNone/>
            </a:pPr>
            <a:r>
              <a:rPr lang="en-US" sz="1800" dirty="0" smtClean="0">
                <a:solidFill>
                  <a:schemeClr val="bg1"/>
                </a:solidFill>
                <a:latin typeface="Verdana" panose="020B0604030504040204" pitchFamily="34" charset="0"/>
                <a:ea typeface="Verdana" panose="020B0604030504040204" pitchFamily="34" charset="0"/>
              </a:rPr>
              <a:t>RONA´s </a:t>
            </a:r>
            <a:r>
              <a:rPr lang="en-US" sz="1800" dirty="0">
                <a:solidFill>
                  <a:schemeClr val="bg1"/>
                </a:solidFill>
                <a:latin typeface="Verdana" panose="020B0604030504040204" pitchFamily="34" charset="0"/>
                <a:ea typeface="Verdana" panose="020B0604030504040204" pitchFamily="34" charset="0"/>
              </a:rPr>
              <a:t>concept glass selections will satisfy all your entertaining needs</a:t>
            </a:r>
            <a:r>
              <a:rPr lang="en-US" sz="1800" dirty="0" smtClean="0">
                <a:solidFill>
                  <a:schemeClr val="bg1"/>
                </a:solidFill>
                <a:latin typeface="Verdana" panose="020B0604030504040204" pitchFamily="34" charset="0"/>
                <a:ea typeface="Verdana" panose="020B0604030504040204" pitchFamily="34" charset="0"/>
              </a:rPr>
              <a:t>.</a:t>
            </a:r>
            <a:endParaRPr lang="cs-CZ" sz="1800" dirty="0" smtClean="0">
              <a:solidFill>
                <a:schemeClr val="bg1"/>
              </a:solidFill>
              <a:latin typeface="Verdana" panose="020B0604030504040204" pitchFamily="34" charset="0"/>
              <a:ea typeface="Verdana" panose="020B0604030504040204" pitchFamily="34" charset="0"/>
              <a:cs typeface="Calibri"/>
            </a:endParaRPr>
          </a:p>
        </p:txBody>
      </p:sp>
      <p:pic>
        <p:nvPicPr>
          <p:cNvPr id="6" name="Obrázo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6757" y="501050"/>
            <a:ext cx="761998" cy="761998"/>
          </a:xfrm>
          <a:prstGeom prst="rect">
            <a:avLst/>
          </a:prstGeom>
          <a:ln>
            <a:solidFill>
              <a:schemeClr val="bg1"/>
            </a:solidFill>
          </a:ln>
        </p:spPr>
      </p:pic>
    </p:spTree>
    <p:extLst>
      <p:ext uri="{BB962C8B-B14F-4D97-AF65-F5344CB8AC3E}">
        <p14:creationId xmlns:p14="http://schemas.microsoft.com/office/powerpoint/2010/main" val="692301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rotWithShape="1">
          <a:blip r:embed="rId2" cstate="print">
            <a:extLst>
              <a:ext uri="{28A0092B-C50C-407E-A947-70E740481C1C}">
                <a14:useLocalDpi xmlns:a14="http://schemas.microsoft.com/office/drawing/2010/main" val="0"/>
              </a:ext>
            </a:extLst>
          </a:blip>
          <a:srcRect r="11462"/>
          <a:stretch/>
        </p:blipFill>
        <p:spPr>
          <a:xfrm flipH="1">
            <a:off x="-21266" y="0"/>
            <a:ext cx="9097925" cy="6858000"/>
          </a:xfrm>
          <a:prstGeom prst="rect">
            <a:avLst/>
          </a:prstGeom>
        </p:spPr>
      </p:pic>
      <p:sp>
        <p:nvSpPr>
          <p:cNvPr id="5" name="Obdĺžnik 4"/>
          <p:cNvSpPr/>
          <p:nvPr/>
        </p:nvSpPr>
        <p:spPr>
          <a:xfrm rot="10800000">
            <a:off x="5961321" y="0"/>
            <a:ext cx="6230679" cy="6858000"/>
          </a:xfrm>
          <a:prstGeom prst="rect">
            <a:avLst/>
          </a:prstGeom>
          <a:gradFill>
            <a:gsLst>
              <a:gs pos="52000">
                <a:srgbClr val="1A1718"/>
              </a:gs>
              <a:gs pos="100000">
                <a:srgbClr val="1A1718">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Podnadpis 2"/>
          <p:cNvSpPr txBox="1">
            <a:spLocks/>
          </p:cNvSpPr>
          <p:nvPr/>
        </p:nvSpPr>
        <p:spPr>
          <a:xfrm>
            <a:off x="4880920" y="-1"/>
            <a:ext cx="7311080" cy="6857999"/>
          </a:xfrm>
          <a:prstGeom prst="rect">
            <a:avLst/>
          </a:prstGeom>
          <a:noFill/>
          <a:ln>
            <a:noFill/>
          </a:ln>
        </p:spPr>
        <p:txBody>
          <a:bodyPr vert="horz" lIns="900000" tIns="720000" rIns="90000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k-SK" b="1" dirty="0" smtClean="0">
                <a:solidFill>
                  <a:schemeClr val="bg1"/>
                </a:solidFill>
                <a:latin typeface="Verdana" panose="020B0604030504040204" pitchFamily="34" charset="0"/>
                <a:ea typeface="Verdana" panose="020B0604030504040204" pitchFamily="34" charset="0"/>
                <a:cs typeface="Calibri"/>
              </a:rPr>
              <a:t>           BALLET</a:t>
            </a:r>
          </a:p>
          <a:p>
            <a:pPr marL="0" indent="0">
              <a:buNone/>
            </a:pPr>
            <a:endParaRPr lang="sk-SK" sz="2000" dirty="0" smtClean="0">
              <a:solidFill>
                <a:schemeClr val="bg1"/>
              </a:solidFill>
              <a:latin typeface="Verdana" panose="020B0604030504040204" pitchFamily="34" charset="0"/>
              <a:ea typeface="Verdana" panose="020B0604030504040204" pitchFamily="34" charset="0"/>
            </a:endParaRPr>
          </a:p>
          <a:p>
            <a:pPr marL="0" indent="0" fontAlgn="base">
              <a:lnSpc>
                <a:spcPct val="120000"/>
              </a:lnSpc>
              <a:buNone/>
            </a:pPr>
            <a:r>
              <a:rPr lang="en-US" sz="1800" dirty="0">
                <a:solidFill>
                  <a:schemeClr val="bg1"/>
                </a:solidFill>
                <a:latin typeface="Verdana" panose="020B0604030504040204" pitchFamily="34" charset="0"/>
                <a:ea typeface="Verdana" panose="020B0604030504040204" pitchFamily="34" charset="0"/>
              </a:rPr>
              <a:t>Inspired by (or imagine) the ideal body type of ballerina: subtle, slim, elegant, </a:t>
            </a:r>
            <a:r>
              <a:rPr lang="en-US" sz="1800" dirty="0" err="1">
                <a:solidFill>
                  <a:schemeClr val="bg1"/>
                </a:solidFill>
                <a:latin typeface="Verdana" panose="020B0604030504040204" pitchFamily="34" charset="0"/>
                <a:ea typeface="Verdana" panose="020B0604030504040204" pitchFamily="34" charset="0"/>
              </a:rPr>
              <a:t>gracefull</a:t>
            </a:r>
            <a:r>
              <a:rPr lang="en-US" sz="1800" dirty="0">
                <a:solidFill>
                  <a:schemeClr val="bg1"/>
                </a:solidFill>
                <a:latin typeface="Verdana" panose="020B0604030504040204" pitchFamily="34" charset="0"/>
                <a:ea typeface="Verdana" panose="020B0604030504040204" pitchFamily="34" charset="0"/>
              </a:rPr>
              <a:t> and clean silhouette with long neck, firm long legs, solid smooth base with emphasis on technical precision, fluidity, strength and persistence in the performance</a:t>
            </a:r>
            <a:r>
              <a:rPr lang="en-US" sz="1800" dirty="0" smtClean="0">
                <a:solidFill>
                  <a:schemeClr val="bg1"/>
                </a:solidFill>
                <a:latin typeface="Verdana" panose="020B0604030504040204" pitchFamily="34" charset="0"/>
                <a:ea typeface="Verdana" panose="020B0604030504040204" pitchFamily="34" charset="0"/>
              </a:rPr>
              <a:t>.</a:t>
            </a:r>
            <a:r>
              <a:rPr lang="sk-SK" sz="1800" dirty="0" smtClean="0">
                <a:solidFill>
                  <a:schemeClr val="bg1"/>
                </a:solidFill>
                <a:latin typeface="Verdana" panose="020B0604030504040204" pitchFamily="34" charset="0"/>
                <a:ea typeface="Verdana" panose="020B0604030504040204" pitchFamily="34" charset="0"/>
              </a:rPr>
              <a:t> </a:t>
            </a:r>
            <a:r>
              <a:rPr lang="en-US" sz="1800" dirty="0" smtClean="0">
                <a:solidFill>
                  <a:schemeClr val="bg1"/>
                </a:solidFill>
                <a:latin typeface="Verdana" panose="020B0604030504040204" pitchFamily="34" charset="0"/>
                <a:ea typeface="Verdana" panose="020B0604030504040204" pitchFamily="34" charset="0"/>
              </a:rPr>
              <a:t>It </a:t>
            </a:r>
            <a:r>
              <a:rPr lang="en-US" sz="1800" dirty="0">
                <a:solidFill>
                  <a:schemeClr val="bg1"/>
                </a:solidFill>
                <a:latin typeface="Verdana" panose="020B0604030504040204" pitchFamily="34" charset="0"/>
                <a:ea typeface="Verdana" panose="020B0604030504040204" pitchFamily="34" charset="0"/>
              </a:rPr>
              <a:t>is series BALLET with other highlights:</a:t>
            </a:r>
          </a:p>
          <a:p>
            <a:pPr fontAlgn="base">
              <a:lnSpc>
                <a:spcPct val="120000"/>
              </a:lnSpc>
            </a:pPr>
            <a:r>
              <a:rPr lang="en-US" sz="1800" dirty="0">
                <a:solidFill>
                  <a:schemeClr val="bg1"/>
                </a:solidFill>
                <a:latin typeface="Verdana" panose="020B0604030504040204" pitchFamily="34" charset="0"/>
                <a:ea typeface="Verdana" panose="020B0604030504040204" pitchFamily="34" charset="0"/>
              </a:rPr>
              <a:t>machine made by pulled stem technology</a:t>
            </a:r>
          </a:p>
          <a:p>
            <a:pPr fontAlgn="base">
              <a:lnSpc>
                <a:spcPct val="120000"/>
              </a:lnSpc>
            </a:pPr>
            <a:r>
              <a:rPr lang="en-US" sz="1800" dirty="0">
                <a:solidFill>
                  <a:schemeClr val="bg1"/>
                </a:solidFill>
                <a:latin typeface="Verdana" panose="020B0604030504040204" pitchFamily="34" charset="0"/>
                <a:ea typeface="Verdana" panose="020B0604030504040204" pitchFamily="34" charset="0"/>
              </a:rPr>
              <a:t>“V“  profile at the bottom of goblet bowl</a:t>
            </a:r>
          </a:p>
          <a:p>
            <a:pPr fontAlgn="base">
              <a:lnSpc>
                <a:spcPct val="120000"/>
              </a:lnSpc>
            </a:pPr>
            <a:r>
              <a:rPr lang="en-US" sz="1800" dirty="0">
                <a:solidFill>
                  <a:schemeClr val="bg1"/>
                </a:solidFill>
                <a:latin typeface="Verdana" panose="020B0604030504040204" pitchFamily="34" charset="0"/>
                <a:ea typeface="Verdana" panose="020B0604030504040204" pitchFamily="34" charset="0"/>
              </a:rPr>
              <a:t>new RONA E-commerce packaging</a:t>
            </a:r>
          </a:p>
          <a:p>
            <a:pPr fontAlgn="base">
              <a:lnSpc>
                <a:spcPct val="120000"/>
              </a:lnSpc>
            </a:pPr>
            <a:r>
              <a:rPr lang="en-US" sz="1800" dirty="0">
                <a:solidFill>
                  <a:schemeClr val="bg1"/>
                </a:solidFill>
                <a:latin typeface="Verdana" panose="020B0604030504040204" pitchFamily="34" charset="0"/>
                <a:ea typeface="Verdana" panose="020B0604030504040204" pitchFamily="34" charset="0"/>
              </a:rPr>
              <a:t>dishwasher safe lead-free crystalline glassware</a:t>
            </a:r>
          </a:p>
          <a:p>
            <a:pPr marL="0" indent="0">
              <a:lnSpc>
                <a:spcPct val="120000"/>
              </a:lnSpc>
              <a:buNone/>
            </a:pPr>
            <a:endParaRPr lang="cs-CZ" sz="1800" dirty="0" smtClean="0">
              <a:solidFill>
                <a:schemeClr val="bg1"/>
              </a:solidFill>
              <a:latin typeface="Verdana" panose="020B0604030504040204" pitchFamily="34" charset="0"/>
              <a:ea typeface="Verdana" panose="020B0604030504040204" pitchFamily="34" charset="0"/>
              <a:cs typeface="Calibri"/>
            </a:endParaRPr>
          </a:p>
        </p:txBody>
      </p:sp>
      <p:pic>
        <p:nvPicPr>
          <p:cNvPr id="7" name="Obrázo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5319" y="501050"/>
            <a:ext cx="761998" cy="761998"/>
          </a:xfrm>
          <a:prstGeom prst="rect">
            <a:avLst/>
          </a:prstGeom>
          <a:ln>
            <a:noFill/>
          </a:ln>
        </p:spPr>
      </p:pic>
    </p:spTree>
    <p:extLst>
      <p:ext uri="{BB962C8B-B14F-4D97-AF65-F5344CB8AC3E}">
        <p14:creationId xmlns:p14="http://schemas.microsoft.com/office/powerpoint/2010/main" val="15194138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803821" y="0"/>
            <a:ext cx="8388179" cy="6858000"/>
          </a:xfrm>
          <a:prstGeom prst="rect">
            <a:avLst/>
          </a:prstGeom>
        </p:spPr>
      </p:pic>
      <p:sp>
        <p:nvSpPr>
          <p:cNvPr id="4" name="Obdĺžnik 3"/>
          <p:cNvSpPr/>
          <p:nvPr/>
        </p:nvSpPr>
        <p:spPr>
          <a:xfrm flipH="1">
            <a:off x="0" y="0"/>
            <a:ext cx="9119286" cy="6857999"/>
          </a:xfrm>
          <a:prstGeom prst="rect">
            <a:avLst/>
          </a:prstGeom>
          <a:gradFill>
            <a:gsLst>
              <a:gs pos="44000">
                <a:schemeClr val="tx1"/>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Podnadpis 2"/>
          <p:cNvSpPr txBox="1">
            <a:spLocks/>
          </p:cNvSpPr>
          <p:nvPr/>
        </p:nvSpPr>
        <p:spPr>
          <a:xfrm>
            <a:off x="0" y="-1"/>
            <a:ext cx="7311080" cy="6857999"/>
          </a:xfrm>
          <a:prstGeom prst="rect">
            <a:avLst/>
          </a:prstGeom>
          <a:noFill/>
          <a:ln>
            <a:noFill/>
          </a:ln>
        </p:spPr>
        <p:txBody>
          <a:bodyPr vert="horz" lIns="900000" tIns="720000" rIns="90000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k-SK" b="1" dirty="0" smtClean="0">
                <a:solidFill>
                  <a:schemeClr val="bg1"/>
                </a:solidFill>
                <a:latin typeface="Verdana" panose="020B0604030504040204" pitchFamily="34" charset="0"/>
                <a:ea typeface="Verdana" panose="020B0604030504040204" pitchFamily="34" charset="0"/>
                <a:cs typeface="Calibri"/>
              </a:rPr>
              <a:t>           2serve</a:t>
            </a:r>
          </a:p>
          <a:p>
            <a:pPr marL="0" indent="0">
              <a:lnSpc>
                <a:spcPct val="120000"/>
              </a:lnSpc>
              <a:buNone/>
            </a:pPr>
            <a:endParaRPr lang="sk-SK" sz="2000" dirty="0" smtClean="0">
              <a:solidFill>
                <a:schemeClr val="bg1"/>
              </a:solidFill>
              <a:latin typeface="Verdana" panose="020B0604030504040204" pitchFamily="34" charset="0"/>
              <a:ea typeface="Verdana" panose="020B0604030504040204" pitchFamily="34" charset="0"/>
            </a:endParaRPr>
          </a:p>
          <a:p>
            <a:pPr marL="0" indent="0">
              <a:lnSpc>
                <a:spcPct val="120000"/>
              </a:lnSpc>
              <a:buNone/>
            </a:pPr>
            <a:r>
              <a:rPr lang="en-US" sz="1800" dirty="0">
                <a:solidFill>
                  <a:schemeClr val="bg1"/>
                </a:solidFill>
                <a:latin typeface="Verdana" panose="020B0604030504040204" pitchFamily="34" charset="0"/>
                <a:ea typeface="Verdana" panose="020B0604030504040204" pitchFamily="34" charset="0"/>
              </a:rPr>
              <a:t>Under the RONA 5 Star brand you will find brilliant glassware produced for the hospitality industry</a:t>
            </a:r>
            <a:r>
              <a:rPr lang="en-US" sz="1800" dirty="0" smtClean="0">
                <a:solidFill>
                  <a:schemeClr val="bg1"/>
                </a:solidFill>
                <a:latin typeface="Verdana" panose="020B0604030504040204" pitchFamily="34" charset="0"/>
                <a:ea typeface="Verdana" panose="020B0604030504040204" pitchFamily="34" charset="0"/>
              </a:rPr>
              <a:t>.</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The</a:t>
            </a:r>
            <a:r>
              <a:rPr lang="sk-SK" sz="1800" dirty="0" smtClean="0">
                <a:solidFill>
                  <a:schemeClr val="bg1"/>
                </a:solidFill>
                <a:latin typeface="Verdana" panose="020B0604030504040204" pitchFamily="34" charset="0"/>
                <a:ea typeface="Verdana" panose="020B0604030504040204" pitchFamily="34" charset="0"/>
              </a:rPr>
              <a:t> most </a:t>
            </a:r>
            <a:r>
              <a:rPr lang="sk-SK" sz="1800" dirty="0" err="1" smtClean="0">
                <a:solidFill>
                  <a:schemeClr val="bg1"/>
                </a:solidFill>
                <a:latin typeface="Verdana" panose="020B0604030504040204" pitchFamily="34" charset="0"/>
                <a:ea typeface="Verdana" panose="020B0604030504040204" pitchFamily="34" charset="0"/>
              </a:rPr>
              <a:t>developed</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technology</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combination</a:t>
            </a:r>
            <a:r>
              <a:rPr lang="sk-SK" sz="1800" dirty="0" smtClean="0">
                <a:solidFill>
                  <a:schemeClr val="bg1"/>
                </a:solidFill>
                <a:latin typeface="Verdana" panose="020B0604030504040204" pitchFamily="34" charset="0"/>
                <a:ea typeface="Verdana" panose="020B0604030504040204" pitchFamily="34" charset="0"/>
              </a:rPr>
              <a:t> of </a:t>
            </a:r>
            <a:r>
              <a:rPr lang="sk-SK" sz="1800" dirty="0" err="1" smtClean="0">
                <a:solidFill>
                  <a:schemeClr val="bg1"/>
                </a:solidFill>
                <a:latin typeface="Verdana" panose="020B0604030504040204" pitchFamily="34" charset="0"/>
                <a:ea typeface="Verdana" panose="020B0604030504040204" pitchFamily="34" charset="0"/>
              </a:rPr>
              <a:t>the</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pulled</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stem</a:t>
            </a:r>
            <a:r>
              <a:rPr lang="sk-SK" sz="1800" dirty="0" smtClean="0">
                <a:solidFill>
                  <a:schemeClr val="bg1"/>
                </a:solidFill>
                <a:latin typeface="Verdana" panose="020B0604030504040204" pitchFamily="34" charset="0"/>
                <a:ea typeface="Verdana" panose="020B0604030504040204" pitchFamily="34" charset="0"/>
              </a:rPr>
              <a:t> and laser </a:t>
            </a:r>
            <a:r>
              <a:rPr lang="sk-SK" sz="1800" dirty="0" err="1" smtClean="0">
                <a:solidFill>
                  <a:schemeClr val="bg1"/>
                </a:solidFill>
                <a:latin typeface="Verdana" panose="020B0604030504040204" pitchFamily="34" charset="0"/>
                <a:ea typeface="Verdana" panose="020B0604030504040204" pitchFamily="34" charset="0"/>
              </a:rPr>
              <a:t>treatment</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provides</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the</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highest</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quality</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crystalline</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glassware</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developed</a:t>
            </a:r>
            <a:r>
              <a:rPr lang="sk-SK" sz="1800" dirty="0" smtClean="0">
                <a:solidFill>
                  <a:schemeClr val="bg1"/>
                </a:solidFill>
                <a:latin typeface="Verdana" panose="020B0604030504040204" pitchFamily="34" charset="0"/>
                <a:ea typeface="Verdana" panose="020B0604030504040204" pitchFamily="34" charset="0"/>
              </a:rPr>
              <a:t> and </a:t>
            </a:r>
            <a:r>
              <a:rPr lang="sk-SK" sz="1800" dirty="0" err="1" smtClean="0">
                <a:solidFill>
                  <a:schemeClr val="bg1"/>
                </a:solidFill>
                <a:latin typeface="Verdana" panose="020B0604030504040204" pitchFamily="34" charset="0"/>
                <a:ea typeface="Verdana" panose="020B0604030504040204" pitchFamily="34" charset="0"/>
              </a:rPr>
              <a:t>made</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specifically</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for</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the</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professional</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service</a:t>
            </a:r>
            <a:r>
              <a:rPr lang="sk-SK" sz="1800" dirty="0" smtClean="0">
                <a:solidFill>
                  <a:schemeClr val="bg1"/>
                </a:solidFill>
                <a:latin typeface="Verdana" panose="020B0604030504040204" pitchFamily="34" charset="0"/>
                <a:ea typeface="Verdana" panose="020B0604030504040204" pitchFamily="34" charset="0"/>
              </a:rPr>
              <a:t>.</a:t>
            </a:r>
          </a:p>
          <a:p>
            <a:pPr marL="0" indent="0">
              <a:lnSpc>
                <a:spcPct val="120000"/>
              </a:lnSpc>
              <a:buNone/>
            </a:pPr>
            <a:r>
              <a:rPr lang="sk-SK" sz="1800" dirty="0" err="1" smtClean="0">
                <a:solidFill>
                  <a:schemeClr val="bg1"/>
                </a:solidFill>
                <a:latin typeface="Verdana" panose="020B0604030504040204" pitchFamily="34" charset="0"/>
                <a:ea typeface="Verdana" panose="020B0604030504040204" pitchFamily="34" charset="0"/>
              </a:rPr>
              <a:t>From</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the</a:t>
            </a:r>
            <a:r>
              <a:rPr lang="sk-SK" sz="1800" dirty="0" smtClean="0">
                <a:solidFill>
                  <a:schemeClr val="bg1"/>
                </a:solidFill>
                <a:latin typeface="Verdana" panose="020B0604030504040204" pitchFamily="34" charset="0"/>
                <a:ea typeface="Verdana" panose="020B0604030504040204" pitchFamily="34" charset="0"/>
              </a:rPr>
              <a:t> design to </a:t>
            </a:r>
            <a:r>
              <a:rPr lang="sk-SK" sz="1800" dirty="0" err="1" smtClean="0">
                <a:solidFill>
                  <a:schemeClr val="bg1"/>
                </a:solidFill>
                <a:latin typeface="Verdana" panose="020B0604030504040204" pitchFamily="34" charset="0"/>
                <a:ea typeface="Verdana" panose="020B0604030504040204" pitchFamily="34" charset="0"/>
              </a:rPr>
              <a:t>the</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final</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execution</a:t>
            </a:r>
            <a:r>
              <a:rPr lang="sk-SK" sz="1800" dirty="0" smtClean="0">
                <a:solidFill>
                  <a:schemeClr val="bg1"/>
                </a:solidFill>
                <a:latin typeface="Verdana" panose="020B0604030504040204" pitchFamily="34" charset="0"/>
                <a:ea typeface="Verdana" panose="020B0604030504040204" pitchFamily="34" charset="0"/>
              </a:rPr>
              <a:t> RONA </a:t>
            </a:r>
            <a:r>
              <a:rPr lang="sk-SK" sz="1800" dirty="0" err="1" smtClean="0">
                <a:solidFill>
                  <a:schemeClr val="bg1"/>
                </a:solidFill>
                <a:latin typeface="Verdana" panose="020B0604030504040204" pitchFamily="34" charset="0"/>
                <a:ea typeface="Verdana" panose="020B0604030504040204" pitchFamily="34" charset="0"/>
              </a:rPr>
              <a:t>producers</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only</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fully</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professional</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glassware</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which</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is</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extremely</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resistant</a:t>
            </a:r>
            <a:r>
              <a:rPr lang="sk-SK" sz="1800" dirty="0" smtClean="0">
                <a:solidFill>
                  <a:schemeClr val="bg1"/>
                </a:solidFill>
                <a:latin typeface="Verdana" panose="020B0604030504040204" pitchFamily="34" charset="0"/>
                <a:ea typeface="Verdana" panose="020B0604030504040204" pitchFamily="34" charset="0"/>
              </a:rPr>
              <a:t> and </a:t>
            </a:r>
            <a:r>
              <a:rPr lang="sk-SK" sz="1800" dirty="0" err="1" smtClean="0">
                <a:solidFill>
                  <a:schemeClr val="bg1"/>
                </a:solidFill>
                <a:latin typeface="Verdana" panose="020B0604030504040204" pitchFamily="34" charset="0"/>
                <a:ea typeface="Verdana" panose="020B0604030504040204" pitchFamily="34" charset="0"/>
              </a:rPr>
              <a:t>resilient</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for</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the</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hospitality</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industry</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under</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the</a:t>
            </a:r>
            <a:r>
              <a:rPr lang="sk-SK" sz="1800" dirty="0" smtClean="0">
                <a:solidFill>
                  <a:schemeClr val="bg1"/>
                </a:solidFill>
                <a:latin typeface="Verdana" panose="020B0604030504040204" pitchFamily="34" charset="0"/>
                <a:ea typeface="Verdana" panose="020B0604030504040204" pitchFamily="34" charset="0"/>
              </a:rPr>
              <a:t> "RONA 5 </a:t>
            </a:r>
            <a:r>
              <a:rPr lang="sk-SK" sz="1800" dirty="0" err="1" smtClean="0">
                <a:solidFill>
                  <a:schemeClr val="bg1"/>
                </a:solidFill>
                <a:latin typeface="Verdana" panose="020B0604030504040204" pitchFamily="34" charset="0"/>
                <a:ea typeface="Verdana" panose="020B0604030504040204" pitchFamily="34" charset="0"/>
              </a:rPr>
              <a:t>Star</a:t>
            </a:r>
            <a:r>
              <a:rPr lang="sk-SK" sz="1800" dirty="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Glass</a:t>
            </a:r>
            <a:r>
              <a:rPr lang="sk-SK" sz="1800" dirty="0" smtClean="0">
                <a:solidFill>
                  <a:schemeClr val="bg1"/>
                </a:solidFill>
                <a:latin typeface="Verdana" panose="020B0604030504040204" pitchFamily="34" charset="0"/>
                <a:ea typeface="Verdana" panose="020B0604030504040204" pitchFamily="34" charset="0"/>
              </a:rPr>
              <a:t>„ </a:t>
            </a:r>
            <a:r>
              <a:rPr lang="sk-SK" sz="1800" dirty="0" err="1" smtClean="0">
                <a:solidFill>
                  <a:schemeClr val="bg1"/>
                </a:solidFill>
                <a:latin typeface="Verdana" panose="020B0604030504040204" pitchFamily="34" charset="0"/>
                <a:ea typeface="Verdana" panose="020B0604030504040204" pitchFamily="34" charset="0"/>
              </a:rPr>
              <a:t>brand</a:t>
            </a:r>
            <a:r>
              <a:rPr lang="sk-SK" sz="1800" dirty="0" smtClean="0">
                <a:solidFill>
                  <a:schemeClr val="bg1"/>
                </a:solidFill>
                <a:latin typeface="Verdana" panose="020B0604030504040204" pitchFamily="34" charset="0"/>
                <a:ea typeface="Verdana" panose="020B0604030504040204" pitchFamily="34" charset="0"/>
              </a:rPr>
              <a:t>.</a:t>
            </a:r>
            <a:endParaRPr lang="cs-CZ" sz="1800" dirty="0" smtClean="0">
              <a:solidFill>
                <a:schemeClr val="bg1"/>
              </a:solidFill>
              <a:latin typeface="Verdana" panose="020B0604030504040204" pitchFamily="34" charset="0"/>
              <a:ea typeface="Verdana" panose="020B0604030504040204" pitchFamily="34" charset="0"/>
              <a:cs typeface="Calibri"/>
            </a:endParaRPr>
          </a:p>
        </p:txBody>
      </p:sp>
      <p:pic>
        <p:nvPicPr>
          <p:cNvPr id="6" name="Obrázok 5"/>
          <p:cNvPicPr>
            <a:picLocks noChangeAspect="1"/>
          </p:cNvPicPr>
          <p:nvPr/>
        </p:nvPicPr>
        <p:blipFill>
          <a:blip r:embed="rId3" cstate="screen">
            <a:biLevel thresh="75000"/>
            <a:extLst>
              <a:ext uri="{28A0092B-C50C-407E-A947-70E740481C1C}">
                <a14:useLocalDpi xmlns:a14="http://schemas.microsoft.com/office/drawing/2010/main"/>
              </a:ext>
            </a:extLst>
          </a:blip>
          <a:stretch>
            <a:fillRect/>
          </a:stretch>
        </p:blipFill>
        <p:spPr>
          <a:xfrm>
            <a:off x="914399" y="501050"/>
            <a:ext cx="761998" cy="761998"/>
          </a:xfrm>
          <a:prstGeom prst="rect">
            <a:avLst/>
          </a:prstGeom>
          <a:ln>
            <a:solidFill>
              <a:schemeClr val="bg1"/>
            </a:solidFill>
          </a:ln>
        </p:spPr>
      </p:pic>
    </p:spTree>
    <p:extLst>
      <p:ext uri="{BB962C8B-B14F-4D97-AF65-F5344CB8AC3E}">
        <p14:creationId xmlns:p14="http://schemas.microsoft.com/office/powerpoint/2010/main" val="2152473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4" name="Zástupný symbol obsah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370" t="47078" r="9813"/>
          <a:stretch/>
        </p:blipFill>
        <p:spPr>
          <a:xfrm flipH="1">
            <a:off x="-1" y="0"/>
            <a:ext cx="6557316" cy="6858000"/>
          </a:xfrm>
        </p:spPr>
      </p:pic>
      <p:sp>
        <p:nvSpPr>
          <p:cNvPr id="5" name="Obdĺžnik 4"/>
          <p:cNvSpPr/>
          <p:nvPr/>
        </p:nvSpPr>
        <p:spPr>
          <a:xfrm rot="10800000">
            <a:off x="1158948" y="1"/>
            <a:ext cx="11033051" cy="6858000"/>
          </a:xfrm>
          <a:prstGeom prst="rect">
            <a:avLst/>
          </a:prstGeom>
          <a:gradFill>
            <a:gsLst>
              <a:gs pos="53000">
                <a:srgbClr val="1A1718"/>
              </a:gs>
              <a:gs pos="100000">
                <a:srgbClr val="1A1718">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6" name="Podnadpis 2"/>
          <p:cNvSpPr txBox="1">
            <a:spLocks/>
          </p:cNvSpPr>
          <p:nvPr/>
        </p:nvSpPr>
        <p:spPr>
          <a:xfrm>
            <a:off x="4880919" y="-1"/>
            <a:ext cx="7311080" cy="6857999"/>
          </a:xfrm>
          <a:prstGeom prst="rect">
            <a:avLst/>
          </a:prstGeom>
          <a:noFill/>
          <a:ln>
            <a:noFill/>
          </a:ln>
        </p:spPr>
        <p:txBody>
          <a:bodyPr vert="horz" lIns="900000" tIns="720000" rIns="90000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k-SK" b="1" dirty="0" smtClean="0">
                <a:solidFill>
                  <a:schemeClr val="bg1"/>
                </a:solidFill>
                <a:latin typeface="Verdana" panose="020B0604030504040204" pitchFamily="34" charset="0"/>
                <a:ea typeface="Verdana" panose="020B0604030504040204" pitchFamily="34" charset="0"/>
                <a:cs typeface="Calibri"/>
              </a:rPr>
              <a:t>           LINEA UMANA</a:t>
            </a:r>
          </a:p>
          <a:p>
            <a:pPr marL="0" indent="0">
              <a:lnSpc>
                <a:spcPct val="120000"/>
              </a:lnSpc>
              <a:buNone/>
            </a:pPr>
            <a:endParaRPr lang="sk-SK" sz="2000" dirty="0" smtClean="0">
              <a:solidFill>
                <a:schemeClr val="bg1"/>
              </a:solidFill>
              <a:latin typeface="Verdana" panose="020B0604030504040204" pitchFamily="34" charset="0"/>
              <a:ea typeface="Verdana" panose="020B0604030504040204" pitchFamily="34" charset="0"/>
            </a:endParaRPr>
          </a:p>
          <a:p>
            <a:pPr marL="0" indent="0">
              <a:lnSpc>
                <a:spcPct val="120000"/>
              </a:lnSpc>
              <a:buNone/>
            </a:pPr>
            <a:r>
              <a:rPr lang="en-US" sz="1800" dirty="0">
                <a:solidFill>
                  <a:schemeClr val="bg1"/>
                </a:solidFill>
                <a:latin typeface="Verdana" panose="020B0604030504040204" pitchFamily="34" charset="0"/>
                <a:ea typeface="Verdana" panose="020B0604030504040204" pitchFamily="34" charset="0"/>
              </a:rPr>
              <a:t>For the first time a line of glasses designed by somebody who uses them first-hand and expects a perfect performance. Maurizio </a:t>
            </a:r>
            <a:r>
              <a:rPr lang="en-US" sz="1800" dirty="0" err="1">
                <a:solidFill>
                  <a:schemeClr val="bg1"/>
                </a:solidFill>
                <a:latin typeface="Verdana" panose="020B0604030504040204" pitchFamily="34" charset="0"/>
                <a:ea typeface="Verdana" panose="020B0604030504040204" pitchFamily="34" charset="0"/>
              </a:rPr>
              <a:t>Filippi</a:t>
            </a:r>
            <a:r>
              <a:rPr lang="en-US" sz="1800" dirty="0">
                <a:solidFill>
                  <a:schemeClr val="bg1"/>
                </a:solidFill>
                <a:latin typeface="Verdana" panose="020B0604030504040204" pitchFamily="34" charset="0"/>
                <a:ea typeface="Verdana" panose="020B0604030504040204" pitchFamily="34" charset="0"/>
              </a:rPr>
              <a:t> - Best Italian Sommelier AIS 2016 - used all his expertise as a sommelier and restaurateur to create the soft and “human” lines of these wine glasses, without neglecting to take into account practical aspects that are important for potential buyers. Only </a:t>
            </a:r>
            <a:r>
              <a:rPr lang="sk-SK" sz="1800" dirty="0" err="1" smtClean="0">
                <a:solidFill>
                  <a:schemeClr val="bg1"/>
                </a:solidFill>
                <a:latin typeface="Verdana" panose="020B0604030504040204" pitchFamily="34" charset="0"/>
                <a:ea typeface="Verdana" panose="020B0604030504040204" pitchFamily="34" charset="0"/>
              </a:rPr>
              <a:t>seven</a:t>
            </a:r>
            <a:r>
              <a:rPr lang="en-US" sz="1800" dirty="0" smtClean="0">
                <a:solidFill>
                  <a:schemeClr val="bg1"/>
                </a:solidFill>
                <a:latin typeface="Verdana" panose="020B0604030504040204" pitchFamily="34" charset="0"/>
                <a:ea typeface="Verdana" panose="020B0604030504040204" pitchFamily="34" charset="0"/>
              </a:rPr>
              <a:t> </a:t>
            </a:r>
            <a:r>
              <a:rPr lang="en-US" sz="1800" dirty="0">
                <a:solidFill>
                  <a:schemeClr val="bg1"/>
                </a:solidFill>
                <a:latin typeface="Verdana" panose="020B0604030504040204" pitchFamily="34" charset="0"/>
                <a:ea typeface="Verdana" panose="020B0604030504040204" pitchFamily="34" charset="0"/>
              </a:rPr>
              <a:t>wine glasses and two water glasses to meet the needs of all professionals in the sector and of all wines produced in the world</a:t>
            </a:r>
            <a:r>
              <a:rPr lang="en-US" sz="1800" dirty="0" smtClean="0">
                <a:solidFill>
                  <a:schemeClr val="bg1"/>
                </a:solidFill>
                <a:latin typeface="Verdana" panose="020B0604030504040204" pitchFamily="34" charset="0"/>
                <a:ea typeface="Verdana" panose="020B0604030504040204" pitchFamily="34" charset="0"/>
              </a:rPr>
              <a:t>.</a:t>
            </a:r>
            <a:endParaRPr lang="cs-CZ" sz="1800" dirty="0" smtClean="0">
              <a:solidFill>
                <a:schemeClr val="bg1"/>
              </a:solidFill>
              <a:latin typeface="Verdana" panose="020B0604030504040204" pitchFamily="34" charset="0"/>
              <a:ea typeface="Verdana" panose="020B0604030504040204" pitchFamily="34" charset="0"/>
              <a:cs typeface="Calibri"/>
            </a:endParaRPr>
          </a:p>
        </p:txBody>
      </p:sp>
      <p:pic>
        <p:nvPicPr>
          <p:cNvPr id="7" name="Obrázok 6"/>
          <p:cNvPicPr>
            <a:picLocks noChangeAspect="1"/>
          </p:cNvPicPr>
          <p:nvPr/>
        </p:nvPicPr>
        <p:blipFill>
          <a:blip r:embed="rId3" cstate="screen">
            <a:biLevel thresh="75000"/>
            <a:extLst>
              <a:ext uri="{28A0092B-C50C-407E-A947-70E740481C1C}">
                <a14:useLocalDpi xmlns:a14="http://schemas.microsoft.com/office/drawing/2010/main"/>
              </a:ext>
            </a:extLst>
          </a:blip>
          <a:stretch>
            <a:fillRect/>
          </a:stretch>
        </p:blipFill>
        <p:spPr>
          <a:xfrm>
            <a:off x="5795318" y="501050"/>
            <a:ext cx="761998" cy="761998"/>
          </a:xfrm>
          <a:prstGeom prst="rect">
            <a:avLst/>
          </a:prstGeom>
          <a:ln>
            <a:solidFill>
              <a:schemeClr val="bg1"/>
            </a:solidFill>
          </a:ln>
        </p:spPr>
      </p:pic>
    </p:spTree>
    <p:extLst>
      <p:ext uri="{BB962C8B-B14F-4D97-AF65-F5344CB8AC3E}">
        <p14:creationId xmlns:p14="http://schemas.microsoft.com/office/powerpoint/2010/main" val="21678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8053" y="0"/>
            <a:ext cx="10274715" cy="6858000"/>
          </a:xfrm>
          <a:prstGeom prst="rect">
            <a:avLst/>
          </a:prstGeom>
        </p:spPr>
      </p:pic>
      <p:sp>
        <p:nvSpPr>
          <p:cNvPr id="5" name="Obdĺžnik 4"/>
          <p:cNvSpPr/>
          <p:nvPr/>
        </p:nvSpPr>
        <p:spPr>
          <a:xfrm>
            <a:off x="1" y="0"/>
            <a:ext cx="11158150" cy="6857999"/>
          </a:xfrm>
          <a:prstGeom prst="rect">
            <a:avLst/>
          </a:prstGeom>
          <a:gradFill flip="none" rotWithShape="1">
            <a:gsLst>
              <a:gs pos="50000">
                <a:schemeClr val="bg1">
                  <a:lumMod val="72000"/>
                  <a:lumOff val="28000"/>
                </a:schemeClr>
              </a:gs>
              <a:gs pos="100000">
                <a:schemeClr val="bg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Podnadpis 2"/>
          <p:cNvSpPr txBox="1">
            <a:spLocks/>
          </p:cNvSpPr>
          <p:nvPr/>
        </p:nvSpPr>
        <p:spPr>
          <a:xfrm>
            <a:off x="0" y="-1"/>
            <a:ext cx="7311080" cy="6857999"/>
          </a:xfrm>
          <a:prstGeom prst="rect">
            <a:avLst/>
          </a:prstGeom>
          <a:noFill/>
          <a:ln>
            <a:noFill/>
          </a:ln>
        </p:spPr>
        <p:txBody>
          <a:bodyPr vert="horz" lIns="900000" tIns="720000" rIns="90000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k-SK" b="1" dirty="0" smtClean="0">
                <a:solidFill>
                  <a:schemeClr val="bg1"/>
                </a:solidFill>
                <a:latin typeface="Verdana" panose="020B0604030504040204" pitchFamily="34" charset="0"/>
                <a:ea typeface="Verdana" panose="020B0604030504040204" pitchFamily="34" charset="0"/>
                <a:cs typeface="Calibri"/>
              </a:rPr>
              <a:t>           </a:t>
            </a:r>
            <a:r>
              <a:rPr lang="sk-SK" b="1" dirty="0" smtClean="0">
                <a:solidFill>
                  <a:schemeClr val="bg2">
                    <a:lumMod val="75000"/>
                  </a:schemeClr>
                </a:solidFill>
                <a:latin typeface="Verdana" panose="020B0604030504040204" pitchFamily="34" charset="0"/>
                <a:ea typeface="Verdana" panose="020B0604030504040204" pitchFamily="34" charset="0"/>
                <a:cs typeface="Calibri"/>
              </a:rPr>
              <a:t>Premium</a:t>
            </a:r>
          </a:p>
          <a:p>
            <a:pPr marL="0" indent="0">
              <a:lnSpc>
                <a:spcPct val="120000"/>
              </a:lnSpc>
              <a:buNone/>
            </a:pPr>
            <a:endParaRPr lang="sk-SK" sz="2000" dirty="0" smtClean="0">
              <a:solidFill>
                <a:schemeClr val="bg2">
                  <a:lumMod val="75000"/>
                </a:schemeClr>
              </a:solidFill>
              <a:latin typeface="Verdana" panose="020B0604030504040204" pitchFamily="34" charset="0"/>
              <a:ea typeface="Verdana" panose="020B0604030504040204" pitchFamily="34" charset="0"/>
            </a:endParaRPr>
          </a:p>
          <a:p>
            <a:pPr marL="0" indent="0">
              <a:lnSpc>
                <a:spcPct val="120000"/>
              </a:lnSpc>
              <a:buNone/>
            </a:pPr>
            <a:r>
              <a:rPr lang="en-US" sz="2000" dirty="0">
                <a:solidFill>
                  <a:schemeClr val="bg2">
                    <a:lumMod val="75000"/>
                  </a:schemeClr>
                </a:solidFill>
                <a:latin typeface="Verdana" panose="020B0604030504040204" pitchFamily="34" charset="0"/>
                <a:ea typeface="Verdana" panose="020B0604030504040204" pitchFamily="34" charset="0"/>
              </a:rPr>
              <a:t>Our handmade lead free </a:t>
            </a:r>
            <a:r>
              <a:rPr lang="en-US" sz="2000" dirty="0" err="1">
                <a:solidFill>
                  <a:schemeClr val="bg2">
                    <a:lumMod val="75000"/>
                  </a:schemeClr>
                </a:solidFill>
                <a:latin typeface="Verdana" panose="020B0604030504040204" pitchFamily="34" charset="0"/>
                <a:ea typeface="Verdana" panose="020B0604030504040204" pitchFamily="34" charset="0"/>
              </a:rPr>
              <a:t>cristaline</a:t>
            </a:r>
            <a:r>
              <a:rPr lang="en-US" sz="2000" dirty="0">
                <a:solidFill>
                  <a:schemeClr val="bg2">
                    <a:lumMod val="75000"/>
                  </a:schemeClr>
                </a:solidFill>
                <a:latin typeface="Verdana" panose="020B0604030504040204" pitchFamily="34" charset="0"/>
                <a:ea typeface="Verdana" panose="020B0604030504040204" pitchFamily="34" charset="0"/>
              </a:rPr>
              <a:t> products are individually crafted by glassmakers with decades of experience</a:t>
            </a:r>
            <a:r>
              <a:rPr lang="en-US" sz="2000" dirty="0" smtClean="0">
                <a:solidFill>
                  <a:schemeClr val="bg2">
                    <a:lumMod val="75000"/>
                  </a:schemeClr>
                </a:solidFill>
                <a:latin typeface="Verdana" panose="020B0604030504040204" pitchFamily="34" charset="0"/>
                <a:ea typeface="Verdana" panose="020B0604030504040204" pitchFamily="34" charset="0"/>
              </a:rPr>
              <a:t>.</a:t>
            </a:r>
            <a:endParaRPr lang="cs-CZ" sz="2000" dirty="0">
              <a:solidFill>
                <a:schemeClr val="bg2">
                  <a:lumMod val="75000"/>
                </a:schemeClr>
              </a:solidFill>
              <a:latin typeface="Verdana" panose="020B0604030504040204" pitchFamily="34" charset="0"/>
              <a:ea typeface="Verdana" panose="020B0604030504040204" pitchFamily="34" charset="0"/>
            </a:endParaRPr>
          </a:p>
          <a:p>
            <a:pPr marL="0" indent="0">
              <a:lnSpc>
                <a:spcPct val="120000"/>
              </a:lnSpc>
              <a:buNone/>
            </a:pPr>
            <a:r>
              <a:rPr lang="cs-CZ" sz="2000" b="1" dirty="0" smtClean="0">
                <a:solidFill>
                  <a:schemeClr val="bg2">
                    <a:lumMod val="75000"/>
                  </a:schemeClr>
                </a:solidFill>
                <a:latin typeface="Verdana" panose="020B0604030504040204" pitchFamily="34" charset="0"/>
                <a:ea typeface="Verdana" panose="020B0604030504040204" pitchFamily="34" charset="0"/>
                <a:cs typeface="Calibri"/>
              </a:rPr>
              <a:t>RONA PREMIUM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concept</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is</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designed</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to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surprise</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your</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intimates</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for</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birthday</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or</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Valentine's</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day</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or</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just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adorn</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your</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home</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with</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an</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luxurious</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and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essential</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gift</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peculiar</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for</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it's</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clarity</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 and </a:t>
            </a:r>
            <a:r>
              <a:rPr lang="cs-CZ" sz="2000" dirty="0" err="1" smtClean="0">
                <a:solidFill>
                  <a:schemeClr val="bg2">
                    <a:lumMod val="75000"/>
                  </a:schemeClr>
                </a:solidFill>
                <a:latin typeface="Verdana" panose="020B0604030504040204" pitchFamily="34" charset="0"/>
                <a:ea typeface="Verdana" panose="020B0604030504040204" pitchFamily="34" charset="0"/>
                <a:cs typeface="Calibri"/>
              </a:rPr>
              <a:t>brilliance</a:t>
            </a:r>
            <a:r>
              <a:rPr lang="cs-CZ" sz="2000" dirty="0" smtClean="0">
                <a:solidFill>
                  <a:schemeClr val="bg2">
                    <a:lumMod val="75000"/>
                  </a:schemeClr>
                </a:solidFill>
                <a:latin typeface="Verdana" panose="020B0604030504040204" pitchFamily="34" charset="0"/>
                <a:ea typeface="Verdana" panose="020B0604030504040204" pitchFamily="34" charset="0"/>
                <a:cs typeface="Calibri"/>
              </a:rPr>
              <a:t>.</a:t>
            </a:r>
          </a:p>
        </p:txBody>
      </p:sp>
      <p:pic>
        <p:nvPicPr>
          <p:cNvPr id="7" name="Obrázo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6757" y="501050"/>
            <a:ext cx="761998" cy="761998"/>
          </a:xfrm>
          <a:prstGeom prst="rect">
            <a:avLst/>
          </a:prstGeom>
          <a:ln>
            <a:solidFill>
              <a:schemeClr val="bg1"/>
            </a:solidFill>
          </a:ln>
        </p:spPr>
      </p:pic>
      <p:pic>
        <p:nvPicPr>
          <p:cNvPr id="8" name="Obrázok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6756" y="501049"/>
            <a:ext cx="761999" cy="761999"/>
          </a:xfrm>
          <a:prstGeom prst="rect">
            <a:avLst/>
          </a:prstGeom>
        </p:spPr>
      </p:pic>
    </p:spTree>
    <p:extLst>
      <p:ext uri="{BB962C8B-B14F-4D97-AF65-F5344CB8AC3E}">
        <p14:creationId xmlns:p14="http://schemas.microsoft.com/office/powerpoint/2010/main" val="222261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571286" cy="6858000"/>
          </a:xfrm>
          <a:prstGeom prst="rect">
            <a:avLst/>
          </a:prstGeom>
        </p:spPr>
      </p:pic>
      <p:sp>
        <p:nvSpPr>
          <p:cNvPr id="4" name="Obdĺžnik 3"/>
          <p:cNvSpPr/>
          <p:nvPr/>
        </p:nvSpPr>
        <p:spPr>
          <a:xfrm>
            <a:off x="711200" y="0"/>
            <a:ext cx="11480800" cy="6857999"/>
          </a:xfrm>
          <a:prstGeom prst="rect">
            <a:avLst/>
          </a:prstGeom>
          <a:gradFill>
            <a:gsLst>
              <a:gs pos="74000">
                <a:schemeClr val="tx1"/>
              </a:gs>
              <a:gs pos="100000">
                <a:schemeClr val="tx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Podnadpis 2"/>
          <p:cNvSpPr txBox="1">
            <a:spLocks/>
          </p:cNvSpPr>
          <p:nvPr/>
        </p:nvSpPr>
        <p:spPr>
          <a:xfrm>
            <a:off x="2879124" y="-1"/>
            <a:ext cx="9312876" cy="6857999"/>
          </a:xfrm>
          <a:prstGeom prst="rect">
            <a:avLst/>
          </a:prstGeom>
          <a:noFill/>
          <a:ln>
            <a:noFill/>
          </a:ln>
        </p:spPr>
        <p:txBody>
          <a:bodyPr vert="horz" lIns="900000" tIns="720000" rIns="90000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k-SK" b="1" dirty="0" err="1" smtClean="0">
                <a:solidFill>
                  <a:srgbClr val="A32638"/>
                </a:solidFill>
                <a:latin typeface="Verdana" panose="020B0604030504040204" pitchFamily="34" charset="0"/>
                <a:ea typeface="Verdana" panose="020B0604030504040204" pitchFamily="34" charset="0"/>
                <a:cs typeface="Calibri"/>
              </a:rPr>
              <a:t>References</a:t>
            </a:r>
            <a:endParaRPr lang="sk-SK" b="1" dirty="0" smtClean="0">
              <a:solidFill>
                <a:srgbClr val="A32638"/>
              </a:solidFill>
              <a:latin typeface="Verdana" panose="020B0604030504040204" pitchFamily="34" charset="0"/>
              <a:ea typeface="Verdana" panose="020B0604030504040204" pitchFamily="34" charset="0"/>
              <a:cs typeface="Calibri"/>
            </a:endParaRPr>
          </a:p>
          <a:p>
            <a:pPr marL="0" indent="0">
              <a:lnSpc>
                <a:spcPct val="120000"/>
              </a:lnSpc>
              <a:buNone/>
            </a:pPr>
            <a:endParaRPr lang="sk-SK" sz="2000" dirty="0" smtClean="0">
              <a:solidFill>
                <a:schemeClr val="bg1"/>
              </a:solidFill>
              <a:latin typeface="Verdana" panose="020B0604030504040204" pitchFamily="34" charset="0"/>
              <a:ea typeface="Verdana" panose="020B0604030504040204" pitchFamily="34" charset="0"/>
            </a:endParaRPr>
          </a:p>
          <a:p>
            <a:pPr marL="0" indent="0">
              <a:lnSpc>
                <a:spcPct val="120000"/>
              </a:lnSpc>
              <a:buNone/>
            </a:pPr>
            <a:r>
              <a:rPr lang="sk-SK" sz="2000" dirty="0" smtClean="0">
                <a:solidFill>
                  <a:schemeClr val="bg1"/>
                </a:solidFill>
              </a:rPr>
              <a:t>		</a:t>
            </a:r>
            <a:r>
              <a:rPr lang="en-US" sz="1800" b="1" dirty="0" smtClean="0">
                <a:solidFill>
                  <a:srgbClr val="A32638"/>
                </a:solidFill>
                <a:latin typeface="Verdana" panose="020B0604030504040204" pitchFamily="34" charset="0"/>
                <a:ea typeface="Verdana" panose="020B0604030504040204" pitchFamily="34" charset="0"/>
              </a:rPr>
              <a:t>New York Rockefeller center’s Rainbow </a:t>
            </a:r>
            <a:endParaRPr lang="sk-SK" sz="2000" b="1" dirty="0">
              <a:solidFill>
                <a:srgbClr val="A32638"/>
              </a:solidFill>
              <a:latin typeface="Verdana" panose="020B0604030504040204" pitchFamily="34" charset="0"/>
              <a:ea typeface="Verdana" panose="020B0604030504040204" pitchFamily="34" charset="0"/>
            </a:endParaRPr>
          </a:p>
          <a:p>
            <a:pPr marL="0" indent="0">
              <a:lnSpc>
                <a:spcPct val="120000"/>
              </a:lnSpc>
              <a:buNone/>
            </a:pPr>
            <a:r>
              <a:rPr lang="sk-SK" sz="2000" b="1" dirty="0" smtClean="0">
                <a:solidFill>
                  <a:schemeClr val="bg1"/>
                </a:solidFill>
                <a:latin typeface="Verdana" panose="020B0604030504040204" pitchFamily="34" charset="0"/>
                <a:ea typeface="Verdana" panose="020B0604030504040204" pitchFamily="34" charset="0"/>
              </a:rPr>
              <a:t>		</a:t>
            </a:r>
            <a:r>
              <a:rPr lang="en-US" sz="1400" dirty="0" smtClean="0">
                <a:solidFill>
                  <a:schemeClr val="bg1"/>
                </a:solidFill>
                <a:latin typeface="Verdana" panose="020B0604030504040204" pitchFamily="34" charset="0"/>
                <a:ea typeface="Verdana" panose="020B0604030504040204" pitchFamily="34" charset="0"/>
              </a:rPr>
              <a:t>The glass from </a:t>
            </a:r>
            <a:r>
              <a:rPr lang="en-US" sz="1400" dirty="0" err="1" smtClean="0">
                <a:solidFill>
                  <a:schemeClr val="bg1"/>
                </a:solidFill>
                <a:latin typeface="Verdana" panose="020B0604030504040204" pitchFamily="34" charset="0"/>
                <a:ea typeface="Verdana" panose="020B0604030504040204" pitchFamily="34" charset="0"/>
              </a:rPr>
              <a:t>Lednické</a:t>
            </a:r>
            <a:r>
              <a:rPr lang="en-US" sz="1400" dirty="0" smtClean="0">
                <a:solidFill>
                  <a:schemeClr val="bg1"/>
                </a:solidFill>
                <a:latin typeface="Verdana" panose="020B0604030504040204" pitchFamily="34" charset="0"/>
                <a:ea typeface="Verdana" panose="020B0604030504040204" pitchFamily="34" charset="0"/>
              </a:rPr>
              <a:t> </a:t>
            </a:r>
            <a:r>
              <a:rPr lang="en-US" sz="1400" dirty="0" err="1" smtClean="0">
                <a:solidFill>
                  <a:schemeClr val="bg1"/>
                </a:solidFill>
                <a:latin typeface="Verdana" panose="020B0604030504040204" pitchFamily="34" charset="0"/>
                <a:ea typeface="Verdana" panose="020B0604030504040204" pitchFamily="34" charset="0"/>
              </a:rPr>
              <a:t>Rovne</a:t>
            </a:r>
            <a:r>
              <a:rPr lang="en-US" sz="1400" dirty="0" smtClean="0">
                <a:solidFill>
                  <a:schemeClr val="bg1"/>
                </a:solidFill>
                <a:latin typeface="Verdana" panose="020B0604030504040204" pitchFamily="34" charset="0"/>
                <a:ea typeface="Verdana" panose="020B0604030504040204" pitchFamily="34" charset="0"/>
              </a:rPr>
              <a:t> can be found in the New York</a:t>
            </a:r>
            <a:r>
              <a:rPr lang="sk-SK" sz="1400" dirty="0" smtClean="0">
                <a:solidFill>
                  <a:schemeClr val="bg1"/>
                </a:solidFill>
                <a:latin typeface="Verdana" panose="020B0604030504040204" pitchFamily="34" charset="0"/>
                <a:ea typeface="Verdana" panose="020B0604030504040204" pitchFamily="34" charset="0"/>
              </a:rPr>
              <a:t> 		</a:t>
            </a:r>
            <a:r>
              <a:rPr lang="en-US" sz="1400" dirty="0" smtClean="0">
                <a:solidFill>
                  <a:schemeClr val="bg1"/>
                </a:solidFill>
                <a:latin typeface="Verdana" panose="020B0604030504040204" pitchFamily="34" charset="0"/>
                <a:ea typeface="Verdana" panose="020B0604030504040204" pitchFamily="34" charset="0"/>
              </a:rPr>
              <a:t>Rockefeller center’s Rainbow Room, and in luxury</a:t>
            </a:r>
            <a:r>
              <a:rPr lang="sk-SK" sz="1400" dirty="0" smtClean="0">
                <a:solidFill>
                  <a:schemeClr val="bg1"/>
                </a:solidFill>
                <a:latin typeface="Verdana" panose="020B0604030504040204" pitchFamily="34" charset="0"/>
                <a:ea typeface="Verdana" panose="020B0604030504040204" pitchFamily="34" charset="0"/>
              </a:rPr>
              <a:t> </a:t>
            </a:r>
            <a:r>
              <a:rPr lang="en-US" sz="1400" dirty="0" smtClean="0">
                <a:solidFill>
                  <a:schemeClr val="bg1"/>
                </a:solidFill>
                <a:latin typeface="Verdana" panose="020B0604030504040204" pitchFamily="34" charset="0"/>
                <a:ea typeface="Verdana" panose="020B0604030504040204" pitchFamily="34" charset="0"/>
              </a:rPr>
              <a:t>hotels in </a:t>
            </a:r>
            <a:r>
              <a:rPr lang="sk-SK" sz="1400" dirty="0" smtClean="0">
                <a:solidFill>
                  <a:schemeClr val="bg1"/>
                </a:solidFill>
                <a:latin typeface="Verdana" panose="020B0604030504040204" pitchFamily="34" charset="0"/>
                <a:ea typeface="Verdana" panose="020B0604030504040204" pitchFamily="34" charset="0"/>
              </a:rPr>
              <a:t>			</a:t>
            </a:r>
            <a:r>
              <a:rPr lang="en-US" sz="1400" dirty="0" smtClean="0">
                <a:solidFill>
                  <a:schemeClr val="bg1"/>
                </a:solidFill>
                <a:latin typeface="Verdana" panose="020B0604030504040204" pitchFamily="34" charset="0"/>
                <a:ea typeface="Verdana" panose="020B0604030504040204" pitchFamily="34" charset="0"/>
              </a:rPr>
              <a:t>Dubai and Las Vegas.</a:t>
            </a:r>
            <a:endParaRPr lang="sk-SK" sz="1400" dirty="0" smtClean="0">
              <a:solidFill>
                <a:schemeClr val="bg1"/>
              </a:solidFill>
              <a:latin typeface="Verdana" panose="020B0604030504040204" pitchFamily="34" charset="0"/>
              <a:ea typeface="Verdana" panose="020B0604030504040204" pitchFamily="34" charset="0"/>
            </a:endParaRPr>
          </a:p>
          <a:p>
            <a:pPr marL="0" indent="0">
              <a:lnSpc>
                <a:spcPct val="0"/>
              </a:lnSpc>
              <a:buNone/>
            </a:pPr>
            <a:endParaRPr lang="sk-SK" sz="1600" dirty="0">
              <a:solidFill>
                <a:schemeClr val="bg1"/>
              </a:solidFill>
              <a:latin typeface="Verdana" panose="020B0604030504040204" pitchFamily="34" charset="0"/>
              <a:ea typeface="Verdana" panose="020B0604030504040204" pitchFamily="34" charset="0"/>
            </a:endParaRPr>
          </a:p>
          <a:p>
            <a:pPr marL="0" indent="0">
              <a:lnSpc>
                <a:spcPct val="120000"/>
              </a:lnSpc>
              <a:buNone/>
            </a:pPr>
            <a:r>
              <a:rPr lang="sk-SK" sz="1600" b="1" dirty="0" smtClean="0">
                <a:solidFill>
                  <a:schemeClr val="bg1"/>
                </a:solidFill>
                <a:latin typeface="Verdana" panose="020B0604030504040204" pitchFamily="34" charset="0"/>
                <a:ea typeface="Verdana" panose="020B0604030504040204" pitchFamily="34" charset="0"/>
              </a:rPr>
              <a:t>		</a:t>
            </a:r>
            <a:r>
              <a:rPr lang="en-US" sz="2000" b="1" dirty="0" smtClean="0">
                <a:solidFill>
                  <a:srgbClr val="A32638"/>
                </a:solidFill>
              </a:rPr>
              <a:t>Emirates, Etihad, KLM, American Airlines</a:t>
            </a:r>
            <a:r>
              <a:rPr lang="sk-SK" sz="2000" b="1" dirty="0" smtClean="0">
                <a:solidFill>
                  <a:srgbClr val="A32638"/>
                </a:solidFill>
              </a:rPr>
              <a:t>, ...</a:t>
            </a:r>
          </a:p>
          <a:p>
            <a:pPr marL="0" indent="0">
              <a:lnSpc>
                <a:spcPct val="120000"/>
              </a:lnSpc>
              <a:buNone/>
            </a:pPr>
            <a:r>
              <a:rPr lang="sk-SK" sz="1400" b="1" dirty="0" smtClean="0">
                <a:solidFill>
                  <a:schemeClr val="bg1"/>
                </a:solidFill>
                <a:latin typeface="Verdana" panose="020B0604030504040204" pitchFamily="34" charset="0"/>
                <a:ea typeface="Verdana" panose="020B0604030504040204" pitchFamily="34" charset="0"/>
              </a:rPr>
              <a:t>		T</a:t>
            </a:r>
            <a:r>
              <a:rPr lang="en-US" sz="1400" dirty="0" smtClean="0">
                <a:solidFill>
                  <a:schemeClr val="bg1"/>
                </a:solidFill>
                <a:latin typeface="Verdana" panose="020B0604030504040204" pitchFamily="34" charset="0"/>
                <a:ea typeface="Verdana" panose="020B0604030504040204" pitchFamily="34" charset="0"/>
              </a:rPr>
              <a:t>he glass from the RONA company is supplied to airlines </a:t>
            </a:r>
            <a:r>
              <a:rPr lang="sk-SK" sz="1400" dirty="0" smtClean="0">
                <a:solidFill>
                  <a:schemeClr val="bg1"/>
                </a:solidFill>
                <a:latin typeface="Verdana" panose="020B0604030504040204" pitchFamily="34" charset="0"/>
                <a:ea typeface="Verdana" panose="020B0604030504040204" pitchFamily="34" charset="0"/>
              </a:rPr>
              <a:t>			</a:t>
            </a:r>
            <a:r>
              <a:rPr lang="en-US" sz="1400" dirty="0" smtClean="0">
                <a:solidFill>
                  <a:schemeClr val="bg1"/>
                </a:solidFill>
                <a:latin typeface="Verdana" panose="020B0604030504040204" pitchFamily="34" charset="0"/>
                <a:ea typeface="Verdana" panose="020B0604030504040204" pitchFamily="34" charset="0"/>
              </a:rPr>
              <a:t>including: Emirates, Etihad, KLM, and American Airlines.</a:t>
            </a:r>
            <a:endParaRPr lang="sk-SK" sz="1400" dirty="0" smtClean="0">
              <a:solidFill>
                <a:schemeClr val="bg1"/>
              </a:solidFill>
              <a:latin typeface="Verdana" panose="020B0604030504040204" pitchFamily="34" charset="0"/>
              <a:ea typeface="Verdana" panose="020B0604030504040204" pitchFamily="34" charset="0"/>
            </a:endParaRPr>
          </a:p>
          <a:p>
            <a:pPr marL="0" indent="0">
              <a:lnSpc>
                <a:spcPct val="120000"/>
              </a:lnSpc>
              <a:buNone/>
            </a:pPr>
            <a:endParaRPr lang="sk-SK" sz="1400" dirty="0" smtClean="0">
              <a:solidFill>
                <a:schemeClr val="bg1"/>
              </a:solidFill>
              <a:latin typeface="Verdana" panose="020B0604030504040204" pitchFamily="34" charset="0"/>
              <a:ea typeface="Verdana" panose="020B0604030504040204" pitchFamily="34" charset="0"/>
            </a:endParaRPr>
          </a:p>
          <a:p>
            <a:pPr marL="0" indent="0">
              <a:lnSpc>
                <a:spcPct val="120000"/>
              </a:lnSpc>
              <a:buNone/>
            </a:pPr>
            <a:r>
              <a:rPr lang="sk-SK" sz="1600" dirty="0" smtClean="0">
                <a:solidFill>
                  <a:schemeClr val="bg1"/>
                </a:solidFill>
                <a:latin typeface="Verdana" panose="020B0604030504040204" pitchFamily="34" charset="0"/>
                <a:ea typeface="Verdana" panose="020B0604030504040204" pitchFamily="34" charset="0"/>
              </a:rPr>
              <a:t>		</a:t>
            </a:r>
            <a:r>
              <a:rPr lang="sk-SK" sz="2000" b="1" dirty="0" err="1" smtClean="0">
                <a:solidFill>
                  <a:srgbClr val="A32638"/>
                </a:solidFill>
              </a:rPr>
              <a:t>Buckingham</a:t>
            </a:r>
            <a:r>
              <a:rPr lang="sk-SK" sz="2000" b="1" dirty="0" smtClean="0">
                <a:solidFill>
                  <a:srgbClr val="A32638"/>
                </a:solidFill>
              </a:rPr>
              <a:t> </a:t>
            </a:r>
            <a:r>
              <a:rPr lang="sk-SK" sz="2000" b="1" dirty="0" err="1" smtClean="0">
                <a:solidFill>
                  <a:srgbClr val="A32638"/>
                </a:solidFill>
              </a:rPr>
              <a:t>palace</a:t>
            </a:r>
            <a:r>
              <a:rPr lang="sk-SK" sz="2000" b="1" dirty="0" smtClean="0">
                <a:solidFill>
                  <a:srgbClr val="A32638"/>
                </a:solidFill>
              </a:rPr>
              <a:t> &amp; </a:t>
            </a:r>
            <a:r>
              <a:rPr lang="sk-SK" sz="2000" b="1" dirty="0" err="1" smtClean="0">
                <a:solidFill>
                  <a:srgbClr val="A32638"/>
                </a:solidFill>
              </a:rPr>
              <a:t>White</a:t>
            </a:r>
            <a:r>
              <a:rPr lang="sk-SK" sz="2000" b="1" dirty="0" smtClean="0">
                <a:solidFill>
                  <a:srgbClr val="A32638"/>
                </a:solidFill>
              </a:rPr>
              <a:t> </a:t>
            </a:r>
            <a:r>
              <a:rPr lang="sk-SK" sz="2000" b="1" dirty="0" err="1" smtClean="0">
                <a:solidFill>
                  <a:srgbClr val="A32638"/>
                </a:solidFill>
              </a:rPr>
              <a:t>House</a:t>
            </a:r>
            <a:r>
              <a:rPr lang="sk-SK" sz="2000" dirty="0" smtClean="0">
                <a:solidFill>
                  <a:schemeClr val="bg1"/>
                </a:solidFill>
              </a:rPr>
              <a:t>				</a:t>
            </a:r>
            <a:r>
              <a:rPr lang="sk-SK" sz="1600" dirty="0" err="1" smtClean="0">
                <a:solidFill>
                  <a:schemeClr val="bg1"/>
                </a:solidFill>
              </a:rPr>
              <a:t>Product</a:t>
            </a:r>
            <a:r>
              <a:rPr lang="sk-SK" sz="1600" dirty="0" smtClean="0">
                <a:solidFill>
                  <a:schemeClr val="bg1"/>
                </a:solidFill>
              </a:rPr>
              <a:t> of </a:t>
            </a:r>
            <a:r>
              <a:rPr lang="sk-SK" sz="1600" dirty="0" err="1" smtClean="0">
                <a:solidFill>
                  <a:schemeClr val="bg1"/>
                </a:solidFill>
              </a:rPr>
              <a:t>the</a:t>
            </a:r>
            <a:r>
              <a:rPr lang="sk-SK" sz="1600" dirty="0" smtClean="0">
                <a:solidFill>
                  <a:schemeClr val="bg1"/>
                </a:solidFill>
              </a:rPr>
              <a:t> </a:t>
            </a:r>
            <a:r>
              <a:rPr lang="sk-SK" sz="1600" dirty="0" err="1" smtClean="0">
                <a:solidFill>
                  <a:schemeClr val="bg1"/>
                </a:solidFill>
              </a:rPr>
              <a:t>company</a:t>
            </a:r>
            <a:r>
              <a:rPr lang="sk-SK" sz="1600" dirty="0" smtClean="0">
                <a:solidFill>
                  <a:schemeClr val="bg1"/>
                </a:solidFill>
              </a:rPr>
              <a:t> </a:t>
            </a:r>
            <a:r>
              <a:rPr lang="sk-SK" sz="1600" dirty="0" err="1" smtClean="0">
                <a:solidFill>
                  <a:schemeClr val="bg1"/>
                </a:solidFill>
              </a:rPr>
              <a:t>can</a:t>
            </a:r>
            <a:r>
              <a:rPr lang="sk-SK" sz="1600" dirty="0" smtClean="0">
                <a:solidFill>
                  <a:schemeClr val="bg1"/>
                </a:solidFill>
              </a:rPr>
              <a:t> by </a:t>
            </a:r>
            <a:r>
              <a:rPr lang="sk-SK" sz="1600" dirty="0" err="1" smtClean="0">
                <a:solidFill>
                  <a:schemeClr val="bg1"/>
                </a:solidFill>
              </a:rPr>
              <a:t>found</a:t>
            </a:r>
            <a:r>
              <a:rPr lang="sk-SK" sz="1600" dirty="0" smtClean="0">
                <a:solidFill>
                  <a:schemeClr val="bg1"/>
                </a:solidFill>
              </a:rPr>
              <a:t> at </a:t>
            </a:r>
            <a:r>
              <a:rPr lang="sk-SK" sz="1600" dirty="0" err="1" smtClean="0">
                <a:solidFill>
                  <a:schemeClr val="bg1"/>
                </a:solidFill>
              </a:rPr>
              <a:t>Buckingham</a:t>
            </a:r>
            <a:r>
              <a:rPr lang="sk-SK" sz="1600" dirty="0" smtClean="0">
                <a:solidFill>
                  <a:schemeClr val="bg1"/>
                </a:solidFill>
              </a:rPr>
              <a:t> </a:t>
            </a:r>
            <a:r>
              <a:rPr lang="sk-SK" sz="1600" dirty="0" err="1" smtClean="0">
                <a:solidFill>
                  <a:schemeClr val="bg1"/>
                </a:solidFill>
              </a:rPr>
              <a:t>palace</a:t>
            </a:r>
            <a:r>
              <a:rPr lang="sk-SK" sz="1600" dirty="0" smtClean="0">
                <a:solidFill>
                  <a:schemeClr val="bg1"/>
                </a:solidFill>
              </a:rPr>
              <a:t>          			and </a:t>
            </a:r>
            <a:r>
              <a:rPr lang="sk-SK" sz="1600" dirty="0" err="1" smtClean="0">
                <a:solidFill>
                  <a:schemeClr val="bg1"/>
                </a:solidFill>
              </a:rPr>
              <a:t>the</a:t>
            </a:r>
            <a:r>
              <a:rPr lang="sk-SK" sz="1600" dirty="0" smtClean="0">
                <a:solidFill>
                  <a:schemeClr val="bg1"/>
                </a:solidFill>
              </a:rPr>
              <a:t> </a:t>
            </a:r>
            <a:r>
              <a:rPr lang="sk-SK" sz="1600" dirty="0" err="1" smtClean="0">
                <a:solidFill>
                  <a:schemeClr val="bg1"/>
                </a:solidFill>
              </a:rPr>
              <a:t>White</a:t>
            </a:r>
            <a:r>
              <a:rPr lang="sk-SK" sz="1600" dirty="0" smtClean="0">
                <a:solidFill>
                  <a:schemeClr val="bg1"/>
                </a:solidFill>
              </a:rPr>
              <a:t> </a:t>
            </a:r>
            <a:r>
              <a:rPr lang="sk-SK" sz="1600" dirty="0" err="1" smtClean="0">
                <a:solidFill>
                  <a:schemeClr val="bg1"/>
                </a:solidFill>
              </a:rPr>
              <a:t>House</a:t>
            </a:r>
            <a:r>
              <a:rPr lang="sk-SK" sz="1600" dirty="0" smtClean="0">
                <a:solidFill>
                  <a:schemeClr val="bg1"/>
                </a:solidFill>
              </a:rPr>
              <a:t>.</a:t>
            </a:r>
            <a:endParaRPr lang="sk-SK" sz="1600" dirty="0" smtClean="0">
              <a:solidFill>
                <a:schemeClr val="bg1"/>
              </a:solidFill>
              <a:latin typeface="Verdana" panose="020B0604030504040204" pitchFamily="34" charset="0"/>
              <a:ea typeface="Verdana" panose="020B0604030504040204" pitchFamily="34" charset="0"/>
            </a:endParaRPr>
          </a:p>
          <a:p>
            <a:pPr marL="0" indent="0">
              <a:lnSpc>
                <a:spcPct val="120000"/>
              </a:lnSpc>
              <a:buNone/>
            </a:pPr>
            <a:endParaRPr lang="sk-SK" sz="1600" dirty="0" smtClean="0">
              <a:solidFill>
                <a:schemeClr val="bg1"/>
              </a:solidFill>
              <a:latin typeface="Verdana" panose="020B0604030504040204" pitchFamily="34" charset="0"/>
              <a:ea typeface="Verdana" panose="020B0604030504040204" pitchFamily="34" charset="0"/>
            </a:endParaRPr>
          </a:p>
          <a:p>
            <a:pPr marL="0" indent="0">
              <a:lnSpc>
                <a:spcPct val="120000"/>
              </a:lnSpc>
              <a:buNone/>
            </a:pPr>
            <a:endParaRPr lang="sk-SK" sz="1600" dirty="0" smtClean="0">
              <a:solidFill>
                <a:schemeClr val="bg1"/>
              </a:solidFill>
              <a:latin typeface="Verdana" panose="020B0604030504040204" pitchFamily="34" charset="0"/>
              <a:ea typeface="Verdana" panose="020B0604030504040204" pitchFamily="34" charset="0"/>
            </a:endParaRPr>
          </a:p>
        </p:txBody>
      </p:sp>
      <p:pic>
        <p:nvPicPr>
          <p:cNvPr id="1026" name="Picture 2" descr="Súbor:GE Building by David Shankbone.JPG – Wikipédi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59437" y="1766370"/>
            <a:ext cx="1329255" cy="1329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y You Should Meditate on a Plane (and How to Do It) | Condé Nast Travel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755072" y="3328120"/>
            <a:ext cx="1333620" cy="13336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ckingham Palace - Historic Site &amp;amp; House - visitlondon.com"/>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755073" y="4894235"/>
            <a:ext cx="1333620" cy="1333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982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ázok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6667" y="4572000"/>
            <a:ext cx="3424446" cy="2286000"/>
          </a:xfrm>
          <a:prstGeom prst="rect">
            <a:avLst/>
          </a:prstGeom>
        </p:spPr>
      </p:pic>
      <p:pic>
        <p:nvPicPr>
          <p:cNvPr id="14" name="Obrázok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3654" y="4572000"/>
            <a:ext cx="2120910" cy="2286000"/>
          </a:xfrm>
          <a:prstGeom prst="rect">
            <a:avLst/>
          </a:prstGeom>
        </p:spPr>
      </p:pic>
      <p:pic>
        <p:nvPicPr>
          <p:cNvPr id="18" name="Obrázok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4827" y="4572000"/>
            <a:ext cx="3429000" cy="2286000"/>
          </a:xfrm>
          <a:prstGeom prst="rect">
            <a:avLst/>
          </a:prstGeom>
        </p:spPr>
      </p:pic>
      <p:pic>
        <p:nvPicPr>
          <p:cNvPr id="20" name="Obrázok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67541" y="4571995"/>
            <a:ext cx="2828578" cy="2286000"/>
          </a:xfrm>
          <a:prstGeom prst="rect">
            <a:avLst/>
          </a:prstGeom>
        </p:spPr>
      </p:pic>
      <p:pic>
        <p:nvPicPr>
          <p:cNvPr id="19" name="Obrázok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7278" y="2285998"/>
            <a:ext cx="3429000" cy="2286000"/>
          </a:xfrm>
          <a:prstGeom prst="rect">
            <a:avLst/>
          </a:prstGeom>
        </p:spPr>
      </p:pic>
      <p:pic>
        <p:nvPicPr>
          <p:cNvPr id="21" name="Obrázok 2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367005" y="2285991"/>
            <a:ext cx="2829114" cy="2286000"/>
          </a:xfrm>
          <a:prstGeom prst="rect">
            <a:avLst/>
          </a:prstGeom>
        </p:spPr>
      </p:pic>
      <p:sp>
        <p:nvSpPr>
          <p:cNvPr id="4" name="Obdĺžnik 3"/>
          <p:cNvSpPr/>
          <p:nvPr/>
        </p:nvSpPr>
        <p:spPr>
          <a:xfrm>
            <a:off x="3072714" y="0"/>
            <a:ext cx="9119286" cy="6857999"/>
          </a:xfrm>
          <a:prstGeom prst="rect">
            <a:avLst/>
          </a:prstGeom>
          <a:gradFill flip="none" rotWithShape="1">
            <a:gsLst>
              <a:gs pos="5000">
                <a:schemeClr val="tx1"/>
              </a:gs>
              <a:gs pos="56000">
                <a:schemeClr val="tx1">
                  <a:alpha val="0"/>
                </a:schemeClr>
              </a:gs>
            </a:gsLst>
            <a:lin ang="13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2" name="Obrázok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3424516" y="2286000"/>
            <a:ext cx="3427286" cy="2286000"/>
          </a:xfrm>
          <a:prstGeom prst="rect">
            <a:avLst/>
          </a:prstGeom>
        </p:spPr>
      </p:pic>
      <p:pic>
        <p:nvPicPr>
          <p:cNvPr id="9" name="Obrázok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4346061" y="1"/>
            <a:ext cx="3435457" cy="2286000"/>
          </a:xfrm>
          <a:prstGeom prst="rect">
            <a:avLst/>
          </a:prstGeom>
        </p:spPr>
      </p:pic>
      <p:pic>
        <p:nvPicPr>
          <p:cNvPr id="11" name="Obrázok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24001" y="0"/>
            <a:ext cx="3414889" cy="2286000"/>
          </a:xfrm>
          <a:prstGeom prst="rect">
            <a:avLst/>
          </a:prstGeom>
        </p:spPr>
      </p:pic>
      <p:pic>
        <p:nvPicPr>
          <p:cNvPr id="8" name="Obrázok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 y="0"/>
            <a:ext cx="1524000" cy="2286000"/>
          </a:xfrm>
          <a:prstGeom prst="rect">
            <a:avLst/>
          </a:prstGeom>
        </p:spPr>
      </p:pic>
      <p:pic>
        <p:nvPicPr>
          <p:cNvPr id="10" name="Obrázok 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2286000"/>
            <a:ext cx="3429000" cy="2286000"/>
          </a:xfrm>
          <a:prstGeom prst="rect">
            <a:avLst/>
          </a:prstGeom>
        </p:spPr>
      </p:pic>
      <p:pic>
        <p:nvPicPr>
          <p:cNvPr id="13" name="Obrázok 1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66" y="4572000"/>
            <a:ext cx="1524767" cy="2286000"/>
          </a:xfrm>
          <a:prstGeom prst="rect">
            <a:avLst/>
          </a:prstGeom>
        </p:spPr>
      </p:pic>
      <p:pic>
        <p:nvPicPr>
          <p:cNvPr id="16" name="Obrázok 1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758882" y="0"/>
            <a:ext cx="3429000" cy="2286000"/>
          </a:xfrm>
          <a:prstGeom prst="rect">
            <a:avLst/>
          </a:prstGeom>
        </p:spPr>
      </p:pic>
      <p:pic>
        <p:nvPicPr>
          <p:cNvPr id="17" name="Obrázok 1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6200000">
            <a:off x="7149865" y="380999"/>
            <a:ext cx="2286000" cy="1524000"/>
          </a:xfrm>
          <a:prstGeom prst="rect">
            <a:avLst/>
          </a:prstGeom>
        </p:spPr>
      </p:pic>
      <p:sp>
        <p:nvSpPr>
          <p:cNvPr id="22" name="BlokTextu 21"/>
          <p:cNvSpPr txBox="1"/>
          <p:nvPr/>
        </p:nvSpPr>
        <p:spPr>
          <a:xfrm>
            <a:off x="9405556" y="6091881"/>
            <a:ext cx="5387546" cy="369332"/>
          </a:xfrm>
          <a:prstGeom prst="rect">
            <a:avLst/>
          </a:prstGeom>
          <a:noFill/>
        </p:spPr>
        <p:txBody>
          <a:bodyPr wrap="square" rtlCol="0">
            <a:spAutoFit/>
          </a:bodyPr>
          <a:lstStyle/>
          <a:p>
            <a:r>
              <a:rPr lang="sk-SK" dirty="0" smtClean="0">
                <a:solidFill>
                  <a:schemeClr val="bg1"/>
                </a:solidFill>
                <a:latin typeface="Verdana" panose="020B0604030504040204" pitchFamily="34" charset="0"/>
                <a:ea typeface="Verdana" panose="020B0604030504040204" pitchFamily="34" charset="0"/>
              </a:rPr>
              <a:t>... and a </a:t>
            </a:r>
            <a:r>
              <a:rPr lang="sk-SK" b="1" dirty="0" err="1" smtClean="0">
                <a:solidFill>
                  <a:schemeClr val="bg1"/>
                </a:solidFill>
                <a:latin typeface="Verdana" panose="020B0604030504040204" pitchFamily="34" charset="0"/>
                <a:ea typeface="Verdana" panose="020B0604030504040204" pitchFamily="34" charset="0"/>
              </a:rPr>
              <a:t>lot</a:t>
            </a:r>
            <a:r>
              <a:rPr lang="sk-SK" b="1" dirty="0" smtClean="0">
                <a:solidFill>
                  <a:schemeClr val="bg1"/>
                </a:solidFill>
                <a:latin typeface="Verdana" panose="020B0604030504040204" pitchFamily="34" charset="0"/>
                <a:ea typeface="Verdana" panose="020B0604030504040204" pitchFamily="34" charset="0"/>
              </a:rPr>
              <a:t> more</a:t>
            </a:r>
            <a:endParaRPr lang="sk-SK"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62941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700"/>
            <a:ext cx="12192000" cy="6870700"/>
          </a:xfrm>
          <a:prstGeom prst="rect">
            <a:avLst/>
          </a:prstGeom>
        </p:spPr>
      </p:pic>
      <p:sp>
        <p:nvSpPr>
          <p:cNvPr id="6" name="Obdĺžnik 5"/>
          <p:cNvSpPr/>
          <p:nvPr/>
        </p:nvSpPr>
        <p:spPr>
          <a:xfrm>
            <a:off x="0" y="2146300"/>
            <a:ext cx="12192000" cy="4711700"/>
          </a:xfrm>
          <a:prstGeom prst="rect">
            <a:avLst/>
          </a:prstGeom>
          <a:gradFill>
            <a:gsLst>
              <a:gs pos="54000">
                <a:schemeClr val="bg1"/>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4" name="Obrázok 3"/>
          <p:cNvPicPr>
            <a:picLocks noChangeAspect="1"/>
          </p:cNvPicPr>
          <p:nvPr/>
        </p:nvPicPr>
        <p:blipFill>
          <a:blip r:embed="rId3"/>
          <a:stretch>
            <a:fillRect/>
          </a:stretch>
        </p:blipFill>
        <p:spPr>
          <a:xfrm>
            <a:off x="1533524" y="5340733"/>
            <a:ext cx="9420225" cy="1298193"/>
          </a:xfrm>
          <a:prstGeom prst="rect">
            <a:avLst/>
          </a:prstGeom>
        </p:spPr>
      </p:pic>
      <p:sp>
        <p:nvSpPr>
          <p:cNvPr id="8" name="BlokTextu 7"/>
          <p:cNvSpPr txBox="1"/>
          <p:nvPr/>
        </p:nvSpPr>
        <p:spPr>
          <a:xfrm>
            <a:off x="0" y="4117223"/>
            <a:ext cx="12192000" cy="707886"/>
          </a:xfrm>
          <a:prstGeom prst="rect">
            <a:avLst/>
          </a:prstGeom>
          <a:noFill/>
        </p:spPr>
        <p:txBody>
          <a:bodyPr wrap="square" rtlCol="0">
            <a:spAutoFit/>
          </a:bodyPr>
          <a:lstStyle/>
          <a:p>
            <a:pPr algn="ctr"/>
            <a:r>
              <a:rPr lang="sk-SK" sz="4000" b="1" dirty="0" err="1" smtClean="0">
                <a:solidFill>
                  <a:srgbClr val="A32638"/>
                </a:solidFill>
              </a:rPr>
              <a:t>Thank</a:t>
            </a:r>
            <a:r>
              <a:rPr lang="sk-SK" sz="4000" b="1" dirty="0" smtClean="0">
                <a:solidFill>
                  <a:srgbClr val="A32638"/>
                </a:solidFill>
              </a:rPr>
              <a:t> </a:t>
            </a:r>
            <a:r>
              <a:rPr lang="sk-SK" sz="4000" b="1" dirty="0" err="1" smtClean="0">
                <a:solidFill>
                  <a:srgbClr val="A32638"/>
                </a:solidFill>
              </a:rPr>
              <a:t>you</a:t>
            </a:r>
            <a:r>
              <a:rPr lang="sk-SK" sz="4000" b="1" dirty="0" smtClean="0">
                <a:solidFill>
                  <a:srgbClr val="A32638"/>
                </a:solidFill>
              </a:rPr>
              <a:t> </a:t>
            </a:r>
            <a:r>
              <a:rPr lang="sk-SK" sz="4000" b="1" dirty="0" err="1" smtClean="0">
                <a:solidFill>
                  <a:srgbClr val="A32638"/>
                </a:solidFill>
              </a:rPr>
              <a:t>for</a:t>
            </a:r>
            <a:r>
              <a:rPr lang="sk-SK" sz="4000" b="1" dirty="0" smtClean="0">
                <a:solidFill>
                  <a:srgbClr val="A32638"/>
                </a:solidFill>
              </a:rPr>
              <a:t> </a:t>
            </a:r>
            <a:r>
              <a:rPr lang="sk-SK" sz="4000" b="1" dirty="0" err="1" smtClean="0">
                <a:solidFill>
                  <a:srgbClr val="A32638"/>
                </a:solidFill>
              </a:rPr>
              <a:t>your</a:t>
            </a:r>
            <a:r>
              <a:rPr lang="sk-SK" sz="4000" b="1" dirty="0" smtClean="0">
                <a:solidFill>
                  <a:srgbClr val="A32638"/>
                </a:solidFill>
              </a:rPr>
              <a:t> </a:t>
            </a:r>
            <a:r>
              <a:rPr lang="sk-SK" sz="4000" b="1" dirty="0" err="1" smtClean="0">
                <a:solidFill>
                  <a:srgbClr val="A32638"/>
                </a:solidFill>
              </a:rPr>
              <a:t>kind</a:t>
            </a:r>
            <a:r>
              <a:rPr lang="sk-SK" sz="4000" b="1" dirty="0" smtClean="0">
                <a:solidFill>
                  <a:srgbClr val="A32638"/>
                </a:solidFill>
              </a:rPr>
              <a:t> </a:t>
            </a:r>
            <a:r>
              <a:rPr lang="sk-SK" sz="4000" b="1" dirty="0" err="1" smtClean="0">
                <a:solidFill>
                  <a:srgbClr val="A32638"/>
                </a:solidFill>
              </a:rPr>
              <a:t>attention</a:t>
            </a:r>
            <a:r>
              <a:rPr lang="sk-SK" sz="4000" b="1" dirty="0" smtClean="0">
                <a:solidFill>
                  <a:srgbClr val="A32638"/>
                </a:solidFill>
              </a:rPr>
              <a:t>.</a:t>
            </a:r>
            <a:endParaRPr lang="sk-SK" sz="4000" b="1" dirty="0">
              <a:solidFill>
                <a:srgbClr val="A32638"/>
              </a:solidFill>
            </a:endParaRPr>
          </a:p>
        </p:txBody>
      </p:sp>
    </p:spTree>
    <p:extLst>
      <p:ext uri="{BB962C8B-B14F-4D97-AF65-F5344CB8AC3E}">
        <p14:creationId xmlns:p14="http://schemas.microsoft.com/office/powerpoint/2010/main" val="847317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4" name="Zástupný symbol obsahu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1"/>
          <a:stretch/>
        </p:blipFill>
        <p:spPr>
          <a:xfrm>
            <a:off x="0" y="414553"/>
            <a:ext cx="12191999" cy="6443447"/>
          </a:xfrm>
        </p:spPr>
      </p:pic>
      <p:sp>
        <p:nvSpPr>
          <p:cNvPr id="5" name="Obdĺžnik 4"/>
          <p:cNvSpPr/>
          <p:nvPr/>
        </p:nvSpPr>
        <p:spPr>
          <a:xfrm>
            <a:off x="0" y="123567"/>
            <a:ext cx="12191999" cy="5177481"/>
          </a:xfrm>
          <a:prstGeom prst="rect">
            <a:avLst/>
          </a:prstGeom>
          <a:gradFill>
            <a:gsLst>
              <a:gs pos="26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Podnadpis 2"/>
          <p:cNvSpPr txBox="1">
            <a:spLocks/>
          </p:cNvSpPr>
          <p:nvPr/>
        </p:nvSpPr>
        <p:spPr>
          <a:xfrm>
            <a:off x="0" y="0"/>
            <a:ext cx="12192000" cy="3793524"/>
          </a:xfrm>
          <a:prstGeom prst="rect">
            <a:avLst/>
          </a:prstGeom>
          <a:noFill/>
        </p:spPr>
        <p:txBody>
          <a:bodyPr vert="horz" lIns="900000" tIns="720000" rIns="90000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solidFill>
                  <a:srgbClr val="A32638"/>
                </a:solidFill>
                <a:latin typeface="Verdana" panose="020B0604030504040204" pitchFamily="34" charset="0"/>
                <a:ea typeface="Verdana" panose="020B0604030504040204" pitchFamily="34" charset="0"/>
                <a:cs typeface="Calibri"/>
              </a:rPr>
              <a:t>General information</a:t>
            </a:r>
            <a:endParaRPr lang="sk-SK" b="1" dirty="0" smtClean="0">
              <a:solidFill>
                <a:srgbClr val="A32638"/>
              </a:solidFill>
              <a:latin typeface="Verdana" panose="020B0604030504040204" pitchFamily="34" charset="0"/>
              <a:ea typeface="Verdana" panose="020B0604030504040204" pitchFamily="34" charset="0"/>
              <a:cs typeface="Calibri"/>
            </a:endParaRPr>
          </a:p>
          <a:p>
            <a:pPr marL="285750" indent="-285750"/>
            <a:r>
              <a:rPr lang="cs-CZ" sz="1600" dirty="0" err="1" smtClean="0">
                <a:latin typeface="Verdana" panose="020B0604030504040204" pitchFamily="34" charset="0"/>
                <a:ea typeface="Verdana" panose="020B0604030504040204" pitchFamily="34" charset="0"/>
                <a:cs typeface="Calibri"/>
              </a:rPr>
              <a:t>Company</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with</a:t>
            </a:r>
            <a:r>
              <a:rPr lang="cs-CZ" sz="1600" dirty="0" smtClean="0">
                <a:latin typeface="Verdana" panose="020B0604030504040204" pitchFamily="34" charset="0"/>
                <a:ea typeface="Verdana" panose="020B0604030504040204" pitchFamily="34" charset="0"/>
                <a:cs typeface="Calibri"/>
              </a:rPr>
              <a:t> a </a:t>
            </a:r>
            <a:r>
              <a:rPr lang="cs-CZ" sz="1600" dirty="0" err="1" smtClean="0">
                <a:latin typeface="Verdana" panose="020B0604030504040204" pitchFamily="34" charset="0"/>
                <a:ea typeface="Verdana" panose="020B0604030504040204" pitchFamily="34" charset="0"/>
                <a:cs typeface="Calibri"/>
              </a:rPr>
              <a:t>strong</a:t>
            </a:r>
            <a:r>
              <a:rPr lang="cs-CZ" sz="1600" dirty="0" smtClean="0">
                <a:latin typeface="Verdana" panose="020B0604030504040204" pitchFamily="34" charset="0"/>
                <a:ea typeface="Verdana" panose="020B0604030504040204" pitchFamily="34" charset="0"/>
                <a:cs typeface="Calibri"/>
              </a:rPr>
              <a:t> export </a:t>
            </a:r>
            <a:r>
              <a:rPr lang="cs-CZ" sz="1600" dirty="0" err="1" smtClean="0">
                <a:latin typeface="Verdana" panose="020B0604030504040204" pitchFamily="34" charset="0"/>
                <a:ea typeface="Verdana" panose="020B0604030504040204" pitchFamily="34" charset="0"/>
                <a:cs typeface="Calibri"/>
              </a:rPr>
              <a:t>position</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qualified</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staff</a:t>
            </a:r>
            <a:r>
              <a:rPr lang="cs-CZ" sz="1600" dirty="0" smtClean="0">
                <a:latin typeface="Verdana" panose="020B0604030504040204" pitchFamily="34" charset="0"/>
                <a:ea typeface="Verdana" panose="020B0604030504040204" pitchFamily="34" charset="0"/>
                <a:cs typeface="Calibri"/>
              </a:rPr>
              <a:t> and </a:t>
            </a:r>
            <a:r>
              <a:rPr lang="cs-CZ" sz="1600" dirty="0" err="1" smtClean="0">
                <a:latin typeface="Verdana" panose="020B0604030504040204" pitchFamily="34" charset="0"/>
                <a:ea typeface="Verdana" panose="020B0604030504040204" pitchFamily="34" charset="0"/>
                <a:cs typeface="Calibri"/>
              </a:rPr>
              <a:t>cutting</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edge</a:t>
            </a:r>
            <a:r>
              <a:rPr lang="cs-CZ" sz="1600" dirty="0" smtClean="0">
                <a:latin typeface="Verdana" panose="020B0604030504040204" pitchFamily="34" charset="0"/>
                <a:ea typeface="Verdana" panose="020B0604030504040204" pitchFamily="34" charset="0"/>
                <a:cs typeface="Calibri"/>
              </a:rPr>
              <a:t> technology</a:t>
            </a:r>
          </a:p>
          <a:p>
            <a:pPr marL="285750" indent="-285750"/>
            <a:r>
              <a:rPr lang="cs-CZ" sz="1600" b="1" dirty="0" err="1" smtClean="0">
                <a:latin typeface="Verdana" panose="020B0604030504040204" pitchFamily="34" charset="0"/>
                <a:ea typeface="Verdana" panose="020B0604030504040204" pitchFamily="34" charset="0"/>
                <a:cs typeface="Calibri"/>
              </a:rPr>
              <a:t>One</a:t>
            </a:r>
            <a:r>
              <a:rPr lang="cs-CZ" sz="1600" b="1" dirty="0" smtClean="0">
                <a:latin typeface="Verdana" panose="020B0604030504040204" pitchFamily="34" charset="0"/>
                <a:ea typeface="Verdana" panose="020B0604030504040204" pitchFamily="34" charset="0"/>
                <a:cs typeface="Calibri"/>
              </a:rPr>
              <a:t> </a:t>
            </a:r>
            <a:r>
              <a:rPr lang="cs-CZ" sz="1600" b="1" dirty="0" err="1" smtClean="0">
                <a:latin typeface="Verdana" panose="020B0604030504040204" pitchFamily="34" charset="0"/>
                <a:ea typeface="Verdana" panose="020B0604030504040204" pitchFamily="34" charset="0"/>
                <a:cs typeface="Calibri"/>
              </a:rPr>
              <a:t>of</a:t>
            </a:r>
            <a:r>
              <a:rPr lang="cs-CZ" sz="1600" b="1" dirty="0" smtClean="0">
                <a:latin typeface="Verdana" panose="020B0604030504040204" pitchFamily="34" charset="0"/>
                <a:ea typeface="Verdana" panose="020B0604030504040204" pitchFamily="34" charset="0"/>
                <a:cs typeface="Calibri"/>
              </a:rPr>
              <a:t> </a:t>
            </a:r>
            <a:r>
              <a:rPr lang="cs-CZ" sz="1600" b="1" dirty="0" err="1" smtClean="0">
                <a:latin typeface="Verdana" panose="020B0604030504040204" pitchFamily="34" charset="0"/>
                <a:ea typeface="Verdana" panose="020B0604030504040204" pitchFamily="34" charset="0"/>
                <a:cs typeface="Calibri"/>
              </a:rPr>
              <a:t>the</a:t>
            </a:r>
            <a:r>
              <a:rPr lang="cs-CZ" sz="1600" b="1" dirty="0" smtClean="0">
                <a:latin typeface="Verdana" panose="020B0604030504040204" pitchFamily="34" charset="0"/>
                <a:ea typeface="Verdana" panose="020B0604030504040204" pitchFamily="34" charset="0"/>
                <a:cs typeface="Calibri"/>
              </a:rPr>
              <a:t> </a:t>
            </a:r>
            <a:r>
              <a:rPr lang="cs-CZ" sz="1600" b="1" dirty="0" err="1" smtClean="0">
                <a:latin typeface="Verdana" panose="020B0604030504040204" pitchFamily="34" charset="0"/>
                <a:ea typeface="Verdana" panose="020B0604030504040204" pitchFamily="34" charset="0"/>
                <a:cs typeface="Calibri"/>
              </a:rPr>
              <a:t>world's</a:t>
            </a:r>
            <a:r>
              <a:rPr lang="cs-CZ" sz="1600" b="1" dirty="0" smtClean="0">
                <a:latin typeface="Verdana" panose="020B0604030504040204" pitchFamily="34" charset="0"/>
                <a:ea typeface="Verdana" panose="020B0604030504040204" pitchFamily="34" charset="0"/>
                <a:cs typeface="Calibri"/>
              </a:rPr>
              <a:t> </a:t>
            </a:r>
            <a:r>
              <a:rPr lang="cs-CZ" sz="1600" b="1" dirty="0" err="1" smtClean="0">
                <a:latin typeface="Verdana" panose="020B0604030504040204" pitchFamily="34" charset="0"/>
                <a:ea typeface="Verdana" panose="020B0604030504040204" pitchFamily="34" charset="0"/>
                <a:cs typeface="Calibri"/>
              </a:rPr>
              <a:t>leading</a:t>
            </a:r>
            <a:r>
              <a:rPr lang="cs-CZ" sz="1600" b="1" dirty="0" smtClean="0">
                <a:latin typeface="Verdana" panose="020B0604030504040204" pitchFamily="34" charset="0"/>
                <a:ea typeface="Verdana" panose="020B0604030504040204" pitchFamily="34" charset="0"/>
                <a:cs typeface="Calibri"/>
              </a:rPr>
              <a:t> and </a:t>
            </a:r>
            <a:r>
              <a:rPr lang="cs-CZ" sz="1600" b="1" dirty="0" err="1" smtClean="0">
                <a:latin typeface="Verdana" panose="020B0604030504040204" pitchFamily="34" charset="0"/>
                <a:ea typeface="Verdana" panose="020B0604030504040204" pitchFamily="34" charset="0"/>
                <a:cs typeface="Calibri"/>
              </a:rPr>
              <a:t>largest</a:t>
            </a:r>
            <a:r>
              <a:rPr lang="cs-CZ" sz="1600" b="1" dirty="0" smtClean="0">
                <a:latin typeface="Verdana" panose="020B0604030504040204" pitchFamily="34" charset="0"/>
                <a:ea typeface="Verdana" panose="020B0604030504040204" pitchFamily="34" charset="0"/>
                <a:cs typeface="Calibri"/>
              </a:rPr>
              <a:t> </a:t>
            </a:r>
            <a:r>
              <a:rPr lang="cs-CZ" sz="1600" b="1" dirty="0" err="1" smtClean="0">
                <a:latin typeface="Verdana" panose="020B0604030504040204" pitchFamily="34" charset="0"/>
                <a:ea typeface="Verdana" panose="020B0604030504040204" pitchFamily="34" charset="0"/>
                <a:cs typeface="Calibri"/>
              </a:rPr>
              <a:t>manufacturers</a:t>
            </a:r>
            <a:r>
              <a:rPr lang="cs-CZ" sz="1600" b="1"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of</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nonlead</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household</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crystalware</a:t>
            </a:r>
            <a:endParaRPr lang="cs-CZ" sz="1600" dirty="0" smtClean="0">
              <a:latin typeface="Verdana" panose="020B0604030504040204" pitchFamily="34" charset="0"/>
              <a:ea typeface="Verdana" panose="020B0604030504040204" pitchFamily="34" charset="0"/>
              <a:cs typeface="Calibri"/>
            </a:endParaRPr>
          </a:p>
          <a:p>
            <a:pPr marL="285750" indent="-285750"/>
            <a:r>
              <a:rPr lang="cs-CZ" sz="1600" dirty="0" err="1" smtClean="0">
                <a:latin typeface="Verdana" panose="020B0604030504040204" pitchFamily="34" charset="0"/>
                <a:ea typeface="Verdana" panose="020B0604030504040204" pitchFamily="34" charset="0"/>
                <a:cs typeface="Calibri"/>
              </a:rPr>
              <a:t>Annual</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turnover</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of</a:t>
            </a:r>
            <a:r>
              <a:rPr lang="cs-CZ" sz="1600" dirty="0" smtClean="0">
                <a:latin typeface="Verdana" panose="020B0604030504040204" pitchFamily="34" charset="0"/>
                <a:ea typeface="Verdana" panose="020B0604030504040204" pitchFamily="34" charset="0"/>
                <a:cs typeface="Calibri"/>
              </a:rPr>
              <a:t> </a:t>
            </a:r>
            <a:r>
              <a:rPr lang="cs-CZ" sz="1600" b="1" dirty="0" smtClean="0">
                <a:latin typeface="Verdana" panose="020B0604030504040204" pitchFamily="34" charset="0"/>
                <a:ea typeface="Verdana" panose="020B0604030504040204" pitchFamily="34" charset="0"/>
                <a:cs typeface="Calibri"/>
              </a:rPr>
              <a:t>EUR 69,4 </a:t>
            </a:r>
            <a:r>
              <a:rPr lang="cs-CZ" sz="1600" b="1" dirty="0" err="1" smtClean="0">
                <a:latin typeface="Verdana" panose="020B0604030504040204" pitchFamily="34" charset="0"/>
                <a:ea typeface="Verdana" panose="020B0604030504040204" pitchFamily="34" charset="0"/>
                <a:cs typeface="Calibri"/>
              </a:rPr>
              <a:t>million</a:t>
            </a:r>
            <a:r>
              <a:rPr lang="cs-CZ" sz="1600" dirty="0" smtClean="0">
                <a:latin typeface="Verdana" panose="020B0604030504040204" pitchFamily="34" charset="0"/>
                <a:ea typeface="Verdana" panose="020B0604030504040204" pitchFamily="34" charset="0"/>
                <a:cs typeface="Calibri"/>
              </a:rPr>
              <a:t> (2019)</a:t>
            </a:r>
          </a:p>
          <a:p>
            <a:pPr marL="285750" indent="-285750"/>
            <a:r>
              <a:rPr lang="cs-CZ" sz="1600" dirty="0" err="1" smtClean="0">
                <a:latin typeface="Verdana" panose="020B0604030504040204" pitchFamily="34" charset="0"/>
                <a:ea typeface="Verdana" panose="020B0604030504040204" pitchFamily="34" charset="0"/>
                <a:cs typeface="Calibri"/>
              </a:rPr>
              <a:t>Company</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with</a:t>
            </a:r>
            <a:r>
              <a:rPr lang="cs-CZ" sz="1600" dirty="0" smtClean="0">
                <a:latin typeface="Verdana" panose="020B0604030504040204" pitchFamily="34" charset="0"/>
                <a:ea typeface="Verdana" panose="020B0604030504040204" pitchFamily="34" charset="0"/>
                <a:cs typeface="Calibri"/>
              </a:rPr>
              <a:t> </a:t>
            </a:r>
            <a:r>
              <a:rPr lang="cs-CZ" sz="1600" b="1" dirty="0" smtClean="0">
                <a:latin typeface="Verdana" panose="020B0604030504040204" pitchFamily="34" charset="0"/>
                <a:ea typeface="Verdana" panose="020B0604030504040204" pitchFamily="34" charset="0"/>
                <a:cs typeface="Calibri"/>
              </a:rPr>
              <a:t>long </a:t>
            </a:r>
            <a:r>
              <a:rPr lang="cs-CZ" sz="1600" b="1" dirty="0" err="1" smtClean="0">
                <a:latin typeface="Verdana" panose="020B0604030504040204" pitchFamily="34" charset="0"/>
                <a:ea typeface="Verdana" panose="020B0604030504040204" pitchFamily="34" charset="0"/>
                <a:cs typeface="Calibri"/>
              </a:rPr>
              <a:t>tradition</a:t>
            </a:r>
            <a:r>
              <a:rPr lang="cs-CZ" sz="1600" b="1" dirty="0" smtClean="0">
                <a:latin typeface="Verdana" panose="020B0604030504040204" pitchFamily="34" charset="0"/>
                <a:ea typeface="Verdana" panose="020B0604030504040204" pitchFamily="34" charset="0"/>
                <a:cs typeface="Calibri"/>
              </a:rPr>
              <a:t> and </a:t>
            </a:r>
            <a:r>
              <a:rPr lang="cs-CZ" sz="1600" b="1" dirty="0" err="1" smtClean="0">
                <a:latin typeface="Verdana" panose="020B0604030504040204" pitchFamily="34" charset="0"/>
                <a:ea typeface="Verdana" panose="020B0604030504040204" pitchFamily="34" charset="0"/>
                <a:cs typeface="Calibri"/>
              </a:rPr>
              <a:t>experience</a:t>
            </a:r>
            <a:r>
              <a:rPr lang="cs-CZ" sz="1600" b="1" dirty="0" smtClean="0">
                <a:latin typeface="Verdana" panose="020B0604030504040204" pitchFamily="34" charset="0"/>
                <a:ea typeface="Verdana" panose="020B0604030504040204" pitchFamily="34" charset="0"/>
                <a:cs typeface="Calibri"/>
              </a:rPr>
              <a:t> </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it</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was</a:t>
            </a:r>
            <a:r>
              <a:rPr lang="cs-CZ" sz="1600" dirty="0" smtClean="0">
                <a:latin typeface="Verdana" panose="020B0604030504040204" pitchFamily="34" charset="0"/>
                <a:ea typeface="Verdana" panose="020B0604030504040204" pitchFamily="34" charset="0"/>
                <a:cs typeface="Calibri"/>
              </a:rPr>
              <a:t> </a:t>
            </a:r>
            <a:r>
              <a:rPr lang="cs-CZ" sz="1600" b="1" dirty="0" err="1" smtClean="0">
                <a:latin typeface="Verdana" panose="020B0604030504040204" pitchFamily="34" charset="0"/>
                <a:ea typeface="Verdana" panose="020B0604030504040204" pitchFamily="34" charset="0"/>
                <a:cs typeface="Calibri"/>
              </a:rPr>
              <a:t>founded</a:t>
            </a:r>
            <a:r>
              <a:rPr lang="cs-CZ" sz="1600" b="1" dirty="0" smtClean="0">
                <a:latin typeface="Verdana" panose="020B0604030504040204" pitchFamily="34" charset="0"/>
                <a:ea typeface="Verdana" panose="020B0604030504040204" pitchFamily="34" charset="0"/>
                <a:cs typeface="Calibri"/>
              </a:rPr>
              <a:t> in 1892 </a:t>
            </a:r>
            <a:r>
              <a:rPr lang="cs-CZ" sz="1600" dirty="0" smtClean="0">
                <a:latin typeface="Verdana" panose="020B0604030504040204" pitchFamily="34" charset="0"/>
                <a:ea typeface="Verdana" panose="020B0604030504040204" pitchFamily="34" charset="0"/>
                <a:cs typeface="Calibri"/>
              </a:rPr>
              <a:t>in </a:t>
            </a:r>
            <a:r>
              <a:rPr lang="cs-CZ" sz="1600" dirty="0" err="1" smtClean="0">
                <a:latin typeface="Verdana" panose="020B0604030504040204" pitchFamily="34" charset="0"/>
                <a:ea typeface="Verdana" panose="020B0604030504040204" pitchFamily="34" charset="0"/>
                <a:cs typeface="Calibri"/>
              </a:rPr>
              <a:t>Lednicke</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Rovne</a:t>
            </a:r>
            <a:r>
              <a:rPr lang="cs-CZ" sz="1600" dirty="0" smtClean="0">
                <a:latin typeface="Verdana" panose="020B0604030504040204" pitchFamily="34" charset="0"/>
                <a:ea typeface="Verdana" panose="020B0604030504040204" pitchFamily="34" charset="0"/>
                <a:cs typeface="Calibri"/>
              </a:rPr>
              <a:t>,   Slovakia in </a:t>
            </a:r>
            <a:r>
              <a:rPr lang="cs-CZ" sz="1600" dirty="0" err="1" smtClean="0">
                <a:latin typeface="Verdana" panose="020B0604030504040204" pitchFamily="34" charset="0"/>
                <a:ea typeface="Verdana" panose="020B0604030504040204" pitchFamily="34" charset="0"/>
                <a:cs typeface="Calibri"/>
              </a:rPr>
              <a:t>the</a:t>
            </a:r>
            <a:r>
              <a:rPr lang="cs-CZ" sz="1600" dirty="0" smtClean="0">
                <a:latin typeface="Verdana" panose="020B0604030504040204" pitchFamily="34" charset="0"/>
                <a:ea typeface="Verdana" panose="020B0604030504040204" pitchFamily="34" charset="0"/>
                <a:cs typeface="Calibri"/>
              </a:rPr>
              <a:t> area </a:t>
            </a:r>
            <a:r>
              <a:rPr lang="cs-CZ" sz="1600" dirty="0" err="1" smtClean="0">
                <a:latin typeface="Verdana" panose="020B0604030504040204" pitchFamily="34" charset="0"/>
                <a:ea typeface="Verdana" panose="020B0604030504040204" pitchFamily="34" charset="0"/>
                <a:cs typeface="Calibri"/>
              </a:rPr>
              <a:t>where</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families</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worked</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at</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the</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glassworks</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for</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generations</a:t>
            </a:r>
            <a:endParaRPr lang="cs-CZ" sz="1600" dirty="0" smtClean="0">
              <a:latin typeface="Verdana" panose="020B0604030504040204" pitchFamily="34" charset="0"/>
              <a:ea typeface="Verdana" panose="020B0604030504040204" pitchFamily="34" charset="0"/>
              <a:cs typeface="Calibri"/>
            </a:endParaRPr>
          </a:p>
          <a:p>
            <a:pPr marL="285750" indent="-285750"/>
            <a:r>
              <a:rPr lang="cs-CZ" sz="1600" dirty="0" err="1" smtClean="0">
                <a:latin typeface="Verdana" panose="020B0604030504040204" pitchFamily="34" charset="0"/>
                <a:ea typeface="Verdana" panose="020B0604030504040204" pitchFamily="34" charset="0"/>
                <a:cs typeface="Calibri"/>
              </a:rPr>
              <a:t>Current</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number</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of</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employees</a:t>
            </a:r>
            <a:r>
              <a:rPr lang="cs-CZ" sz="1600" dirty="0" smtClean="0">
                <a:latin typeface="Verdana" panose="020B0604030504040204" pitchFamily="34" charset="0"/>
                <a:ea typeface="Verdana" panose="020B0604030504040204" pitchFamily="34" charset="0"/>
                <a:cs typeface="Calibri"/>
              </a:rPr>
              <a:t> </a:t>
            </a:r>
            <a:r>
              <a:rPr lang="cs-CZ" sz="1600" dirty="0" err="1" smtClean="0">
                <a:latin typeface="Verdana" panose="020B0604030504040204" pitchFamily="34" charset="0"/>
                <a:ea typeface="Verdana" panose="020B0604030504040204" pitchFamily="34" charset="0"/>
                <a:cs typeface="Calibri"/>
              </a:rPr>
              <a:t>is</a:t>
            </a:r>
            <a:r>
              <a:rPr lang="cs-CZ" sz="1600" dirty="0" smtClean="0">
                <a:latin typeface="Verdana" panose="020B0604030504040204" pitchFamily="34" charset="0"/>
                <a:ea typeface="Verdana" panose="020B0604030504040204" pitchFamily="34" charset="0"/>
                <a:cs typeface="Calibri"/>
              </a:rPr>
              <a:t> 1300</a:t>
            </a:r>
          </a:p>
          <a:p>
            <a:pPr marL="0" indent="0">
              <a:buNone/>
            </a:pPr>
            <a:endParaRPr lang="cs-CZ" sz="1600" b="1" dirty="0">
              <a:latin typeface="Verdana" panose="020B0604030504040204" pitchFamily="34" charset="0"/>
              <a:ea typeface="Verdana" panose="020B0604030504040204" pitchFamily="34" charset="0"/>
            </a:endParaRPr>
          </a:p>
        </p:txBody>
      </p:sp>
      <p:pic>
        <p:nvPicPr>
          <p:cNvPr id="7" name="Obrázo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70508" y="5863883"/>
            <a:ext cx="761998" cy="761998"/>
          </a:xfrm>
          <a:prstGeom prst="rect">
            <a:avLst/>
          </a:prstGeom>
        </p:spPr>
      </p:pic>
    </p:spTree>
    <p:extLst>
      <p:ext uri="{BB962C8B-B14F-4D97-AF65-F5344CB8AC3E}">
        <p14:creationId xmlns:p14="http://schemas.microsoft.com/office/powerpoint/2010/main" val="3742428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ĺžnik 10"/>
          <p:cNvSpPr/>
          <p:nvPr/>
        </p:nvSpPr>
        <p:spPr>
          <a:xfrm>
            <a:off x="1885950" y="0"/>
            <a:ext cx="10306050" cy="6858000"/>
          </a:xfrm>
          <a:prstGeom prst="rect">
            <a:avLst/>
          </a:prstGeom>
          <a:gradFill>
            <a:gsLst>
              <a:gs pos="0">
                <a:schemeClr val="bg2">
                  <a:lumMod val="90000"/>
                </a:schemeClr>
              </a:gs>
              <a:gs pos="26000">
                <a:schemeClr val="bg2">
                  <a:lumMod val="90000"/>
                  <a:alpha val="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4" name="Obrázok 3"/>
          <p:cNvPicPr>
            <a:picLocks noChangeAspect="1"/>
          </p:cNvPicPr>
          <p:nvPr/>
        </p:nvPicPr>
        <p:blipFill>
          <a:blip r:embed="rId2"/>
          <a:stretch>
            <a:fillRect/>
          </a:stretch>
        </p:blipFill>
        <p:spPr>
          <a:xfrm>
            <a:off x="727612" y="2922743"/>
            <a:ext cx="6256834" cy="3147076"/>
          </a:xfrm>
          <a:prstGeom prst="rect">
            <a:avLst/>
          </a:prstGeom>
        </p:spPr>
      </p:pic>
      <p:pic>
        <p:nvPicPr>
          <p:cNvPr id="5" name="Obrázok 4"/>
          <p:cNvPicPr>
            <a:picLocks noChangeAspect="1"/>
          </p:cNvPicPr>
          <p:nvPr/>
        </p:nvPicPr>
        <p:blipFill>
          <a:blip r:embed="rId3"/>
          <a:stretch>
            <a:fillRect/>
          </a:stretch>
        </p:blipFill>
        <p:spPr>
          <a:xfrm>
            <a:off x="7133968" y="2850292"/>
            <a:ext cx="4210612" cy="3203051"/>
          </a:xfrm>
          <a:prstGeom prst="rect">
            <a:avLst/>
          </a:prstGeom>
        </p:spPr>
      </p:pic>
      <p:sp>
        <p:nvSpPr>
          <p:cNvPr id="7" name="Podnadpis 2"/>
          <p:cNvSpPr txBox="1">
            <a:spLocks/>
          </p:cNvSpPr>
          <p:nvPr/>
        </p:nvSpPr>
        <p:spPr>
          <a:xfrm>
            <a:off x="0" y="0"/>
            <a:ext cx="12192000" cy="3793524"/>
          </a:xfrm>
          <a:prstGeom prst="rect">
            <a:avLst/>
          </a:prstGeom>
          <a:noFill/>
        </p:spPr>
        <p:txBody>
          <a:bodyPr vert="horz" lIns="900000" tIns="720000" rIns="90000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k-SK" b="1" dirty="0" err="1" smtClean="0">
                <a:solidFill>
                  <a:srgbClr val="A32638"/>
                </a:solidFill>
                <a:latin typeface="Verdana" panose="020B0604030504040204" pitchFamily="34" charset="0"/>
                <a:ea typeface="Verdana" panose="020B0604030504040204" pitchFamily="34" charset="0"/>
                <a:cs typeface="Calibri"/>
              </a:rPr>
              <a:t>Five</a:t>
            </a:r>
            <a:r>
              <a:rPr lang="sk-SK" b="1" dirty="0" smtClean="0">
                <a:solidFill>
                  <a:srgbClr val="A32638"/>
                </a:solidFill>
                <a:latin typeface="Verdana" panose="020B0604030504040204" pitchFamily="34" charset="0"/>
                <a:ea typeface="Verdana" panose="020B0604030504040204" pitchFamily="34" charset="0"/>
                <a:cs typeface="Calibri"/>
              </a:rPr>
              <a:t> </a:t>
            </a:r>
            <a:r>
              <a:rPr lang="sk-SK" b="1" dirty="0" err="1" smtClean="0">
                <a:solidFill>
                  <a:srgbClr val="A32638"/>
                </a:solidFill>
                <a:latin typeface="Verdana" panose="020B0604030504040204" pitchFamily="34" charset="0"/>
                <a:ea typeface="Verdana" panose="020B0604030504040204" pitchFamily="34" charset="0"/>
                <a:cs typeface="Calibri"/>
              </a:rPr>
              <a:t>star</a:t>
            </a:r>
            <a:r>
              <a:rPr lang="sk-SK" b="1" dirty="0" smtClean="0">
                <a:solidFill>
                  <a:srgbClr val="A32638"/>
                </a:solidFill>
                <a:latin typeface="Verdana" panose="020B0604030504040204" pitchFamily="34" charset="0"/>
                <a:ea typeface="Verdana" panose="020B0604030504040204" pitchFamily="34" charset="0"/>
                <a:cs typeface="Calibri"/>
              </a:rPr>
              <a:t> </a:t>
            </a:r>
            <a:r>
              <a:rPr lang="sk-SK" b="1" dirty="0" err="1" smtClean="0">
                <a:solidFill>
                  <a:srgbClr val="A32638"/>
                </a:solidFill>
                <a:latin typeface="Verdana" panose="020B0604030504040204" pitchFamily="34" charset="0"/>
                <a:ea typeface="Verdana" panose="020B0604030504040204" pitchFamily="34" charset="0"/>
                <a:cs typeface="Calibri"/>
              </a:rPr>
              <a:t>glass</a:t>
            </a:r>
            <a:endParaRPr lang="sk-SK" b="1" dirty="0" smtClean="0">
              <a:solidFill>
                <a:srgbClr val="A32638"/>
              </a:solidFill>
              <a:latin typeface="Verdana" panose="020B0604030504040204" pitchFamily="34" charset="0"/>
              <a:ea typeface="Verdana" panose="020B0604030504040204" pitchFamily="34" charset="0"/>
              <a:cs typeface="Calibri"/>
            </a:endParaRPr>
          </a:p>
          <a:p>
            <a:pPr marL="0" indent="0">
              <a:buNone/>
            </a:pPr>
            <a:endParaRPr lang="cs-CZ" sz="1600" b="1" dirty="0" smtClean="0">
              <a:latin typeface="Verdana" panose="020B0604030504040204" pitchFamily="34" charset="0"/>
              <a:ea typeface="Verdana" panose="020B0604030504040204" pitchFamily="34" charset="0"/>
            </a:endParaRPr>
          </a:p>
          <a:p>
            <a:pPr marL="0" indent="0">
              <a:buNone/>
            </a:pPr>
            <a:r>
              <a:rPr lang="en-US" sz="1800" dirty="0">
                <a:latin typeface="Verdana" panose="020B0604030504040204" pitchFamily="34" charset="0"/>
                <a:ea typeface="Verdana" panose="020B0604030504040204" pitchFamily="34" charset="0"/>
              </a:rPr>
              <a:t>RONA products and quality rank it among the world´s leading manufacturers of the table top glassware with design created by a team of highly experienced, professional glass designers.</a:t>
            </a:r>
          </a:p>
          <a:p>
            <a:pPr marL="0" indent="0">
              <a:buNone/>
            </a:pPr>
            <a:endParaRPr lang="cs-CZ" sz="1600" b="1" dirty="0">
              <a:latin typeface="Verdana" panose="020B0604030504040204" pitchFamily="34" charset="0"/>
              <a:ea typeface="Verdana" panose="020B0604030504040204" pitchFamily="34" charset="0"/>
            </a:endParaRPr>
          </a:p>
        </p:txBody>
      </p:sp>
      <p:pic>
        <p:nvPicPr>
          <p:cNvPr id="8" name="Obrázo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70508" y="5863883"/>
            <a:ext cx="761998" cy="761998"/>
          </a:xfrm>
          <a:prstGeom prst="rect">
            <a:avLst/>
          </a:prstGeom>
        </p:spPr>
      </p:pic>
    </p:spTree>
    <p:extLst>
      <p:ext uri="{BB962C8B-B14F-4D97-AF65-F5344CB8AC3E}">
        <p14:creationId xmlns:p14="http://schemas.microsoft.com/office/powerpoint/2010/main" val="4116722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obsahu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2" r="7093"/>
          <a:stretch/>
        </p:blipFill>
        <p:spPr>
          <a:xfrm>
            <a:off x="3503455" y="0"/>
            <a:ext cx="8707595" cy="6858000"/>
          </a:xfrm>
        </p:spPr>
      </p:pic>
      <p:sp>
        <p:nvSpPr>
          <p:cNvPr id="5" name="Obdĺžnik 4"/>
          <p:cNvSpPr/>
          <p:nvPr/>
        </p:nvSpPr>
        <p:spPr>
          <a:xfrm>
            <a:off x="-1" y="0"/>
            <a:ext cx="9316996" cy="6857999"/>
          </a:xfrm>
          <a:prstGeom prst="rect">
            <a:avLst/>
          </a:prstGeom>
          <a:gradFill>
            <a:gsLst>
              <a:gs pos="4400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Podnadpis 2"/>
          <p:cNvSpPr txBox="1">
            <a:spLocks/>
          </p:cNvSpPr>
          <p:nvPr/>
        </p:nvSpPr>
        <p:spPr>
          <a:xfrm>
            <a:off x="0" y="-1"/>
            <a:ext cx="7018638" cy="6857999"/>
          </a:xfrm>
          <a:prstGeom prst="rect">
            <a:avLst/>
          </a:prstGeom>
          <a:noFill/>
          <a:ln>
            <a:noFill/>
          </a:ln>
        </p:spPr>
        <p:txBody>
          <a:bodyPr vert="horz" lIns="900000" tIns="720000" rIns="90000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k-SK" b="1" dirty="0" err="1" smtClean="0">
                <a:solidFill>
                  <a:srgbClr val="A32638"/>
                </a:solidFill>
                <a:latin typeface="Verdana" panose="020B0604030504040204" pitchFamily="34" charset="0"/>
                <a:ea typeface="Verdana" panose="020B0604030504040204" pitchFamily="34" charset="0"/>
                <a:cs typeface="Calibri"/>
              </a:rPr>
              <a:t>Machine</a:t>
            </a:r>
            <a:r>
              <a:rPr lang="sk-SK" b="1" dirty="0" smtClean="0">
                <a:solidFill>
                  <a:srgbClr val="A32638"/>
                </a:solidFill>
                <a:latin typeface="Verdana" panose="020B0604030504040204" pitchFamily="34" charset="0"/>
                <a:ea typeface="Verdana" panose="020B0604030504040204" pitchFamily="34" charset="0"/>
                <a:cs typeface="Calibri"/>
              </a:rPr>
              <a:t> </a:t>
            </a:r>
            <a:r>
              <a:rPr lang="sk-SK" b="1" dirty="0" err="1" smtClean="0">
                <a:solidFill>
                  <a:srgbClr val="A32638"/>
                </a:solidFill>
                <a:latin typeface="Verdana" panose="020B0604030504040204" pitchFamily="34" charset="0"/>
                <a:ea typeface="Verdana" panose="020B0604030504040204" pitchFamily="34" charset="0"/>
                <a:cs typeface="Calibri"/>
              </a:rPr>
              <a:t>made</a:t>
            </a:r>
            <a:r>
              <a:rPr lang="sk-SK" b="1" dirty="0" smtClean="0">
                <a:solidFill>
                  <a:srgbClr val="A32638"/>
                </a:solidFill>
                <a:latin typeface="Verdana" panose="020B0604030504040204" pitchFamily="34" charset="0"/>
                <a:ea typeface="Verdana" panose="020B0604030504040204" pitchFamily="34" charset="0"/>
                <a:cs typeface="Calibri"/>
              </a:rPr>
              <a:t> production</a:t>
            </a:r>
          </a:p>
          <a:p>
            <a:pPr marL="0" indent="0">
              <a:lnSpc>
                <a:spcPct val="120000"/>
              </a:lnSpc>
              <a:buNone/>
            </a:pPr>
            <a:endParaRPr lang="cs-CZ" sz="1600" b="1" dirty="0" smtClean="0">
              <a:solidFill>
                <a:schemeClr val="bg1"/>
              </a:solidFill>
              <a:cs typeface="Calibri"/>
            </a:endParaRPr>
          </a:p>
          <a:p>
            <a:pPr marL="0" indent="0" fontAlgn="base">
              <a:lnSpc>
                <a:spcPct val="120000"/>
              </a:lnSpc>
              <a:buNone/>
            </a:pPr>
            <a:r>
              <a:rPr lang="en-US" sz="1800" dirty="0">
                <a:solidFill>
                  <a:schemeClr val="bg1"/>
                </a:solidFill>
                <a:latin typeface="Verdana" panose="020B0604030504040204" pitchFamily="34" charset="0"/>
                <a:ea typeface="Verdana" panose="020B0604030504040204" pitchFamily="34" charset="0"/>
              </a:rPr>
              <a:t>Qualified staff members, right motivation and managing the demanding technologies are the basic principles of </a:t>
            </a:r>
            <a:r>
              <a:rPr lang="en-US" sz="1800" b="1" dirty="0">
                <a:solidFill>
                  <a:schemeClr val="bg1"/>
                </a:solidFill>
                <a:latin typeface="Verdana" panose="020B0604030504040204" pitchFamily="34" charset="0"/>
                <a:ea typeface="Verdana" panose="020B0604030504040204" pitchFamily="34" charset="0"/>
              </a:rPr>
              <a:t>RONA success story</a:t>
            </a:r>
            <a:r>
              <a:rPr lang="en-US" sz="1800" dirty="0">
                <a:solidFill>
                  <a:schemeClr val="bg1"/>
                </a:solidFill>
                <a:latin typeface="Verdana" panose="020B0604030504040204" pitchFamily="34" charset="0"/>
                <a:ea typeface="Verdana" panose="020B0604030504040204" pitchFamily="34" charset="0"/>
              </a:rPr>
              <a:t> recently.</a:t>
            </a:r>
          </a:p>
          <a:p>
            <a:pPr marL="0" indent="0" fontAlgn="base">
              <a:lnSpc>
                <a:spcPct val="120000"/>
              </a:lnSpc>
              <a:buNone/>
            </a:pPr>
            <a:r>
              <a:rPr lang="en-US" sz="1800" dirty="0">
                <a:solidFill>
                  <a:schemeClr val="bg1"/>
                </a:solidFill>
                <a:latin typeface="Verdana" panose="020B0604030504040204" pitchFamily="34" charset="0"/>
                <a:ea typeface="Verdana" panose="020B0604030504040204" pitchFamily="34" charset="0"/>
              </a:rPr>
              <a:t>It does not concern only application of modern processes for glass making, but also regular improvements of all phases of the production processes with the aim to achieve the best execution of the finished products. </a:t>
            </a:r>
          </a:p>
          <a:p>
            <a:pPr marL="0" indent="0" fontAlgn="base">
              <a:lnSpc>
                <a:spcPct val="120000"/>
              </a:lnSpc>
              <a:buNone/>
            </a:pPr>
            <a:r>
              <a:rPr lang="en-US" sz="1800" dirty="0">
                <a:solidFill>
                  <a:schemeClr val="bg1"/>
                </a:solidFill>
                <a:latin typeface="Verdana" panose="020B0604030504040204" pitchFamily="34" charset="0"/>
                <a:ea typeface="Verdana" panose="020B0604030504040204" pitchFamily="34" charset="0"/>
              </a:rPr>
              <a:t>At the same time RONA´s production </a:t>
            </a:r>
            <a:r>
              <a:rPr lang="en-US" sz="1800" b="1" dirty="0">
                <a:solidFill>
                  <a:schemeClr val="bg1"/>
                </a:solidFill>
                <a:latin typeface="Verdana" panose="020B0604030504040204" pitchFamily="34" charset="0"/>
                <a:ea typeface="Verdana" panose="020B0604030504040204" pitchFamily="34" charset="0"/>
              </a:rPr>
              <a:t>complies with the EU environmental legislation</a:t>
            </a:r>
            <a:r>
              <a:rPr lang="en-US" sz="1800" dirty="0">
                <a:solidFill>
                  <a:schemeClr val="bg1"/>
                </a:solidFill>
                <a:latin typeface="Verdana" panose="020B0604030504040204" pitchFamily="34" charset="0"/>
                <a:ea typeface="Verdana" panose="020B0604030504040204" pitchFamily="34" charset="0"/>
              </a:rPr>
              <a:t>.</a:t>
            </a:r>
          </a:p>
        </p:txBody>
      </p:sp>
      <p:pic>
        <p:nvPicPr>
          <p:cNvPr id="7" name="Obrázo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70508" y="5863883"/>
            <a:ext cx="761998" cy="761998"/>
          </a:xfrm>
          <a:prstGeom prst="rect">
            <a:avLst/>
          </a:prstGeom>
        </p:spPr>
      </p:pic>
    </p:spTree>
    <p:extLst>
      <p:ext uri="{BB962C8B-B14F-4D97-AF65-F5344CB8AC3E}">
        <p14:creationId xmlns:p14="http://schemas.microsoft.com/office/powerpoint/2010/main" val="743199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p:cNvPicPr>
            <a:picLocks noChangeAspect="1"/>
          </p:cNvPicPr>
          <p:nvPr/>
        </p:nvPicPr>
        <p:blipFill rotWithShape="1">
          <a:blip r:embed="rId2" cstate="print">
            <a:extLst>
              <a:ext uri="{28A0092B-C50C-407E-A947-70E740481C1C}">
                <a14:useLocalDpi xmlns:a14="http://schemas.microsoft.com/office/drawing/2010/main" val="0"/>
              </a:ext>
            </a:extLst>
          </a:blip>
          <a:srcRect r="25920"/>
          <a:stretch/>
        </p:blipFill>
        <p:spPr>
          <a:xfrm>
            <a:off x="4576970" y="0"/>
            <a:ext cx="7612234" cy="6858000"/>
          </a:xfrm>
          <a:prstGeom prst="rect">
            <a:avLst/>
          </a:prstGeom>
        </p:spPr>
      </p:pic>
      <p:pic>
        <p:nvPicPr>
          <p:cNvPr id="4" name="Obrázo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70508" y="5863883"/>
            <a:ext cx="761998" cy="761998"/>
          </a:xfrm>
          <a:prstGeom prst="rect">
            <a:avLst/>
          </a:prstGeom>
        </p:spPr>
      </p:pic>
      <p:pic>
        <p:nvPicPr>
          <p:cNvPr id="5" name="Obrázo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76970" cy="6858000"/>
          </a:xfrm>
          <a:prstGeom prst="rect">
            <a:avLst/>
          </a:prstGeom>
        </p:spPr>
      </p:pic>
      <p:sp>
        <p:nvSpPr>
          <p:cNvPr id="10" name="Obdĺžnik 9"/>
          <p:cNvSpPr/>
          <p:nvPr/>
        </p:nvSpPr>
        <p:spPr>
          <a:xfrm>
            <a:off x="-10633" y="-4"/>
            <a:ext cx="12202633" cy="2009557"/>
          </a:xfrm>
          <a:prstGeom prst="rect">
            <a:avLst/>
          </a:prstGeom>
          <a:gradFill>
            <a:gsLst>
              <a:gs pos="0">
                <a:schemeClr val="tx1"/>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4793061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5" name="Zástupný symbol obsahu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4714" y="0"/>
            <a:ext cx="9574684" cy="6870357"/>
          </a:xfrm>
        </p:spPr>
      </p:pic>
      <p:sp>
        <p:nvSpPr>
          <p:cNvPr id="8" name="Obdĺžnik 7"/>
          <p:cNvSpPr/>
          <p:nvPr/>
        </p:nvSpPr>
        <p:spPr>
          <a:xfrm>
            <a:off x="2075935" y="0"/>
            <a:ext cx="10116067" cy="6857999"/>
          </a:xfrm>
          <a:prstGeom prst="rect">
            <a:avLst/>
          </a:prstGeom>
          <a:gradFill>
            <a:gsLst>
              <a:gs pos="44000">
                <a:schemeClr val="bg1"/>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Podnadpis 2"/>
          <p:cNvSpPr txBox="1">
            <a:spLocks/>
          </p:cNvSpPr>
          <p:nvPr/>
        </p:nvSpPr>
        <p:spPr>
          <a:xfrm>
            <a:off x="5185720" y="-1"/>
            <a:ext cx="7006280" cy="6857999"/>
          </a:xfrm>
          <a:prstGeom prst="rect">
            <a:avLst/>
          </a:prstGeom>
          <a:noFill/>
          <a:ln>
            <a:noFill/>
          </a:ln>
        </p:spPr>
        <p:txBody>
          <a:bodyPr vert="horz" lIns="900000" tIns="720000" rIns="90000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k-SK" b="1" dirty="0" err="1" smtClean="0">
                <a:solidFill>
                  <a:srgbClr val="A32638"/>
                </a:solidFill>
                <a:latin typeface="Verdana" panose="020B0604030504040204" pitchFamily="34" charset="0"/>
                <a:ea typeface="Verdana" panose="020B0604030504040204" pitchFamily="34" charset="0"/>
                <a:cs typeface="Calibri"/>
              </a:rPr>
              <a:t>Hand</a:t>
            </a:r>
            <a:r>
              <a:rPr lang="sk-SK" b="1" dirty="0" smtClean="0">
                <a:solidFill>
                  <a:srgbClr val="A32638"/>
                </a:solidFill>
                <a:latin typeface="Verdana" panose="020B0604030504040204" pitchFamily="34" charset="0"/>
                <a:ea typeface="Verdana" panose="020B0604030504040204" pitchFamily="34" charset="0"/>
                <a:cs typeface="Calibri"/>
              </a:rPr>
              <a:t> </a:t>
            </a:r>
            <a:r>
              <a:rPr lang="sk-SK" b="1" dirty="0" err="1" smtClean="0">
                <a:solidFill>
                  <a:srgbClr val="A32638"/>
                </a:solidFill>
                <a:latin typeface="Verdana" panose="020B0604030504040204" pitchFamily="34" charset="0"/>
                <a:ea typeface="Verdana" panose="020B0604030504040204" pitchFamily="34" charset="0"/>
                <a:cs typeface="Calibri"/>
              </a:rPr>
              <a:t>made</a:t>
            </a:r>
            <a:r>
              <a:rPr lang="sk-SK" b="1" dirty="0" smtClean="0">
                <a:solidFill>
                  <a:srgbClr val="A32638"/>
                </a:solidFill>
                <a:latin typeface="Verdana" panose="020B0604030504040204" pitchFamily="34" charset="0"/>
                <a:ea typeface="Verdana" panose="020B0604030504040204" pitchFamily="34" charset="0"/>
                <a:cs typeface="Calibri"/>
              </a:rPr>
              <a:t> production</a:t>
            </a:r>
          </a:p>
          <a:p>
            <a:pPr marL="0" indent="0">
              <a:buNone/>
            </a:pPr>
            <a:endParaRPr lang="cs-CZ" sz="1600" b="1" dirty="0" smtClean="0">
              <a:solidFill>
                <a:schemeClr val="bg1"/>
              </a:solidFill>
              <a:cs typeface="Calibri"/>
            </a:endParaRPr>
          </a:p>
          <a:p>
            <a:pPr marL="0" indent="0" fontAlgn="base">
              <a:lnSpc>
                <a:spcPct val="120000"/>
              </a:lnSpc>
              <a:buNone/>
            </a:pPr>
            <a:r>
              <a:rPr lang="en-US" sz="1800" dirty="0">
                <a:latin typeface="Verdana" panose="020B0604030504040204" pitchFamily="34" charset="0"/>
                <a:ea typeface="Verdana" panose="020B0604030504040204" pitchFamily="34" charset="0"/>
              </a:rPr>
              <a:t>Finest product exquisitely mouth blown and handcrafted by RONA </a:t>
            </a:r>
            <a:r>
              <a:rPr lang="en-US" sz="1800" dirty="0" err="1">
                <a:latin typeface="Verdana" panose="020B0604030504040204" pitchFamily="34" charset="0"/>
                <a:ea typeface="Verdana" panose="020B0604030504040204" pitchFamily="34" charset="0"/>
              </a:rPr>
              <a:t>glassmasters</a:t>
            </a:r>
            <a:r>
              <a:rPr lang="en-US" sz="1800" dirty="0">
                <a:latin typeface="Verdana" panose="020B0604030504040204" pitchFamily="34" charset="0"/>
                <a:ea typeface="Verdana" panose="020B0604030504040204" pitchFamily="34" charset="0"/>
              </a:rPr>
              <a:t>, in Western Slovakia. Flawless clear glass made entirely by </a:t>
            </a:r>
            <a:r>
              <a:rPr lang="en-US" sz="1800" b="1" dirty="0">
                <a:latin typeface="Verdana" panose="020B0604030504040204" pitchFamily="34" charset="0"/>
                <a:ea typeface="Verdana" panose="020B0604030504040204" pitchFamily="34" charset="0"/>
              </a:rPr>
              <a:t>skilled master craftsmen</a:t>
            </a:r>
            <a:r>
              <a:rPr lang="en-US" sz="1800" dirty="0">
                <a:latin typeface="Verdana" panose="020B0604030504040204" pitchFamily="34" charset="0"/>
                <a:ea typeface="Verdana" panose="020B0604030504040204" pitchFamily="34" charset="0"/>
              </a:rPr>
              <a:t>. Each handmade item is an unique masterpiece that captures the mood and a memory to be treated with high respect</a:t>
            </a:r>
            <a:r>
              <a:rPr lang="en-US" sz="1800" dirty="0" smtClean="0">
                <a:latin typeface="Verdana" panose="020B0604030504040204" pitchFamily="34" charset="0"/>
                <a:ea typeface="Verdana" panose="020B0604030504040204" pitchFamily="34" charset="0"/>
              </a:rPr>
              <a:t>.</a:t>
            </a:r>
            <a:endParaRPr lang="sk-SK" sz="1800" dirty="0" smtClean="0">
              <a:latin typeface="Verdana" panose="020B0604030504040204" pitchFamily="34" charset="0"/>
              <a:ea typeface="Verdana" panose="020B0604030504040204" pitchFamily="34" charset="0"/>
            </a:endParaRPr>
          </a:p>
          <a:p>
            <a:pPr marL="0" indent="0" fontAlgn="base">
              <a:lnSpc>
                <a:spcPct val="120000"/>
              </a:lnSpc>
              <a:buNone/>
            </a:pPr>
            <a:endParaRPr lang="en-US" sz="1800" dirty="0">
              <a:latin typeface="Verdana" panose="020B0604030504040204" pitchFamily="34" charset="0"/>
              <a:ea typeface="Verdana" panose="020B0604030504040204" pitchFamily="34" charset="0"/>
            </a:endParaRPr>
          </a:p>
          <a:p>
            <a:pPr marL="0" indent="0" fontAlgn="base">
              <a:lnSpc>
                <a:spcPct val="120000"/>
              </a:lnSpc>
              <a:buNone/>
            </a:pPr>
            <a:r>
              <a:rPr lang="en-US" sz="1800" dirty="0">
                <a:latin typeface="Verdana" panose="020B0604030504040204" pitchFamily="34" charset="0"/>
                <a:ea typeface="Verdana" panose="020B0604030504040204" pitchFamily="34" charset="0"/>
              </a:rPr>
              <a:t>Our handmade glassware is crafted by </a:t>
            </a:r>
            <a:r>
              <a:rPr lang="en-US" sz="1800" dirty="0" err="1">
                <a:latin typeface="Verdana" panose="020B0604030504040204" pitchFamily="34" charset="0"/>
                <a:ea typeface="Verdana" panose="020B0604030504040204" pitchFamily="34" charset="0"/>
              </a:rPr>
              <a:t>glassmasters</a:t>
            </a:r>
            <a:r>
              <a:rPr lang="en-US" sz="1800" dirty="0">
                <a:latin typeface="Verdana" panose="020B0604030504040204" pitchFamily="34" charset="0"/>
                <a:ea typeface="Verdana" panose="020B0604030504040204" pitchFamily="34" charset="0"/>
              </a:rPr>
              <a:t> with </a:t>
            </a:r>
            <a:r>
              <a:rPr lang="en-US" sz="1800" b="1" dirty="0">
                <a:latin typeface="Verdana" panose="020B0604030504040204" pitchFamily="34" charset="0"/>
                <a:ea typeface="Verdana" panose="020B0604030504040204" pitchFamily="34" charset="0"/>
              </a:rPr>
              <a:t>decades of experience </a:t>
            </a:r>
            <a:r>
              <a:rPr lang="en-US" sz="1800" dirty="0">
                <a:latin typeface="Verdana" panose="020B0604030504040204" pitchFamily="34" charset="0"/>
                <a:ea typeface="Verdana" panose="020B0604030504040204" pitchFamily="34" charset="0"/>
              </a:rPr>
              <a:t>and passion for their work – family tradition which is passed in this area through the generations </a:t>
            </a:r>
            <a:r>
              <a:rPr lang="en-US" sz="1800" b="1" dirty="0">
                <a:latin typeface="Verdana" panose="020B0604030504040204" pitchFamily="34" charset="0"/>
                <a:ea typeface="Verdana" panose="020B0604030504040204" pitchFamily="34" charset="0"/>
              </a:rPr>
              <a:t>for over </a:t>
            </a:r>
            <a:r>
              <a:rPr lang="en-US" sz="1800" b="1" dirty="0" smtClean="0">
                <a:latin typeface="Verdana" panose="020B0604030504040204" pitchFamily="34" charset="0"/>
                <a:ea typeface="Verdana" panose="020B0604030504040204" pitchFamily="34" charset="0"/>
              </a:rPr>
              <a:t>12</a:t>
            </a:r>
            <a:r>
              <a:rPr lang="sk-SK" sz="1800" b="1" dirty="0" smtClean="0">
                <a:latin typeface="Verdana" panose="020B0604030504040204" pitchFamily="34" charset="0"/>
                <a:ea typeface="Verdana" panose="020B0604030504040204" pitchFamily="34" charset="0"/>
              </a:rPr>
              <a:t>9</a:t>
            </a:r>
            <a:r>
              <a:rPr lang="en-US" sz="1800" b="1" dirty="0" smtClean="0">
                <a:latin typeface="Verdana" panose="020B0604030504040204" pitchFamily="34" charset="0"/>
                <a:ea typeface="Verdana" panose="020B0604030504040204" pitchFamily="34" charset="0"/>
              </a:rPr>
              <a:t> </a:t>
            </a:r>
            <a:r>
              <a:rPr lang="en-US" sz="1800" b="1" dirty="0">
                <a:latin typeface="Verdana" panose="020B0604030504040204" pitchFamily="34" charset="0"/>
                <a:ea typeface="Verdana" panose="020B0604030504040204" pitchFamily="34" charset="0"/>
              </a:rPr>
              <a:t>years</a:t>
            </a:r>
            <a:r>
              <a:rPr lang="en-US" sz="1800" dirty="0">
                <a:latin typeface="Verdana" panose="020B0604030504040204" pitchFamily="34" charset="0"/>
                <a:ea typeface="Verdana" panose="020B0604030504040204" pitchFamily="34" charset="0"/>
              </a:rPr>
              <a:t>.</a:t>
            </a:r>
          </a:p>
        </p:txBody>
      </p:sp>
      <p:pic>
        <p:nvPicPr>
          <p:cNvPr id="9" name="Obrázo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619" y="5863883"/>
            <a:ext cx="761998" cy="761998"/>
          </a:xfrm>
          <a:prstGeom prst="rect">
            <a:avLst/>
          </a:prstGeom>
        </p:spPr>
      </p:pic>
    </p:spTree>
    <p:extLst>
      <p:ext uri="{BB962C8B-B14F-4D97-AF65-F5344CB8AC3E}">
        <p14:creationId xmlns:p14="http://schemas.microsoft.com/office/powerpoint/2010/main" val="405923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rotWithShape="1">
          <a:blip r:embed="rId2" cstate="print">
            <a:extLst>
              <a:ext uri="{28A0092B-C50C-407E-A947-70E740481C1C}">
                <a14:useLocalDpi xmlns:a14="http://schemas.microsoft.com/office/drawing/2010/main" val="0"/>
              </a:ext>
            </a:extLst>
          </a:blip>
          <a:srcRect l="8887"/>
          <a:stretch/>
        </p:blipFill>
        <p:spPr>
          <a:xfrm>
            <a:off x="-10633" y="-4"/>
            <a:ext cx="9362585" cy="6858000"/>
          </a:xfrm>
          <a:prstGeom prst="rect">
            <a:avLst/>
          </a:prstGeom>
        </p:spPr>
      </p:pic>
      <p:pic>
        <p:nvPicPr>
          <p:cNvPr id="6" name="Obrázok 5"/>
          <p:cNvPicPr>
            <a:picLocks noChangeAspect="1"/>
          </p:cNvPicPr>
          <p:nvPr/>
        </p:nvPicPr>
        <p:blipFill rotWithShape="1">
          <a:blip r:embed="rId3" cstate="print">
            <a:extLst>
              <a:ext uri="{28A0092B-C50C-407E-A947-70E740481C1C}">
                <a14:useLocalDpi xmlns:a14="http://schemas.microsoft.com/office/drawing/2010/main" val="0"/>
              </a:ext>
            </a:extLst>
          </a:blip>
          <a:srcRect l="14791" r="17228"/>
          <a:stretch/>
        </p:blipFill>
        <p:spPr>
          <a:xfrm>
            <a:off x="5206409" y="-3"/>
            <a:ext cx="6985591" cy="6858000"/>
          </a:xfrm>
          <a:prstGeom prst="rect">
            <a:avLst/>
          </a:prstGeom>
        </p:spPr>
      </p:pic>
      <p:sp>
        <p:nvSpPr>
          <p:cNvPr id="8" name="Obdĺžnik 7"/>
          <p:cNvSpPr/>
          <p:nvPr/>
        </p:nvSpPr>
        <p:spPr>
          <a:xfrm>
            <a:off x="-10633" y="-4"/>
            <a:ext cx="12202633" cy="2009557"/>
          </a:xfrm>
          <a:prstGeom prst="rect">
            <a:avLst/>
          </a:prstGeom>
          <a:gradFill>
            <a:gsLst>
              <a:gs pos="0">
                <a:schemeClr val="tx1"/>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7" name="Obrázo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70508" y="5863883"/>
            <a:ext cx="761998" cy="761998"/>
          </a:xfrm>
          <a:prstGeom prst="rect">
            <a:avLst/>
          </a:prstGeom>
        </p:spPr>
      </p:pic>
    </p:spTree>
    <p:extLst>
      <p:ext uri="{BB962C8B-B14F-4D97-AF65-F5344CB8AC3E}">
        <p14:creationId xmlns:p14="http://schemas.microsoft.com/office/powerpoint/2010/main" val="3587862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73643" y="-12357"/>
            <a:ext cx="9934833" cy="6870357"/>
          </a:xfrm>
          <a:prstGeom prst="rect">
            <a:avLst/>
          </a:prstGeom>
        </p:spPr>
      </p:pic>
      <p:pic>
        <p:nvPicPr>
          <p:cNvPr id="4" name="Obrázo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70508" y="5863883"/>
            <a:ext cx="761998" cy="761998"/>
          </a:xfrm>
          <a:prstGeom prst="rect">
            <a:avLst/>
          </a:prstGeom>
        </p:spPr>
      </p:pic>
      <p:sp>
        <p:nvSpPr>
          <p:cNvPr id="6" name="Obdĺžnik 5"/>
          <p:cNvSpPr/>
          <p:nvPr/>
        </p:nvSpPr>
        <p:spPr>
          <a:xfrm>
            <a:off x="-18537" y="0"/>
            <a:ext cx="10116067" cy="6857999"/>
          </a:xfrm>
          <a:prstGeom prst="rect">
            <a:avLst/>
          </a:prstGeom>
          <a:gradFill>
            <a:gsLst>
              <a:gs pos="44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Podnadpis 2"/>
          <p:cNvSpPr txBox="1">
            <a:spLocks/>
          </p:cNvSpPr>
          <p:nvPr/>
        </p:nvSpPr>
        <p:spPr>
          <a:xfrm>
            <a:off x="-18537" y="-1"/>
            <a:ext cx="7437254" cy="6857999"/>
          </a:xfrm>
          <a:prstGeom prst="rect">
            <a:avLst/>
          </a:prstGeom>
          <a:noFill/>
          <a:ln>
            <a:noFill/>
          </a:ln>
        </p:spPr>
        <p:txBody>
          <a:bodyPr vert="horz" lIns="900000" tIns="720000" rIns="900000" bIns="4572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k-SK" b="1" dirty="0" err="1" smtClean="0">
                <a:solidFill>
                  <a:srgbClr val="A32638"/>
                </a:solidFill>
                <a:latin typeface="Verdana" panose="020B0604030504040204" pitchFamily="34" charset="0"/>
                <a:ea typeface="Verdana" panose="020B0604030504040204" pitchFamily="34" charset="0"/>
                <a:cs typeface="Calibri"/>
              </a:rPr>
              <a:t>Decorative</a:t>
            </a:r>
            <a:r>
              <a:rPr lang="sk-SK" b="1" dirty="0" smtClean="0">
                <a:solidFill>
                  <a:srgbClr val="A32638"/>
                </a:solidFill>
                <a:latin typeface="Verdana" panose="020B0604030504040204" pitchFamily="34" charset="0"/>
                <a:ea typeface="Verdana" panose="020B0604030504040204" pitchFamily="34" charset="0"/>
                <a:cs typeface="Calibri"/>
              </a:rPr>
              <a:t> </a:t>
            </a:r>
            <a:r>
              <a:rPr lang="sk-SK" b="1" dirty="0" err="1" smtClean="0">
                <a:solidFill>
                  <a:srgbClr val="A32638"/>
                </a:solidFill>
                <a:latin typeface="Verdana" panose="020B0604030504040204" pitchFamily="34" charset="0"/>
                <a:ea typeface="Verdana" panose="020B0604030504040204" pitchFamily="34" charset="0"/>
                <a:cs typeface="Calibri"/>
              </a:rPr>
              <a:t>techniques</a:t>
            </a:r>
            <a:endParaRPr lang="sk-SK" b="1" dirty="0" smtClean="0">
              <a:solidFill>
                <a:srgbClr val="A32638"/>
              </a:solidFill>
              <a:latin typeface="Verdana" panose="020B0604030504040204" pitchFamily="34" charset="0"/>
              <a:ea typeface="Verdana" panose="020B0604030504040204" pitchFamily="34" charset="0"/>
              <a:cs typeface="Calibri"/>
            </a:endParaRPr>
          </a:p>
          <a:p>
            <a:pPr marL="0" indent="0">
              <a:buNone/>
            </a:pPr>
            <a:endParaRPr lang="cs-CZ" sz="1600" b="1" dirty="0" smtClean="0">
              <a:solidFill>
                <a:schemeClr val="bg1"/>
              </a:solidFill>
              <a:cs typeface="Calibri"/>
            </a:endParaRPr>
          </a:p>
          <a:p>
            <a:pPr marL="0" indent="0">
              <a:lnSpc>
                <a:spcPct val="120000"/>
              </a:lnSpc>
              <a:buNone/>
            </a:pPr>
            <a:r>
              <a:rPr lang="cs-CZ" sz="2000" b="1" dirty="0" smtClean="0">
                <a:latin typeface="Verdana" panose="020B0604030504040204" pitchFamily="34" charset="0"/>
                <a:ea typeface="Verdana" panose="020B0604030504040204" pitchFamily="34" charset="0"/>
                <a:cs typeface="Calibri"/>
              </a:rPr>
              <a:t>RONA </a:t>
            </a:r>
            <a:r>
              <a:rPr lang="cs-CZ" sz="2000" b="1" dirty="0" err="1" smtClean="0">
                <a:latin typeface="Verdana" panose="020B0604030504040204" pitchFamily="34" charset="0"/>
                <a:ea typeface="Verdana" panose="020B0604030504040204" pitchFamily="34" charset="0"/>
                <a:cs typeface="Calibri"/>
              </a:rPr>
              <a:t>Glassworks</a:t>
            </a:r>
            <a:r>
              <a:rPr lang="cs-CZ" sz="2000" b="1" dirty="0" smtClean="0">
                <a:latin typeface="Verdana" panose="020B0604030504040204" pitchFamily="34" charset="0"/>
                <a:ea typeface="Verdana" panose="020B0604030504040204" pitchFamily="34" charset="0"/>
                <a:cs typeface="Calibri"/>
              </a:rPr>
              <a:t> </a:t>
            </a:r>
            <a:r>
              <a:rPr lang="cs-CZ" sz="2000" b="1" dirty="0" err="1" smtClean="0">
                <a:latin typeface="Verdana" panose="020B0604030504040204" pitchFamily="34" charset="0"/>
                <a:ea typeface="Verdana" panose="020B0604030504040204" pitchFamily="34" charset="0"/>
                <a:cs typeface="Calibri"/>
              </a:rPr>
              <a:t>is</a:t>
            </a:r>
            <a:r>
              <a:rPr lang="cs-CZ" sz="2000" b="1" dirty="0" smtClean="0">
                <a:latin typeface="Verdana" panose="020B0604030504040204" pitchFamily="34" charset="0"/>
                <a:ea typeface="Verdana" panose="020B0604030504040204" pitchFamily="34" charset="0"/>
                <a:cs typeface="Calibri"/>
              </a:rPr>
              <a:t> </a:t>
            </a:r>
            <a:r>
              <a:rPr lang="cs-CZ" sz="2000" b="1" dirty="0" err="1" smtClean="0">
                <a:latin typeface="Verdana" panose="020B0604030504040204" pitchFamily="34" charset="0"/>
                <a:ea typeface="Verdana" panose="020B0604030504040204" pitchFamily="34" charset="0"/>
                <a:cs typeface="Calibri"/>
              </a:rPr>
              <a:t>capable</a:t>
            </a:r>
            <a:r>
              <a:rPr lang="cs-CZ" sz="2000" b="1" dirty="0" smtClean="0">
                <a:latin typeface="Verdana" panose="020B0604030504040204" pitchFamily="34" charset="0"/>
                <a:ea typeface="Verdana" panose="020B0604030504040204" pitchFamily="34" charset="0"/>
                <a:cs typeface="Calibri"/>
              </a:rPr>
              <a:t> </a:t>
            </a:r>
            <a:r>
              <a:rPr lang="cs-CZ" sz="2000" b="1" dirty="0" err="1" smtClean="0">
                <a:latin typeface="Verdana" panose="020B0604030504040204" pitchFamily="34" charset="0"/>
                <a:ea typeface="Verdana" panose="020B0604030504040204" pitchFamily="34" charset="0"/>
                <a:cs typeface="Calibri"/>
              </a:rPr>
              <a:t>of</a:t>
            </a:r>
            <a:r>
              <a:rPr lang="cs-CZ" sz="2000" b="1" dirty="0" smtClean="0">
                <a:latin typeface="Verdana" panose="020B0604030504040204" pitchFamily="34" charset="0"/>
                <a:ea typeface="Verdana" panose="020B0604030504040204" pitchFamily="34" charset="0"/>
                <a:cs typeface="Calibri"/>
              </a:rPr>
              <a:t> </a:t>
            </a:r>
            <a:r>
              <a:rPr lang="cs-CZ" sz="2000" b="1" dirty="0" err="1" smtClean="0">
                <a:latin typeface="Verdana" panose="020B0604030504040204" pitchFamily="34" charset="0"/>
                <a:ea typeface="Verdana" panose="020B0604030504040204" pitchFamily="34" charset="0"/>
                <a:cs typeface="Calibri"/>
              </a:rPr>
              <a:t>using</a:t>
            </a:r>
            <a:r>
              <a:rPr lang="cs-CZ" sz="2000" b="1" dirty="0" smtClean="0">
                <a:latin typeface="Verdana" panose="020B0604030504040204" pitchFamily="34" charset="0"/>
                <a:ea typeface="Verdana" panose="020B0604030504040204" pitchFamily="34" charset="0"/>
                <a:cs typeface="Calibri"/>
              </a:rPr>
              <a:t> </a:t>
            </a:r>
            <a:r>
              <a:rPr lang="cs-CZ" sz="2000" b="1" dirty="0" err="1" smtClean="0">
                <a:latin typeface="Verdana" panose="020B0604030504040204" pitchFamily="34" charset="0"/>
                <a:ea typeface="Verdana" panose="020B0604030504040204" pitchFamily="34" charset="0"/>
                <a:cs typeface="Calibri"/>
              </a:rPr>
              <a:t>an</a:t>
            </a:r>
            <a:r>
              <a:rPr lang="cs-CZ" sz="2000" b="1" dirty="0" smtClean="0">
                <a:latin typeface="Verdana" panose="020B0604030504040204" pitchFamily="34" charset="0"/>
                <a:ea typeface="Verdana" panose="020B0604030504040204" pitchFamily="34" charset="0"/>
                <a:cs typeface="Calibri"/>
              </a:rPr>
              <a:t> </a:t>
            </a:r>
            <a:r>
              <a:rPr lang="cs-CZ" sz="2000" b="1" dirty="0" err="1" smtClean="0">
                <a:latin typeface="Verdana" panose="020B0604030504040204" pitchFamily="34" charset="0"/>
                <a:ea typeface="Verdana" panose="020B0604030504040204" pitchFamily="34" charset="0"/>
                <a:cs typeface="Calibri"/>
              </a:rPr>
              <a:t>almost</a:t>
            </a:r>
            <a:r>
              <a:rPr lang="cs-CZ" sz="2000" b="1" dirty="0" smtClean="0">
                <a:latin typeface="Verdana" panose="020B0604030504040204" pitchFamily="34" charset="0"/>
                <a:ea typeface="Verdana" panose="020B0604030504040204" pitchFamily="34" charset="0"/>
                <a:cs typeface="Calibri"/>
              </a:rPr>
              <a:t> </a:t>
            </a:r>
            <a:r>
              <a:rPr lang="cs-CZ" sz="2000" b="1" dirty="0" err="1" smtClean="0">
                <a:latin typeface="Verdana" panose="020B0604030504040204" pitchFamily="34" charset="0"/>
                <a:ea typeface="Verdana" panose="020B0604030504040204" pitchFamily="34" charset="0"/>
                <a:cs typeface="Calibri"/>
              </a:rPr>
              <a:t>unlimited</a:t>
            </a:r>
            <a:r>
              <a:rPr lang="cs-CZ" sz="2000" b="1" dirty="0" smtClean="0">
                <a:latin typeface="Verdana" panose="020B0604030504040204" pitchFamily="34" charset="0"/>
                <a:ea typeface="Verdana" panose="020B0604030504040204" pitchFamily="34" charset="0"/>
                <a:cs typeface="Calibri"/>
              </a:rPr>
              <a:t> variety </a:t>
            </a:r>
            <a:r>
              <a:rPr lang="cs-CZ" sz="2000" b="1" dirty="0" err="1" smtClean="0">
                <a:latin typeface="Verdana" panose="020B0604030504040204" pitchFamily="34" charset="0"/>
                <a:ea typeface="Verdana" panose="020B0604030504040204" pitchFamily="34" charset="0"/>
                <a:cs typeface="Calibri"/>
              </a:rPr>
              <a:t>of</a:t>
            </a:r>
            <a:r>
              <a:rPr lang="cs-CZ" sz="2000" b="1" dirty="0" smtClean="0">
                <a:latin typeface="Verdana" panose="020B0604030504040204" pitchFamily="34" charset="0"/>
                <a:ea typeface="Verdana" panose="020B0604030504040204" pitchFamily="34" charset="0"/>
                <a:cs typeface="Calibri"/>
              </a:rPr>
              <a:t> </a:t>
            </a:r>
            <a:r>
              <a:rPr lang="cs-CZ" sz="2000" b="1" dirty="0" err="1" smtClean="0">
                <a:latin typeface="Verdana" panose="020B0604030504040204" pitchFamily="34" charset="0"/>
                <a:ea typeface="Verdana" panose="020B0604030504040204" pitchFamily="34" charset="0"/>
                <a:cs typeface="Calibri"/>
              </a:rPr>
              <a:t>decorating</a:t>
            </a:r>
            <a:r>
              <a:rPr lang="cs-CZ" sz="2000" b="1" dirty="0" smtClean="0">
                <a:latin typeface="Verdana" panose="020B0604030504040204" pitchFamily="34" charset="0"/>
                <a:ea typeface="Verdana" panose="020B0604030504040204" pitchFamily="34" charset="0"/>
                <a:cs typeface="Calibri"/>
              </a:rPr>
              <a:t> </a:t>
            </a:r>
            <a:r>
              <a:rPr lang="cs-CZ" sz="2000" b="1" dirty="0" err="1" smtClean="0">
                <a:latin typeface="Verdana" panose="020B0604030504040204" pitchFamily="34" charset="0"/>
                <a:ea typeface="Verdana" panose="020B0604030504040204" pitchFamily="34" charset="0"/>
                <a:cs typeface="Calibri"/>
              </a:rPr>
              <a:t>techniques</a:t>
            </a:r>
            <a:r>
              <a:rPr lang="cs-CZ" sz="2000" b="1" dirty="0" smtClean="0">
                <a:latin typeface="Verdana" panose="020B0604030504040204" pitchFamily="34" charset="0"/>
                <a:ea typeface="Verdana" panose="020B0604030504040204" pitchFamily="34" charset="0"/>
                <a:cs typeface="Calibri"/>
              </a:rPr>
              <a:t>, such as:</a:t>
            </a:r>
            <a:endParaRPr lang="en-US" sz="2000" dirty="0" smtClean="0">
              <a:latin typeface="Verdana" panose="020B0604030504040204" pitchFamily="34" charset="0"/>
              <a:ea typeface="Verdana" panose="020B0604030504040204" pitchFamily="34" charset="0"/>
              <a:cs typeface="Calibri"/>
            </a:endParaRPr>
          </a:p>
          <a:p>
            <a:pPr marL="285750" indent="-285750">
              <a:lnSpc>
                <a:spcPct val="120000"/>
              </a:lnSpc>
            </a:pPr>
            <a:r>
              <a:rPr lang="cs-CZ" sz="2000" dirty="0" err="1" smtClean="0">
                <a:latin typeface="Verdana" panose="020B0604030504040204" pitchFamily="34" charset="0"/>
                <a:ea typeface="Verdana" panose="020B0604030504040204" pitchFamily="34" charset="0"/>
                <a:cs typeface="Calibri"/>
              </a:rPr>
              <a:t>pantograph</a:t>
            </a:r>
            <a:r>
              <a:rPr lang="cs-CZ" sz="2000" dirty="0" smtClean="0">
                <a:latin typeface="Verdana" panose="020B0604030504040204" pitchFamily="34" charset="0"/>
                <a:ea typeface="Verdana" panose="020B0604030504040204" pitchFamily="34" charset="0"/>
                <a:cs typeface="Calibri"/>
              </a:rPr>
              <a:t> </a:t>
            </a:r>
            <a:r>
              <a:rPr lang="cs-CZ" sz="2000" dirty="0" err="1" smtClean="0">
                <a:latin typeface="Verdana" panose="020B0604030504040204" pitchFamily="34" charset="0"/>
                <a:ea typeface="Verdana" panose="020B0604030504040204" pitchFamily="34" charset="0"/>
                <a:cs typeface="Calibri"/>
              </a:rPr>
              <a:t>etching</a:t>
            </a:r>
            <a:endParaRPr lang="cs-CZ" sz="2000" dirty="0" smtClean="0">
              <a:latin typeface="Verdana" panose="020B0604030504040204" pitchFamily="34" charset="0"/>
              <a:ea typeface="Verdana" panose="020B0604030504040204" pitchFamily="34" charset="0"/>
              <a:cs typeface="Calibri"/>
            </a:endParaRPr>
          </a:p>
          <a:p>
            <a:pPr marL="285750" indent="-285750">
              <a:lnSpc>
                <a:spcPct val="120000"/>
              </a:lnSpc>
            </a:pPr>
            <a:r>
              <a:rPr lang="cs-CZ" sz="2000" dirty="0" err="1" smtClean="0">
                <a:latin typeface="Verdana" panose="020B0604030504040204" pitchFamily="34" charset="0"/>
                <a:ea typeface="Verdana" panose="020B0604030504040204" pitchFamily="34" charset="0"/>
                <a:cs typeface="Calibri"/>
              </a:rPr>
              <a:t>diamond</a:t>
            </a:r>
            <a:r>
              <a:rPr lang="cs-CZ" sz="2000" dirty="0" smtClean="0">
                <a:latin typeface="Verdana" panose="020B0604030504040204" pitchFamily="34" charset="0"/>
                <a:ea typeface="Verdana" panose="020B0604030504040204" pitchFamily="34" charset="0"/>
                <a:cs typeface="Calibri"/>
              </a:rPr>
              <a:t> </a:t>
            </a:r>
            <a:r>
              <a:rPr lang="cs-CZ" sz="2000" dirty="0" err="1" smtClean="0">
                <a:latin typeface="Verdana" panose="020B0604030504040204" pitchFamily="34" charset="0"/>
                <a:ea typeface="Verdana" panose="020B0604030504040204" pitchFamily="34" charset="0"/>
                <a:cs typeface="Calibri"/>
              </a:rPr>
              <a:t>cutting</a:t>
            </a:r>
            <a:endParaRPr lang="cs-CZ" sz="2000" dirty="0" smtClean="0">
              <a:latin typeface="Verdana" panose="020B0604030504040204" pitchFamily="34" charset="0"/>
              <a:ea typeface="Verdana" panose="020B0604030504040204" pitchFamily="34" charset="0"/>
              <a:cs typeface="Calibri"/>
            </a:endParaRPr>
          </a:p>
          <a:p>
            <a:pPr marL="285750" indent="-285750">
              <a:lnSpc>
                <a:spcPct val="120000"/>
              </a:lnSpc>
            </a:pPr>
            <a:r>
              <a:rPr lang="cs-CZ" sz="2000" dirty="0" err="1" smtClean="0">
                <a:latin typeface="Verdana" panose="020B0604030504040204" pitchFamily="34" charset="0"/>
                <a:ea typeface="Verdana" panose="020B0604030504040204" pitchFamily="34" charset="0"/>
                <a:cs typeface="Calibri"/>
              </a:rPr>
              <a:t>machine</a:t>
            </a:r>
            <a:r>
              <a:rPr lang="cs-CZ" sz="2000" dirty="0" smtClean="0">
                <a:latin typeface="Verdana" panose="020B0604030504040204" pitchFamily="34" charset="0"/>
                <a:ea typeface="Verdana" panose="020B0604030504040204" pitchFamily="34" charset="0"/>
                <a:cs typeface="Calibri"/>
              </a:rPr>
              <a:t> and hand </a:t>
            </a:r>
            <a:r>
              <a:rPr lang="cs-CZ" sz="2000" dirty="0" err="1" smtClean="0">
                <a:latin typeface="Verdana" panose="020B0604030504040204" pitchFamily="34" charset="0"/>
                <a:ea typeface="Verdana" panose="020B0604030504040204" pitchFamily="34" charset="0"/>
                <a:cs typeface="Calibri"/>
              </a:rPr>
              <a:t>cutting</a:t>
            </a:r>
            <a:endParaRPr lang="cs-CZ" sz="2000" dirty="0" smtClean="0">
              <a:latin typeface="Verdana" panose="020B0604030504040204" pitchFamily="34" charset="0"/>
              <a:ea typeface="Verdana" panose="020B0604030504040204" pitchFamily="34" charset="0"/>
              <a:cs typeface="Calibri"/>
            </a:endParaRPr>
          </a:p>
          <a:p>
            <a:pPr marL="285750" indent="-285750">
              <a:lnSpc>
                <a:spcPct val="120000"/>
              </a:lnSpc>
            </a:pPr>
            <a:r>
              <a:rPr lang="cs-CZ" sz="2000" dirty="0" smtClean="0">
                <a:latin typeface="Verdana" panose="020B0604030504040204" pitchFamily="34" charset="0"/>
                <a:ea typeface="Verdana" panose="020B0604030504040204" pitchFamily="34" charset="0"/>
                <a:cs typeface="Calibri"/>
              </a:rPr>
              <a:t>hand </a:t>
            </a:r>
            <a:r>
              <a:rPr lang="cs-CZ" sz="2000" dirty="0" err="1" smtClean="0">
                <a:latin typeface="Verdana" panose="020B0604030504040204" pitchFamily="34" charset="0"/>
                <a:ea typeface="Verdana" panose="020B0604030504040204" pitchFamily="34" charset="0"/>
                <a:cs typeface="Calibri"/>
              </a:rPr>
              <a:t>painting</a:t>
            </a:r>
            <a:r>
              <a:rPr lang="cs-CZ" sz="2000" dirty="0" smtClean="0">
                <a:latin typeface="Verdana" panose="020B0604030504040204" pitchFamily="34" charset="0"/>
                <a:ea typeface="Verdana" panose="020B0604030504040204" pitchFamily="34" charset="0"/>
                <a:cs typeface="Calibri"/>
              </a:rPr>
              <a:t> </a:t>
            </a:r>
          </a:p>
          <a:p>
            <a:pPr marL="285750" indent="-285750">
              <a:lnSpc>
                <a:spcPct val="120000"/>
              </a:lnSpc>
            </a:pPr>
            <a:r>
              <a:rPr lang="cs-CZ" sz="2000" dirty="0" err="1" smtClean="0">
                <a:latin typeface="Verdana" panose="020B0604030504040204" pitchFamily="34" charset="0"/>
                <a:ea typeface="Verdana" panose="020B0604030504040204" pitchFamily="34" charset="0"/>
                <a:cs typeface="Calibri"/>
              </a:rPr>
              <a:t>spraying</a:t>
            </a:r>
            <a:r>
              <a:rPr lang="cs-CZ" sz="2000" dirty="0" smtClean="0">
                <a:latin typeface="Verdana" panose="020B0604030504040204" pitchFamily="34" charset="0"/>
                <a:ea typeface="Verdana" panose="020B0604030504040204" pitchFamily="34" charset="0"/>
                <a:cs typeface="Calibri"/>
              </a:rPr>
              <a:t> </a:t>
            </a:r>
            <a:r>
              <a:rPr lang="cs-CZ" sz="2000" dirty="0" err="1" smtClean="0">
                <a:latin typeface="Verdana" panose="020B0604030504040204" pitchFamily="34" charset="0"/>
                <a:ea typeface="Verdana" panose="020B0604030504040204" pitchFamily="34" charset="0"/>
                <a:cs typeface="Calibri"/>
              </a:rPr>
              <a:t>of</a:t>
            </a:r>
            <a:r>
              <a:rPr lang="cs-CZ" sz="2000" dirty="0" smtClean="0">
                <a:latin typeface="Verdana" panose="020B0604030504040204" pitchFamily="34" charset="0"/>
                <a:ea typeface="Verdana" panose="020B0604030504040204" pitchFamily="34" charset="0"/>
                <a:cs typeface="Calibri"/>
              </a:rPr>
              <a:t> </a:t>
            </a:r>
            <a:r>
              <a:rPr lang="cs-CZ" sz="2000" dirty="0" err="1" smtClean="0">
                <a:latin typeface="Verdana" panose="020B0604030504040204" pitchFamily="34" charset="0"/>
                <a:ea typeface="Verdana" panose="020B0604030504040204" pitchFamily="34" charset="0"/>
                <a:cs typeface="Calibri"/>
              </a:rPr>
              <a:t>organic</a:t>
            </a:r>
            <a:r>
              <a:rPr lang="cs-CZ" sz="2000" dirty="0" smtClean="0">
                <a:latin typeface="Verdana" panose="020B0604030504040204" pitchFamily="34" charset="0"/>
                <a:ea typeface="Verdana" panose="020B0604030504040204" pitchFamily="34" charset="0"/>
                <a:cs typeface="Calibri"/>
              </a:rPr>
              <a:t> </a:t>
            </a:r>
            <a:r>
              <a:rPr lang="cs-CZ" sz="2000" dirty="0" err="1" smtClean="0">
                <a:latin typeface="Verdana" panose="020B0604030504040204" pitchFamily="34" charset="0"/>
                <a:ea typeface="Verdana" panose="020B0604030504040204" pitchFamily="34" charset="0"/>
                <a:cs typeface="Calibri"/>
              </a:rPr>
              <a:t>colors</a:t>
            </a:r>
            <a:r>
              <a:rPr lang="cs-CZ" sz="2000" dirty="0" smtClean="0">
                <a:latin typeface="Verdana" panose="020B0604030504040204" pitchFamily="34" charset="0"/>
                <a:ea typeface="Verdana" panose="020B0604030504040204" pitchFamily="34" charset="0"/>
                <a:cs typeface="Calibri"/>
              </a:rPr>
              <a:t> </a:t>
            </a:r>
          </a:p>
          <a:p>
            <a:pPr marL="285750" indent="-285750">
              <a:lnSpc>
                <a:spcPct val="120000"/>
              </a:lnSpc>
            </a:pPr>
            <a:r>
              <a:rPr lang="cs-CZ" sz="2000" dirty="0" err="1" smtClean="0">
                <a:latin typeface="Verdana" panose="020B0604030504040204" pitchFamily="34" charset="0"/>
                <a:ea typeface="Verdana" panose="020B0604030504040204" pitchFamily="34" charset="0"/>
                <a:cs typeface="Calibri"/>
              </a:rPr>
              <a:t>sand</a:t>
            </a:r>
            <a:r>
              <a:rPr lang="cs-CZ" sz="2000" dirty="0" smtClean="0">
                <a:latin typeface="Verdana" panose="020B0604030504040204" pitchFamily="34" charset="0"/>
                <a:ea typeface="Verdana" panose="020B0604030504040204" pitchFamily="34" charset="0"/>
                <a:cs typeface="Calibri"/>
              </a:rPr>
              <a:t> </a:t>
            </a:r>
            <a:r>
              <a:rPr lang="cs-CZ" sz="2000" dirty="0" err="1" smtClean="0">
                <a:latin typeface="Verdana" panose="020B0604030504040204" pitchFamily="34" charset="0"/>
                <a:ea typeface="Verdana" panose="020B0604030504040204" pitchFamily="34" charset="0"/>
                <a:cs typeface="Calibri"/>
              </a:rPr>
              <a:t>blasting</a:t>
            </a:r>
            <a:endParaRPr lang="cs-CZ" sz="2000" dirty="0" smtClean="0">
              <a:latin typeface="Verdana" panose="020B0604030504040204" pitchFamily="34" charset="0"/>
              <a:ea typeface="Verdana" panose="020B0604030504040204" pitchFamily="34" charset="0"/>
              <a:cs typeface="Calibri"/>
            </a:endParaRPr>
          </a:p>
          <a:p>
            <a:pPr marL="285750" indent="-285750">
              <a:lnSpc>
                <a:spcPct val="120000"/>
              </a:lnSpc>
            </a:pPr>
            <a:r>
              <a:rPr lang="cs-CZ" sz="2000" dirty="0" err="1" smtClean="0">
                <a:latin typeface="Verdana" panose="020B0604030504040204" pitchFamily="34" charset="0"/>
                <a:ea typeface="Verdana" panose="020B0604030504040204" pitchFamily="34" charset="0"/>
                <a:cs typeface="Calibri"/>
              </a:rPr>
              <a:t>screen</a:t>
            </a:r>
            <a:r>
              <a:rPr lang="cs-CZ" sz="2000" dirty="0" smtClean="0">
                <a:latin typeface="Verdana" panose="020B0604030504040204" pitchFamily="34" charset="0"/>
                <a:ea typeface="Verdana" panose="020B0604030504040204" pitchFamily="34" charset="0"/>
                <a:cs typeface="Calibri"/>
              </a:rPr>
              <a:t> </a:t>
            </a:r>
            <a:r>
              <a:rPr lang="cs-CZ" sz="2000" dirty="0" err="1" smtClean="0">
                <a:latin typeface="Verdana" panose="020B0604030504040204" pitchFamily="34" charset="0"/>
                <a:ea typeface="Verdana" panose="020B0604030504040204" pitchFamily="34" charset="0"/>
                <a:cs typeface="Calibri"/>
              </a:rPr>
              <a:t>printing</a:t>
            </a:r>
            <a:r>
              <a:rPr lang="cs-CZ" sz="2000" dirty="0" smtClean="0">
                <a:latin typeface="Verdana" panose="020B0604030504040204" pitchFamily="34" charset="0"/>
                <a:ea typeface="Verdana" panose="020B0604030504040204" pitchFamily="34" charset="0"/>
                <a:cs typeface="Calibri"/>
              </a:rPr>
              <a:t>  and </a:t>
            </a:r>
            <a:r>
              <a:rPr lang="cs-CZ" sz="2000" dirty="0" err="1" smtClean="0">
                <a:latin typeface="Verdana" panose="020B0604030504040204" pitchFamily="34" charset="0"/>
                <a:ea typeface="Verdana" panose="020B0604030504040204" pitchFamily="34" charset="0"/>
                <a:cs typeface="Calibri"/>
              </a:rPr>
              <a:t>applying</a:t>
            </a:r>
            <a:r>
              <a:rPr lang="cs-CZ" sz="2000" dirty="0" smtClean="0">
                <a:latin typeface="Verdana" panose="020B0604030504040204" pitchFamily="34" charset="0"/>
                <a:ea typeface="Verdana" panose="020B0604030504040204" pitchFamily="34" charset="0"/>
                <a:cs typeface="Calibri"/>
              </a:rPr>
              <a:t> </a:t>
            </a:r>
            <a:r>
              <a:rPr lang="cs-CZ" sz="2000" dirty="0" err="1" smtClean="0">
                <a:latin typeface="Verdana" panose="020B0604030504040204" pitchFamily="34" charset="0"/>
                <a:ea typeface="Verdana" panose="020B0604030504040204" pitchFamily="34" charset="0"/>
                <a:cs typeface="Calibri"/>
              </a:rPr>
              <a:t>decals</a:t>
            </a:r>
            <a:endParaRPr lang="cs-CZ" sz="2000" dirty="0">
              <a:latin typeface="Verdana" panose="020B0604030504040204" pitchFamily="34" charset="0"/>
              <a:ea typeface="Verdana" panose="020B0604030504040204" pitchFamily="34" charset="0"/>
              <a:cs typeface="Calibri"/>
            </a:endParaRPr>
          </a:p>
        </p:txBody>
      </p:sp>
    </p:spTree>
    <p:extLst>
      <p:ext uri="{BB962C8B-B14F-4D97-AF65-F5344CB8AC3E}">
        <p14:creationId xmlns:p14="http://schemas.microsoft.com/office/powerpoint/2010/main" val="8435913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obsah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65629" y="531628"/>
            <a:ext cx="6326372" cy="6326372"/>
          </a:xfrm>
        </p:spPr>
      </p:pic>
      <p:sp>
        <p:nvSpPr>
          <p:cNvPr id="5" name="Podnadpis 2"/>
          <p:cNvSpPr txBox="1">
            <a:spLocks/>
          </p:cNvSpPr>
          <p:nvPr/>
        </p:nvSpPr>
        <p:spPr>
          <a:xfrm>
            <a:off x="-18537" y="-1"/>
            <a:ext cx="6419337" cy="6857999"/>
          </a:xfrm>
          <a:prstGeom prst="rect">
            <a:avLst/>
          </a:prstGeom>
          <a:noFill/>
          <a:ln>
            <a:noFill/>
          </a:ln>
        </p:spPr>
        <p:txBody>
          <a:bodyPr vert="horz" lIns="900000" tIns="720000" rIns="900000" bIns="45720" rtlCol="0" anchor="t" anchorCtr="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k-SK" b="1" dirty="0" err="1" smtClean="0">
                <a:solidFill>
                  <a:srgbClr val="A32638"/>
                </a:solidFill>
                <a:latin typeface="Verdana" panose="020B0604030504040204" pitchFamily="34" charset="0"/>
                <a:ea typeface="Verdana" panose="020B0604030504040204" pitchFamily="34" charset="0"/>
                <a:cs typeface="Calibri"/>
              </a:rPr>
              <a:t>Pulled</a:t>
            </a:r>
            <a:r>
              <a:rPr lang="sk-SK" b="1" dirty="0" smtClean="0">
                <a:solidFill>
                  <a:srgbClr val="A32638"/>
                </a:solidFill>
                <a:latin typeface="Verdana" panose="020B0604030504040204" pitchFamily="34" charset="0"/>
                <a:ea typeface="Verdana" panose="020B0604030504040204" pitchFamily="34" charset="0"/>
                <a:cs typeface="Calibri"/>
              </a:rPr>
              <a:t> </a:t>
            </a:r>
            <a:r>
              <a:rPr lang="sk-SK" b="1" dirty="0" err="1" smtClean="0">
                <a:solidFill>
                  <a:srgbClr val="A32638"/>
                </a:solidFill>
                <a:latin typeface="Verdana" panose="020B0604030504040204" pitchFamily="34" charset="0"/>
                <a:ea typeface="Verdana" panose="020B0604030504040204" pitchFamily="34" charset="0"/>
                <a:cs typeface="Calibri"/>
              </a:rPr>
              <a:t>stem</a:t>
            </a:r>
            <a:endParaRPr lang="sk-SK" b="1" dirty="0" smtClean="0">
              <a:solidFill>
                <a:srgbClr val="A32638"/>
              </a:solidFill>
              <a:latin typeface="Verdana" panose="020B0604030504040204" pitchFamily="34" charset="0"/>
              <a:ea typeface="Verdana" panose="020B0604030504040204" pitchFamily="34" charset="0"/>
              <a:cs typeface="Calibri"/>
            </a:endParaRPr>
          </a:p>
          <a:p>
            <a:pPr marL="0" indent="0">
              <a:buNone/>
            </a:pPr>
            <a:endParaRPr lang="cs-CZ" sz="1600" b="1" dirty="0" smtClean="0">
              <a:solidFill>
                <a:schemeClr val="bg1"/>
              </a:solidFill>
              <a:cs typeface="Calibri"/>
            </a:endParaRPr>
          </a:p>
          <a:p>
            <a:pPr marL="0" indent="0">
              <a:lnSpc>
                <a:spcPct val="120000"/>
              </a:lnSpc>
              <a:buNone/>
            </a:pPr>
            <a:r>
              <a:rPr lang="sk-SK" sz="2000" b="1" dirty="0" err="1" smtClean="0">
                <a:latin typeface="Verdana" panose="020B0604030504040204" pitchFamily="34" charset="0"/>
                <a:ea typeface="Verdana" panose="020B0604030504040204" pitchFamily="34" charset="0"/>
              </a:rPr>
              <a:t>Progressive</a:t>
            </a:r>
            <a:r>
              <a:rPr lang="sk-SK" sz="2000" b="1" dirty="0" smtClean="0">
                <a:latin typeface="Verdana" panose="020B0604030504040204" pitchFamily="34" charset="0"/>
                <a:ea typeface="Verdana" panose="020B0604030504040204" pitchFamily="34" charset="0"/>
              </a:rPr>
              <a:t> production </a:t>
            </a:r>
            <a:r>
              <a:rPr lang="sk-SK" sz="2000" b="1" dirty="0" err="1" smtClean="0">
                <a:latin typeface="Verdana" panose="020B0604030504040204" pitchFamily="34" charset="0"/>
                <a:ea typeface="Verdana" panose="020B0604030504040204" pitchFamily="34" charset="0"/>
              </a:rPr>
              <a:t>technology</a:t>
            </a:r>
            <a:r>
              <a:rPr lang="sk-SK" sz="2000" b="1" dirty="0">
                <a:latin typeface="Verdana" panose="020B0604030504040204" pitchFamily="34" charset="0"/>
                <a:ea typeface="Verdana" panose="020B0604030504040204" pitchFamily="34" charset="0"/>
              </a:rPr>
              <a:t> </a:t>
            </a:r>
            <a:r>
              <a:rPr lang="sk-SK" sz="2000" b="1" dirty="0" smtClean="0">
                <a:latin typeface="Verdana" panose="020B0604030504040204" pitchFamily="34" charset="0"/>
                <a:ea typeface="Verdana" panose="020B0604030504040204" pitchFamily="34" charset="0"/>
              </a:rPr>
              <a:t>– </a:t>
            </a:r>
            <a:r>
              <a:rPr lang="sk-SK" sz="2000" b="1" dirty="0" err="1" smtClean="0">
                <a:latin typeface="Verdana" panose="020B0604030504040204" pitchFamily="34" charset="0"/>
                <a:ea typeface="Verdana" panose="020B0604030504040204" pitchFamily="34" charset="0"/>
              </a:rPr>
              <a:t>pulled</a:t>
            </a:r>
            <a:r>
              <a:rPr lang="sk-SK" sz="2000" b="1" dirty="0" smtClean="0">
                <a:latin typeface="Verdana" panose="020B0604030504040204" pitchFamily="34" charset="0"/>
                <a:ea typeface="Verdana" panose="020B0604030504040204" pitchFamily="34" charset="0"/>
              </a:rPr>
              <a:t> </a:t>
            </a:r>
            <a:r>
              <a:rPr lang="sk-SK" sz="2000" b="1" dirty="0" err="1" smtClean="0">
                <a:latin typeface="Verdana" panose="020B0604030504040204" pitchFamily="34" charset="0"/>
                <a:ea typeface="Verdana" panose="020B0604030504040204" pitchFamily="34" charset="0"/>
              </a:rPr>
              <a:t>stem</a:t>
            </a:r>
            <a:r>
              <a:rPr lang="sk-SK" sz="2000" b="1" dirty="0" smtClean="0">
                <a:latin typeface="Verdana" panose="020B0604030504040204" pitchFamily="34" charset="0"/>
                <a:ea typeface="Verdana" panose="020B0604030504040204" pitchFamily="34" charset="0"/>
              </a:rPr>
              <a:t>.</a:t>
            </a:r>
          </a:p>
          <a:p>
            <a:pPr>
              <a:lnSpc>
                <a:spcPct val="120000"/>
              </a:lnSpc>
            </a:pPr>
            <a:r>
              <a:rPr lang="en-US" sz="2000" dirty="0" smtClean="0">
                <a:latin typeface="Verdana" panose="020B0604030504040204" pitchFamily="34" charset="0"/>
                <a:ea typeface="Verdana" panose="020B0604030504040204" pitchFamily="34" charset="0"/>
              </a:rPr>
              <a:t>Upgraded </a:t>
            </a:r>
            <a:r>
              <a:rPr lang="en-US" sz="2000" dirty="0">
                <a:latin typeface="Verdana" panose="020B0604030504040204" pitchFamily="34" charset="0"/>
                <a:ea typeface="Verdana" panose="020B0604030504040204" pitchFamily="34" charset="0"/>
              </a:rPr>
              <a:t>resistance during dishwashing and manual </a:t>
            </a:r>
            <a:r>
              <a:rPr lang="en-US" sz="2000" dirty="0" smtClean="0">
                <a:latin typeface="Verdana" panose="020B0604030504040204" pitchFamily="34" charset="0"/>
                <a:ea typeface="Verdana" panose="020B0604030504040204" pitchFamily="34" charset="0"/>
              </a:rPr>
              <a:t>drying</a:t>
            </a:r>
            <a:endParaRPr lang="sk-SK" sz="2000" dirty="0" smtClean="0">
              <a:latin typeface="Verdana" panose="020B0604030504040204" pitchFamily="34" charset="0"/>
              <a:ea typeface="Verdana" panose="020B0604030504040204" pitchFamily="34" charset="0"/>
            </a:endParaRPr>
          </a:p>
          <a:p>
            <a:pPr>
              <a:lnSpc>
                <a:spcPct val="120000"/>
              </a:lnSpc>
            </a:pPr>
            <a:r>
              <a:rPr lang="en-US" sz="2000" dirty="0" smtClean="0">
                <a:latin typeface="Verdana" panose="020B0604030504040204" pitchFamily="34" charset="0"/>
                <a:ea typeface="Verdana" panose="020B0604030504040204" pitchFamily="34" charset="0"/>
              </a:rPr>
              <a:t>Seamless </a:t>
            </a:r>
            <a:r>
              <a:rPr lang="en-US" sz="2000" dirty="0">
                <a:latin typeface="Verdana" panose="020B0604030504040204" pitchFamily="34" charset="0"/>
                <a:ea typeface="Verdana" panose="020B0604030504040204" pitchFamily="34" charset="0"/>
              </a:rPr>
              <a:t>stem makes the contact with glass </a:t>
            </a:r>
            <a:r>
              <a:rPr lang="en-US" sz="2000" dirty="0" smtClean="0">
                <a:latin typeface="Verdana" panose="020B0604030504040204" pitchFamily="34" charset="0"/>
                <a:ea typeface="Verdana" panose="020B0604030504040204" pitchFamily="34" charset="0"/>
              </a:rPr>
              <a:t>pleasing</a:t>
            </a:r>
            <a:endParaRPr lang="sk-SK" sz="2000" dirty="0" smtClean="0">
              <a:latin typeface="Verdana" panose="020B0604030504040204" pitchFamily="34" charset="0"/>
              <a:ea typeface="Verdana" panose="020B0604030504040204" pitchFamily="34" charset="0"/>
            </a:endParaRPr>
          </a:p>
          <a:p>
            <a:pPr>
              <a:lnSpc>
                <a:spcPct val="120000"/>
              </a:lnSpc>
            </a:pPr>
            <a:r>
              <a:rPr lang="en-US" sz="2000" dirty="0" smtClean="0">
                <a:latin typeface="Verdana" panose="020B0604030504040204" pitchFamily="34" charset="0"/>
                <a:ea typeface="Verdana" panose="020B0604030504040204" pitchFamily="34" charset="0"/>
              </a:rPr>
              <a:t>Joint-less </a:t>
            </a:r>
            <a:r>
              <a:rPr lang="en-US" sz="2000" dirty="0">
                <a:latin typeface="Verdana" panose="020B0604030504040204" pitchFamily="34" charset="0"/>
                <a:ea typeface="Verdana" panose="020B0604030504040204" pitchFamily="34" charset="0"/>
              </a:rPr>
              <a:t>transition from cup to stem provides extreme resistance to </a:t>
            </a:r>
            <a:r>
              <a:rPr lang="en-US" sz="2000" dirty="0" smtClean="0">
                <a:latin typeface="Verdana" panose="020B0604030504040204" pitchFamily="34" charset="0"/>
                <a:ea typeface="Verdana" panose="020B0604030504040204" pitchFamily="34" charset="0"/>
              </a:rPr>
              <a:t>breakage</a:t>
            </a:r>
            <a:endParaRPr lang="sk-SK" sz="2000" dirty="0" smtClean="0">
              <a:latin typeface="Verdana" panose="020B0604030504040204" pitchFamily="34" charset="0"/>
              <a:ea typeface="Verdana" panose="020B0604030504040204" pitchFamily="34" charset="0"/>
            </a:endParaRPr>
          </a:p>
          <a:p>
            <a:pPr>
              <a:lnSpc>
                <a:spcPct val="120000"/>
              </a:lnSpc>
            </a:pPr>
            <a:r>
              <a:rPr lang="en-US" sz="2000" dirty="0" smtClean="0">
                <a:latin typeface="Verdana" panose="020B0604030504040204" pitchFamily="34" charset="0"/>
                <a:ea typeface="Verdana" panose="020B0604030504040204" pitchFamily="34" charset="0"/>
              </a:rPr>
              <a:t>The </a:t>
            </a:r>
            <a:r>
              <a:rPr lang="en-US" sz="2000" dirty="0">
                <a:latin typeface="Verdana" panose="020B0604030504040204" pitchFamily="34" charset="0"/>
                <a:ea typeface="Verdana" panose="020B0604030504040204" pitchFamily="34" charset="0"/>
              </a:rPr>
              <a:t>glass is resilient, although remains </a:t>
            </a:r>
            <a:r>
              <a:rPr lang="en-US" sz="2000" dirty="0" smtClean="0">
                <a:latin typeface="Verdana" panose="020B0604030504040204" pitchFamily="34" charset="0"/>
                <a:ea typeface="Verdana" panose="020B0604030504040204" pitchFamily="34" charset="0"/>
              </a:rPr>
              <a:t>flexible</a:t>
            </a:r>
            <a:endParaRPr lang="sk-SK" sz="2000" dirty="0" smtClean="0">
              <a:latin typeface="Verdana" panose="020B0604030504040204" pitchFamily="34" charset="0"/>
              <a:ea typeface="Verdana" panose="020B0604030504040204" pitchFamily="34" charset="0"/>
            </a:endParaRPr>
          </a:p>
          <a:p>
            <a:pPr>
              <a:lnSpc>
                <a:spcPct val="120000"/>
              </a:lnSpc>
            </a:pPr>
            <a:r>
              <a:rPr lang="en-US" sz="2000" dirty="0" smtClean="0">
                <a:latin typeface="Verdana" panose="020B0604030504040204" pitchFamily="34" charset="0"/>
                <a:ea typeface="Verdana" panose="020B0604030504040204" pitchFamily="34" charset="0"/>
              </a:rPr>
              <a:t>Extremely </a:t>
            </a:r>
            <a:r>
              <a:rPr lang="en-US" sz="2000" dirty="0">
                <a:latin typeface="Verdana" panose="020B0604030504040204" pitchFamily="34" charset="0"/>
                <a:ea typeface="Verdana" panose="020B0604030504040204" pitchFamily="34" charset="0"/>
              </a:rPr>
              <a:t>hard surface proven according to the Vickers’ method</a:t>
            </a:r>
            <a:endParaRPr lang="cs-CZ" sz="2000" dirty="0">
              <a:latin typeface="Verdana" panose="020B0604030504040204" pitchFamily="34" charset="0"/>
              <a:ea typeface="Verdana" panose="020B0604030504040204" pitchFamily="34" charset="0"/>
              <a:cs typeface="Calibri"/>
            </a:endParaRPr>
          </a:p>
        </p:txBody>
      </p:sp>
    </p:spTree>
    <p:extLst>
      <p:ext uri="{BB962C8B-B14F-4D97-AF65-F5344CB8AC3E}">
        <p14:creationId xmlns:p14="http://schemas.microsoft.com/office/powerpoint/2010/main" val="1763940529"/>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8666</TotalTime>
  <Words>700</Words>
  <Application>Microsoft Office PowerPoint</Application>
  <PresentationFormat>Širokouhlá</PresentationFormat>
  <Paragraphs>79</Paragraphs>
  <Slides>19</Slides>
  <Notes>0</Notes>
  <HiddenSlides>0</HiddenSlides>
  <MMClips>1</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19</vt:i4>
      </vt:variant>
    </vt:vector>
  </HeadingPairs>
  <TitlesOfParts>
    <vt:vector size="24" baseType="lpstr">
      <vt:lpstr>Arial</vt:lpstr>
      <vt:lpstr>Calibri</vt:lpstr>
      <vt:lpstr>Calibri Light</vt:lpstr>
      <vt:lpstr>Verdana</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Rona 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Jakub Kňažek</dc:creator>
  <cp:lastModifiedBy>Jakub Kňažek</cp:lastModifiedBy>
  <cp:revision>35</cp:revision>
  <dcterms:created xsi:type="dcterms:W3CDTF">2021-10-04T11:05:25Z</dcterms:created>
  <dcterms:modified xsi:type="dcterms:W3CDTF">2022-02-11T06:14:03Z</dcterms:modified>
</cp:coreProperties>
</file>