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906000" cy="6858000" type="A4"/>
  <p:notesSz cx="9144000" cy="6858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754"/>
    <a:srgbClr val="EDA863"/>
    <a:srgbClr val="A32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5" autoAdjust="0"/>
  </p:normalViewPr>
  <p:slideViewPr>
    <p:cSldViewPr>
      <p:cViewPr varScale="1">
        <p:scale>
          <a:sx n="110" d="100"/>
          <a:sy n="110" d="100"/>
        </p:scale>
        <p:origin x="1380"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7" d="100"/>
          <a:sy n="107" d="100"/>
        </p:scale>
        <p:origin x="-750"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04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81E1267-D8D6-43A2-B7B3-E1F02BFF7110}" type="datetimeFigureOut">
              <a:rPr lang="sk-SK" smtClean="0"/>
              <a:t>14. 2. 2022</a:t>
            </a:fld>
            <a:endParaRPr lang="sk-SK"/>
          </a:p>
        </p:txBody>
      </p:sp>
      <p:sp>
        <p:nvSpPr>
          <p:cNvPr id="4" name="Zástupný symbol obrazu snímky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FE21C6B-173D-434F-8A3E-F5CB09C31A95}" type="slidenum">
              <a:rPr lang="sk-SK" smtClean="0"/>
              <a:t>‹#›</a:t>
            </a:fld>
            <a:endParaRPr lang="sk-SK"/>
          </a:p>
        </p:txBody>
      </p:sp>
    </p:spTree>
    <p:extLst>
      <p:ext uri="{BB962C8B-B14F-4D97-AF65-F5344CB8AC3E}">
        <p14:creationId xmlns:p14="http://schemas.microsoft.com/office/powerpoint/2010/main" val="35909663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5" name="Zástupný symbol čísla snímky 4"/>
          <p:cNvSpPr>
            <a:spLocks noGrp="1"/>
          </p:cNvSpPr>
          <p:nvPr>
            <p:ph type="sldNum" sz="quarter" idx="10"/>
          </p:nvPr>
        </p:nvSpPr>
        <p:spPr/>
        <p:txBody>
          <a:bodyPr/>
          <a:lstStyle/>
          <a:p>
            <a:fld id="{4FE21C6B-173D-434F-8A3E-F5CB09C31A95}" type="slidenum">
              <a:rPr lang="sk-SK" smtClean="0"/>
              <a:t>2</a:t>
            </a:fld>
            <a:endParaRPr lang="sk-SK"/>
          </a:p>
        </p:txBody>
      </p:sp>
    </p:spTree>
    <p:extLst>
      <p:ext uri="{BB962C8B-B14F-4D97-AF65-F5344CB8AC3E}">
        <p14:creationId xmlns:p14="http://schemas.microsoft.com/office/powerpoint/2010/main" val="164771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18" name="Zástupný symbol textu 17"/>
          <p:cNvSpPr>
            <a:spLocks noGrp="1"/>
          </p:cNvSpPr>
          <p:nvPr>
            <p:ph type="body" sz="quarter" idx="10" hasCustomPrompt="1"/>
          </p:nvPr>
        </p:nvSpPr>
        <p:spPr>
          <a:xfrm>
            <a:off x="633000" y="4143380"/>
            <a:ext cx="8640000" cy="900000"/>
          </a:xfrm>
          <a:prstGeom prst="rect">
            <a:avLst/>
          </a:prstGeom>
        </p:spPr>
        <p:txBody>
          <a:bodyPr/>
          <a:lstStyle>
            <a:lvl1pPr marL="0" indent="0" algn="ctr">
              <a:spcBef>
                <a:spcPts val="0"/>
              </a:spcBef>
              <a:buNone/>
              <a:defRPr sz="4400" b="1">
                <a:solidFill>
                  <a:srgbClr val="A32638"/>
                </a:solidFill>
              </a:defRPr>
            </a:lvl1pPr>
          </a:lstStyle>
          <a:p>
            <a:pPr lvl="0"/>
            <a:r>
              <a:rPr lang="en-US" dirty="0"/>
              <a:t>The title of the presentation</a:t>
            </a:r>
            <a:endParaRPr lang="sk-SK" dirty="0"/>
          </a:p>
        </p:txBody>
      </p:sp>
      <p:sp>
        <p:nvSpPr>
          <p:cNvPr id="19" name="Zástupný symbol textu 17"/>
          <p:cNvSpPr>
            <a:spLocks noGrp="1"/>
          </p:cNvSpPr>
          <p:nvPr>
            <p:ph type="body" sz="quarter" idx="11" hasCustomPrompt="1"/>
          </p:nvPr>
        </p:nvSpPr>
        <p:spPr>
          <a:xfrm>
            <a:off x="633000" y="5072074"/>
            <a:ext cx="8640000" cy="540000"/>
          </a:xfrm>
          <a:prstGeom prst="rect">
            <a:avLst/>
          </a:prstGeom>
        </p:spPr>
        <p:txBody>
          <a:bodyPr/>
          <a:lstStyle>
            <a:lvl1pPr marL="0" indent="0" algn="ctr">
              <a:spcBef>
                <a:spcPts val="0"/>
              </a:spcBef>
              <a:buNone/>
              <a:defRPr sz="2400" b="1">
                <a:solidFill>
                  <a:schemeClr val="tx1"/>
                </a:solidFill>
              </a:defRPr>
            </a:lvl1pPr>
          </a:lstStyle>
          <a:p>
            <a:pPr lvl="0"/>
            <a:r>
              <a:rPr lang="en-US" dirty="0"/>
              <a:t>Brief summary of the presentation</a:t>
            </a:r>
            <a:endParaRPr lang="sk-S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9" name="Zástupný symbol obsahu 8"/>
          <p:cNvSpPr>
            <a:spLocks noGrp="1"/>
          </p:cNvSpPr>
          <p:nvPr>
            <p:ph sz="quarter" idx="10" hasCustomPrompt="1"/>
          </p:nvPr>
        </p:nvSpPr>
        <p:spPr>
          <a:xfrm>
            <a:off x="813000" y="2071678"/>
            <a:ext cx="8280000" cy="4320000"/>
          </a:xfrm>
          <a:prstGeom prst="rect">
            <a:avLst/>
          </a:prstGeom>
        </p:spPr>
        <p:txBody>
          <a:bodyPr/>
          <a:lstStyle>
            <a:lvl1pPr marL="0" indent="0" algn="l">
              <a:lnSpc>
                <a:spcPct val="100000"/>
              </a:lnSpc>
              <a:spcBef>
                <a:spcPts val="0"/>
              </a:spcBef>
              <a:buNone/>
              <a:defRPr sz="1800" b="0"/>
            </a:lvl1pPr>
            <a:lvl2pPr>
              <a:buNone/>
              <a:defRPr/>
            </a:lvl2pPr>
            <a:lvl3pPr>
              <a:buNone/>
              <a:defRPr/>
            </a:lvl3pPr>
            <a:lvl4pPr>
              <a:buNone/>
              <a:defRPr/>
            </a:lvl4pPr>
            <a:lvl5pPr>
              <a:buNone/>
              <a:defRPr/>
            </a:lvl5pPr>
          </a:lstStyle>
          <a:p>
            <a:pPr lvl="0"/>
            <a:r>
              <a:rPr lang="sk-SK" dirty="0" err="1"/>
              <a:t>Lorem</a:t>
            </a:r>
            <a:r>
              <a:rPr lang="sk-SK" dirty="0"/>
              <a:t> </a:t>
            </a:r>
            <a:r>
              <a:rPr lang="sk-SK" dirty="0" err="1"/>
              <a:t>ipsum</a:t>
            </a:r>
            <a:r>
              <a:rPr lang="sk-SK" dirty="0"/>
              <a:t> </a:t>
            </a:r>
            <a:r>
              <a:rPr lang="sk-SK" dirty="0" err="1"/>
              <a:t>dolor</a:t>
            </a:r>
            <a:r>
              <a:rPr lang="sk-SK" dirty="0"/>
              <a:t> </a:t>
            </a:r>
            <a:r>
              <a:rPr lang="sk-SK" dirty="0" err="1"/>
              <a:t>sit</a:t>
            </a:r>
            <a:r>
              <a:rPr lang="sk-SK" dirty="0"/>
              <a:t> </a:t>
            </a:r>
            <a:r>
              <a:rPr lang="sk-SK" dirty="0" err="1"/>
              <a:t>amet</a:t>
            </a:r>
            <a:r>
              <a:rPr lang="sk-SK" dirty="0"/>
              <a:t>, </a:t>
            </a:r>
            <a:r>
              <a:rPr lang="sk-SK" dirty="0" err="1"/>
              <a:t>consectetur</a:t>
            </a:r>
            <a:r>
              <a:rPr lang="sk-SK" dirty="0"/>
              <a:t> </a:t>
            </a:r>
            <a:r>
              <a:rPr lang="sk-SK" dirty="0" err="1"/>
              <a:t>adipiscing</a:t>
            </a:r>
            <a:r>
              <a:rPr lang="sk-SK" dirty="0"/>
              <a:t> </a:t>
            </a:r>
            <a:r>
              <a:rPr lang="sk-SK" dirty="0" err="1"/>
              <a:t>elit</a:t>
            </a:r>
            <a:r>
              <a:rPr lang="sk-SK" dirty="0"/>
              <a:t>. </a:t>
            </a:r>
            <a:r>
              <a:rPr lang="sk-SK" dirty="0" err="1"/>
              <a:t>Ut</a:t>
            </a:r>
            <a:r>
              <a:rPr lang="sk-SK" dirty="0"/>
              <a:t> </a:t>
            </a:r>
            <a:r>
              <a:rPr lang="sk-SK" dirty="0" err="1"/>
              <a:t>ut</a:t>
            </a:r>
            <a:r>
              <a:rPr lang="sk-SK" dirty="0"/>
              <a:t> libero </a:t>
            </a:r>
            <a:r>
              <a:rPr lang="sk-SK" dirty="0" err="1"/>
              <a:t>semper</a:t>
            </a:r>
            <a:r>
              <a:rPr lang="sk-SK" dirty="0"/>
              <a:t>, </a:t>
            </a:r>
            <a:r>
              <a:rPr lang="sk-SK" dirty="0" err="1"/>
              <a:t>maximus</a:t>
            </a:r>
            <a:r>
              <a:rPr lang="sk-SK" dirty="0"/>
              <a:t> libero </a:t>
            </a:r>
            <a:r>
              <a:rPr lang="sk-SK" dirty="0" err="1"/>
              <a:t>eget</a:t>
            </a:r>
            <a:r>
              <a:rPr lang="sk-SK" dirty="0"/>
              <a:t>, </a:t>
            </a:r>
            <a:r>
              <a:rPr lang="sk-SK" dirty="0" err="1"/>
              <a:t>condimentum</a:t>
            </a:r>
            <a:r>
              <a:rPr lang="sk-SK" dirty="0"/>
              <a:t> </a:t>
            </a:r>
            <a:r>
              <a:rPr lang="sk-SK" dirty="0" err="1"/>
              <a:t>nisl</a:t>
            </a:r>
            <a:r>
              <a:rPr lang="sk-SK" dirty="0"/>
              <a:t>. </a:t>
            </a:r>
            <a:r>
              <a:rPr lang="sk-SK" dirty="0" err="1"/>
              <a:t>Nam</a:t>
            </a:r>
            <a:r>
              <a:rPr lang="sk-SK" dirty="0"/>
              <a:t> </a:t>
            </a:r>
            <a:r>
              <a:rPr lang="sk-SK" dirty="0" err="1"/>
              <a:t>rhoncus</a:t>
            </a:r>
            <a:r>
              <a:rPr lang="sk-SK" dirty="0"/>
              <a:t> sem </a:t>
            </a:r>
            <a:r>
              <a:rPr lang="sk-SK" dirty="0" err="1"/>
              <a:t>vel</a:t>
            </a:r>
            <a:r>
              <a:rPr lang="sk-SK" dirty="0"/>
              <a:t> </a:t>
            </a:r>
            <a:r>
              <a:rPr lang="sk-SK" dirty="0" err="1"/>
              <a:t>bibendum</a:t>
            </a:r>
            <a:r>
              <a:rPr lang="sk-SK" dirty="0"/>
              <a:t> </a:t>
            </a:r>
            <a:r>
              <a:rPr lang="sk-SK" dirty="0" err="1"/>
              <a:t>gravida</a:t>
            </a:r>
            <a:r>
              <a:rPr lang="sk-SK" dirty="0"/>
              <a:t>. Sed </a:t>
            </a:r>
            <a:r>
              <a:rPr lang="sk-SK" dirty="0" err="1"/>
              <a:t>eleifend</a:t>
            </a:r>
            <a:r>
              <a:rPr lang="sk-SK" dirty="0"/>
              <a:t> </a:t>
            </a:r>
            <a:r>
              <a:rPr lang="sk-SK" dirty="0" err="1"/>
              <a:t>dolor</a:t>
            </a:r>
            <a:r>
              <a:rPr lang="sk-SK" dirty="0"/>
              <a:t> </a:t>
            </a:r>
            <a:r>
              <a:rPr lang="sk-SK" dirty="0" err="1"/>
              <a:t>quis</a:t>
            </a:r>
            <a:r>
              <a:rPr lang="sk-SK" dirty="0"/>
              <a:t> </a:t>
            </a:r>
            <a:r>
              <a:rPr lang="sk-SK" dirty="0" err="1"/>
              <a:t>suscipit</a:t>
            </a:r>
            <a:r>
              <a:rPr lang="sk-SK" dirty="0"/>
              <a:t> </a:t>
            </a:r>
            <a:r>
              <a:rPr lang="sk-SK" dirty="0" err="1"/>
              <a:t>maximus</a:t>
            </a:r>
            <a:r>
              <a:rPr lang="sk-SK" dirty="0"/>
              <a:t>. In </a:t>
            </a:r>
            <a:r>
              <a:rPr lang="sk-SK" dirty="0" err="1"/>
              <a:t>ac</a:t>
            </a:r>
            <a:r>
              <a:rPr lang="sk-SK" dirty="0"/>
              <a:t> </a:t>
            </a:r>
            <a:r>
              <a:rPr lang="sk-SK" dirty="0" err="1"/>
              <a:t>odio</a:t>
            </a:r>
            <a:r>
              <a:rPr lang="sk-SK" dirty="0"/>
              <a:t> </a:t>
            </a:r>
            <a:r>
              <a:rPr lang="sk-SK" dirty="0" err="1"/>
              <a:t>egestas</a:t>
            </a:r>
            <a:r>
              <a:rPr lang="sk-SK" dirty="0"/>
              <a:t>, </a:t>
            </a:r>
            <a:r>
              <a:rPr lang="sk-SK" dirty="0" err="1"/>
              <a:t>luctus</a:t>
            </a:r>
            <a:r>
              <a:rPr lang="sk-SK" dirty="0"/>
              <a:t> </a:t>
            </a:r>
            <a:r>
              <a:rPr lang="sk-SK" dirty="0" err="1"/>
              <a:t>lectus</a:t>
            </a:r>
            <a:r>
              <a:rPr lang="sk-SK" dirty="0"/>
              <a:t> </a:t>
            </a:r>
            <a:r>
              <a:rPr lang="sk-SK" dirty="0" err="1"/>
              <a:t>at</a:t>
            </a:r>
            <a:r>
              <a:rPr lang="sk-SK" dirty="0"/>
              <a:t>, </a:t>
            </a:r>
            <a:r>
              <a:rPr lang="sk-SK" dirty="0" err="1"/>
              <a:t>imperdiet</a:t>
            </a:r>
            <a:r>
              <a:rPr lang="sk-SK" dirty="0"/>
              <a:t> ex. </a:t>
            </a:r>
            <a:r>
              <a:rPr lang="sk-SK" dirty="0" err="1"/>
              <a:t>Aenean</a:t>
            </a:r>
            <a:r>
              <a:rPr lang="sk-SK" dirty="0"/>
              <a:t> </a:t>
            </a:r>
            <a:r>
              <a:rPr lang="sk-SK" dirty="0" err="1"/>
              <a:t>eu</a:t>
            </a:r>
            <a:r>
              <a:rPr lang="sk-SK" dirty="0"/>
              <a:t> </a:t>
            </a:r>
            <a:r>
              <a:rPr lang="sk-SK" dirty="0" err="1"/>
              <a:t>quam</a:t>
            </a:r>
            <a:r>
              <a:rPr lang="sk-SK" dirty="0"/>
              <a:t> </a:t>
            </a:r>
            <a:r>
              <a:rPr lang="sk-SK" dirty="0" err="1"/>
              <a:t>euismod</a:t>
            </a:r>
            <a:r>
              <a:rPr lang="sk-SK" dirty="0"/>
              <a:t>, </a:t>
            </a:r>
            <a:r>
              <a:rPr lang="sk-SK" dirty="0" err="1"/>
              <a:t>imperdiet</a:t>
            </a:r>
            <a:r>
              <a:rPr lang="sk-SK" dirty="0"/>
              <a:t> </a:t>
            </a:r>
            <a:r>
              <a:rPr lang="sk-SK" dirty="0" err="1"/>
              <a:t>dui</a:t>
            </a:r>
            <a:r>
              <a:rPr lang="sk-SK" dirty="0"/>
              <a:t> </a:t>
            </a:r>
            <a:r>
              <a:rPr lang="sk-SK" dirty="0" err="1"/>
              <a:t>at</a:t>
            </a:r>
            <a:r>
              <a:rPr lang="sk-SK" dirty="0"/>
              <a:t>, </a:t>
            </a:r>
            <a:r>
              <a:rPr lang="sk-SK" dirty="0" err="1"/>
              <a:t>ornare</a:t>
            </a:r>
            <a:r>
              <a:rPr lang="sk-SK" dirty="0"/>
              <a:t> </a:t>
            </a:r>
            <a:r>
              <a:rPr lang="sk-SK" dirty="0" err="1"/>
              <a:t>erat</a:t>
            </a:r>
            <a:r>
              <a:rPr lang="sk-SK" dirty="0"/>
              <a:t>.</a:t>
            </a:r>
          </a:p>
          <a:p>
            <a:pPr lvl="0"/>
            <a:endParaRPr lang="sk-SK" dirty="0"/>
          </a:p>
          <a:p>
            <a:pPr lvl="0"/>
            <a:r>
              <a:rPr lang="sk-SK" dirty="0" err="1"/>
              <a:t>Nulla</a:t>
            </a:r>
            <a:r>
              <a:rPr lang="sk-SK" dirty="0"/>
              <a:t> </a:t>
            </a:r>
            <a:r>
              <a:rPr lang="sk-SK" dirty="0" err="1"/>
              <a:t>sit</a:t>
            </a:r>
            <a:r>
              <a:rPr lang="sk-SK" dirty="0"/>
              <a:t> </a:t>
            </a:r>
            <a:r>
              <a:rPr lang="sk-SK" dirty="0" err="1"/>
              <a:t>amet</a:t>
            </a:r>
            <a:r>
              <a:rPr lang="sk-SK" dirty="0"/>
              <a:t> </a:t>
            </a:r>
            <a:r>
              <a:rPr lang="sk-SK" dirty="0" err="1"/>
              <a:t>magna</a:t>
            </a:r>
            <a:r>
              <a:rPr lang="sk-SK" dirty="0"/>
              <a:t> </a:t>
            </a:r>
            <a:r>
              <a:rPr lang="sk-SK" dirty="0" err="1"/>
              <a:t>maximus</a:t>
            </a:r>
            <a:r>
              <a:rPr lang="sk-SK" dirty="0"/>
              <a:t>, </a:t>
            </a:r>
            <a:r>
              <a:rPr lang="sk-SK" dirty="0" err="1"/>
              <a:t>efficitur</a:t>
            </a:r>
            <a:r>
              <a:rPr lang="sk-SK" dirty="0"/>
              <a:t> </a:t>
            </a:r>
            <a:r>
              <a:rPr lang="sk-SK" dirty="0" err="1"/>
              <a:t>nibh</a:t>
            </a:r>
            <a:r>
              <a:rPr lang="sk-SK" dirty="0"/>
              <a:t> </a:t>
            </a:r>
            <a:r>
              <a:rPr lang="sk-SK" dirty="0" err="1"/>
              <a:t>at</a:t>
            </a:r>
            <a:r>
              <a:rPr lang="sk-SK" dirty="0"/>
              <a:t>, </a:t>
            </a:r>
            <a:r>
              <a:rPr lang="sk-SK" dirty="0" err="1"/>
              <a:t>porttitor</a:t>
            </a:r>
            <a:r>
              <a:rPr lang="sk-SK" dirty="0"/>
              <a:t> </a:t>
            </a:r>
            <a:r>
              <a:rPr lang="sk-SK" dirty="0" err="1"/>
              <a:t>enim</a:t>
            </a:r>
            <a:r>
              <a:rPr lang="sk-SK" dirty="0"/>
              <a:t>. </a:t>
            </a:r>
            <a:r>
              <a:rPr lang="sk-SK" dirty="0" err="1"/>
              <a:t>Suspendisse</a:t>
            </a:r>
            <a:r>
              <a:rPr lang="sk-SK" dirty="0"/>
              <a:t> </a:t>
            </a:r>
            <a:r>
              <a:rPr lang="sk-SK" dirty="0" err="1"/>
              <a:t>posuere</a:t>
            </a:r>
            <a:r>
              <a:rPr lang="sk-SK" dirty="0"/>
              <a:t> </a:t>
            </a:r>
            <a:r>
              <a:rPr lang="sk-SK" dirty="0" err="1"/>
              <a:t>enim</a:t>
            </a:r>
            <a:r>
              <a:rPr lang="sk-SK" dirty="0"/>
              <a:t> </a:t>
            </a:r>
            <a:r>
              <a:rPr lang="sk-SK" dirty="0" err="1"/>
              <a:t>sit</a:t>
            </a:r>
            <a:r>
              <a:rPr lang="sk-SK" dirty="0"/>
              <a:t> </a:t>
            </a:r>
            <a:r>
              <a:rPr lang="sk-SK" dirty="0" err="1"/>
              <a:t>amet</a:t>
            </a:r>
            <a:r>
              <a:rPr lang="sk-SK" dirty="0"/>
              <a:t> </a:t>
            </a:r>
            <a:r>
              <a:rPr lang="sk-SK" dirty="0" err="1"/>
              <a:t>rutrum</a:t>
            </a:r>
            <a:r>
              <a:rPr lang="sk-SK" dirty="0"/>
              <a:t> </a:t>
            </a:r>
            <a:r>
              <a:rPr lang="sk-SK" dirty="0" err="1"/>
              <a:t>mattis</a:t>
            </a:r>
            <a:r>
              <a:rPr lang="sk-SK" dirty="0"/>
              <a:t>. </a:t>
            </a:r>
            <a:r>
              <a:rPr lang="sk-SK" dirty="0" err="1"/>
              <a:t>Cras</a:t>
            </a:r>
            <a:r>
              <a:rPr lang="sk-SK" dirty="0"/>
              <a:t> </a:t>
            </a:r>
            <a:r>
              <a:rPr lang="sk-SK" dirty="0" err="1"/>
              <a:t>dapibus</a:t>
            </a:r>
            <a:r>
              <a:rPr lang="sk-SK" dirty="0"/>
              <a:t> vitae </a:t>
            </a:r>
            <a:r>
              <a:rPr lang="sk-SK" dirty="0" err="1"/>
              <a:t>nulla</a:t>
            </a:r>
            <a:r>
              <a:rPr lang="sk-SK" dirty="0"/>
              <a:t> in </a:t>
            </a:r>
            <a:r>
              <a:rPr lang="sk-SK" dirty="0" err="1"/>
              <a:t>semper</a:t>
            </a:r>
            <a:r>
              <a:rPr lang="sk-SK" dirty="0"/>
              <a:t>. </a:t>
            </a:r>
            <a:r>
              <a:rPr lang="sk-SK" dirty="0" err="1"/>
              <a:t>Nullam</a:t>
            </a:r>
            <a:r>
              <a:rPr lang="sk-SK" dirty="0"/>
              <a:t> in </a:t>
            </a:r>
            <a:r>
              <a:rPr lang="sk-SK" dirty="0" err="1"/>
              <a:t>varius</a:t>
            </a:r>
            <a:r>
              <a:rPr lang="sk-SK" dirty="0"/>
              <a:t> eros, </a:t>
            </a:r>
            <a:r>
              <a:rPr lang="sk-SK" dirty="0" err="1"/>
              <a:t>ac</a:t>
            </a:r>
            <a:r>
              <a:rPr lang="sk-SK" dirty="0"/>
              <a:t> </a:t>
            </a:r>
            <a:r>
              <a:rPr lang="sk-SK" dirty="0" err="1"/>
              <a:t>pellentesque</a:t>
            </a:r>
            <a:r>
              <a:rPr lang="sk-SK" dirty="0"/>
              <a:t> </a:t>
            </a:r>
            <a:r>
              <a:rPr lang="sk-SK" dirty="0" err="1"/>
              <a:t>dolor</a:t>
            </a:r>
            <a:r>
              <a:rPr lang="sk-SK" dirty="0"/>
              <a:t>. </a:t>
            </a:r>
            <a:r>
              <a:rPr lang="sk-SK" dirty="0" err="1"/>
              <a:t>Pellentesque</a:t>
            </a:r>
            <a:r>
              <a:rPr lang="sk-SK" dirty="0"/>
              <a:t> non </a:t>
            </a:r>
            <a:r>
              <a:rPr lang="sk-SK" dirty="0" err="1"/>
              <a:t>gravida</a:t>
            </a:r>
            <a:r>
              <a:rPr lang="sk-SK" dirty="0"/>
              <a:t> </a:t>
            </a:r>
            <a:r>
              <a:rPr lang="sk-SK" dirty="0" err="1"/>
              <a:t>odio</a:t>
            </a:r>
            <a:r>
              <a:rPr lang="sk-SK" dirty="0"/>
              <a:t>. </a:t>
            </a:r>
            <a:r>
              <a:rPr lang="sk-SK" dirty="0" err="1"/>
              <a:t>Aenean</a:t>
            </a:r>
            <a:r>
              <a:rPr lang="sk-SK" dirty="0"/>
              <a:t> </a:t>
            </a:r>
            <a:r>
              <a:rPr lang="sk-SK" dirty="0" err="1"/>
              <a:t>arcu</a:t>
            </a:r>
            <a:r>
              <a:rPr lang="sk-SK" dirty="0"/>
              <a:t> </a:t>
            </a:r>
            <a:r>
              <a:rPr lang="sk-SK" dirty="0" err="1"/>
              <a:t>diam</a:t>
            </a:r>
            <a:r>
              <a:rPr lang="sk-SK" dirty="0"/>
              <a:t>, </a:t>
            </a:r>
            <a:r>
              <a:rPr lang="sk-SK" dirty="0" err="1"/>
              <a:t>sagittis</a:t>
            </a:r>
            <a:r>
              <a:rPr lang="sk-SK" dirty="0"/>
              <a:t> in </a:t>
            </a:r>
            <a:r>
              <a:rPr lang="sk-SK" dirty="0" err="1"/>
              <a:t>est</a:t>
            </a:r>
            <a:r>
              <a:rPr lang="sk-SK" dirty="0"/>
              <a:t> </a:t>
            </a:r>
            <a:r>
              <a:rPr lang="sk-SK" dirty="0" err="1"/>
              <a:t>nec</a:t>
            </a:r>
            <a:r>
              <a:rPr lang="sk-SK" dirty="0"/>
              <a:t>, </a:t>
            </a:r>
            <a:r>
              <a:rPr lang="sk-SK" dirty="0" err="1"/>
              <a:t>accumsan</a:t>
            </a:r>
            <a:r>
              <a:rPr lang="sk-SK" dirty="0"/>
              <a:t> </a:t>
            </a:r>
            <a:r>
              <a:rPr lang="sk-SK" dirty="0" err="1"/>
              <a:t>suscipit</a:t>
            </a:r>
            <a:r>
              <a:rPr lang="sk-SK" dirty="0"/>
              <a:t> </a:t>
            </a:r>
            <a:r>
              <a:rPr lang="sk-SK" dirty="0" err="1"/>
              <a:t>lorem</a:t>
            </a:r>
            <a:r>
              <a:rPr lang="sk-SK" dirty="0"/>
              <a:t>. </a:t>
            </a:r>
            <a:r>
              <a:rPr lang="sk-SK" dirty="0" err="1"/>
              <a:t>Fusce</a:t>
            </a:r>
            <a:r>
              <a:rPr lang="sk-SK" dirty="0"/>
              <a:t> </a:t>
            </a:r>
            <a:r>
              <a:rPr lang="sk-SK" dirty="0" err="1"/>
              <a:t>ut</a:t>
            </a:r>
            <a:r>
              <a:rPr lang="sk-SK" dirty="0"/>
              <a:t> </a:t>
            </a:r>
            <a:r>
              <a:rPr lang="sk-SK" dirty="0" err="1"/>
              <a:t>nisl</a:t>
            </a:r>
            <a:r>
              <a:rPr lang="sk-SK" dirty="0"/>
              <a:t> </a:t>
            </a:r>
            <a:r>
              <a:rPr lang="sk-SK" dirty="0" err="1"/>
              <a:t>id</a:t>
            </a:r>
            <a:r>
              <a:rPr lang="sk-SK" dirty="0"/>
              <a:t> ex </a:t>
            </a:r>
            <a:r>
              <a:rPr lang="sk-SK" dirty="0" err="1"/>
              <a:t>lacinia</a:t>
            </a:r>
            <a:r>
              <a:rPr lang="sk-SK" dirty="0"/>
              <a:t> </a:t>
            </a:r>
            <a:r>
              <a:rPr lang="sk-SK" dirty="0" err="1"/>
              <a:t>faucibus</a:t>
            </a:r>
            <a:r>
              <a:rPr lang="sk-SK" dirty="0"/>
              <a:t>. </a:t>
            </a:r>
            <a:r>
              <a:rPr lang="sk-SK" dirty="0" err="1"/>
              <a:t>Duis</a:t>
            </a:r>
            <a:r>
              <a:rPr lang="sk-SK" dirty="0"/>
              <a:t> </a:t>
            </a:r>
            <a:r>
              <a:rPr lang="sk-SK" dirty="0" err="1"/>
              <a:t>auctor</a:t>
            </a:r>
            <a:r>
              <a:rPr lang="sk-SK" dirty="0"/>
              <a:t> </a:t>
            </a:r>
            <a:r>
              <a:rPr lang="sk-SK" dirty="0" err="1"/>
              <a:t>diam</a:t>
            </a:r>
            <a:r>
              <a:rPr lang="sk-SK" dirty="0"/>
              <a:t> </a:t>
            </a:r>
            <a:r>
              <a:rPr lang="sk-SK" dirty="0" err="1"/>
              <a:t>sit</a:t>
            </a:r>
            <a:r>
              <a:rPr lang="sk-SK" dirty="0"/>
              <a:t> </a:t>
            </a:r>
            <a:r>
              <a:rPr lang="sk-SK" dirty="0" err="1"/>
              <a:t>amet</a:t>
            </a:r>
            <a:r>
              <a:rPr lang="sk-SK" dirty="0"/>
              <a:t> </a:t>
            </a:r>
            <a:r>
              <a:rPr lang="sk-SK" dirty="0" err="1"/>
              <a:t>erat</a:t>
            </a:r>
            <a:r>
              <a:rPr lang="sk-SK" dirty="0"/>
              <a:t> </a:t>
            </a:r>
            <a:r>
              <a:rPr lang="sk-SK" dirty="0" err="1"/>
              <a:t>volutpat</a:t>
            </a:r>
            <a:r>
              <a:rPr lang="sk-SK" dirty="0"/>
              <a:t> </a:t>
            </a:r>
            <a:r>
              <a:rPr lang="sk-SK" dirty="0" err="1"/>
              <a:t>eleifend</a:t>
            </a:r>
            <a:r>
              <a:rPr lang="sk-SK" dirty="0"/>
              <a:t> a </a:t>
            </a:r>
            <a:r>
              <a:rPr lang="sk-SK" dirty="0" err="1"/>
              <a:t>nec</a:t>
            </a:r>
            <a:r>
              <a:rPr lang="sk-SK" dirty="0"/>
              <a:t> ex. </a:t>
            </a:r>
            <a:r>
              <a:rPr lang="sk-SK" dirty="0" err="1"/>
              <a:t>Fusce</a:t>
            </a:r>
            <a:r>
              <a:rPr lang="sk-SK" dirty="0"/>
              <a:t> </a:t>
            </a:r>
            <a:r>
              <a:rPr lang="sk-SK" dirty="0" err="1"/>
              <a:t>faucibus</a:t>
            </a:r>
            <a:r>
              <a:rPr lang="sk-SK" dirty="0"/>
              <a:t> </a:t>
            </a:r>
            <a:r>
              <a:rPr lang="sk-SK" dirty="0" err="1"/>
              <a:t>enim</a:t>
            </a:r>
            <a:r>
              <a:rPr lang="sk-SK" dirty="0"/>
              <a:t> in </a:t>
            </a:r>
            <a:r>
              <a:rPr lang="sk-SK" dirty="0" err="1"/>
              <a:t>sagittis</a:t>
            </a:r>
            <a:r>
              <a:rPr lang="sk-SK" dirty="0"/>
              <a:t> </a:t>
            </a:r>
            <a:r>
              <a:rPr lang="sk-SK" dirty="0" err="1"/>
              <a:t>mollis</a:t>
            </a:r>
            <a:r>
              <a:rPr lang="sk-SK" dirty="0"/>
              <a:t>.</a:t>
            </a:r>
          </a:p>
        </p:txBody>
      </p:sp>
      <p:sp>
        <p:nvSpPr>
          <p:cNvPr id="16" name="Zástupný symbol textu 15"/>
          <p:cNvSpPr>
            <a:spLocks noGrp="1"/>
          </p:cNvSpPr>
          <p:nvPr>
            <p:ph type="body" sz="quarter" idx="11" hasCustomPrompt="1"/>
          </p:nvPr>
        </p:nvSpPr>
        <p:spPr>
          <a:xfrm>
            <a:off x="813000" y="1285860"/>
            <a:ext cx="8280000" cy="576000"/>
          </a:xfrm>
          <a:prstGeom prst="rect">
            <a:avLst/>
          </a:prstGeom>
        </p:spPr>
        <p:txBody>
          <a:bodyPr/>
          <a:lstStyle>
            <a:lvl1pPr marL="0" indent="0">
              <a:spcBef>
                <a:spcPts val="0"/>
              </a:spcBef>
              <a:buNone/>
              <a:defRPr b="1">
                <a:solidFill>
                  <a:srgbClr val="A32638"/>
                </a:solidFill>
              </a:defRPr>
            </a:lvl1pPr>
          </a:lstStyle>
          <a:p>
            <a:pPr lvl="0"/>
            <a:r>
              <a:rPr lang="sk-SK" dirty="0"/>
              <a:t>Heading</a:t>
            </a:r>
          </a:p>
        </p:txBody>
      </p:sp>
      <p:sp>
        <p:nvSpPr>
          <p:cNvPr id="4" name="BlokTextu 3"/>
          <p:cNvSpPr txBox="1"/>
          <p:nvPr userDrawn="1"/>
        </p:nvSpPr>
        <p:spPr>
          <a:xfrm>
            <a:off x="7329264" y="6453336"/>
            <a:ext cx="1763736" cy="307777"/>
          </a:xfrm>
          <a:prstGeom prst="rect">
            <a:avLst/>
          </a:prstGeom>
          <a:noFill/>
        </p:spPr>
        <p:txBody>
          <a:bodyPr wrap="square" rtlCol="0">
            <a:spAutoFit/>
          </a:bodyPr>
          <a:lstStyle/>
          <a:p>
            <a:pPr algn="r"/>
            <a:r>
              <a:rPr lang="sk-SK" sz="1400" dirty="0" err="1"/>
              <a:t>Frame</a:t>
            </a:r>
            <a:r>
              <a:rPr lang="sk-SK" sz="1400" baseline="0" dirty="0"/>
              <a:t> no</a:t>
            </a:r>
            <a:r>
              <a:rPr lang="sk-SK" sz="1400" dirty="0"/>
              <a:t>. </a:t>
            </a:r>
            <a:fld id="{0057A02B-27A4-4781-A40A-6F611E7C1EB0}" type="slidenum">
              <a:rPr lang="sk-SK" sz="1400" smtClean="0"/>
              <a:pPr algn="r"/>
              <a:t>‹#›</a:t>
            </a:fld>
            <a:r>
              <a:rPr lang="sk-SK" sz="1400"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ona.glass/" TargetMode="External"/><Relationship Id="rId2" Type="http://schemas.openxmlformats.org/officeDocument/2006/relationships/hyperlink" Target="mailto:sales@rona.sk" TargetMode="External"/><Relationship Id="rId1" Type="http://schemas.openxmlformats.org/officeDocument/2006/relationships/slideLayout" Target="../slideLayouts/slideLayout2.xml"/><Relationship Id="rId4" Type="http://schemas.openxmlformats.org/officeDocument/2006/relationships/hyperlink" Target="mailto:sales@rona.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t"/>
          <a:lstStyle/>
          <a:p>
            <a:r>
              <a:rPr lang="sk-SK" dirty="0">
                <a:solidFill>
                  <a:srgbClr val="E09754"/>
                </a:solidFill>
                <a:latin typeface="Calibri"/>
                <a:ea typeface="Verdana"/>
                <a:cs typeface="Calibri"/>
              </a:rPr>
              <a:t>RONA </a:t>
            </a:r>
            <a:r>
              <a:rPr lang="sk-SK" dirty="0" err="1">
                <a:solidFill>
                  <a:srgbClr val="E09754"/>
                </a:solidFill>
                <a:latin typeface="Calibri"/>
                <a:ea typeface="Verdana"/>
                <a:cs typeface="Calibri"/>
              </a:rPr>
              <a:t>Presentation</a:t>
            </a:r>
            <a:r>
              <a:rPr lang="sk-SK" dirty="0">
                <a:solidFill>
                  <a:srgbClr val="E09754"/>
                </a:solidFill>
                <a:latin typeface="Calibri"/>
                <a:ea typeface="Verdana"/>
                <a:cs typeface="Calibri"/>
              </a:rPr>
              <a:t> </a:t>
            </a:r>
            <a:r>
              <a:rPr lang="sk-SK" dirty="0" smtClean="0">
                <a:solidFill>
                  <a:srgbClr val="E09754"/>
                </a:solidFill>
                <a:latin typeface="Calibri"/>
                <a:ea typeface="Verdana"/>
                <a:cs typeface="Calibri"/>
              </a:rPr>
              <a:t>2022</a:t>
            </a:r>
            <a:endParaRPr lang="sk-SK" dirty="0">
              <a:solidFill>
                <a:srgbClr val="E09754"/>
              </a:solidFill>
              <a:latin typeface="Calibri"/>
              <a:ea typeface="Verdana"/>
              <a:cs typeface="Calibri"/>
            </a:endParaRPr>
          </a:p>
        </p:txBody>
      </p:sp>
      <p:sp>
        <p:nvSpPr>
          <p:cNvPr id="3" name="Text Placeholder 2"/>
          <p:cNvSpPr>
            <a:spLocks noGrp="1"/>
          </p:cNvSpPr>
          <p:nvPr>
            <p:ph type="body" sz="quarter" idx="11"/>
          </p:nvPr>
        </p:nvSpPr>
        <p:spPr/>
        <p:txBody>
          <a:bodyPr anchor="t"/>
          <a:lstStyle/>
          <a:p>
            <a:r>
              <a:rPr lang="sk-SK" dirty="0" err="1">
                <a:cs typeface="Calibri"/>
              </a:rPr>
              <a:t>About</a:t>
            </a:r>
            <a:r>
              <a:rPr lang="sk-SK" dirty="0">
                <a:cs typeface="Calibri"/>
              </a:rPr>
              <a:t> </a:t>
            </a:r>
            <a:r>
              <a:rPr lang="sk-SK" dirty="0" err="1">
                <a:cs typeface="Calibri"/>
              </a:rPr>
              <a:t>company</a:t>
            </a:r>
            <a:endParaRPr lang="sk-SK" dirty="0" err="1"/>
          </a:p>
        </p:txBody>
      </p:sp>
      <p:sp>
        <p:nvSpPr>
          <p:cNvPr id="4" name="BlokTextu 3"/>
          <p:cNvSpPr txBox="1"/>
          <p:nvPr/>
        </p:nvSpPr>
        <p:spPr>
          <a:xfrm>
            <a:off x="632520" y="6361583"/>
            <a:ext cx="2736304" cy="307777"/>
          </a:xfrm>
          <a:prstGeom prst="rect">
            <a:avLst/>
          </a:prstGeom>
          <a:noFill/>
        </p:spPr>
        <p:txBody>
          <a:bodyPr wrap="square" rtlCol="0" anchor="t">
            <a:spAutoFit/>
          </a:bodyPr>
          <a:lstStyle/>
          <a:p>
            <a:endParaRPr lang="sk-SK" sz="1400" b="1" dirty="0">
              <a:solidFill>
                <a:schemeClr val="tx1">
                  <a:lumMod val="50000"/>
                  <a:lumOff val="50000"/>
                </a:schemeClr>
              </a:solidFill>
              <a:cs typeface="Calibri"/>
            </a:endParaRPr>
          </a:p>
        </p:txBody>
      </p:sp>
      <p:sp>
        <p:nvSpPr>
          <p:cNvPr id="5" name="BlokTextu 4"/>
          <p:cNvSpPr txBox="1"/>
          <p:nvPr/>
        </p:nvSpPr>
        <p:spPr>
          <a:xfrm>
            <a:off x="6538615" y="6361583"/>
            <a:ext cx="2736304" cy="307777"/>
          </a:xfrm>
          <a:prstGeom prst="rect">
            <a:avLst/>
          </a:prstGeom>
          <a:noFill/>
        </p:spPr>
        <p:txBody>
          <a:bodyPr wrap="square" rtlCol="0" anchor="t">
            <a:spAutoFit/>
          </a:bodyPr>
          <a:lstStyle/>
          <a:p>
            <a:pPr algn="r"/>
            <a:r>
              <a:rPr lang="sk-SK" sz="1400" b="1" dirty="0" smtClean="0">
                <a:solidFill>
                  <a:schemeClr val="tx1">
                    <a:lumMod val="50000"/>
                    <a:lumOff val="50000"/>
                  </a:schemeClr>
                </a:solidFill>
              </a:rPr>
              <a:t>01.01.2022</a:t>
            </a:r>
            <a:endParaRPr lang="sk-SK" sz="1400" b="1" dirty="0">
              <a:solidFill>
                <a:schemeClr val="tx1">
                  <a:lumMod val="50000"/>
                  <a:lumOff val="50000"/>
                </a:schemeClr>
              </a:solidFill>
            </a:endParaRPr>
          </a:p>
        </p:txBody>
      </p:sp>
      <p:sp>
        <p:nvSpPr>
          <p:cNvPr id="6" name="Obdĺžnik 5"/>
          <p:cNvSpPr/>
          <p:nvPr/>
        </p:nvSpPr>
        <p:spPr>
          <a:xfrm>
            <a:off x="3944888" y="6453336"/>
            <a:ext cx="2016224" cy="404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BlokTextu 6"/>
          <p:cNvSpPr txBox="1"/>
          <p:nvPr/>
        </p:nvSpPr>
        <p:spPr>
          <a:xfrm>
            <a:off x="3944888" y="6481570"/>
            <a:ext cx="2016224" cy="338554"/>
          </a:xfrm>
          <a:prstGeom prst="rect">
            <a:avLst/>
          </a:prstGeom>
          <a:noFill/>
        </p:spPr>
        <p:txBody>
          <a:bodyPr wrap="square" rtlCol="0">
            <a:spAutoFit/>
          </a:bodyPr>
          <a:lstStyle/>
          <a:p>
            <a:pPr algn="ctr"/>
            <a:r>
              <a:rPr lang="sk-SK" sz="1600" dirty="0" smtClean="0">
                <a:solidFill>
                  <a:schemeClr val="bg1"/>
                </a:solidFill>
              </a:rPr>
              <a:t>www.rona.glass</a:t>
            </a:r>
            <a:endParaRPr lang="sk-SK" sz="1600" dirty="0">
              <a:solidFill>
                <a:schemeClr val="bg1"/>
              </a:solidFill>
            </a:endParaRPr>
          </a:p>
        </p:txBody>
      </p:sp>
      <p:sp>
        <p:nvSpPr>
          <p:cNvPr id="9" name="Obdĺžnik 8"/>
          <p:cNvSpPr/>
          <p:nvPr/>
        </p:nvSpPr>
        <p:spPr>
          <a:xfrm>
            <a:off x="3224808" y="620688"/>
            <a:ext cx="4032448"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Obrázo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6616" y="44624"/>
            <a:ext cx="7010414" cy="3352807"/>
          </a:xfrm>
          <a:prstGeom prst="rect">
            <a:avLst/>
          </a:prstGeom>
        </p:spPr>
      </p:pic>
    </p:spTree>
    <p:extLst>
      <p:ext uri="{BB962C8B-B14F-4D97-AF65-F5344CB8AC3E}">
        <p14:creationId xmlns:p14="http://schemas.microsoft.com/office/powerpoint/2010/main" val="842178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B3D2B9C4-FEBD-46C1-8B69-AF49C02FE55A}"/>
              </a:ext>
            </a:extLst>
          </p:cNvPr>
          <p:cNvSpPr>
            <a:spLocks noGrp="1"/>
          </p:cNvSpPr>
          <p:nvPr>
            <p:ph sz="quarter" idx="10"/>
          </p:nvPr>
        </p:nvSpPr>
        <p:spPr>
          <a:xfrm>
            <a:off x="813000" y="2071678"/>
            <a:ext cx="8280000" cy="4417391"/>
          </a:xfrm>
        </p:spPr>
        <p:txBody>
          <a:bodyPr anchor="t"/>
          <a:lstStyle/>
          <a:p>
            <a:r>
              <a:rPr lang="cs-CZ" dirty="0">
                <a:cs typeface="Calibri"/>
              </a:rPr>
              <a:t>RONA </a:t>
            </a:r>
            <a:r>
              <a:rPr lang="cs-CZ" dirty="0" err="1">
                <a:cs typeface="Calibri"/>
              </a:rPr>
              <a:t>does</a:t>
            </a:r>
            <a:r>
              <a:rPr lang="cs-CZ" dirty="0">
                <a:cs typeface="Calibri"/>
              </a:rPr>
              <a:t> business </a:t>
            </a:r>
            <a:r>
              <a:rPr lang="cs-CZ" dirty="0" err="1">
                <a:cs typeface="Calibri"/>
              </a:rPr>
              <a:t>with</a:t>
            </a:r>
            <a:r>
              <a:rPr lang="cs-CZ" dirty="0">
                <a:cs typeface="Calibri"/>
              </a:rPr>
              <a:t> </a:t>
            </a:r>
            <a:r>
              <a:rPr lang="cs-CZ" dirty="0" err="1">
                <a:cs typeface="Calibri"/>
              </a:rPr>
              <a:t>large</a:t>
            </a:r>
            <a:r>
              <a:rPr lang="cs-CZ" dirty="0">
                <a:cs typeface="Calibri"/>
              </a:rPr>
              <a:t> variety </a:t>
            </a:r>
            <a:r>
              <a:rPr lang="cs-CZ" dirty="0" err="1">
                <a:cs typeface="Calibri"/>
              </a:rPr>
              <a:t>of</a:t>
            </a:r>
            <a:r>
              <a:rPr lang="cs-CZ" dirty="0">
                <a:cs typeface="Calibri"/>
              </a:rPr>
              <a:t> </a:t>
            </a:r>
            <a:r>
              <a:rPr lang="cs-CZ" dirty="0" err="1">
                <a:cs typeface="Calibri"/>
              </a:rPr>
              <a:t>customers</a:t>
            </a:r>
            <a:endParaRPr lang="cs-CZ" dirty="0" err="1"/>
          </a:p>
          <a:p>
            <a:r>
              <a:rPr lang="cs-CZ" dirty="0" err="1">
                <a:cs typeface="Calibri"/>
              </a:rPr>
              <a:t>Our</a:t>
            </a:r>
            <a:r>
              <a:rPr lang="cs-CZ" dirty="0">
                <a:cs typeface="Calibri"/>
              </a:rPr>
              <a:t> </a:t>
            </a:r>
            <a:r>
              <a:rPr lang="cs-CZ" dirty="0" err="1">
                <a:cs typeface="Calibri"/>
              </a:rPr>
              <a:t>products</a:t>
            </a:r>
            <a:r>
              <a:rPr lang="cs-CZ" dirty="0">
                <a:cs typeface="Calibri"/>
              </a:rPr>
              <a:t> are </a:t>
            </a:r>
            <a:r>
              <a:rPr lang="cs-CZ" dirty="0" err="1">
                <a:cs typeface="Calibri"/>
              </a:rPr>
              <a:t>presented</a:t>
            </a:r>
            <a:r>
              <a:rPr lang="cs-CZ" dirty="0">
                <a:cs typeface="Calibri"/>
              </a:rPr>
              <a:t> on </a:t>
            </a:r>
            <a:r>
              <a:rPr lang="cs-CZ" dirty="0" err="1">
                <a:cs typeface="Calibri"/>
              </a:rPr>
              <a:t>the</a:t>
            </a:r>
            <a:r>
              <a:rPr lang="cs-CZ" dirty="0">
                <a:cs typeface="Calibri"/>
              </a:rPr>
              <a:t> </a:t>
            </a:r>
            <a:r>
              <a:rPr lang="cs-CZ" dirty="0" err="1">
                <a:cs typeface="Calibri"/>
              </a:rPr>
              <a:t>markets</a:t>
            </a:r>
            <a:r>
              <a:rPr lang="cs-CZ" dirty="0">
                <a:cs typeface="Calibri"/>
              </a:rPr>
              <a:t> </a:t>
            </a:r>
            <a:r>
              <a:rPr lang="cs-CZ" dirty="0" err="1">
                <a:cs typeface="Calibri"/>
              </a:rPr>
              <a:t>under</a:t>
            </a:r>
            <a:r>
              <a:rPr lang="cs-CZ" dirty="0">
                <a:cs typeface="Calibri"/>
              </a:rPr>
              <a:t> these </a:t>
            </a:r>
            <a:r>
              <a:rPr lang="cs-CZ" dirty="0" err="1">
                <a:cs typeface="Calibri"/>
              </a:rPr>
              <a:t>brands</a:t>
            </a:r>
            <a:r>
              <a:rPr lang="cs-CZ" dirty="0">
                <a:cs typeface="Calibri"/>
              </a:rPr>
              <a:t>:</a:t>
            </a:r>
            <a:endParaRPr lang="cs-CZ" dirty="0"/>
          </a:p>
          <a:p>
            <a:endParaRPr lang="cs-CZ" dirty="0">
              <a:cs typeface="Calibri"/>
            </a:endParaRPr>
          </a:p>
          <a:p>
            <a:pPr lvl="2"/>
            <a:r>
              <a:rPr lang="cs-CZ" sz="1800" dirty="0">
                <a:cs typeface="Calibri"/>
              </a:rPr>
              <a:t>Logo RONA (</a:t>
            </a:r>
            <a:r>
              <a:rPr lang="cs-CZ" sz="1800" dirty="0" err="1">
                <a:cs typeface="Calibri"/>
              </a:rPr>
              <a:t>own</a:t>
            </a:r>
            <a:r>
              <a:rPr lang="cs-CZ" sz="1800" dirty="0">
                <a:cs typeface="Calibri"/>
              </a:rPr>
              <a:t> </a:t>
            </a:r>
            <a:r>
              <a:rPr lang="cs-CZ" sz="1800" dirty="0" err="1">
                <a:cs typeface="Calibri"/>
              </a:rPr>
              <a:t>brand</a:t>
            </a:r>
            <a:r>
              <a:rPr lang="cs-CZ" sz="1800" dirty="0">
                <a:cs typeface="Calibri"/>
              </a:rPr>
              <a:t> business)</a:t>
            </a:r>
          </a:p>
          <a:p>
            <a:pPr lvl="2"/>
            <a:endParaRPr lang="cs-CZ" dirty="0">
              <a:cs typeface="Calibri"/>
            </a:endParaRPr>
          </a:p>
          <a:p>
            <a:pPr lvl="2"/>
            <a:r>
              <a:rPr lang="cs-CZ" sz="1800" dirty="0">
                <a:cs typeface="Calibri"/>
              </a:rPr>
              <a:t>Logo RONA (gastro/</a:t>
            </a:r>
            <a:r>
              <a:rPr lang="cs-CZ" sz="1800" dirty="0" err="1">
                <a:cs typeface="Calibri"/>
              </a:rPr>
              <a:t>HoReCa</a:t>
            </a:r>
            <a:r>
              <a:rPr lang="cs-CZ" sz="1800" dirty="0">
                <a:cs typeface="Calibri"/>
              </a:rPr>
              <a:t> </a:t>
            </a:r>
            <a:r>
              <a:rPr lang="cs-CZ" sz="1800" dirty="0" err="1">
                <a:cs typeface="Calibri"/>
              </a:rPr>
              <a:t>division</a:t>
            </a:r>
            <a:r>
              <a:rPr lang="cs-CZ" sz="1800" dirty="0">
                <a:cs typeface="Calibri"/>
              </a:rPr>
              <a:t>)</a:t>
            </a:r>
          </a:p>
          <a:p>
            <a:pPr lvl="2"/>
            <a:endParaRPr lang="cs-CZ" dirty="0">
              <a:cs typeface="Calibri"/>
            </a:endParaRPr>
          </a:p>
          <a:p>
            <a:r>
              <a:rPr lang="cs-CZ" dirty="0">
                <a:cs typeface="Calibri"/>
              </a:rPr>
              <a:t>Private brands (OEM) - tailor made branded products and projects </a:t>
            </a:r>
            <a:r>
              <a:rPr lang="cs-CZ" dirty="0" err="1">
                <a:cs typeface="Calibri"/>
              </a:rPr>
              <a:t>represent</a:t>
            </a:r>
            <a:r>
              <a:rPr lang="cs-CZ" dirty="0">
                <a:cs typeface="Calibri"/>
              </a:rPr>
              <a:t> major part </a:t>
            </a:r>
            <a:r>
              <a:rPr lang="cs-CZ" dirty="0" err="1">
                <a:cs typeface="Calibri"/>
              </a:rPr>
              <a:t>nowadays</a:t>
            </a:r>
            <a:r>
              <a:rPr lang="cs-CZ" dirty="0">
                <a:cs typeface="Calibri"/>
              </a:rPr>
              <a:t>. </a:t>
            </a:r>
            <a:r>
              <a:rPr lang="cs-CZ" dirty="0" err="1">
                <a:cs typeface="Calibri"/>
              </a:rPr>
              <a:t>Our</a:t>
            </a:r>
            <a:r>
              <a:rPr lang="cs-CZ" dirty="0">
                <a:cs typeface="Calibri"/>
              </a:rPr>
              <a:t> </a:t>
            </a:r>
            <a:r>
              <a:rPr lang="cs-CZ" dirty="0" err="1">
                <a:cs typeface="Calibri"/>
              </a:rPr>
              <a:t>own</a:t>
            </a:r>
            <a:r>
              <a:rPr lang="cs-CZ" dirty="0">
                <a:cs typeface="Calibri"/>
              </a:rPr>
              <a:t> </a:t>
            </a:r>
            <a:r>
              <a:rPr lang="cs-CZ" dirty="0" err="1">
                <a:cs typeface="Calibri"/>
              </a:rPr>
              <a:t>product</a:t>
            </a:r>
            <a:r>
              <a:rPr lang="cs-CZ" dirty="0">
                <a:cs typeface="Calibri"/>
              </a:rPr>
              <a:t> </a:t>
            </a:r>
            <a:r>
              <a:rPr lang="cs-CZ" dirty="0" err="1">
                <a:cs typeface="Calibri"/>
              </a:rPr>
              <a:t>concept</a:t>
            </a:r>
            <a:r>
              <a:rPr lang="cs-CZ" dirty="0">
                <a:cs typeface="Calibri"/>
              </a:rPr>
              <a:t> </a:t>
            </a:r>
            <a:r>
              <a:rPr lang="cs-CZ" dirty="0" err="1">
                <a:cs typeface="Calibri"/>
              </a:rPr>
              <a:t>under</a:t>
            </a:r>
            <a:r>
              <a:rPr lang="cs-CZ" dirty="0">
                <a:cs typeface="Calibri"/>
              </a:rPr>
              <a:t> </a:t>
            </a:r>
            <a:r>
              <a:rPr lang="cs-CZ" dirty="0" err="1">
                <a:cs typeface="Calibri"/>
              </a:rPr>
              <a:t>the</a:t>
            </a:r>
            <a:r>
              <a:rPr lang="cs-CZ" dirty="0">
                <a:cs typeface="Calibri"/>
              </a:rPr>
              <a:t> </a:t>
            </a:r>
            <a:r>
              <a:rPr lang="cs-CZ" dirty="0" err="1">
                <a:cs typeface="Calibri"/>
              </a:rPr>
              <a:t>name</a:t>
            </a:r>
            <a:r>
              <a:rPr lang="cs-CZ" dirty="0">
                <a:cs typeface="Calibri"/>
              </a:rPr>
              <a:t> "RONA </a:t>
            </a:r>
            <a:r>
              <a:rPr lang="cs-CZ" dirty="0" err="1">
                <a:cs typeface="Calibri"/>
              </a:rPr>
              <a:t>Select</a:t>
            </a:r>
            <a:r>
              <a:rPr lang="cs-CZ" dirty="0">
                <a:cs typeface="Calibri"/>
              </a:rPr>
              <a:t>" </a:t>
            </a:r>
            <a:r>
              <a:rPr lang="cs-CZ" dirty="0" err="1">
                <a:cs typeface="Calibri"/>
              </a:rPr>
              <a:t>is</a:t>
            </a:r>
            <a:r>
              <a:rPr lang="cs-CZ" dirty="0">
                <a:cs typeface="Calibri"/>
              </a:rPr>
              <a:t> </a:t>
            </a:r>
            <a:r>
              <a:rPr lang="cs-CZ" dirty="0" err="1">
                <a:cs typeface="Calibri"/>
              </a:rPr>
              <a:t>available</a:t>
            </a:r>
            <a:r>
              <a:rPr lang="cs-CZ" dirty="0">
                <a:cs typeface="Calibri"/>
              </a:rPr>
              <a:t> to </a:t>
            </a:r>
            <a:r>
              <a:rPr lang="cs-CZ" dirty="0" err="1">
                <a:cs typeface="Calibri"/>
              </a:rPr>
              <a:t>the</a:t>
            </a:r>
            <a:r>
              <a:rPr lang="cs-CZ" dirty="0">
                <a:cs typeface="Calibri"/>
              </a:rPr>
              <a:t> </a:t>
            </a:r>
            <a:r>
              <a:rPr lang="cs-CZ" dirty="0" err="1">
                <a:cs typeface="Calibri"/>
              </a:rPr>
              <a:t>customers</a:t>
            </a:r>
            <a:r>
              <a:rPr lang="cs-CZ" dirty="0">
                <a:cs typeface="Calibri"/>
              </a:rPr>
              <a:t> as </a:t>
            </a:r>
            <a:r>
              <a:rPr lang="cs-CZ" dirty="0" err="1">
                <a:cs typeface="Calibri"/>
              </a:rPr>
              <a:t>well</a:t>
            </a:r>
            <a:r>
              <a:rPr lang="cs-CZ" dirty="0">
                <a:cs typeface="Calibri"/>
              </a:rPr>
              <a:t>.</a:t>
            </a:r>
            <a:endParaRPr lang="cs-CZ" sz="1200" dirty="0">
              <a:cs typeface="Calibri"/>
            </a:endParaRPr>
          </a:p>
          <a:p>
            <a:r>
              <a:rPr lang="cs-CZ" dirty="0">
                <a:cs typeface="Calibri"/>
              </a:rPr>
              <a:t>RONA foodservice portfolio and deliveries for the gastronomy and </a:t>
            </a:r>
            <a:r>
              <a:rPr lang="cs-CZ" dirty="0" err="1">
                <a:cs typeface="Calibri"/>
              </a:rPr>
              <a:t>airlines</a:t>
            </a:r>
            <a:r>
              <a:rPr lang="cs-CZ" dirty="0">
                <a:cs typeface="Calibri"/>
              </a:rPr>
              <a:t> </a:t>
            </a:r>
            <a:r>
              <a:rPr lang="cs-CZ" dirty="0" err="1">
                <a:cs typeface="Calibri"/>
              </a:rPr>
              <a:t>segments</a:t>
            </a:r>
            <a:r>
              <a:rPr lang="cs-CZ" dirty="0">
                <a:cs typeface="Calibri"/>
              </a:rPr>
              <a:t> are </a:t>
            </a:r>
            <a:r>
              <a:rPr lang="cs-CZ" dirty="0" err="1">
                <a:cs typeface="Calibri"/>
              </a:rPr>
              <a:t>respected</a:t>
            </a:r>
            <a:r>
              <a:rPr lang="cs-CZ" dirty="0">
                <a:cs typeface="Calibri"/>
              </a:rPr>
              <a:t> in </a:t>
            </a:r>
            <a:r>
              <a:rPr lang="cs-CZ" dirty="0" err="1">
                <a:cs typeface="Calibri"/>
              </a:rPr>
              <a:t>the</a:t>
            </a:r>
            <a:r>
              <a:rPr lang="cs-CZ" dirty="0">
                <a:cs typeface="Calibri"/>
              </a:rPr>
              <a:t> </a:t>
            </a:r>
            <a:r>
              <a:rPr lang="cs-CZ" dirty="0" err="1">
                <a:cs typeface="Calibri"/>
              </a:rPr>
              <a:t>trade</a:t>
            </a:r>
            <a:r>
              <a:rPr lang="cs-CZ" dirty="0">
                <a:cs typeface="Calibri"/>
              </a:rPr>
              <a:t> </a:t>
            </a:r>
            <a:r>
              <a:rPr lang="cs-CZ" dirty="0" err="1">
                <a:cs typeface="Calibri"/>
              </a:rPr>
              <a:t>world</a:t>
            </a:r>
            <a:r>
              <a:rPr lang="cs-CZ" dirty="0">
                <a:cs typeface="Calibri"/>
              </a:rPr>
              <a:t> and </a:t>
            </a:r>
            <a:r>
              <a:rPr lang="cs-CZ" dirty="0" err="1">
                <a:cs typeface="Calibri"/>
              </a:rPr>
              <a:t>forms</a:t>
            </a:r>
            <a:r>
              <a:rPr lang="cs-CZ" dirty="0">
                <a:cs typeface="Calibri"/>
              </a:rPr>
              <a:t> </a:t>
            </a:r>
            <a:r>
              <a:rPr lang="cs-CZ" dirty="0" err="1">
                <a:cs typeface="Calibri"/>
              </a:rPr>
              <a:t>an</a:t>
            </a:r>
            <a:r>
              <a:rPr lang="cs-CZ" dirty="0">
                <a:cs typeface="Calibri"/>
              </a:rPr>
              <a:t> </a:t>
            </a:r>
            <a:r>
              <a:rPr lang="cs-CZ" dirty="0" err="1">
                <a:cs typeface="Calibri"/>
              </a:rPr>
              <a:t>important</a:t>
            </a:r>
            <a:r>
              <a:rPr lang="cs-CZ" dirty="0">
                <a:cs typeface="Calibri"/>
              </a:rPr>
              <a:t> part </a:t>
            </a:r>
            <a:r>
              <a:rPr lang="cs-CZ" dirty="0" err="1">
                <a:cs typeface="Calibri"/>
              </a:rPr>
              <a:t>of</a:t>
            </a:r>
            <a:r>
              <a:rPr lang="cs-CZ" dirty="0">
                <a:cs typeface="Calibri"/>
              </a:rPr>
              <a:t> </a:t>
            </a:r>
            <a:r>
              <a:rPr lang="cs-CZ" dirty="0" err="1">
                <a:cs typeface="Calibri"/>
              </a:rPr>
              <a:t>RONA's</a:t>
            </a:r>
            <a:r>
              <a:rPr lang="cs-CZ" dirty="0">
                <a:cs typeface="Calibri"/>
              </a:rPr>
              <a:t> </a:t>
            </a:r>
            <a:r>
              <a:rPr lang="cs-CZ" dirty="0" err="1">
                <a:cs typeface="Calibri"/>
              </a:rPr>
              <a:t>production</a:t>
            </a:r>
            <a:r>
              <a:rPr lang="cs-CZ" dirty="0">
                <a:cs typeface="Calibri"/>
              </a:rPr>
              <a:t>.</a:t>
            </a:r>
          </a:p>
          <a:p>
            <a:r>
              <a:rPr lang="cs-CZ" dirty="0">
                <a:cs typeface="Calibri"/>
              </a:rPr>
              <a:t>Major part </a:t>
            </a:r>
            <a:r>
              <a:rPr lang="cs-CZ" dirty="0" err="1">
                <a:cs typeface="Calibri"/>
              </a:rPr>
              <a:t>of</a:t>
            </a:r>
            <a:r>
              <a:rPr lang="cs-CZ" dirty="0">
                <a:cs typeface="Calibri"/>
              </a:rPr>
              <a:t> </a:t>
            </a:r>
            <a:r>
              <a:rPr lang="cs-CZ" dirty="0" err="1">
                <a:cs typeface="Calibri"/>
              </a:rPr>
              <a:t>our</a:t>
            </a:r>
            <a:r>
              <a:rPr lang="cs-CZ" dirty="0">
                <a:cs typeface="Calibri"/>
              </a:rPr>
              <a:t> </a:t>
            </a:r>
            <a:r>
              <a:rPr lang="cs-CZ" dirty="0" err="1">
                <a:cs typeface="Calibri"/>
              </a:rPr>
              <a:t>production</a:t>
            </a:r>
            <a:r>
              <a:rPr lang="cs-CZ" dirty="0">
                <a:cs typeface="Calibri"/>
              </a:rPr>
              <a:t> i </a:t>
            </a:r>
            <a:r>
              <a:rPr lang="cs-CZ" dirty="0" err="1">
                <a:cs typeface="Calibri"/>
              </a:rPr>
              <a:t>machine</a:t>
            </a:r>
            <a:r>
              <a:rPr lang="cs-CZ" dirty="0">
                <a:cs typeface="Calibri"/>
              </a:rPr>
              <a:t> made </a:t>
            </a:r>
            <a:r>
              <a:rPr lang="cs-CZ" dirty="0" err="1">
                <a:cs typeface="Calibri"/>
              </a:rPr>
              <a:t>programme</a:t>
            </a:r>
            <a:r>
              <a:rPr lang="cs-CZ" dirty="0">
                <a:cs typeface="Calibri"/>
              </a:rPr>
              <a:t>, </a:t>
            </a:r>
            <a:r>
              <a:rPr lang="cs-CZ" dirty="0" err="1">
                <a:cs typeface="Calibri"/>
              </a:rPr>
              <a:t>followed</a:t>
            </a:r>
            <a:r>
              <a:rPr lang="cs-CZ" dirty="0">
                <a:cs typeface="Calibri"/>
              </a:rPr>
              <a:t> </a:t>
            </a:r>
            <a:r>
              <a:rPr lang="cs-CZ" dirty="0" err="1">
                <a:cs typeface="Calibri"/>
              </a:rPr>
              <a:t>with</a:t>
            </a:r>
            <a:r>
              <a:rPr lang="cs-CZ" dirty="0">
                <a:cs typeface="Calibri"/>
              </a:rPr>
              <a:t> </a:t>
            </a:r>
            <a:r>
              <a:rPr lang="cs-CZ" dirty="0" err="1">
                <a:cs typeface="Calibri"/>
              </a:rPr>
              <a:t>various</a:t>
            </a:r>
            <a:r>
              <a:rPr lang="cs-CZ" dirty="0">
                <a:cs typeface="Calibri"/>
              </a:rPr>
              <a:t> </a:t>
            </a:r>
            <a:r>
              <a:rPr lang="cs-CZ" dirty="0" err="1">
                <a:cs typeface="Calibri"/>
              </a:rPr>
              <a:t>decorations</a:t>
            </a:r>
            <a:r>
              <a:rPr lang="cs-CZ" dirty="0">
                <a:cs typeface="Calibri"/>
              </a:rPr>
              <a:t> and hand made </a:t>
            </a:r>
            <a:r>
              <a:rPr lang="cs-CZ" dirty="0" err="1">
                <a:cs typeface="Calibri"/>
              </a:rPr>
              <a:t>assortment</a:t>
            </a:r>
            <a:r>
              <a:rPr lang="cs-CZ" dirty="0">
                <a:cs typeface="Calibri"/>
              </a:rPr>
              <a:t>.</a:t>
            </a:r>
          </a:p>
          <a:p>
            <a:endParaRPr lang="cs-CZ" dirty="0">
              <a:cs typeface="Calibri"/>
            </a:endParaRPr>
          </a:p>
        </p:txBody>
      </p:sp>
      <p:sp>
        <p:nvSpPr>
          <p:cNvPr id="3" name="Zástupný text 2">
            <a:extLst>
              <a:ext uri="{FF2B5EF4-FFF2-40B4-BE49-F238E27FC236}">
                <a16:creationId xmlns:a16="http://schemas.microsoft.com/office/drawing/2014/main" xmlns="" id="{BAC351A3-7918-4B07-BB02-7EC25F5ACDB3}"/>
              </a:ext>
            </a:extLst>
          </p:cNvPr>
          <p:cNvSpPr>
            <a:spLocks noGrp="1"/>
          </p:cNvSpPr>
          <p:nvPr>
            <p:ph type="body" sz="quarter" idx="11"/>
          </p:nvPr>
        </p:nvSpPr>
        <p:spPr/>
        <p:txBody>
          <a:bodyPr anchor="t"/>
          <a:lstStyle/>
          <a:p>
            <a:r>
              <a:rPr lang="cs-CZ">
                <a:cs typeface="Calibri"/>
              </a:rPr>
              <a:t>BUSINESS PLAN AND STRUCTURE</a:t>
            </a:r>
            <a:endParaRPr lang="cs-CZ"/>
          </a:p>
        </p:txBody>
      </p:sp>
      <p:pic>
        <p:nvPicPr>
          <p:cNvPr id="4" name="Obrázek 4">
            <a:extLst>
              <a:ext uri="{FF2B5EF4-FFF2-40B4-BE49-F238E27FC236}">
                <a16:creationId xmlns:a16="http://schemas.microsoft.com/office/drawing/2014/main" xmlns="" id="{9FA9B721-BFB1-4187-A8EA-4F7D5AF7C2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659" y="2836534"/>
            <a:ext cx="608976" cy="600584"/>
          </a:xfrm>
          <a:prstGeom prst="rect">
            <a:avLst/>
          </a:prstGeom>
        </p:spPr>
      </p:pic>
      <p:pic>
        <p:nvPicPr>
          <p:cNvPr id="6" name="Obrázek 6">
            <a:extLst>
              <a:ext uri="{FF2B5EF4-FFF2-40B4-BE49-F238E27FC236}">
                <a16:creationId xmlns:a16="http://schemas.microsoft.com/office/drawing/2014/main" xmlns="" id="{27CD72BE-6E23-412F-A107-9B7CDD7F18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1659" y="3599435"/>
            <a:ext cx="608976" cy="616816"/>
          </a:xfrm>
          <a:prstGeom prst="rect">
            <a:avLst/>
          </a:prstGeom>
        </p:spPr>
      </p:pic>
    </p:spTree>
    <p:extLst>
      <p:ext uri="{BB962C8B-B14F-4D97-AF65-F5344CB8AC3E}">
        <p14:creationId xmlns:p14="http://schemas.microsoft.com/office/powerpoint/2010/main" val="4012844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E298B800-8870-42B2-ABAF-2031F4F62680}"/>
              </a:ext>
            </a:extLst>
          </p:cNvPr>
          <p:cNvSpPr>
            <a:spLocks noGrp="1"/>
          </p:cNvSpPr>
          <p:nvPr>
            <p:ph sz="quarter" idx="10"/>
          </p:nvPr>
        </p:nvSpPr>
        <p:spPr/>
        <p:txBody>
          <a:bodyPr anchor="t"/>
          <a:lstStyle/>
          <a:p>
            <a:r>
              <a:rPr lang="cs-CZ">
                <a:cs typeface="Calibri"/>
              </a:rPr>
              <a:t>Our philosophy and strategy is based on the following principles:</a:t>
            </a:r>
            <a:endParaRPr lang="cs-CZ"/>
          </a:p>
          <a:p>
            <a:endParaRPr lang="cs-CZ" dirty="0">
              <a:cs typeface="Calibri"/>
            </a:endParaRPr>
          </a:p>
          <a:p>
            <a:endParaRPr lang="cs-CZ" dirty="0">
              <a:cs typeface="Calibri"/>
            </a:endParaRPr>
          </a:p>
          <a:p>
            <a:endParaRPr lang="cs-CZ" dirty="0">
              <a:cs typeface="Calibri"/>
            </a:endParaRPr>
          </a:p>
          <a:p>
            <a:pPr algn="ctr"/>
            <a:r>
              <a:rPr lang="cs-CZ" sz="2400" b="1" i="1">
                <a:solidFill>
                  <a:schemeClr val="bg1">
                    <a:lumMod val="75000"/>
                  </a:schemeClr>
                </a:solidFill>
                <a:latin typeface="Calibri"/>
                <a:cs typeface="Calibri"/>
              </a:rPr>
              <a:t>“DEVELOPMENT OF LONG TERM</a:t>
            </a:r>
            <a:endParaRPr lang="cs-CZ" sz="2400" b="1" i="1">
              <a:solidFill>
                <a:schemeClr val="bg1">
                  <a:lumMod val="75000"/>
                </a:schemeClr>
              </a:solidFill>
              <a:latin typeface="Calibri"/>
              <a:cs typeface="TH SarabunPSK"/>
            </a:endParaRPr>
          </a:p>
          <a:p>
            <a:pPr algn="ctr"/>
            <a:r>
              <a:rPr lang="cs-CZ" sz="2400" b="1" i="1">
                <a:solidFill>
                  <a:schemeClr val="bg1">
                    <a:lumMod val="75000"/>
                  </a:schemeClr>
                </a:solidFill>
                <a:latin typeface="Calibri"/>
                <a:cs typeface="Calibri"/>
              </a:rPr>
              <a:t>BUSINESS PARTNERSHIP”</a:t>
            </a:r>
            <a:endParaRPr lang="cs-CZ" sz="2400" b="1" i="1">
              <a:solidFill>
                <a:schemeClr val="bg1">
                  <a:lumMod val="75000"/>
                </a:schemeClr>
              </a:solidFill>
              <a:latin typeface="Calibri"/>
              <a:cs typeface="TH SarabunPSK"/>
            </a:endParaRPr>
          </a:p>
          <a:p>
            <a:pPr algn="ctr"/>
            <a:endParaRPr lang="cs-CZ" sz="2000" dirty="0">
              <a:latin typeface="Georgia"/>
              <a:cs typeface="Calibri"/>
            </a:endParaRPr>
          </a:p>
          <a:p>
            <a:pPr algn="ctr"/>
            <a:r>
              <a:rPr lang="cs-CZ" sz="2000">
                <a:latin typeface="Calibri"/>
                <a:cs typeface="Calibri"/>
              </a:rPr>
              <a:t>&amp;</a:t>
            </a:r>
            <a:endParaRPr lang="cs-CZ" sz="2000">
              <a:latin typeface="Calibri"/>
              <a:cs typeface="TH SarabunPSK"/>
            </a:endParaRPr>
          </a:p>
          <a:p>
            <a:pPr algn="ctr"/>
            <a:endParaRPr lang="cs-CZ" sz="2000" dirty="0">
              <a:latin typeface="Georgia"/>
              <a:cs typeface="Calibri"/>
            </a:endParaRPr>
          </a:p>
          <a:p>
            <a:pPr algn="ctr"/>
            <a:r>
              <a:rPr lang="cs-CZ" sz="2400" b="1" i="1">
                <a:solidFill>
                  <a:schemeClr val="bg1">
                    <a:lumMod val="75000"/>
                  </a:schemeClr>
                </a:solidFill>
                <a:latin typeface="Calibri"/>
                <a:cs typeface="Calibri"/>
              </a:rPr>
              <a:t>“CUSTOMER ORIENTED SERVICE REMAINS</a:t>
            </a:r>
            <a:endParaRPr lang="cs-CZ" sz="2400" b="1" i="1">
              <a:solidFill>
                <a:schemeClr val="bg1">
                  <a:lumMod val="75000"/>
                </a:schemeClr>
              </a:solidFill>
              <a:latin typeface="Calibri"/>
              <a:cs typeface="TH SarabunPSK"/>
            </a:endParaRPr>
          </a:p>
          <a:p>
            <a:pPr algn="ctr"/>
            <a:r>
              <a:rPr lang="cs-CZ" sz="2400" b="1" i="1">
                <a:solidFill>
                  <a:schemeClr val="bg1">
                    <a:lumMod val="75000"/>
                  </a:schemeClr>
                </a:solidFill>
                <a:latin typeface="Calibri"/>
                <a:cs typeface="Calibri"/>
              </a:rPr>
              <a:t>OUR FIRST AND TOP </a:t>
            </a:r>
            <a:r>
              <a:rPr lang="cs-CZ" sz="2400" b="1" i="1" dirty="0">
                <a:solidFill>
                  <a:schemeClr val="bg1">
                    <a:lumMod val="75000"/>
                  </a:schemeClr>
                </a:solidFill>
                <a:latin typeface="Calibri"/>
                <a:cs typeface="Calibri"/>
              </a:rPr>
              <a:t>PRIORITY”</a:t>
            </a:r>
            <a:endParaRPr lang="cs-CZ" sz="2400" b="1" i="1">
              <a:solidFill>
                <a:schemeClr val="bg1">
                  <a:lumMod val="75000"/>
                </a:schemeClr>
              </a:solidFill>
              <a:latin typeface="Calibri"/>
              <a:cs typeface="TH SarabunPSK"/>
            </a:endParaRPr>
          </a:p>
          <a:p>
            <a:endParaRPr lang="cs-CZ" sz="2800" dirty="0">
              <a:latin typeface="TH SarabunPSK"/>
              <a:cs typeface="Calibri"/>
            </a:endParaRPr>
          </a:p>
        </p:txBody>
      </p:sp>
      <p:sp>
        <p:nvSpPr>
          <p:cNvPr id="3" name="Zástupný text 2">
            <a:extLst>
              <a:ext uri="{FF2B5EF4-FFF2-40B4-BE49-F238E27FC236}">
                <a16:creationId xmlns:a16="http://schemas.microsoft.com/office/drawing/2014/main" xmlns="" id="{07BC0285-B0FB-48EF-A367-533017AAEBEB}"/>
              </a:ext>
            </a:extLst>
          </p:cNvPr>
          <p:cNvSpPr>
            <a:spLocks noGrp="1"/>
          </p:cNvSpPr>
          <p:nvPr>
            <p:ph type="body" sz="quarter" idx="11"/>
          </p:nvPr>
        </p:nvSpPr>
        <p:spPr/>
        <p:txBody>
          <a:bodyPr anchor="t"/>
          <a:lstStyle/>
          <a:p>
            <a:r>
              <a:rPr lang="cs-CZ">
                <a:cs typeface="Calibri"/>
              </a:rPr>
              <a:t>COMPANY’S MAIN VISION</a:t>
            </a:r>
            <a:endParaRPr lang="cs-CZ"/>
          </a:p>
        </p:txBody>
      </p:sp>
    </p:spTree>
    <p:extLst>
      <p:ext uri="{BB962C8B-B14F-4D97-AF65-F5344CB8AC3E}">
        <p14:creationId xmlns:p14="http://schemas.microsoft.com/office/powerpoint/2010/main" val="2128534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5AE5B5D2-71F2-4BC9-B48D-8AA94FC23B30}"/>
              </a:ext>
            </a:extLst>
          </p:cNvPr>
          <p:cNvSpPr>
            <a:spLocks noGrp="1"/>
          </p:cNvSpPr>
          <p:nvPr>
            <p:ph sz="quarter" idx="10"/>
          </p:nvPr>
        </p:nvSpPr>
        <p:spPr>
          <a:xfrm>
            <a:off x="813000" y="2071678"/>
            <a:ext cx="5927325" cy="4320000"/>
          </a:xfrm>
        </p:spPr>
        <p:txBody>
          <a:bodyPr anchor="t"/>
          <a:lstStyle/>
          <a:p>
            <a:pPr marL="285750" indent="-285750">
              <a:lnSpc>
                <a:spcPct val="150000"/>
              </a:lnSpc>
              <a:buFont typeface="Arial"/>
              <a:buChar char="•"/>
            </a:pPr>
            <a:r>
              <a:rPr lang="cs-CZ">
                <a:cs typeface="Calibri"/>
              </a:rPr>
              <a:t>lead free crystal blanks and quality of the products</a:t>
            </a:r>
          </a:p>
          <a:p>
            <a:pPr marL="285750" indent="-285750">
              <a:lnSpc>
                <a:spcPct val="150000"/>
              </a:lnSpc>
              <a:buFont typeface="Arial"/>
              <a:buChar char="•"/>
            </a:pPr>
            <a:r>
              <a:rPr lang="cs-CZ">
                <a:cs typeface="Calibri"/>
              </a:rPr>
              <a:t>state – of – the – art machines and technology</a:t>
            </a:r>
          </a:p>
          <a:p>
            <a:pPr marL="285750" indent="-285750">
              <a:lnSpc>
                <a:spcPct val="150000"/>
              </a:lnSpc>
              <a:buFont typeface="Arial"/>
              <a:buChar char="•"/>
            </a:pPr>
            <a:r>
              <a:rPr lang="cs-CZ">
                <a:cs typeface="Calibri"/>
              </a:rPr>
              <a:t>"perceived value" of the products</a:t>
            </a:r>
          </a:p>
          <a:p>
            <a:pPr marL="285750" indent="-285750">
              <a:lnSpc>
                <a:spcPct val="150000"/>
              </a:lnSpc>
              <a:buFont typeface="Arial"/>
              <a:buChar char="•"/>
            </a:pPr>
            <a:r>
              <a:rPr lang="cs-CZ">
                <a:cs typeface="Calibri"/>
              </a:rPr>
              <a:t>inspired product design and innovation</a:t>
            </a:r>
          </a:p>
          <a:p>
            <a:pPr marL="285750" indent="-285750">
              <a:lnSpc>
                <a:spcPct val="150000"/>
              </a:lnSpc>
              <a:buFont typeface="Arial"/>
              <a:buChar char="•"/>
            </a:pPr>
            <a:r>
              <a:rPr lang="cs-CZ">
                <a:cs typeface="Calibri"/>
              </a:rPr>
              <a:t>wide product range and variety of tooling </a:t>
            </a:r>
          </a:p>
          <a:p>
            <a:pPr marL="285750" indent="-285750">
              <a:lnSpc>
                <a:spcPct val="150000"/>
              </a:lnSpc>
              <a:buFont typeface="Arial"/>
              <a:buChar char="•"/>
            </a:pPr>
            <a:r>
              <a:rPr lang="cs-CZ">
                <a:cs typeface="Calibri"/>
              </a:rPr>
              <a:t>cooperative attitude, flexibility and finding individual solutions for customers</a:t>
            </a:r>
          </a:p>
          <a:p>
            <a:pPr marL="285750" indent="-285750">
              <a:lnSpc>
                <a:spcPct val="150000"/>
              </a:lnSpc>
              <a:buFont typeface="Arial"/>
              <a:buChar char="•"/>
            </a:pPr>
            <a:r>
              <a:rPr lang="cs-CZ">
                <a:cs typeface="Calibri"/>
              </a:rPr>
              <a:t>tradition, knowledge and quality staff</a:t>
            </a:r>
          </a:p>
          <a:p>
            <a:pPr marL="285750" indent="-285750">
              <a:lnSpc>
                <a:spcPct val="150000"/>
              </a:lnSpc>
              <a:buFont typeface="Arial"/>
              <a:buChar char="•"/>
            </a:pPr>
            <a:r>
              <a:rPr lang="cs-CZ">
                <a:cs typeface="Calibri"/>
              </a:rPr>
              <a:t>customer oriented service</a:t>
            </a:r>
            <a:endParaRPr lang="en-US" dirty="0">
              <a:cs typeface="Calibri"/>
            </a:endParaRPr>
          </a:p>
          <a:p>
            <a:pPr marL="285750" indent="-285750">
              <a:lnSpc>
                <a:spcPct val="150000"/>
              </a:lnSpc>
              <a:buChar char="•"/>
            </a:pPr>
            <a:endParaRPr lang="cs-CZ" dirty="0">
              <a:cs typeface="Calibri"/>
            </a:endParaRPr>
          </a:p>
        </p:txBody>
      </p:sp>
      <p:sp>
        <p:nvSpPr>
          <p:cNvPr id="3" name="Zástupný text 2">
            <a:extLst>
              <a:ext uri="{FF2B5EF4-FFF2-40B4-BE49-F238E27FC236}">
                <a16:creationId xmlns:a16="http://schemas.microsoft.com/office/drawing/2014/main" xmlns="" id="{CEFC2500-785A-4834-B0CA-F041891DEC8D}"/>
              </a:ext>
            </a:extLst>
          </p:cNvPr>
          <p:cNvSpPr>
            <a:spLocks noGrp="1"/>
          </p:cNvSpPr>
          <p:nvPr>
            <p:ph type="body" sz="quarter" idx="11"/>
          </p:nvPr>
        </p:nvSpPr>
        <p:spPr/>
        <p:txBody>
          <a:bodyPr anchor="t"/>
          <a:lstStyle/>
          <a:p>
            <a:r>
              <a:rPr lang="cs-CZ" sz="2800">
                <a:cs typeface="Calibri"/>
              </a:rPr>
              <a:t>COMPANY’S BUSINESS GUIDELINES AND STRENGTH</a:t>
            </a:r>
          </a:p>
        </p:txBody>
      </p:sp>
      <p:pic>
        <p:nvPicPr>
          <p:cNvPr id="4" name="Obrázek 4" descr="Obsah obrázku kontejner, sklo&#10;&#10;Popis vygenerovaný s vysokou mírou spolehlivosti">
            <a:extLst>
              <a:ext uri="{FF2B5EF4-FFF2-40B4-BE49-F238E27FC236}">
                <a16:creationId xmlns:a16="http://schemas.microsoft.com/office/drawing/2014/main" xmlns="" id="{511CB6DC-C852-4DEA-A8BC-1DE9E1358A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378"/>
          <a:stretch/>
        </p:blipFill>
        <p:spPr>
          <a:xfrm>
            <a:off x="7252213" y="1847850"/>
            <a:ext cx="2088518" cy="5724525"/>
          </a:xfrm>
          <a:prstGeom prst="rect">
            <a:avLst/>
          </a:prstGeom>
        </p:spPr>
      </p:pic>
    </p:spTree>
    <p:extLst>
      <p:ext uri="{BB962C8B-B14F-4D97-AF65-F5344CB8AC3E}">
        <p14:creationId xmlns:p14="http://schemas.microsoft.com/office/powerpoint/2010/main" val="1467629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76E114B2-7DCA-4E27-8143-E3D81D432233}"/>
              </a:ext>
            </a:extLst>
          </p:cNvPr>
          <p:cNvSpPr>
            <a:spLocks noGrp="1"/>
          </p:cNvSpPr>
          <p:nvPr>
            <p:ph sz="quarter" idx="10"/>
          </p:nvPr>
        </p:nvSpPr>
        <p:spPr/>
        <p:txBody>
          <a:bodyPr anchor="t"/>
          <a:lstStyle/>
          <a:p>
            <a:r>
              <a:rPr lang="cs-CZ" dirty="0">
                <a:cs typeface="Calibri"/>
              </a:rPr>
              <a:t>RONA FACTORY  has </a:t>
            </a:r>
            <a:r>
              <a:rPr lang="cs-CZ" dirty="0" err="1">
                <a:cs typeface="Calibri"/>
              </a:rPr>
              <a:t>been</a:t>
            </a:r>
            <a:r>
              <a:rPr lang="cs-CZ" dirty="0">
                <a:cs typeface="Calibri"/>
              </a:rPr>
              <a:t> </a:t>
            </a:r>
            <a:r>
              <a:rPr lang="cs-CZ" dirty="0" err="1">
                <a:cs typeface="Calibri"/>
              </a:rPr>
              <a:t>approved</a:t>
            </a:r>
            <a:r>
              <a:rPr lang="cs-CZ" dirty="0">
                <a:cs typeface="Calibri"/>
              </a:rPr>
              <a:t> by </a:t>
            </a:r>
            <a:r>
              <a:rPr lang="cs-CZ" dirty="0" err="1">
                <a:cs typeface="Calibri"/>
              </a:rPr>
              <a:t>Lloyd’s</a:t>
            </a:r>
            <a:r>
              <a:rPr lang="cs-CZ" dirty="0">
                <a:cs typeface="Calibri"/>
              </a:rPr>
              <a:t> </a:t>
            </a:r>
            <a:r>
              <a:rPr lang="cs-CZ" dirty="0" err="1">
                <a:cs typeface="Calibri"/>
              </a:rPr>
              <a:t>Register</a:t>
            </a:r>
            <a:r>
              <a:rPr lang="cs-CZ" dirty="0">
                <a:cs typeface="Calibri"/>
              </a:rPr>
              <a:t> </a:t>
            </a:r>
            <a:r>
              <a:rPr lang="cs-CZ" dirty="0" err="1">
                <a:cs typeface="Calibri"/>
              </a:rPr>
              <a:t>Quality</a:t>
            </a:r>
            <a:r>
              <a:rPr lang="cs-CZ" dirty="0">
                <a:cs typeface="Calibri"/>
              </a:rPr>
              <a:t> </a:t>
            </a:r>
            <a:r>
              <a:rPr lang="cs-CZ" dirty="0" err="1">
                <a:cs typeface="Calibri"/>
              </a:rPr>
              <a:t>Assurance</a:t>
            </a:r>
            <a:r>
              <a:rPr lang="cs-CZ" dirty="0">
                <a:cs typeface="Calibri"/>
              </a:rPr>
              <a:t> to </a:t>
            </a:r>
            <a:r>
              <a:rPr lang="cs-CZ" dirty="0" err="1">
                <a:cs typeface="Calibri"/>
              </a:rPr>
              <a:t>the</a:t>
            </a:r>
            <a:r>
              <a:rPr lang="cs-CZ" dirty="0">
                <a:cs typeface="Calibri"/>
              </a:rPr>
              <a:t> </a:t>
            </a:r>
            <a:r>
              <a:rPr lang="cs-CZ" dirty="0" err="1">
                <a:cs typeface="Calibri"/>
              </a:rPr>
              <a:t>following</a:t>
            </a:r>
            <a:r>
              <a:rPr lang="cs-CZ" dirty="0">
                <a:cs typeface="Calibri"/>
              </a:rPr>
              <a:t> </a:t>
            </a:r>
            <a:r>
              <a:rPr lang="cs-CZ" dirty="0" err="1">
                <a:cs typeface="Calibri"/>
              </a:rPr>
              <a:t>Quality</a:t>
            </a:r>
            <a:r>
              <a:rPr lang="cs-CZ" dirty="0">
                <a:cs typeface="Calibri"/>
              </a:rPr>
              <a:t> Management </a:t>
            </a:r>
            <a:r>
              <a:rPr lang="cs-CZ" dirty="0" err="1">
                <a:cs typeface="Calibri"/>
              </a:rPr>
              <a:t>System</a:t>
            </a:r>
            <a:r>
              <a:rPr lang="cs-CZ" dirty="0">
                <a:cs typeface="Calibri"/>
              </a:rPr>
              <a:t> </a:t>
            </a:r>
            <a:r>
              <a:rPr lang="cs-CZ" dirty="0" err="1">
                <a:cs typeface="Calibri"/>
              </a:rPr>
              <a:t>Standards</a:t>
            </a:r>
            <a:r>
              <a:rPr lang="cs-CZ" dirty="0">
                <a:cs typeface="Calibri"/>
              </a:rPr>
              <a:t>:</a:t>
            </a:r>
            <a:endParaRPr lang="cs-CZ" dirty="0"/>
          </a:p>
          <a:p>
            <a:endParaRPr lang="en-US" dirty="0"/>
          </a:p>
          <a:p>
            <a:r>
              <a:rPr lang="cs-CZ" dirty="0">
                <a:cs typeface="Calibri"/>
              </a:rPr>
              <a:t>ISO </a:t>
            </a:r>
            <a:r>
              <a:rPr lang="cs-CZ" dirty="0" smtClean="0">
                <a:cs typeface="Calibri"/>
              </a:rPr>
              <a:t>9001:2008</a:t>
            </a:r>
            <a:endParaRPr lang="cs-CZ" dirty="0"/>
          </a:p>
          <a:p>
            <a:r>
              <a:rPr lang="cs-CZ" dirty="0">
                <a:cs typeface="Calibri"/>
              </a:rPr>
              <a:t>EN ISO 9001:2008</a:t>
            </a:r>
            <a:endParaRPr lang="cs-CZ" dirty="0"/>
          </a:p>
          <a:p>
            <a:r>
              <a:rPr lang="cs-CZ" dirty="0">
                <a:cs typeface="Calibri"/>
              </a:rPr>
              <a:t>BS EN ISO 9001:2008</a:t>
            </a:r>
            <a:endParaRPr lang="cs-CZ" dirty="0"/>
          </a:p>
          <a:p>
            <a:r>
              <a:rPr lang="cs-CZ" dirty="0">
                <a:cs typeface="Calibri"/>
              </a:rPr>
              <a:t>STN EN ISO 9001:2009</a:t>
            </a:r>
            <a:endParaRPr lang="cs-CZ" dirty="0"/>
          </a:p>
          <a:p>
            <a:endParaRPr lang="en-US" dirty="0"/>
          </a:p>
          <a:p>
            <a:r>
              <a:rPr lang="cs-CZ" dirty="0" err="1">
                <a:cs typeface="Calibri"/>
              </a:rPr>
              <a:t>Approval</a:t>
            </a:r>
            <a:r>
              <a:rPr lang="cs-CZ" dirty="0">
                <a:cs typeface="Calibri"/>
              </a:rPr>
              <a:t> </a:t>
            </a:r>
            <a:r>
              <a:rPr lang="cs-CZ" dirty="0" err="1">
                <a:cs typeface="Calibri"/>
              </a:rPr>
              <a:t>Certificate</a:t>
            </a:r>
            <a:r>
              <a:rPr lang="cs-CZ" dirty="0">
                <a:cs typeface="Calibri"/>
              </a:rPr>
              <a:t> No:</a:t>
            </a:r>
            <a:endParaRPr lang="cs-CZ" dirty="0"/>
          </a:p>
          <a:p>
            <a:r>
              <a:rPr lang="cs-CZ" dirty="0" smtClean="0">
                <a:cs typeface="Calibri"/>
              </a:rPr>
              <a:t>ISO 9001 – 0051157</a:t>
            </a:r>
          </a:p>
          <a:p>
            <a:r>
              <a:rPr lang="cs-CZ" dirty="0" smtClean="0">
                <a:cs typeface="Calibri"/>
              </a:rPr>
              <a:t>ISO 14001 - 00033400</a:t>
            </a:r>
            <a:endParaRPr lang="cs-CZ" dirty="0"/>
          </a:p>
          <a:p>
            <a:r>
              <a:rPr lang="en-US" dirty="0"/>
              <a:t/>
            </a:r>
            <a:br>
              <a:rPr lang="en-US" dirty="0"/>
            </a:br>
            <a:endParaRPr lang="en-US" dirty="0"/>
          </a:p>
          <a:p>
            <a:endParaRPr lang="cs-CZ" dirty="0">
              <a:cs typeface="Calibri"/>
            </a:endParaRPr>
          </a:p>
        </p:txBody>
      </p:sp>
      <p:sp>
        <p:nvSpPr>
          <p:cNvPr id="3" name="Zástupný text 2">
            <a:extLst>
              <a:ext uri="{FF2B5EF4-FFF2-40B4-BE49-F238E27FC236}">
                <a16:creationId xmlns:a16="http://schemas.microsoft.com/office/drawing/2014/main" xmlns="" id="{1C9A70BE-0641-491B-B433-F38F2071FA75}"/>
              </a:ext>
            </a:extLst>
          </p:cNvPr>
          <p:cNvSpPr>
            <a:spLocks noGrp="1"/>
          </p:cNvSpPr>
          <p:nvPr>
            <p:ph type="body" sz="quarter" idx="11"/>
          </p:nvPr>
        </p:nvSpPr>
        <p:spPr/>
        <p:txBody>
          <a:bodyPr anchor="t"/>
          <a:lstStyle/>
          <a:p>
            <a:r>
              <a:rPr lang="cs-CZ">
                <a:cs typeface="Calibri"/>
              </a:rPr>
              <a:t>QUALITY MANAGEMENT</a:t>
            </a:r>
            <a:endParaRPr lang="cs-CZ"/>
          </a:p>
        </p:txBody>
      </p:sp>
      <p:pic>
        <p:nvPicPr>
          <p:cNvPr id="5" name="Obrázok 4"/>
          <p:cNvPicPr>
            <a:picLocks noChangeAspect="1"/>
          </p:cNvPicPr>
          <p:nvPr/>
        </p:nvPicPr>
        <p:blipFill>
          <a:blip r:embed="rId2"/>
          <a:stretch>
            <a:fillRect/>
          </a:stretch>
        </p:blipFill>
        <p:spPr>
          <a:xfrm>
            <a:off x="3800872" y="2882724"/>
            <a:ext cx="2713607" cy="3836187"/>
          </a:xfrm>
          <a:prstGeom prst="rect">
            <a:avLst/>
          </a:prstGeom>
          <a:ln>
            <a:solidFill>
              <a:schemeClr val="tx2"/>
            </a:solidFill>
          </a:ln>
        </p:spPr>
      </p:pic>
      <p:pic>
        <p:nvPicPr>
          <p:cNvPr id="6" name="Obrázok 5"/>
          <p:cNvPicPr>
            <a:picLocks noChangeAspect="1"/>
          </p:cNvPicPr>
          <p:nvPr/>
        </p:nvPicPr>
        <p:blipFill>
          <a:blip r:embed="rId3"/>
          <a:stretch>
            <a:fillRect/>
          </a:stretch>
        </p:blipFill>
        <p:spPr>
          <a:xfrm>
            <a:off x="6753200" y="2882539"/>
            <a:ext cx="2712501" cy="3836372"/>
          </a:xfrm>
          <a:prstGeom prst="rect">
            <a:avLst/>
          </a:prstGeom>
          <a:ln>
            <a:solidFill>
              <a:schemeClr val="tx2"/>
            </a:solidFill>
          </a:ln>
        </p:spPr>
      </p:pic>
      <p:pic>
        <p:nvPicPr>
          <p:cNvPr id="7" name="Obrázok 6"/>
          <p:cNvPicPr>
            <a:picLocks noChangeAspect="1"/>
          </p:cNvPicPr>
          <p:nvPr/>
        </p:nvPicPr>
        <p:blipFill rotWithShape="1">
          <a:blip r:embed="rId4" cstate="print">
            <a:extLst>
              <a:ext uri="{28A0092B-C50C-407E-A947-70E740481C1C}">
                <a14:useLocalDpi xmlns:a14="http://schemas.microsoft.com/office/drawing/2010/main" val="0"/>
              </a:ext>
            </a:extLst>
          </a:blip>
          <a:srcRect b="24617"/>
          <a:stretch/>
        </p:blipFill>
        <p:spPr>
          <a:xfrm>
            <a:off x="0" y="4823567"/>
            <a:ext cx="2936776" cy="2032869"/>
          </a:xfrm>
          <a:prstGeom prst="rect">
            <a:avLst/>
          </a:prstGeom>
        </p:spPr>
      </p:pic>
    </p:spTree>
    <p:extLst>
      <p:ext uri="{BB962C8B-B14F-4D97-AF65-F5344CB8AC3E}">
        <p14:creationId xmlns:p14="http://schemas.microsoft.com/office/powerpoint/2010/main" val="2324580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A11B1A03-C807-467E-A06A-A66F1BC8F411}"/>
              </a:ext>
            </a:extLst>
          </p:cNvPr>
          <p:cNvSpPr>
            <a:spLocks noGrp="1"/>
          </p:cNvSpPr>
          <p:nvPr>
            <p:ph sz="quarter" idx="10"/>
          </p:nvPr>
        </p:nvSpPr>
        <p:spPr/>
        <p:txBody>
          <a:bodyPr anchor="t"/>
          <a:lstStyle/>
          <a:p>
            <a:r>
              <a:rPr lang="cs-CZ">
                <a:cs typeface="Calibri"/>
              </a:rPr>
              <a:t>RONA factory is very active also in the design field.</a:t>
            </a:r>
            <a:endParaRPr lang="cs-CZ"/>
          </a:p>
          <a:p>
            <a:r>
              <a:rPr lang="cs-CZ">
                <a:cs typeface="Calibri"/>
              </a:rPr>
              <a:t>For its esthetical and art oriented concept the facotry recieved many domestic and international rewards over the past 120 years.</a:t>
            </a:r>
            <a:endParaRPr lang="cs-CZ"/>
          </a:p>
          <a:p>
            <a:r>
              <a:rPr lang="cs-CZ">
                <a:cs typeface="Calibri"/>
              </a:rPr>
              <a:t>To name just a few we need to metion at least the following awards:</a:t>
            </a:r>
            <a:endParaRPr lang="cs-CZ"/>
          </a:p>
          <a:p>
            <a:endParaRPr lang="cs-CZ" dirty="0">
              <a:cs typeface="Calibri"/>
            </a:endParaRPr>
          </a:p>
          <a:p>
            <a:r>
              <a:rPr lang="cs-CZ">
                <a:cs typeface="Calibri"/>
              </a:rPr>
              <a:t>1959 - Corning glass museum New York</a:t>
            </a:r>
            <a:endParaRPr lang="cs-CZ"/>
          </a:p>
          <a:p>
            <a:r>
              <a:rPr lang="cs-CZ">
                <a:cs typeface="Calibri"/>
              </a:rPr>
              <a:t>1960 - 12th Triennial Milan</a:t>
            </a:r>
            <a:endParaRPr lang="cs-CZ"/>
          </a:p>
          <a:p>
            <a:r>
              <a:rPr lang="cs-CZ">
                <a:cs typeface="Calibri"/>
              </a:rPr>
              <a:t>1972 – Exempla Munich</a:t>
            </a:r>
          </a:p>
          <a:p>
            <a:endParaRPr lang="cs-CZ" dirty="0">
              <a:cs typeface="Calibri"/>
            </a:endParaRPr>
          </a:p>
          <a:p>
            <a:r>
              <a:rPr lang="cs-CZ">
                <a:cs typeface="Calibri"/>
              </a:rPr>
              <a:t>In the most recent years these were the awards from the Ambiente fair in Frankfurt. </a:t>
            </a:r>
          </a:p>
          <a:p>
            <a:pPr marL="285750" indent="-285750">
              <a:buChar char="•"/>
            </a:pPr>
            <a:r>
              <a:rPr lang="cs-CZ">
                <a:cs typeface="Calibri"/>
              </a:rPr>
              <a:t>The year 2006 the Award "DESIGN PLUS" Germany</a:t>
            </a:r>
          </a:p>
          <a:p>
            <a:pPr marL="285750" indent="-285750">
              <a:buChar char="•"/>
            </a:pPr>
            <a:r>
              <a:rPr lang="cs-CZ">
                <a:cs typeface="Calibri"/>
              </a:rPr>
              <a:t>The year 2008 the Award “FORM” Germany</a:t>
            </a:r>
          </a:p>
          <a:p>
            <a:endParaRPr lang="cs-CZ" dirty="0">
              <a:cs typeface="Calibri"/>
            </a:endParaRPr>
          </a:p>
          <a:p>
            <a:r>
              <a:rPr lang="cs-CZ">
                <a:cs typeface="Calibri"/>
              </a:rPr>
              <a:t>2014 - Shanghai, CHINA – Daily use articles trade fair (CDAFT) - award for the BEST DESIGN</a:t>
            </a:r>
          </a:p>
          <a:p>
            <a:r>
              <a:rPr lang="en-US" dirty="0"/>
              <a:t/>
            </a:r>
            <a:br>
              <a:rPr lang="en-US" dirty="0"/>
            </a:br>
            <a:endParaRPr lang="en-US" dirty="0"/>
          </a:p>
          <a:p>
            <a:endParaRPr lang="cs-CZ" dirty="0">
              <a:cs typeface="Calibri"/>
            </a:endParaRPr>
          </a:p>
        </p:txBody>
      </p:sp>
      <p:sp>
        <p:nvSpPr>
          <p:cNvPr id="3" name="Zástupný text 2">
            <a:extLst>
              <a:ext uri="{FF2B5EF4-FFF2-40B4-BE49-F238E27FC236}">
                <a16:creationId xmlns:a16="http://schemas.microsoft.com/office/drawing/2014/main" xmlns="" id="{A5ECB37D-783D-4E24-BA8F-1495D8671788}"/>
              </a:ext>
            </a:extLst>
          </p:cNvPr>
          <p:cNvSpPr>
            <a:spLocks noGrp="1"/>
          </p:cNvSpPr>
          <p:nvPr>
            <p:ph type="body" sz="quarter" idx="11"/>
          </p:nvPr>
        </p:nvSpPr>
        <p:spPr/>
        <p:txBody>
          <a:bodyPr anchor="t"/>
          <a:lstStyle/>
          <a:p>
            <a:r>
              <a:rPr lang="cs-CZ" sz="2800">
                <a:cs typeface="Calibri"/>
              </a:rPr>
              <a:t>COMPANY’S AWARDS AND RONA’S DESIGN TEAM</a:t>
            </a:r>
          </a:p>
        </p:txBody>
      </p:sp>
    </p:spTree>
    <p:extLst>
      <p:ext uri="{BB962C8B-B14F-4D97-AF65-F5344CB8AC3E}">
        <p14:creationId xmlns:p14="http://schemas.microsoft.com/office/powerpoint/2010/main" val="3983584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FA14AF50-20C5-432D-8749-E9A4BDBFC7FC}"/>
              </a:ext>
            </a:extLst>
          </p:cNvPr>
          <p:cNvSpPr>
            <a:spLocks noGrp="1"/>
          </p:cNvSpPr>
          <p:nvPr>
            <p:ph sz="quarter" idx="10"/>
          </p:nvPr>
        </p:nvSpPr>
        <p:spPr/>
        <p:txBody>
          <a:bodyPr anchor="t"/>
          <a:lstStyle/>
          <a:p>
            <a:pPr marL="285750" indent="-285750">
              <a:buChar char="•"/>
            </a:pPr>
            <a:r>
              <a:rPr lang="cs-CZ">
                <a:cs typeface="Calibri"/>
              </a:rPr>
              <a:t>Glassworks with socially – responsible, sustainable and environmentally friendly business practices.</a:t>
            </a:r>
          </a:p>
          <a:p>
            <a:pPr marL="285750" indent="-285750">
              <a:buChar char="•"/>
            </a:pPr>
            <a:r>
              <a:rPr lang="cs-CZ">
                <a:cs typeface="Calibri"/>
              </a:rPr>
              <a:t>Special attention is kept to all the requirements with respect to environment and health care, water and air pollution protection, waste disposal programme, preventive measures against serious industry accidents and integrated works /security arrangements etc.</a:t>
            </a:r>
          </a:p>
          <a:p>
            <a:endParaRPr lang="cs-CZ" dirty="0">
              <a:cs typeface="Calibri"/>
            </a:endParaRPr>
          </a:p>
          <a:p>
            <a:r>
              <a:rPr lang="cs-CZ">
                <a:cs typeface="Calibri"/>
              </a:rPr>
              <a:t>Database of all important certificates and guarantees in place</a:t>
            </a:r>
          </a:p>
          <a:p>
            <a:r>
              <a:rPr lang="cs-CZ">
                <a:cs typeface="Calibri"/>
              </a:rPr>
              <a:t>Examples:</a:t>
            </a:r>
            <a:endParaRPr lang="cs-CZ"/>
          </a:p>
          <a:p>
            <a:r>
              <a:rPr lang="cs-CZ" i="1">
                <a:cs typeface="Calibri"/>
              </a:rPr>
              <a:t>May 2, 2012 -</a:t>
            </a:r>
            <a:r>
              <a:rPr lang="cs-CZ">
                <a:cs typeface="Calibri"/>
              </a:rPr>
              <a:t> RONA Cristalline glass – Health and Food friendly products, No. Cov – </a:t>
            </a:r>
            <a:r>
              <a:rPr lang="cs-CZ" dirty="0">
                <a:cs typeface="Calibri"/>
              </a:rPr>
              <a:t>2012/4/05</a:t>
            </a:r>
            <a:endParaRPr lang="cs-CZ" dirty="0"/>
          </a:p>
          <a:p>
            <a:r>
              <a:rPr lang="cs-CZ" i="1">
                <a:cs typeface="Calibri"/>
              </a:rPr>
              <a:t>Oct 31, 2011 - </a:t>
            </a:r>
            <a:r>
              <a:rPr lang="cs-CZ" dirty="0">
                <a:cs typeface="Calibri"/>
              </a:rPr>
              <a:t>Testing of glassware according to California Proposition 65. </a:t>
            </a:r>
            <a:endParaRPr lang="cs-CZ" dirty="0"/>
          </a:p>
          <a:p>
            <a:r>
              <a:rPr lang="cs-CZ">
                <a:cs typeface="Calibri"/>
              </a:rPr>
              <a:t>(The negative results of the lead and cadmium leaching from the products)</a:t>
            </a:r>
            <a:endParaRPr lang="cs-CZ"/>
          </a:p>
          <a:p>
            <a:r>
              <a:rPr lang="cs-CZ" i="1" dirty="0">
                <a:cs typeface="Calibri"/>
              </a:rPr>
              <a:t>May 18, 2009   </a:t>
            </a:r>
            <a:r>
              <a:rPr lang="cs-CZ">
                <a:cs typeface="Calibri"/>
              </a:rPr>
              <a:t>NATURE - PACK CERTIFICATE NO. 00827 </a:t>
            </a:r>
            <a:endParaRPr lang="cs-CZ"/>
          </a:p>
          <a:p>
            <a:r>
              <a:rPr lang="cs-CZ">
                <a:cs typeface="Calibri"/>
              </a:rPr>
              <a:t>(obligations for waste processing care and recyclability of products and packaging material used</a:t>
            </a:r>
            <a:r>
              <a:rPr lang="cs-CZ" dirty="0">
                <a:cs typeface="Calibri"/>
              </a:rPr>
              <a:t>)</a:t>
            </a:r>
          </a:p>
          <a:p>
            <a:r>
              <a:rPr lang="en-US" dirty="0"/>
              <a:t/>
            </a:r>
            <a:br>
              <a:rPr lang="en-US" dirty="0"/>
            </a:br>
            <a:endParaRPr lang="en-US" dirty="0"/>
          </a:p>
          <a:p>
            <a:r>
              <a:rPr lang="en-US" dirty="0"/>
              <a:t/>
            </a:r>
            <a:br>
              <a:rPr lang="en-US" dirty="0"/>
            </a:br>
            <a:endParaRPr lang="en-US" dirty="0"/>
          </a:p>
          <a:p>
            <a:endParaRPr lang="cs-CZ" dirty="0">
              <a:cs typeface="Calibri"/>
            </a:endParaRPr>
          </a:p>
        </p:txBody>
      </p:sp>
      <p:sp>
        <p:nvSpPr>
          <p:cNvPr id="3" name="Zástupný text 2">
            <a:extLst>
              <a:ext uri="{FF2B5EF4-FFF2-40B4-BE49-F238E27FC236}">
                <a16:creationId xmlns:a16="http://schemas.microsoft.com/office/drawing/2014/main" xmlns="" id="{2116A7D0-8C37-4D23-A5C8-97E04E412D9C}"/>
              </a:ext>
            </a:extLst>
          </p:cNvPr>
          <p:cNvSpPr>
            <a:spLocks noGrp="1"/>
          </p:cNvSpPr>
          <p:nvPr>
            <p:ph type="body" sz="quarter" idx="11"/>
          </p:nvPr>
        </p:nvSpPr>
        <p:spPr/>
        <p:txBody>
          <a:bodyPr anchor="t"/>
          <a:lstStyle/>
          <a:p>
            <a:r>
              <a:rPr lang="cs-CZ">
                <a:cs typeface="Calibri"/>
              </a:rPr>
              <a:t>ENVIRONMENTALLY FRIENDLY COMPANY</a:t>
            </a:r>
            <a:endParaRPr lang="cs-CZ"/>
          </a:p>
        </p:txBody>
      </p:sp>
    </p:spTree>
    <p:extLst>
      <p:ext uri="{BB962C8B-B14F-4D97-AF65-F5344CB8AC3E}">
        <p14:creationId xmlns:p14="http://schemas.microsoft.com/office/powerpoint/2010/main" val="897095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FA14AF50-20C5-432D-8749-E9A4BDBFC7FC}"/>
              </a:ext>
            </a:extLst>
          </p:cNvPr>
          <p:cNvSpPr>
            <a:spLocks noGrp="1"/>
          </p:cNvSpPr>
          <p:nvPr>
            <p:ph sz="quarter" idx="10"/>
          </p:nvPr>
        </p:nvSpPr>
        <p:spPr/>
        <p:txBody>
          <a:bodyPr anchor="t"/>
          <a:lstStyle/>
          <a:p>
            <a:pPr marL="285750" indent="-285750">
              <a:buChar char="•"/>
            </a:pPr>
            <a:r>
              <a:rPr lang="cs-CZ" i="1">
                <a:cs typeface="Calibri"/>
              </a:rPr>
              <a:t>August 31, 2015  </a:t>
            </a:r>
            <a:r>
              <a:rPr lang="cs-CZ">
                <a:cs typeface="Calibri"/>
              </a:rPr>
              <a:t>– Certificate of Conformity – No. CN -15A/2015 (cristalline glass product conforming to the regulations of the European Parliament and of the Council, Ministry of Industry and Trade,  Ministry of  Agriculture )</a:t>
            </a:r>
          </a:p>
          <a:p>
            <a:pPr marL="285750" indent="-285750">
              <a:buChar char="•"/>
            </a:pPr>
            <a:r>
              <a:rPr lang="cs-CZ" i="1">
                <a:cs typeface="Calibri"/>
              </a:rPr>
              <a:t>up to date:</a:t>
            </a:r>
            <a:endParaRPr lang="cs-CZ">
              <a:cs typeface="Calibri"/>
            </a:endParaRPr>
          </a:p>
          <a:p>
            <a:pPr marL="285750" indent="-285750">
              <a:buChar char="•"/>
            </a:pPr>
            <a:r>
              <a:rPr lang="cs-CZ">
                <a:cs typeface="Calibri"/>
              </a:rPr>
              <a:t>REACH – EUROPEAN REACH LEGISLATION AND STATUS OF RONA’S PRODUCT (JUNE 2013)</a:t>
            </a:r>
          </a:p>
        </p:txBody>
      </p:sp>
      <p:sp>
        <p:nvSpPr>
          <p:cNvPr id="3" name="Zástupný text 2">
            <a:extLst>
              <a:ext uri="{FF2B5EF4-FFF2-40B4-BE49-F238E27FC236}">
                <a16:creationId xmlns:a16="http://schemas.microsoft.com/office/drawing/2014/main" xmlns="" id="{2116A7D0-8C37-4D23-A5C8-97E04E412D9C}"/>
              </a:ext>
            </a:extLst>
          </p:cNvPr>
          <p:cNvSpPr>
            <a:spLocks noGrp="1"/>
          </p:cNvSpPr>
          <p:nvPr>
            <p:ph type="body" sz="quarter" idx="11"/>
          </p:nvPr>
        </p:nvSpPr>
        <p:spPr/>
        <p:txBody>
          <a:bodyPr anchor="t"/>
          <a:lstStyle/>
          <a:p>
            <a:r>
              <a:rPr lang="cs-CZ">
                <a:cs typeface="Calibri"/>
              </a:rPr>
              <a:t>ENVIRONMENTALLY FRIENDLY COMPANY</a:t>
            </a:r>
            <a:endParaRPr lang="cs-CZ"/>
          </a:p>
        </p:txBody>
      </p:sp>
      <p:pic>
        <p:nvPicPr>
          <p:cNvPr id="5" name="Obrázok 4"/>
          <p:cNvPicPr>
            <a:picLocks noChangeAspect="1"/>
          </p:cNvPicPr>
          <p:nvPr/>
        </p:nvPicPr>
        <p:blipFill>
          <a:blip r:embed="rId2"/>
          <a:stretch>
            <a:fillRect/>
          </a:stretch>
        </p:blipFill>
        <p:spPr>
          <a:xfrm>
            <a:off x="1208584" y="3932382"/>
            <a:ext cx="3502869" cy="2470042"/>
          </a:xfrm>
          <a:prstGeom prst="rect">
            <a:avLst/>
          </a:prstGeom>
          <a:ln>
            <a:solidFill>
              <a:schemeClr val="tx2"/>
            </a:solidFill>
          </a:ln>
        </p:spPr>
      </p:pic>
      <p:pic>
        <p:nvPicPr>
          <p:cNvPr id="6" name="Obrázok 5"/>
          <p:cNvPicPr>
            <a:picLocks noChangeAspect="1"/>
          </p:cNvPicPr>
          <p:nvPr/>
        </p:nvPicPr>
        <p:blipFill>
          <a:blip r:embed="rId3"/>
          <a:stretch>
            <a:fillRect/>
          </a:stretch>
        </p:blipFill>
        <p:spPr>
          <a:xfrm>
            <a:off x="5059667" y="3932382"/>
            <a:ext cx="3493540" cy="2470042"/>
          </a:xfrm>
          <a:prstGeom prst="rect">
            <a:avLst/>
          </a:prstGeom>
          <a:ln>
            <a:solidFill>
              <a:schemeClr val="tx2"/>
            </a:solidFill>
          </a:ln>
        </p:spPr>
      </p:pic>
    </p:spTree>
    <p:extLst>
      <p:ext uri="{BB962C8B-B14F-4D97-AF65-F5344CB8AC3E}">
        <p14:creationId xmlns:p14="http://schemas.microsoft.com/office/powerpoint/2010/main" val="507332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F27DB64A-F9ED-472C-A273-32F902D40B7D}"/>
              </a:ext>
            </a:extLst>
          </p:cNvPr>
          <p:cNvSpPr>
            <a:spLocks noGrp="1"/>
          </p:cNvSpPr>
          <p:nvPr>
            <p:ph sz="quarter" idx="10"/>
          </p:nvPr>
        </p:nvSpPr>
        <p:spPr/>
        <p:txBody>
          <a:bodyPr anchor="t"/>
          <a:lstStyle/>
          <a:p>
            <a:r>
              <a:rPr lang="cs-CZ" b="1">
                <a:cs typeface="Calibri"/>
              </a:rPr>
              <a:t>1. EDUCATION and SCHOOL SYSTEM</a:t>
            </a:r>
            <a:endParaRPr lang="cs-CZ">
              <a:cs typeface="Calibri"/>
            </a:endParaRPr>
          </a:p>
          <a:p>
            <a:pPr marL="285750" indent="-285750">
              <a:buChar char="•"/>
            </a:pPr>
            <a:r>
              <a:rPr lang="cs-CZ">
                <a:cs typeface="Calibri"/>
              </a:rPr>
              <a:t>glass schools and care for future generations of young glassmakers</a:t>
            </a:r>
          </a:p>
          <a:p>
            <a:r>
              <a:rPr lang="cs-CZ" b="1">
                <a:cs typeface="Calibri"/>
              </a:rPr>
              <a:t>2. CULTURE AND ART</a:t>
            </a:r>
            <a:endParaRPr lang="cs-CZ">
              <a:cs typeface="Calibri"/>
            </a:endParaRPr>
          </a:p>
          <a:p>
            <a:pPr marL="285750" indent="-285750">
              <a:buChar char="•"/>
            </a:pPr>
            <a:r>
              <a:rPr lang="cs-CZ">
                <a:cs typeface="Calibri"/>
              </a:rPr>
              <a:t>preservation of and contribution to the National Slovak Art and Culture heritage </a:t>
            </a:r>
          </a:p>
          <a:p>
            <a:r>
              <a:rPr lang="cs-CZ" b="1">
                <a:cs typeface="Calibri"/>
              </a:rPr>
              <a:t>3. SCIENCE AND RESEARCH </a:t>
            </a:r>
            <a:endParaRPr lang="cs-CZ">
              <a:cs typeface="Calibri"/>
            </a:endParaRPr>
          </a:p>
          <a:p>
            <a:pPr marL="285750" indent="-285750">
              <a:buChar char="•"/>
            </a:pPr>
            <a:r>
              <a:rPr lang="cs-CZ">
                <a:cs typeface="Calibri"/>
              </a:rPr>
              <a:t>cooperation with Slovak Science Academy and runningResearch Joint Centre</a:t>
            </a:r>
          </a:p>
          <a:p>
            <a:r>
              <a:rPr lang="cs-CZ" b="1">
                <a:cs typeface="Calibri"/>
              </a:rPr>
              <a:t>4. HEALTH AND SOCIAL WELFARE</a:t>
            </a:r>
            <a:endParaRPr lang="cs-CZ">
              <a:cs typeface="Calibri"/>
            </a:endParaRPr>
          </a:p>
          <a:p>
            <a:pPr marL="285750" indent="-285750">
              <a:buChar char="•"/>
            </a:pPr>
            <a:r>
              <a:rPr lang="cs-CZ">
                <a:cs typeface="Calibri"/>
              </a:rPr>
              <a:t>care for employees, welfare and health programmein place – (“Healthy Company 2013” certificate)</a:t>
            </a:r>
          </a:p>
          <a:p>
            <a:r>
              <a:rPr lang="cs-CZ" b="1">
                <a:cs typeface="Calibri"/>
              </a:rPr>
              <a:t>5. ECOLOGY AND ENVIRONMENTAL SUSTAINABILITY</a:t>
            </a:r>
            <a:endParaRPr lang="cs-CZ">
              <a:cs typeface="Calibri"/>
            </a:endParaRPr>
          </a:p>
          <a:p>
            <a:pPr marL="285750" indent="-285750">
              <a:buChar char="•"/>
            </a:pPr>
            <a:r>
              <a:rPr lang="cs-CZ">
                <a:cs typeface="Calibri"/>
              </a:rPr>
              <a:t>RONA’s  production complies with the EU environmental legislation</a:t>
            </a:r>
          </a:p>
          <a:p>
            <a:pPr marL="285750" indent="-285750">
              <a:buChar char="•"/>
            </a:pPr>
            <a:endParaRPr lang="cs-CZ" b="1" dirty="0">
              <a:cs typeface="Calibri"/>
            </a:endParaRPr>
          </a:p>
          <a:p>
            <a:r>
              <a:rPr lang="cs-CZ" b="1" i="1">
                <a:cs typeface="Calibri"/>
              </a:rPr>
              <a:t>RONA – factory with the responsibility to give back to the community</a:t>
            </a:r>
            <a:endParaRPr lang="cs-CZ" i="1"/>
          </a:p>
          <a:p>
            <a:endParaRPr lang="cs-CZ" dirty="0">
              <a:cs typeface="Calibri"/>
            </a:endParaRPr>
          </a:p>
          <a:p>
            <a:endParaRPr lang="cs-CZ" dirty="0">
              <a:cs typeface="Calibri"/>
            </a:endParaRPr>
          </a:p>
        </p:txBody>
      </p:sp>
      <p:sp>
        <p:nvSpPr>
          <p:cNvPr id="3" name="Zástupný text 2">
            <a:extLst>
              <a:ext uri="{FF2B5EF4-FFF2-40B4-BE49-F238E27FC236}">
                <a16:creationId xmlns:a16="http://schemas.microsoft.com/office/drawing/2014/main" xmlns="" id="{BFD68877-CB7A-4C5D-8ACA-36175608BCD1}"/>
              </a:ext>
            </a:extLst>
          </p:cNvPr>
          <p:cNvSpPr>
            <a:spLocks noGrp="1"/>
          </p:cNvSpPr>
          <p:nvPr>
            <p:ph type="body" sz="quarter" idx="11"/>
          </p:nvPr>
        </p:nvSpPr>
        <p:spPr/>
        <p:txBody>
          <a:bodyPr anchor="t"/>
          <a:lstStyle/>
          <a:p>
            <a:r>
              <a:rPr lang="cs-CZ">
                <a:cs typeface="Calibri"/>
              </a:rPr>
              <a:t>CORPORATE SOCIAL RESPONSIBILITY</a:t>
            </a:r>
            <a:endParaRPr lang="cs-CZ"/>
          </a:p>
        </p:txBody>
      </p:sp>
    </p:spTree>
    <p:extLst>
      <p:ext uri="{BB962C8B-B14F-4D97-AF65-F5344CB8AC3E}">
        <p14:creationId xmlns:p14="http://schemas.microsoft.com/office/powerpoint/2010/main" val="3266806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544B98C0-5772-4CB5-B598-7566E90B3387}"/>
              </a:ext>
            </a:extLst>
          </p:cNvPr>
          <p:cNvSpPr>
            <a:spLocks noGrp="1"/>
          </p:cNvSpPr>
          <p:nvPr>
            <p:ph sz="quarter" idx="10"/>
          </p:nvPr>
        </p:nvSpPr>
        <p:spPr>
          <a:xfrm>
            <a:off x="813000" y="2071678"/>
            <a:ext cx="8280000" cy="1162733"/>
          </a:xfrm>
        </p:spPr>
        <p:txBody>
          <a:bodyPr anchor="t"/>
          <a:lstStyle/>
          <a:p>
            <a:r>
              <a:rPr lang="cs-CZ">
                <a:cs typeface="Calibri"/>
              </a:rPr>
              <a:t>The management and all staff and employees of RONA glassworks co. wish to thank </a:t>
            </a:r>
            <a:r>
              <a:rPr lang="cs-CZ" dirty="0">
                <a:cs typeface="Calibri"/>
              </a:rPr>
              <a:t>you for your kind attention and we are looking forward to your continuing support, interest and cooperation in the future.</a:t>
            </a:r>
            <a:endParaRPr lang="cs-CZ" dirty="0"/>
          </a:p>
          <a:p>
            <a:endParaRPr lang="cs-CZ" dirty="0">
              <a:cs typeface="Calibri"/>
            </a:endParaRPr>
          </a:p>
          <a:p>
            <a:endParaRPr lang="cs-CZ" dirty="0">
              <a:cs typeface="Calibri"/>
            </a:endParaRPr>
          </a:p>
          <a:p>
            <a:endParaRPr lang="cs-CZ" dirty="0">
              <a:cs typeface="Calibri"/>
            </a:endParaRPr>
          </a:p>
        </p:txBody>
      </p:sp>
      <p:sp>
        <p:nvSpPr>
          <p:cNvPr id="3" name="Zástupný text 2">
            <a:extLst>
              <a:ext uri="{FF2B5EF4-FFF2-40B4-BE49-F238E27FC236}">
                <a16:creationId xmlns:a16="http://schemas.microsoft.com/office/drawing/2014/main" xmlns="" id="{31595A79-196A-497B-91C3-B6BA8934481A}"/>
              </a:ext>
            </a:extLst>
          </p:cNvPr>
          <p:cNvSpPr>
            <a:spLocks noGrp="1"/>
          </p:cNvSpPr>
          <p:nvPr>
            <p:ph type="body" sz="quarter" idx="11"/>
          </p:nvPr>
        </p:nvSpPr>
        <p:spPr/>
        <p:txBody>
          <a:bodyPr anchor="t"/>
          <a:lstStyle/>
          <a:p>
            <a:r>
              <a:rPr lang="cs-CZ">
                <a:cs typeface="Calibri"/>
              </a:rPr>
              <a:t>CONTACT</a:t>
            </a:r>
            <a:endParaRPr lang="cs-CZ"/>
          </a:p>
        </p:txBody>
      </p:sp>
      <p:sp>
        <p:nvSpPr>
          <p:cNvPr id="5" name="Zástupný obsah 1">
            <a:extLst>
              <a:ext uri="{FF2B5EF4-FFF2-40B4-BE49-F238E27FC236}">
                <a16:creationId xmlns:a16="http://schemas.microsoft.com/office/drawing/2014/main" xmlns="" id="{BC1F27D9-58AF-4E47-B494-10B947845B02}"/>
              </a:ext>
            </a:extLst>
          </p:cNvPr>
          <p:cNvSpPr txBox="1">
            <a:spLocks/>
          </p:cNvSpPr>
          <p:nvPr/>
        </p:nvSpPr>
        <p:spPr>
          <a:xfrm>
            <a:off x="810080" y="3172984"/>
            <a:ext cx="3784332" cy="2896642"/>
          </a:xfrm>
          <a:prstGeom prst="rect">
            <a:avLst/>
          </a:prstGeom>
        </p:spPr>
        <p:txBody>
          <a:bodyPr anchor="t"/>
          <a:lstStyle>
            <a:lvl1pPr marL="0" indent="0" algn="l" defTabSz="914400" rtl="0" eaLnBrk="1" latinLnBrk="0" hangingPunct="1">
              <a:lnSpc>
                <a:spcPct val="100000"/>
              </a:lnSpc>
              <a:spcBef>
                <a:spcPts val="0"/>
              </a:spcBef>
              <a:buFont typeface="Arial" pitchFamily="34" charset="0"/>
              <a:buNone/>
              <a:defRPr sz="18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b="1" dirty="0">
                <a:cs typeface="Calibri"/>
              </a:rPr>
              <a:t>Production plant</a:t>
            </a:r>
          </a:p>
          <a:p>
            <a:r>
              <a:rPr lang="cs-CZ" b="1" dirty="0">
                <a:cs typeface="Calibri"/>
              </a:rPr>
              <a:t>HEADQUARTERS &amp; SALES:</a:t>
            </a:r>
          </a:p>
          <a:p>
            <a:endParaRPr lang="cs-CZ" dirty="0">
              <a:cs typeface="Calibri"/>
            </a:endParaRPr>
          </a:p>
          <a:p>
            <a:r>
              <a:rPr lang="cs-CZ" dirty="0" smtClean="0">
                <a:cs typeface="Calibri"/>
              </a:rPr>
              <a:t>RONA, </a:t>
            </a:r>
            <a:r>
              <a:rPr lang="cs-CZ" dirty="0">
                <a:cs typeface="Calibri"/>
              </a:rPr>
              <a:t>a. s.</a:t>
            </a:r>
          </a:p>
          <a:p>
            <a:r>
              <a:rPr lang="cs-CZ" dirty="0">
                <a:cs typeface="Calibri"/>
              </a:rPr>
              <a:t>Schreiberova 365</a:t>
            </a:r>
          </a:p>
          <a:p>
            <a:r>
              <a:rPr lang="cs-CZ" dirty="0">
                <a:cs typeface="Calibri"/>
              </a:rPr>
              <a:t>SK – 020 61 Lednické </a:t>
            </a:r>
            <a:r>
              <a:rPr lang="cs-CZ" dirty="0" err="1">
                <a:cs typeface="Calibri"/>
              </a:rPr>
              <a:t>Rovne</a:t>
            </a:r>
            <a:endParaRPr lang="cs-CZ" dirty="0">
              <a:cs typeface="Calibri"/>
            </a:endParaRPr>
          </a:p>
          <a:p>
            <a:r>
              <a:rPr lang="cs-CZ" dirty="0" err="1">
                <a:cs typeface="Calibri"/>
              </a:rPr>
              <a:t>Slovak</a:t>
            </a:r>
            <a:r>
              <a:rPr lang="cs-CZ" dirty="0">
                <a:cs typeface="Calibri"/>
              </a:rPr>
              <a:t> Republic</a:t>
            </a:r>
          </a:p>
          <a:p>
            <a:r>
              <a:rPr lang="cs-CZ" dirty="0">
                <a:cs typeface="Calibri"/>
              </a:rPr>
              <a:t>Tel.: +421 424 601 504</a:t>
            </a:r>
          </a:p>
          <a:p>
            <a:r>
              <a:rPr lang="cs-CZ" dirty="0">
                <a:cs typeface="Calibri"/>
              </a:rPr>
              <a:t>Fax: +421 424 601 137</a:t>
            </a:r>
          </a:p>
          <a:p>
            <a:r>
              <a:rPr lang="cs-CZ" dirty="0">
                <a:cs typeface="Calibri"/>
              </a:rPr>
              <a:t>E-mail: </a:t>
            </a:r>
            <a:r>
              <a:rPr lang="cs-CZ" dirty="0">
                <a:cs typeface="Calibri"/>
                <a:hlinkClick r:id="rId2"/>
              </a:rPr>
              <a:t>sales@rona.sk</a:t>
            </a:r>
            <a:endParaRPr lang="cs-CZ" dirty="0">
              <a:cs typeface="Calibri"/>
            </a:endParaRPr>
          </a:p>
          <a:p>
            <a:r>
              <a:rPr lang="cs-CZ" dirty="0" smtClean="0">
                <a:cs typeface="Calibri"/>
                <a:hlinkClick r:id="rId3"/>
              </a:rPr>
              <a:t>www.rona.glass</a:t>
            </a:r>
            <a:endParaRPr lang="cs-CZ" dirty="0" smtClean="0">
              <a:cs typeface="Calibri"/>
            </a:endParaRPr>
          </a:p>
        </p:txBody>
      </p:sp>
      <p:sp>
        <p:nvSpPr>
          <p:cNvPr id="6" name="Zástupný obsah 1">
            <a:extLst>
              <a:ext uri="{FF2B5EF4-FFF2-40B4-BE49-F238E27FC236}">
                <a16:creationId xmlns:a16="http://schemas.microsoft.com/office/drawing/2014/main" xmlns="" id="{208E5614-2FB6-42FA-AC42-70AEBCBC02E2}"/>
              </a:ext>
            </a:extLst>
          </p:cNvPr>
          <p:cNvSpPr txBox="1">
            <a:spLocks/>
          </p:cNvSpPr>
          <p:nvPr/>
        </p:nvSpPr>
        <p:spPr>
          <a:xfrm>
            <a:off x="4399432" y="3172984"/>
            <a:ext cx="3784332" cy="2896642"/>
          </a:xfrm>
          <a:prstGeom prst="rect">
            <a:avLst/>
          </a:prstGeom>
        </p:spPr>
        <p:txBody>
          <a:bodyPr anchor="t"/>
          <a:lstStyle>
            <a:lvl1pPr marL="0" indent="0" algn="l" defTabSz="914400" rtl="0" eaLnBrk="1" latinLnBrk="0" hangingPunct="1">
              <a:lnSpc>
                <a:spcPct val="100000"/>
              </a:lnSpc>
              <a:spcBef>
                <a:spcPts val="0"/>
              </a:spcBef>
              <a:buFont typeface="Arial" pitchFamily="34" charset="0"/>
              <a:buNone/>
              <a:defRPr sz="18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dirty="0">
              <a:cs typeface="Calibri"/>
            </a:endParaRPr>
          </a:p>
          <a:p>
            <a:r>
              <a:rPr lang="cs-CZ" b="1" dirty="0">
                <a:cs typeface="Calibri"/>
              </a:rPr>
              <a:t>SALES OFFICE:</a:t>
            </a:r>
            <a:endParaRPr lang="cs-CZ" dirty="0">
              <a:cs typeface="Calibri"/>
            </a:endParaRPr>
          </a:p>
          <a:p>
            <a:endParaRPr lang="cs-CZ" dirty="0">
              <a:cs typeface="Calibri"/>
            </a:endParaRPr>
          </a:p>
          <a:p>
            <a:r>
              <a:rPr lang="cs-CZ" dirty="0" smtClean="0">
                <a:cs typeface="Calibri"/>
              </a:rPr>
              <a:t>RONA </a:t>
            </a:r>
            <a:r>
              <a:rPr lang="cs-CZ" dirty="0" err="1" smtClean="0">
                <a:cs typeface="Calibri"/>
              </a:rPr>
              <a:t>Trading</a:t>
            </a:r>
            <a:r>
              <a:rPr lang="cs-CZ" dirty="0" smtClean="0">
                <a:cs typeface="Calibri"/>
              </a:rPr>
              <a:t> CZ, </a:t>
            </a:r>
            <a:r>
              <a:rPr lang="cs-CZ" dirty="0">
                <a:cs typeface="Calibri"/>
              </a:rPr>
              <a:t>a. s.</a:t>
            </a:r>
          </a:p>
          <a:p>
            <a:r>
              <a:rPr lang="cs-CZ" dirty="0">
                <a:cs typeface="Calibri"/>
              </a:rPr>
              <a:t>Husova 45</a:t>
            </a:r>
          </a:p>
          <a:p>
            <a:r>
              <a:rPr lang="cs-CZ" dirty="0">
                <a:cs typeface="Calibri"/>
              </a:rPr>
              <a:t>CZ – 460 01 Liberec</a:t>
            </a:r>
          </a:p>
          <a:p>
            <a:r>
              <a:rPr lang="cs-CZ" dirty="0">
                <a:cs typeface="Calibri"/>
              </a:rPr>
              <a:t>Czech Republic</a:t>
            </a:r>
          </a:p>
          <a:p>
            <a:r>
              <a:rPr lang="cs-CZ" dirty="0">
                <a:cs typeface="Calibri"/>
              </a:rPr>
              <a:t>Tel.: +420 485 253 711</a:t>
            </a:r>
          </a:p>
          <a:p>
            <a:r>
              <a:rPr lang="cs-CZ" dirty="0">
                <a:cs typeface="Calibri"/>
              </a:rPr>
              <a:t>Fax: +420 485 253 748</a:t>
            </a:r>
          </a:p>
          <a:p>
            <a:r>
              <a:rPr lang="cs-CZ" dirty="0">
                <a:cs typeface="Calibri"/>
              </a:rPr>
              <a:t>E-mail: </a:t>
            </a:r>
            <a:r>
              <a:rPr lang="cs-CZ" dirty="0" smtClean="0">
                <a:cs typeface="Calibri"/>
                <a:hlinkClick r:id="rId4"/>
              </a:rPr>
              <a:t>sales@rona.sk</a:t>
            </a:r>
            <a:endParaRPr lang="cs-CZ" dirty="0">
              <a:cs typeface="Calibri"/>
              <a:hlinkClick r:id="rId4"/>
            </a:endParaRPr>
          </a:p>
        </p:txBody>
      </p:sp>
    </p:spTree>
    <p:extLst>
      <p:ext uri="{BB962C8B-B14F-4D97-AF65-F5344CB8AC3E}">
        <p14:creationId xmlns:p14="http://schemas.microsoft.com/office/powerpoint/2010/main" val="338501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pic>
        <p:nvPicPr>
          <p:cNvPr id="6" name="Obrázek 6" descr="Obsah obrázku tráva, exteriér, obloha, vlak&#10;&#10;Popis vygenerovaný s velmi vysokou mírou spolehlivosti">
            <a:extLst>
              <a:ext uri="{FF2B5EF4-FFF2-40B4-BE49-F238E27FC236}">
                <a16:creationId xmlns:a16="http://schemas.microsoft.com/office/drawing/2014/main" xmlns="" id="{6D2D2E38-DEBB-4E7E-A2A1-CFD849773A97}"/>
              </a:ext>
            </a:extLst>
          </p:cNvPr>
          <p:cNvPicPr>
            <a:picLocks noGrp="1" noChangeAspect="1"/>
          </p:cNvPicPr>
          <p:nvPr>
            <p:ph sz="quarter" idx="10"/>
          </p:nvPr>
        </p:nvPicPr>
        <p:blipFill>
          <a:blip r:embed="rId4"/>
          <a:stretch>
            <a:fillRect/>
          </a:stretch>
        </p:blipFill>
        <p:spPr>
          <a:xfrm>
            <a:off x="-592636" y="-46591"/>
            <a:ext cx="10973249" cy="8215668"/>
          </a:xfrm>
          <a:prstGeom prst="rect">
            <a:avLst/>
          </a:prstGeom>
        </p:spPr>
      </p:pic>
    </p:spTree>
    <p:extLst>
      <p:ext uri="{BB962C8B-B14F-4D97-AF65-F5344CB8AC3E}">
        <p14:creationId xmlns:p14="http://schemas.microsoft.com/office/powerpoint/2010/main" val="1407915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4" descr="Obsah obrázku text, mapa&#10;&#10;Popis vygenerovaný s velmi vysokou mírou spolehlivosti">
            <a:extLst>
              <a:ext uri="{FF2B5EF4-FFF2-40B4-BE49-F238E27FC236}">
                <a16:creationId xmlns:a16="http://schemas.microsoft.com/office/drawing/2014/main" xmlns="" id="{5D99DCD5-AB60-4D89-8676-2FE9F7961679}"/>
              </a:ext>
            </a:extLst>
          </p:cNvPr>
          <p:cNvPicPr>
            <a:picLocks noGrp="1" noChangeAspect="1"/>
          </p:cNvPicPr>
          <p:nvPr>
            <p:ph sz="quarter" idx="10"/>
          </p:nvPr>
        </p:nvPicPr>
        <p:blipFill>
          <a:blip r:embed="rId2"/>
          <a:stretch>
            <a:fillRect/>
          </a:stretch>
        </p:blipFill>
        <p:spPr>
          <a:xfrm>
            <a:off x="-1664" y="2104"/>
            <a:ext cx="9909327" cy="6811604"/>
          </a:xfrm>
          <a:prstGeom prst="rect">
            <a:avLst/>
          </a:prstGeom>
        </p:spPr>
      </p:pic>
    </p:spTree>
    <p:extLst>
      <p:ext uri="{BB962C8B-B14F-4D97-AF65-F5344CB8AC3E}">
        <p14:creationId xmlns:p14="http://schemas.microsoft.com/office/powerpoint/2010/main" val="3305987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4" descr="Obsah obrázku mapa&#10;&#10;Popis vygenerovaný s vysokou mírou spolehlivosti">
            <a:extLst>
              <a:ext uri="{FF2B5EF4-FFF2-40B4-BE49-F238E27FC236}">
                <a16:creationId xmlns:a16="http://schemas.microsoft.com/office/drawing/2014/main" xmlns="" id="{AD28F33E-8CA7-49D9-B101-6E24823BEC91}"/>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9921477" cy="6862864"/>
          </a:xfrm>
          <a:prstGeom prst="rect">
            <a:avLst/>
          </a:prstGeom>
        </p:spPr>
      </p:pic>
      <p:sp>
        <p:nvSpPr>
          <p:cNvPr id="2" name="Zástupný text 2">
            <a:extLst>
              <a:ext uri="{FF2B5EF4-FFF2-40B4-BE49-F238E27FC236}">
                <a16:creationId xmlns:a16="http://schemas.microsoft.com/office/drawing/2014/main" xmlns="" id="{1DE4C5B9-3FD3-4DCB-9304-2F71380465E5}"/>
              </a:ext>
            </a:extLst>
          </p:cNvPr>
          <p:cNvSpPr>
            <a:spLocks noGrp="1"/>
          </p:cNvSpPr>
          <p:nvPr>
            <p:ph type="body" sz="quarter" idx="11"/>
          </p:nvPr>
        </p:nvSpPr>
        <p:spPr>
          <a:xfrm>
            <a:off x="813000" y="461138"/>
            <a:ext cx="8280000" cy="576000"/>
          </a:xfrm>
        </p:spPr>
        <p:txBody>
          <a:bodyPr anchor="t"/>
          <a:lstStyle/>
          <a:p>
            <a:r>
              <a:rPr lang="cs-CZ" sz="1800" dirty="0">
                <a:cs typeface="Calibri"/>
              </a:rPr>
              <a:t>“</a:t>
            </a:r>
            <a:r>
              <a:rPr lang="cs-CZ" sz="1800" dirty="0" err="1">
                <a:cs typeface="Calibri"/>
              </a:rPr>
              <a:t>RONA’s</a:t>
            </a:r>
            <a:r>
              <a:rPr lang="cs-CZ" sz="1800" dirty="0">
                <a:cs typeface="Calibri"/>
              </a:rPr>
              <a:t> </a:t>
            </a:r>
            <a:r>
              <a:rPr lang="cs-CZ" sz="1800" dirty="0" err="1">
                <a:cs typeface="Calibri"/>
              </a:rPr>
              <a:t>production</a:t>
            </a:r>
            <a:r>
              <a:rPr lang="cs-CZ" sz="1800" dirty="0">
                <a:cs typeface="Calibri"/>
              </a:rPr>
              <a:t> </a:t>
            </a:r>
            <a:r>
              <a:rPr lang="cs-CZ" sz="1800" dirty="0" err="1">
                <a:cs typeface="Calibri"/>
              </a:rPr>
              <a:t>is</a:t>
            </a:r>
            <a:r>
              <a:rPr lang="cs-CZ" sz="1800" dirty="0">
                <a:cs typeface="Calibri"/>
              </a:rPr>
              <a:t> </a:t>
            </a:r>
            <a:r>
              <a:rPr lang="cs-CZ" sz="1800" dirty="0" err="1">
                <a:cs typeface="Calibri"/>
              </a:rPr>
              <a:t>exported</a:t>
            </a:r>
            <a:r>
              <a:rPr lang="cs-CZ" sz="1800" dirty="0">
                <a:cs typeface="Calibri"/>
              </a:rPr>
              <a:t> to and </a:t>
            </a:r>
            <a:r>
              <a:rPr lang="cs-CZ" sz="1800" dirty="0" err="1">
                <a:cs typeface="Calibri"/>
              </a:rPr>
              <a:t>available</a:t>
            </a:r>
            <a:r>
              <a:rPr lang="cs-CZ" sz="1800" dirty="0">
                <a:cs typeface="Calibri"/>
              </a:rPr>
              <a:t> in </a:t>
            </a:r>
            <a:r>
              <a:rPr lang="cs-CZ" sz="1800" dirty="0" err="1">
                <a:cs typeface="Calibri"/>
              </a:rPr>
              <a:t>over</a:t>
            </a:r>
            <a:r>
              <a:rPr lang="cs-CZ" sz="1800" dirty="0">
                <a:cs typeface="Calibri"/>
              </a:rPr>
              <a:t> 80 </a:t>
            </a:r>
            <a:r>
              <a:rPr lang="cs-CZ" sz="1800" dirty="0" err="1">
                <a:cs typeface="Calibri"/>
              </a:rPr>
              <a:t>countries</a:t>
            </a:r>
            <a:r>
              <a:rPr lang="cs-CZ" sz="1800" dirty="0">
                <a:cs typeface="Calibri"/>
              </a:rPr>
              <a:t> </a:t>
            </a:r>
            <a:r>
              <a:rPr lang="cs-CZ" sz="1800" dirty="0" err="1">
                <a:cs typeface="Calibri"/>
              </a:rPr>
              <a:t>world</a:t>
            </a:r>
            <a:r>
              <a:rPr lang="cs-CZ" sz="1800" dirty="0">
                <a:cs typeface="Calibri"/>
              </a:rPr>
              <a:t> </a:t>
            </a:r>
            <a:r>
              <a:rPr lang="cs-CZ" sz="1800" dirty="0" err="1">
                <a:cs typeface="Calibri"/>
              </a:rPr>
              <a:t>wide</a:t>
            </a:r>
            <a:r>
              <a:rPr lang="cs-CZ" sz="1800" dirty="0">
                <a:cs typeface="Calibri"/>
              </a:rPr>
              <a:t>.”</a:t>
            </a:r>
          </a:p>
          <a:p>
            <a:r>
              <a:rPr lang="en-US" dirty="0"/>
              <a:t/>
            </a:r>
            <a:br>
              <a:rPr lang="en-US" dirty="0"/>
            </a:br>
            <a:endParaRPr lang="en-US" sz="1800">
              <a:cs typeface="Calibri"/>
            </a:endParaRPr>
          </a:p>
          <a:p>
            <a:endParaRPr lang="cs-CZ" sz="1800" dirty="0">
              <a:cs typeface="Calibri"/>
            </a:endParaRPr>
          </a:p>
        </p:txBody>
      </p:sp>
    </p:spTree>
    <p:extLst>
      <p:ext uri="{BB962C8B-B14F-4D97-AF65-F5344CB8AC3E}">
        <p14:creationId xmlns:p14="http://schemas.microsoft.com/office/powerpoint/2010/main" val="4119205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89576" y="1457400"/>
            <a:ext cx="3816424" cy="5400600"/>
          </a:xfrm>
          <a:prstGeom prst="rect">
            <a:avLst/>
          </a:prstGeom>
        </p:spPr>
      </p:pic>
      <p:sp>
        <p:nvSpPr>
          <p:cNvPr id="2" name="Zástupný obsah 1">
            <a:extLst>
              <a:ext uri="{FF2B5EF4-FFF2-40B4-BE49-F238E27FC236}">
                <a16:creationId xmlns:a16="http://schemas.microsoft.com/office/drawing/2014/main" xmlns="" id="{12B1451E-133E-4078-B3FC-E4445E0F906C}"/>
              </a:ext>
            </a:extLst>
          </p:cNvPr>
          <p:cNvSpPr>
            <a:spLocks noGrp="1"/>
          </p:cNvSpPr>
          <p:nvPr>
            <p:ph sz="quarter" idx="10"/>
          </p:nvPr>
        </p:nvSpPr>
        <p:spPr>
          <a:xfrm>
            <a:off x="813000" y="2071678"/>
            <a:ext cx="6098775" cy="4320000"/>
          </a:xfrm>
        </p:spPr>
        <p:txBody>
          <a:bodyPr anchor="t"/>
          <a:lstStyle/>
          <a:p>
            <a:pPr marL="285750" indent="-285750">
              <a:buChar char="•"/>
            </a:pPr>
            <a:r>
              <a:rPr lang="cs-CZ" dirty="0" err="1">
                <a:cs typeface="Calibri"/>
              </a:rPr>
              <a:t>Company</a:t>
            </a:r>
            <a:r>
              <a:rPr lang="cs-CZ" dirty="0">
                <a:cs typeface="Calibri"/>
              </a:rPr>
              <a:t> </a:t>
            </a:r>
            <a:r>
              <a:rPr lang="cs-CZ" dirty="0" err="1">
                <a:cs typeface="Calibri"/>
              </a:rPr>
              <a:t>with</a:t>
            </a:r>
            <a:r>
              <a:rPr lang="cs-CZ" dirty="0">
                <a:cs typeface="Calibri"/>
              </a:rPr>
              <a:t> a </a:t>
            </a:r>
            <a:r>
              <a:rPr lang="cs-CZ" dirty="0" err="1">
                <a:cs typeface="Calibri"/>
              </a:rPr>
              <a:t>strong</a:t>
            </a:r>
            <a:r>
              <a:rPr lang="cs-CZ" dirty="0">
                <a:cs typeface="Calibri"/>
              </a:rPr>
              <a:t> export </a:t>
            </a:r>
            <a:r>
              <a:rPr lang="cs-CZ" dirty="0" err="1">
                <a:cs typeface="Calibri"/>
              </a:rPr>
              <a:t>position</a:t>
            </a:r>
            <a:r>
              <a:rPr lang="cs-CZ" dirty="0">
                <a:cs typeface="Calibri"/>
              </a:rPr>
              <a:t>, </a:t>
            </a:r>
            <a:r>
              <a:rPr lang="cs-CZ" dirty="0" err="1">
                <a:cs typeface="Calibri"/>
              </a:rPr>
              <a:t>qualified</a:t>
            </a:r>
            <a:r>
              <a:rPr lang="cs-CZ" dirty="0">
                <a:cs typeface="Calibri"/>
              </a:rPr>
              <a:t> </a:t>
            </a:r>
            <a:r>
              <a:rPr lang="cs-CZ" dirty="0" err="1">
                <a:cs typeface="Calibri"/>
              </a:rPr>
              <a:t>staff</a:t>
            </a:r>
            <a:r>
              <a:rPr lang="cs-CZ" dirty="0">
                <a:cs typeface="Calibri"/>
              </a:rPr>
              <a:t> and </a:t>
            </a:r>
            <a:r>
              <a:rPr lang="cs-CZ" dirty="0" err="1">
                <a:cs typeface="Calibri"/>
              </a:rPr>
              <a:t>cutting</a:t>
            </a:r>
            <a:r>
              <a:rPr lang="cs-CZ" dirty="0">
                <a:cs typeface="Calibri"/>
              </a:rPr>
              <a:t> </a:t>
            </a:r>
            <a:r>
              <a:rPr lang="cs-CZ" dirty="0" err="1">
                <a:cs typeface="Calibri"/>
              </a:rPr>
              <a:t>edge</a:t>
            </a:r>
            <a:r>
              <a:rPr lang="cs-CZ" dirty="0">
                <a:cs typeface="Calibri"/>
              </a:rPr>
              <a:t> technology.</a:t>
            </a:r>
          </a:p>
          <a:p>
            <a:pPr marL="285750" indent="-285750">
              <a:buChar char="•"/>
            </a:pPr>
            <a:r>
              <a:rPr lang="cs-CZ" dirty="0" err="1">
                <a:cs typeface="Calibri"/>
              </a:rPr>
              <a:t>One</a:t>
            </a:r>
            <a:r>
              <a:rPr lang="cs-CZ" dirty="0">
                <a:cs typeface="Calibri"/>
              </a:rPr>
              <a:t> </a:t>
            </a:r>
            <a:r>
              <a:rPr lang="cs-CZ" dirty="0" err="1">
                <a:cs typeface="Calibri"/>
              </a:rPr>
              <a:t>of</a:t>
            </a:r>
            <a:r>
              <a:rPr lang="cs-CZ" dirty="0">
                <a:cs typeface="Calibri"/>
              </a:rPr>
              <a:t> </a:t>
            </a:r>
            <a:r>
              <a:rPr lang="cs-CZ" dirty="0" err="1">
                <a:cs typeface="Calibri"/>
              </a:rPr>
              <a:t>the</a:t>
            </a:r>
            <a:r>
              <a:rPr lang="cs-CZ" dirty="0">
                <a:cs typeface="Calibri"/>
              </a:rPr>
              <a:t> </a:t>
            </a:r>
            <a:r>
              <a:rPr lang="cs-CZ" dirty="0" err="1">
                <a:cs typeface="Calibri"/>
              </a:rPr>
              <a:t>world's</a:t>
            </a:r>
            <a:r>
              <a:rPr lang="cs-CZ" dirty="0">
                <a:cs typeface="Calibri"/>
              </a:rPr>
              <a:t> </a:t>
            </a:r>
            <a:r>
              <a:rPr lang="cs-CZ" dirty="0" err="1">
                <a:cs typeface="Calibri"/>
              </a:rPr>
              <a:t>leading</a:t>
            </a:r>
            <a:r>
              <a:rPr lang="cs-CZ" dirty="0">
                <a:cs typeface="Calibri"/>
              </a:rPr>
              <a:t> and </a:t>
            </a:r>
            <a:r>
              <a:rPr lang="cs-CZ" dirty="0" err="1">
                <a:cs typeface="Calibri"/>
              </a:rPr>
              <a:t>largest</a:t>
            </a:r>
            <a:r>
              <a:rPr lang="cs-CZ" dirty="0">
                <a:cs typeface="Calibri"/>
              </a:rPr>
              <a:t> </a:t>
            </a:r>
            <a:r>
              <a:rPr lang="cs-CZ" dirty="0" err="1">
                <a:cs typeface="Calibri"/>
              </a:rPr>
              <a:t>manufacturers</a:t>
            </a:r>
            <a:r>
              <a:rPr lang="cs-CZ" dirty="0">
                <a:cs typeface="Calibri"/>
              </a:rPr>
              <a:t> </a:t>
            </a:r>
            <a:r>
              <a:rPr lang="cs-CZ" dirty="0" err="1">
                <a:cs typeface="Calibri"/>
              </a:rPr>
              <a:t>of</a:t>
            </a:r>
            <a:r>
              <a:rPr lang="cs-CZ" dirty="0">
                <a:cs typeface="Calibri"/>
              </a:rPr>
              <a:t> </a:t>
            </a:r>
            <a:r>
              <a:rPr lang="cs-CZ" dirty="0" err="1">
                <a:cs typeface="Calibri"/>
              </a:rPr>
              <a:t>nonlead</a:t>
            </a:r>
            <a:r>
              <a:rPr lang="cs-CZ" dirty="0">
                <a:cs typeface="Calibri"/>
              </a:rPr>
              <a:t> </a:t>
            </a:r>
            <a:r>
              <a:rPr lang="cs-CZ" dirty="0" err="1">
                <a:cs typeface="Calibri"/>
              </a:rPr>
              <a:t>household</a:t>
            </a:r>
            <a:r>
              <a:rPr lang="cs-CZ" dirty="0">
                <a:cs typeface="Calibri"/>
              </a:rPr>
              <a:t> </a:t>
            </a:r>
            <a:r>
              <a:rPr lang="cs-CZ" dirty="0" err="1">
                <a:cs typeface="Calibri"/>
              </a:rPr>
              <a:t>crystalware</a:t>
            </a:r>
            <a:r>
              <a:rPr lang="cs-CZ" dirty="0">
                <a:cs typeface="Calibri"/>
              </a:rPr>
              <a:t>.</a:t>
            </a:r>
          </a:p>
          <a:p>
            <a:pPr marL="285750" indent="-285750">
              <a:buChar char="•"/>
            </a:pPr>
            <a:r>
              <a:rPr lang="cs-CZ" b="1" dirty="0" err="1">
                <a:cs typeface="Calibri"/>
              </a:rPr>
              <a:t>Annual</a:t>
            </a:r>
            <a:r>
              <a:rPr lang="cs-CZ" b="1" dirty="0">
                <a:cs typeface="Calibri"/>
              </a:rPr>
              <a:t> </a:t>
            </a:r>
            <a:r>
              <a:rPr lang="cs-CZ" b="1" dirty="0" err="1">
                <a:cs typeface="Calibri"/>
              </a:rPr>
              <a:t>turnover</a:t>
            </a:r>
            <a:r>
              <a:rPr lang="cs-CZ" b="1" dirty="0">
                <a:cs typeface="Calibri"/>
              </a:rPr>
              <a:t> </a:t>
            </a:r>
            <a:r>
              <a:rPr lang="cs-CZ" b="1" dirty="0" err="1">
                <a:cs typeface="Calibri"/>
              </a:rPr>
              <a:t>of</a:t>
            </a:r>
            <a:r>
              <a:rPr lang="cs-CZ" b="1" dirty="0">
                <a:cs typeface="Calibri"/>
              </a:rPr>
              <a:t> EUR </a:t>
            </a:r>
            <a:r>
              <a:rPr lang="cs-CZ" b="1" dirty="0" smtClean="0">
                <a:cs typeface="Calibri"/>
              </a:rPr>
              <a:t>70,9</a:t>
            </a:r>
            <a:r>
              <a:rPr lang="cs-CZ" b="1" dirty="0">
                <a:cs typeface="Calibri"/>
              </a:rPr>
              <a:t> </a:t>
            </a:r>
            <a:r>
              <a:rPr lang="cs-CZ" b="1" dirty="0" err="1">
                <a:cs typeface="Calibri"/>
              </a:rPr>
              <a:t>million</a:t>
            </a:r>
            <a:r>
              <a:rPr lang="cs-CZ" dirty="0">
                <a:cs typeface="Calibri"/>
              </a:rPr>
              <a:t> (</a:t>
            </a:r>
            <a:r>
              <a:rPr lang="cs-CZ" dirty="0" smtClean="0">
                <a:cs typeface="Calibri"/>
              </a:rPr>
              <a:t>2021).</a:t>
            </a:r>
            <a:endParaRPr lang="cs-CZ" dirty="0">
              <a:cs typeface="Calibri"/>
            </a:endParaRPr>
          </a:p>
          <a:p>
            <a:pPr marL="285750" indent="-285750">
              <a:buChar char="•"/>
            </a:pPr>
            <a:r>
              <a:rPr lang="cs-CZ" dirty="0" err="1">
                <a:cs typeface="Calibri"/>
              </a:rPr>
              <a:t>Company</a:t>
            </a:r>
            <a:r>
              <a:rPr lang="cs-CZ" dirty="0">
                <a:cs typeface="Calibri"/>
              </a:rPr>
              <a:t> </a:t>
            </a:r>
            <a:r>
              <a:rPr lang="cs-CZ" dirty="0" err="1">
                <a:cs typeface="Calibri"/>
              </a:rPr>
              <a:t>with</a:t>
            </a:r>
            <a:r>
              <a:rPr lang="cs-CZ" dirty="0">
                <a:cs typeface="Calibri"/>
              </a:rPr>
              <a:t> long </a:t>
            </a:r>
            <a:r>
              <a:rPr lang="cs-CZ" dirty="0" err="1">
                <a:cs typeface="Calibri"/>
              </a:rPr>
              <a:t>tradition</a:t>
            </a:r>
            <a:r>
              <a:rPr lang="cs-CZ" dirty="0">
                <a:cs typeface="Calibri"/>
              </a:rPr>
              <a:t> and </a:t>
            </a:r>
            <a:r>
              <a:rPr lang="cs-CZ" dirty="0" err="1">
                <a:cs typeface="Calibri"/>
              </a:rPr>
              <a:t>experience</a:t>
            </a:r>
            <a:r>
              <a:rPr lang="cs-CZ" dirty="0">
                <a:cs typeface="Calibri"/>
              </a:rPr>
              <a:t> – </a:t>
            </a:r>
            <a:r>
              <a:rPr lang="cs-CZ" dirty="0" err="1">
                <a:cs typeface="Calibri"/>
              </a:rPr>
              <a:t>it</a:t>
            </a:r>
            <a:r>
              <a:rPr lang="cs-CZ" dirty="0">
                <a:cs typeface="Calibri"/>
              </a:rPr>
              <a:t> </a:t>
            </a:r>
            <a:r>
              <a:rPr lang="cs-CZ" dirty="0" err="1">
                <a:cs typeface="Calibri"/>
              </a:rPr>
              <a:t>was</a:t>
            </a:r>
            <a:r>
              <a:rPr lang="cs-CZ" dirty="0">
                <a:cs typeface="Calibri"/>
              </a:rPr>
              <a:t> </a:t>
            </a:r>
            <a:r>
              <a:rPr lang="cs-CZ" dirty="0" err="1">
                <a:cs typeface="Calibri"/>
              </a:rPr>
              <a:t>founded</a:t>
            </a:r>
            <a:r>
              <a:rPr lang="cs-CZ" dirty="0">
                <a:cs typeface="Calibri"/>
              </a:rPr>
              <a:t> in 1892 in </a:t>
            </a:r>
            <a:r>
              <a:rPr lang="cs-CZ" dirty="0" err="1">
                <a:cs typeface="Calibri"/>
              </a:rPr>
              <a:t>Lednicke</a:t>
            </a:r>
            <a:r>
              <a:rPr lang="cs-CZ" dirty="0">
                <a:cs typeface="Calibri"/>
              </a:rPr>
              <a:t> </a:t>
            </a:r>
            <a:r>
              <a:rPr lang="cs-CZ" dirty="0" err="1">
                <a:cs typeface="Calibri"/>
              </a:rPr>
              <a:t>Rovne</a:t>
            </a:r>
            <a:r>
              <a:rPr lang="cs-CZ" dirty="0">
                <a:cs typeface="Calibri"/>
              </a:rPr>
              <a:t> , Slovakia in </a:t>
            </a:r>
            <a:r>
              <a:rPr lang="cs-CZ" dirty="0" err="1">
                <a:cs typeface="Calibri"/>
              </a:rPr>
              <a:t>the</a:t>
            </a:r>
            <a:r>
              <a:rPr lang="cs-CZ" dirty="0">
                <a:cs typeface="Calibri"/>
              </a:rPr>
              <a:t> area </a:t>
            </a:r>
            <a:r>
              <a:rPr lang="cs-CZ" dirty="0" err="1">
                <a:cs typeface="Calibri"/>
              </a:rPr>
              <a:t>where</a:t>
            </a:r>
            <a:r>
              <a:rPr lang="cs-CZ" dirty="0">
                <a:cs typeface="Calibri"/>
              </a:rPr>
              <a:t> </a:t>
            </a:r>
            <a:r>
              <a:rPr lang="cs-CZ" dirty="0" err="1">
                <a:cs typeface="Calibri"/>
              </a:rPr>
              <a:t>families</a:t>
            </a:r>
            <a:r>
              <a:rPr lang="cs-CZ" dirty="0">
                <a:cs typeface="Calibri"/>
              </a:rPr>
              <a:t> </a:t>
            </a:r>
            <a:r>
              <a:rPr lang="cs-CZ" dirty="0" err="1">
                <a:cs typeface="Calibri"/>
              </a:rPr>
              <a:t>worked</a:t>
            </a:r>
            <a:r>
              <a:rPr lang="cs-CZ" dirty="0">
                <a:cs typeface="Calibri"/>
              </a:rPr>
              <a:t> </a:t>
            </a:r>
            <a:r>
              <a:rPr lang="cs-CZ" dirty="0" err="1">
                <a:cs typeface="Calibri"/>
              </a:rPr>
              <a:t>at</a:t>
            </a:r>
            <a:r>
              <a:rPr lang="cs-CZ" dirty="0">
                <a:cs typeface="Calibri"/>
              </a:rPr>
              <a:t> </a:t>
            </a:r>
            <a:r>
              <a:rPr lang="cs-CZ" dirty="0" err="1">
                <a:cs typeface="Calibri"/>
              </a:rPr>
              <a:t>the</a:t>
            </a:r>
            <a:r>
              <a:rPr lang="cs-CZ" dirty="0">
                <a:cs typeface="Calibri"/>
              </a:rPr>
              <a:t> </a:t>
            </a:r>
            <a:r>
              <a:rPr lang="cs-CZ" dirty="0" err="1">
                <a:cs typeface="Calibri"/>
              </a:rPr>
              <a:t>glassworks</a:t>
            </a:r>
            <a:r>
              <a:rPr lang="cs-CZ" dirty="0">
                <a:cs typeface="Calibri"/>
              </a:rPr>
              <a:t> </a:t>
            </a:r>
            <a:r>
              <a:rPr lang="cs-CZ" dirty="0" err="1">
                <a:cs typeface="Calibri"/>
              </a:rPr>
              <a:t>for</a:t>
            </a:r>
            <a:r>
              <a:rPr lang="cs-CZ" dirty="0">
                <a:cs typeface="Calibri"/>
              </a:rPr>
              <a:t> </a:t>
            </a:r>
            <a:r>
              <a:rPr lang="cs-CZ" dirty="0" err="1">
                <a:cs typeface="Calibri"/>
              </a:rPr>
              <a:t>generations</a:t>
            </a:r>
            <a:r>
              <a:rPr lang="cs-CZ" dirty="0">
                <a:cs typeface="Calibri"/>
              </a:rPr>
              <a:t>. </a:t>
            </a:r>
          </a:p>
          <a:p>
            <a:pPr marL="285750" indent="-285750">
              <a:buChar char="•"/>
            </a:pPr>
            <a:r>
              <a:rPr lang="cs-CZ" dirty="0" err="1">
                <a:cs typeface="Calibri"/>
              </a:rPr>
              <a:t>Current</a:t>
            </a:r>
            <a:r>
              <a:rPr lang="cs-CZ" dirty="0">
                <a:cs typeface="Calibri"/>
              </a:rPr>
              <a:t> </a:t>
            </a:r>
            <a:r>
              <a:rPr lang="cs-CZ" dirty="0" err="1">
                <a:cs typeface="Calibri"/>
              </a:rPr>
              <a:t>number</a:t>
            </a:r>
            <a:r>
              <a:rPr lang="cs-CZ" dirty="0">
                <a:cs typeface="Calibri"/>
              </a:rPr>
              <a:t> </a:t>
            </a:r>
            <a:r>
              <a:rPr lang="cs-CZ" dirty="0" err="1">
                <a:cs typeface="Calibri"/>
              </a:rPr>
              <a:t>of</a:t>
            </a:r>
            <a:r>
              <a:rPr lang="cs-CZ" dirty="0">
                <a:cs typeface="Calibri"/>
              </a:rPr>
              <a:t> </a:t>
            </a:r>
            <a:r>
              <a:rPr lang="cs-CZ" dirty="0" err="1">
                <a:cs typeface="Calibri"/>
              </a:rPr>
              <a:t>employees</a:t>
            </a:r>
            <a:r>
              <a:rPr lang="cs-CZ" dirty="0">
                <a:cs typeface="Calibri"/>
              </a:rPr>
              <a:t> </a:t>
            </a:r>
            <a:r>
              <a:rPr lang="cs-CZ" dirty="0" err="1">
                <a:cs typeface="Calibri"/>
              </a:rPr>
              <a:t>is</a:t>
            </a:r>
            <a:r>
              <a:rPr lang="cs-CZ" dirty="0">
                <a:cs typeface="Calibri"/>
              </a:rPr>
              <a:t> 1300.</a:t>
            </a:r>
          </a:p>
          <a:p>
            <a:pPr marL="285750" indent="-285750">
              <a:buChar char="•"/>
            </a:pPr>
            <a:r>
              <a:rPr lang="cs-CZ" dirty="0" err="1">
                <a:cs typeface="Calibri"/>
              </a:rPr>
              <a:t>Machine</a:t>
            </a:r>
            <a:r>
              <a:rPr lang="cs-CZ" dirty="0">
                <a:cs typeface="Calibri"/>
              </a:rPr>
              <a:t>-made </a:t>
            </a:r>
            <a:r>
              <a:rPr lang="cs-CZ" dirty="0" err="1">
                <a:cs typeface="Calibri"/>
              </a:rPr>
              <a:t>stemware</a:t>
            </a:r>
            <a:r>
              <a:rPr lang="cs-CZ" dirty="0">
                <a:cs typeface="Calibri"/>
              </a:rPr>
              <a:t> and </a:t>
            </a:r>
            <a:r>
              <a:rPr lang="cs-CZ" dirty="0" err="1">
                <a:cs typeface="Calibri"/>
              </a:rPr>
              <a:t>drinkware</a:t>
            </a:r>
            <a:r>
              <a:rPr lang="cs-CZ" dirty="0">
                <a:cs typeface="Calibri"/>
              </a:rPr>
              <a:t> </a:t>
            </a:r>
            <a:r>
              <a:rPr lang="cs-CZ" dirty="0" err="1">
                <a:cs typeface="Calibri"/>
              </a:rPr>
              <a:t>representscore</a:t>
            </a:r>
            <a:r>
              <a:rPr lang="cs-CZ" dirty="0">
                <a:cs typeface="Calibri"/>
              </a:rPr>
              <a:t> </a:t>
            </a:r>
            <a:r>
              <a:rPr lang="cs-CZ" dirty="0" err="1">
                <a:cs typeface="Calibri"/>
              </a:rPr>
              <a:t>position</a:t>
            </a:r>
            <a:r>
              <a:rPr lang="cs-CZ" dirty="0">
                <a:cs typeface="Calibri"/>
              </a:rPr>
              <a:t> in </a:t>
            </a:r>
            <a:r>
              <a:rPr lang="cs-CZ" dirty="0" err="1">
                <a:cs typeface="Calibri"/>
              </a:rPr>
              <a:t>the</a:t>
            </a:r>
            <a:r>
              <a:rPr lang="cs-CZ" dirty="0">
                <a:cs typeface="Calibri"/>
              </a:rPr>
              <a:t> </a:t>
            </a:r>
            <a:r>
              <a:rPr lang="cs-CZ" dirty="0" err="1">
                <a:cs typeface="Calibri"/>
              </a:rPr>
              <a:t>company's</a:t>
            </a:r>
            <a:r>
              <a:rPr lang="cs-CZ" dirty="0">
                <a:cs typeface="Calibri"/>
              </a:rPr>
              <a:t> </a:t>
            </a:r>
            <a:r>
              <a:rPr lang="cs-CZ" dirty="0" err="1">
                <a:cs typeface="Calibri"/>
              </a:rPr>
              <a:t>offer</a:t>
            </a:r>
            <a:r>
              <a:rPr lang="cs-CZ" dirty="0">
                <a:cs typeface="Calibri"/>
              </a:rPr>
              <a:t> and </a:t>
            </a:r>
            <a:r>
              <a:rPr lang="cs-CZ" dirty="0" err="1">
                <a:cs typeface="Calibri"/>
              </a:rPr>
              <a:t>assortment</a:t>
            </a:r>
            <a:r>
              <a:rPr lang="cs-CZ" dirty="0">
                <a:cs typeface="Calibri"/>
              </a:rPr>
              <a:t>.</a:t>
            </a:r>
          </a:p>
          <a:p>
            <a:pPr marL="285750" indent="-285750">
              <a:buChar char="•"/>
            </a:pPr>
            <a:r>
              <a:rPr lang="cs-CZ" dirty="0" err="1">
                <a:cs typeface="Calibri"/>
              </a:rPr>
              <a:t>Over</a:t>
            </a:r>
            <a:r>
              <a:rPr lang="cs-CZ" dirty="0">
                <a:cs typeface="Calibri"/>
              </a:rPr>
              <a:t> 96% </a:t>
            </a:r>
            <a:r>
              <a:rPr lang="cs-CZ" dirty="0" err="1">
                <a:cs typeface="Calibri"/>
              </a:rPr>
              <a:t>of</a:t>
            </a:r>
            <a:r>
              <a:rPr lang="cs-CZ" dirty="0">
                <a:cs typeface="Calibri"/>
              </a:rPr>
              <a:t> </a:t>
            </a:r>
            <a:r>
              <a:rPr lang="cs-CZ" dirty="0" err="1">
                <a:cs typeface="Calibri"/>
              </a:rPr>
              <a:t>RONA's</a:t>
            </a:r>
            <a:r>
              <a:rPr lang="cs-CZ" dirty="0">
                <a:cs typeface="Calibri"/>
              </a:rPr>
              <a:t> </a:t>
            </a:r>
            <a:r>
              <a:rPr lang="cs-CZ" dirty="0" err="1">
                <a:cs typeface="Calibri"/>
              </a:rPr>
              <a:t>total</a:t>
            </a:r>
            <a:r>
              <a:rPr lang="cs-CZ" dirty="0">
                <a:cs typeface="Calibri"/>
              </a:rPr>
              <a:t> </a:t>
            </a:r>
            <a:r>
              <a:rPr lang="cs-CZ" dirty="0" err="1">
                <a:cs typeface="Calibri"/>
              </a:rPr>
              <a:t>production</a:t>
            </a:r>
            <a:r>
              <a:rPr lang="cs-CZ" dirty="0">
                <a:cs typeface="Calibri"/>
              </a:rPr>
              <a:t> </a:t>
            </a:r>
            <a:r>
              <a:rPr lang="cs-CZ" dirty="0" err="1">
                <a:cs typeface="Calibri"/>
              </a:rPr>
              <a:t>is</a:t>
            </a:r>
            <a:r>
              <a:rPr lang="cs-CZ" dirty="0">
                <a:cs typeface="Calibri"/>
              </a:rPr>
              <a:t> </a:t>
            </a:r>
            <a:r>
              <a:rPr lang="cs-CZ" dirty="0" err="1">
                <a:cs typeface="Calibri"/>
              </a:rPr>
              <a:t>exported</a:t>
            </a:r>
            <a:r>
              <a:rPr lang="cs-CZ" dirty="0">
                <a:cs typeface="Calibri"/>
              </a:rPr>
              <a:t> to more </a:t>
            </a:r>
            <a:r>
              <a:rPr lang="cs-CZ" dirty="0" err="1">
                <a:cs typeface="Calibri"/>
              </a:rPr>
              <a:t>than</a:t>
            </a:r>
            <a:r>
              <a:rPr lang="cs-CZ" dirty="0">
                <a:cs typeface="Calibri"/>
              </a:rPr>
              <a:t> 80 </a:t>
            </a:r>
            <a:r>
              <a:rPr lang="cs-CZ" dirty="0" err="1">
                <a:cs typeface="Calibri"/>
              </a:rPr>
              <a:t>countries</a:t>
            </a:r>
            <a:r>
              <a:rPr lang="cs-CZ" dirty="0">
                <a:cs typeface="Calibri"/>
              </a:rPr>
              <a:t> </a:t>
            </a:r>
            <a:r>
              <a:rPr lang="cs-CZ" dirty="0" err="1">
                <a:cs typeface="Calibri"/>
              </a:rPr>
              <a:t>worldwide</a:t>
            </a:r>
            <a:r>
              <a:rPr lang="cs-CZ" dirty="0">
                <a:cs typeface="Calibri"/>
              </a:rPr>
              <a:t> and </a:t>
            </a:r>
            <a:r>
              <a:rPr lang="cs-CZ" dirty="0" err="1">
                <a:cs typeface="Calibri"/>
              </a:rPr>
              <a:t>this</a:t>
            </a:r>
            <a:r>
              <a:rPr lang="cs-CZ" dirty="0">
                <a:cs typeface="Calibri"/>
              </a:rPr>
              <a:t> </a:t>
            </a:r>
            <a:r>
              <a:rPr lang="cs-CZ" dirty="0" err="1">
                <a:cs typeface="Calibri"/>
              </a:rPr>
              <a:t>figure</a:t>
            </a:r>
            <a:r>
              <a:rPr lang="cs-CZ" dirty="0">
                <a:cs typeface="Calibri"/>
              </a:rPr>
              <a:t> </a:t>
            </a:r>
            <a:r>
              <a:rPr lang="cs-CZ" dirty="0" err="1">
                <a:cs typeface="Calibri"/>
              </a:rPr>
              <a:t>is</a:t>
            </a:r>
            <a:r>
              <a:rPr lang="cs-CZ" dirty="0">
                <a:cs typeface="Calibri"/>
              </a:rPr>
              <a:t> </a:t>
            </a:r>
            <a:r>
              <a:rPr lang="cs-CZ" dirty="0" err="1">
                <a:cs typeface="Calibri"/>
              </a:rPr>
              <a:t>growing</a:t>
            </a:r>
            <a:r>
              <a:rPr lang="cs-CZ" dirty="0">
                <a:cs typeface="Calibri"/>
              </a:rPr>
              <a:t>.</a:t>
            </a:r>
          </a:p>
          <a:p>
            <a:pPr marL="285750" indent="-285750">
              <a:buChar char="•"/>
            </a:pPr>
            <a:endParaRPr lang="cs-CZ" dirty="0">
              <a:cs typeface="Calibri"/>
            </a:endParaRPr>
          </a:p>
        </p:txBody>
      </p:sp>
      <p:sp>
        <p:nvSpPr>
          <p:cNvPr id="3" name="Zástupný text 2">
            <a:extLst>
              <a:ext uri="{FF2B5EF4-FFF2-40B4-BE49-F238E27FC236}">
                <a16:creationId xmlns:a16="http://schemas.microsoft.com/office/drawing/2014/main" xmlns="" id="{0B7544E3-ADAA-4FA4-BEB3-8981DF2E92FE}"/>
              </a:ext>
            </a:extLst>
          </p:cNvPr>
          <p:cNvSpPr>
            <a:spLocks noGrp="1"/>
          </p:cNvSpPr>
          <p:nvPr>
            <p:ph type="body" sz="quarter" idx="11"/>
          </p:nvPr>
        </p:nvSpPr>
        <p:spPr/>
        <p:txBody>
          <a:bodyPr anchor="t"/>
          <a:lstStyle/>
          <a:p>
            <a:r>
              <a:rPr lang="cs-CZ">
                <a:cs typeface="Calibri"/>
              </a:rPr>
              <a:t>GENERAL  INFORMATION </a:t>
            </a:r>
            <a:endParaRPr lang="cs-CZ"/>
          </a:p>
        </p:txBody>
      </p:sp>
    </p:spTree>
    <p:extLst>
      <p:ext uri="{BB962C8B-B14F-4D97-AF65-F5344CB8AC3E}">
        <p14:creationId xmlns:p14="http://schemas.microsoft.com/office/powerpoint/2010/main" val="986882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4" descr="Obsah obrázku hrníček, stůl, interiér, vsedě&#10;&#10;Popis vygenerovaný s velmi vysokou mírou spolehlivosti">
            <a:extLst>
              <a:ext uri="{FF2B5EF4-FFF2-40B4-BE49-F238E27FC236}">
                <a16:creationId xmlns:a16="http://schemas.microsoft.com/office/drawing/2014/main" xmlns="" id="{200823C2-6840-4480-BDF0-FF8D61ECF5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51384" y="1526234"/>
            <a:ext cx="3607792" cy="5326176"/>
          </a:xfrm>
          <a:prstGeom prst="rect">
            <a:avLst/>
          </a:prstGeom>
        </p:spPr>
      </p:pic>
      <p:sp>
        <p:nvSpPr>
          <p:cNvPr id="2" name="Zástupný obsah 1">
            <a:extLst>
              <a:ext uri="{FF2B5EF4-FFF2-40B4-BE49-F238E27FC236}">
                <a16:creationId xmlns:a16="http://schemas.microsoft.com/office/drawing/2014/main" xmlns="" id="{F2F93FC7-4967-4D65-A3F7-A6C33DCA4FC5}"/>
              </a:ext>
            </a:extLst>
          </p:cNvPr>
          <p:cNvSpPr>
            <a:spLocks noGrp="1"/>
          </p:cNvSpPr>
          <p:nvPr>
            <p:ph sz="quarter" idx="10"/>
          </p:nvPr>
        </p:nvSpPr>
        <p:spPr>
          <a:xfrm>
            <a:off x="813000" y="2071678"/>
            <a:ext cx="6298800" cy="4389011"/>
          </a:xfrm>
        </p:spPr>
        <p:txBody>
          <a:bodyPr anchor="t"/>
          <a:lstStyle/>
          <a:p>
            <a:r>
              <a:rPr lang="cs-CZ" b="1" dirty="0">
                <a:cs typeface="Calibri"/>
              </a:rPr>
              <a:t>1892</a:t>
            </a:r>
          </a:p>
          <a:p>
            <a:r>
              <a:rPr lang="cs-CZ" sz="1400" dirty="0">
                <a:cs typeface="Calibri"/>
              </a:rPr>
              <a:t>- </a:t>
            </a:r>
            <a:r>
              <a:rPr lang="cs-CZ" sz="1400" dirty="0" err="1">
                <a:cs typeface="Calibri"/>
              </a:rPr>
              <a:t>foundation</a:t>
            </a:r>
            <a:r>
              <a:rPr lang="cs-CZ" sz="1400" dirty="0">
                <a:cs typeface="Calibri"/>
              </a:rPr>
              <a:t> </a:t>
            </a:r>
            <a:r>
              <a:rPr lang="cs-CZ" sz="1400" dirty="0" err="1">
                <a:cs typeface="Calibri"/>
              </a:rPr>
              <a:t>of</a:t>
            </a:r>
            <a:r>
              <a:rPr lang="cs-CZ" sz="1400" dirty="0">
                <a:cs typeface="Calibri"/>
              </a:rPr>
              <a:t> </a:t>
            </a:r>
            <a:r>
              <a:rPr lang="cs-CZ" sz="1400" dirty="0" err="1">
                <a:cs typeface="Calibri"/>
              </a:rPr>
              <a:t>the</a:t>
            </a:r>
            <a:r>
              <a:rPr lang="cs-CZ" sz="1400" dirty="0">
                <a:cs typeface="Calibri"/>
              </a:rPr>
              <a:t> </a:t>
            </a:r>
            <a:r>
              <a:rPr lang="cs-CZ" sz="1400" dirty="0" err="1">
                <a:cs typeface="Calibri"/>
              </a:rPr>
              <a:t>glassworks</a:t>
            </a:r>
            <a:r>
              <a:rPr lang="cs-CZ" sz="1400" dirty="0">
                <a:cs typeface="Calibri"/>
              </a:rPr>
              <a:t> by Jozef Schreiber </a:t>
            </a:r>
            <a:r>
              <a:rPr lang="cs-CZ" sz="1400" dirty="0" err="1">
                <a:cs typeface="Calibri"/>
              </a:rPr>
              <a:t>an</a:t>
            </a:r>
            <a:r>
              <a:rPr lang="cs-CZ" sz="1400" dirty="0">
                <a:cs typeface="Calibri"/>
              </a:rPr>
              <a:t> </a:t>
            </a:r>
            <a:r>
              <a:rPr lang="cs-CZ" sz="1400" dirty="0" err="1">
                <a:cs typeface="Calibri"/>
              </a:rPr>
              <a:t>nephews</a:t>
            </a:r>
            <a:r>
              <a:rPr lang="cs-CZ" sz="1400" dirty="0">
                <a:cs typeface="Calibri"/>
              </a:rPr>
              <a:t> co. </a:t>
            </a:r>
            <a:r>
              <a:rPr lang="cs-CZ" sz="1400" dirty="0" err="1">
                <a:cs typeface="Calibri"/>
              </a:rPr>
              <a:t>of</a:t>
            </a:r>
            <a:r>
              <a:rPr lang="cs-CZ" sz="1400" dirty="0">
                <a:cs typeface="Calibri"/>
              </a:rPr>
              <a:t> </a:t>
            </a:r>
            <a:r>
              <a:rPr lang="cs-CZ" sz="1400" dirty="0" err="1">
                <a:cs typeface="Calibri"/>
              </a:rPr>
              <a:t>Vienna</a:t>
            </a:r>
          </a:p>
          <a:p>
            <a:r>
              <a:rPr lang="cs-CZ" b="1" dirty="0">
                <a:cs typeface="Calibri"/>
              </a:rPr>
              <a:t>1896</a:t>
            </a:r>
            <a:endParaRPr lang="cs-CZ" dirty="0">
              <a:cs typeface="Calibri"/>
            </a:endParaRPr>
          </a:p>
          <a:p>
            <a:r>
              <a:rPr lang="cs-CZ" sz="1400" dirty="0">
                <a:cs typeface="Calibri"/>
              </a:rPr>
              <a:t>- </a:t>
            </a:r>
            <a:r>
              <a:rPr lang="cs-CZ" sz="1400" dirty="0" err="1">
                <a:cs typeface="Calibri"/>
              </a:rPr>
              <a:t>installation</a:t>
            </a:r>
            <a:r>
              <a:rPr lang="cs-CZ" sz="1400" dirty="0">
                <a:cs typeface="Calibri"/>
              </a:rPr>
              <a:t> </a:t>
            </a:r>
            <a:r>
              <a:rPr lang="cs-CZ" sz="1400" dirty="0" err="1">
                <a:cs typeface="Calibri"/>
              </a:rPr>
              <a:t>of</a:t>
            </a:r>
            <a:r>
              <a:rPr lang="cs-CZ" sz="1400" dirty="0">
                <a:cs typeface="Calibri"/>
              </a:rPr>
              <a:t> </a:t>
            </a:r>
            <a:r>
              <a:rPr lang="cs-CZ" sz="1400" dirty="0" err="1">
                <a:cs typeface="Calibri"/>
              </a:rPr>
              <a:t>the</a:t>
            </a:r>
            <a:r>
              <a:rPr lang="cs-CZ" sz="1400" dirty="0">
                <a:cs typeface="Calibri"/>
              </a:rPr>
              <a:t> </a:t>
            </a:r>
            <a:r>
              <a:rPr lang="cs-CZ" sz="1400" dirty="0" err="1">
                <a:cs typeface="Calibri"/>
              </a:rPr>
              <a:t>pantograph</a:t>
            </a:r>
            <a:r>
              <a:rPr lang="cs-CZ" sz="1400" dirty="0">
                <a:cs typeface="Calibri"/>
              </a:rPr>
              <a:t> </a:t>
            </a:r>
            <a:r>
              <a:rPr lang="cs-CZ" sz="1400" dirty="0" err="1">
                <a:cs typeface="Calibri"/>
              </a:rPr>
              <a:t>decorating</a:t>
            </a:r>
            <a:r>
              <a:rPr lang="cs-CZ" sz="1400" dirty="0">
                <a:cs typeface="Calibri"/>
              </a:rPr>
              <a:t> </a:t>
            </a:r>
            <a:r>
              <a:rPr lang="cs-CZ" sz="1400" dirty="0" err="1">
                <a:cs typeface="Calibri"/>
              </a:rPr>
              <a:t>machine</a:t>
            </a:r>
            <a:r>
              <a:rPr lang="cs-CZ" sz="1400" dirty="0">
                <a:cs typeface="Calibri"/>
              </a:rPr>
              <a:t>, </a:t>
            </a:r>
            <a:r>
              <a:rPr lang="cs-CZ" sz="1400" dirty="0" err="1">
                <a:cs typeface="Calibri"/>
              </a:rPr>
              <a:t>first</a:t>
            </a:r>
            <a:r>
              <a:rPr lang="cs-CZ" sz="1400" dirty="0">
                <a:cs typeface="Calibri"/>
              </a:rPr>
              <a:t> </a:t>
            </a:r>
            <a:r>
              <a:rPr lang="cs-CZ" sz="1400" dirty="0" err="1">
                <a:cs typeface="Calibri"/>
              </a:rPr>
              <a:t>of</a:t>
            </a:r>
            <a:r>
              <a:rPr lang="cs-CZ" sz="1400" dirty="0">
                <a:cs typeface="Calibri"/>
              </a:rPr>
              <a:t> </a:t>
            </a:r>
            <a:r>
              <a:rPr lang="cs-CZ" sz="1400" dirty="0" err="1">
                <a:cs typeface="Calibri"/>
              </a:rPr>
              <a:t>its</a:t>
            </a:r>
            <a:r>
              <a:rPr lang="cs-CZ" sz="1400" dirty="0">
                <a:cs typeface="Calibri"/>
              </a:rPr>
              <a:t> </a:t>
            </a:r>
            <a:r>
              <a:rPr lang="cs-CZ" sz="1400" dirty="0" err="1">
                <a:cs typeface="Calibri"/>
              </a:rPr>
              <a:t>kind</a:t>
            </a:r>
            <a:r>
              <a:rPr lang="cs-CZ" sz="1400" dirty="0">
                <a:cs typeface="Calibri"/>
              </a:rPr>
              <a:t> in </a:t>
            </a:r>
            <a:r>
              <a:rPr lang="cs-CZ" sz="1400" dirty="0" err="1">
                <a:cs typeface="Calibri"/>
              </a:rPr>
              <a:t>Central</a:t>
            </a:r>
            <a:r>
              <a:rPr lang="cs-CZ" sz="1400" dirty="0">
                <a:cs typeface="Calibri"/>
              </a:rPr>
              <a:t> </a:t>
            </a:r>
            <a:r>
              <a:rPr lang="cs-CZ" sz="1400" dirty="0" err="1">
                <a:cs typeface="Calibri"/>
              </a:rPr>
              <a:t>Europe</a:t>
            </a:r>
          </a:p>
          <a:p>
            <a:r>
              <a:rPr lang="cs-CZ" b="1" dirty="0">
                <a:cs typeface="Calibri"/>
              </a:rPr>
              <a:t>1897</a:t>
            </a:r>
            <a:endParaRPr lang="cs-CZ" dirty="0">
              <a:cs typeface="Calibri"/>
            </a:endParaRPr>
          </a:p>
          <a:p>
            <a:r>
              <a:rPr lang="cs-CZ" sz="1400" dirty="0">
                <a:cs typeface="Calibri"/>
              </a:rPr>
              <a:t>- </a:t>
            </a:r>
            <a:r>
              <a:rPr lang="cs-CZ" sz="1400" dirty="0" err="1">
                <a:cs typeface="Calibri"/>
              </a:rPr>
              <a:t>supplier</a:t>
            </a:r>
            <a:r>
              <a:rPr lang="cs-CZ" sz="1400" dirty="0">
                <a:cs typeface="Calibri"/>
              </a:rPr>
              <a:t> to </a:t>
            </a:r>
            <a:r>
              <a:rPr lang="cs-CZ" sz="1400" dirty="0" err="1">
                <a:cs typeface="Calibri"/>
              </a:rPr>
              <a:t>important</a:t>
            </a:r>
            <a:r>
              <a:rPr lang="cs-CZ" sz="1400" dirty="0">
                <a:cs typeface="Calibri"/>
              </a:rPr>
              <a:t> </a:t>
            </a:r>
            <a:r>
              <a:rPr lang="cs-CZ" sz="1400" dirty="0" err="1">
                <a:cs typeface="Calibri"/>
              </a:rPr>
              <a:t>clients</a:t>
            </a:r>
            <a:r>
              <a:rPr lang="cs-CZ" sz="1400" dirty="0">
                <a:cs typeface="Calibri"/>
              </a:rPr>
              <a:t> and </a:t>
            </a:r>
            <a:r>
              <a:rPr lang="cs-CZ" sz="1400" dirty="0" err="1">
                <a:cs typeface="Calibri"/>
              </a:rPr>
              <a:t>hotels</a:t>
            </a:r>
            <a:r>
              <a:rPr lang="cs-CZ" sz="1400" dirty="0">
                <a:cs typeface="Calibri"/>
              </a:rPr>
              <a:t> </a:t>
            </a:r>
            <a:r>
              <a:rPr lang="cs-CZ" sz="1400" dirty="0" err="1">
                <a:cs typeface="Calibri"/>
              </a:rPr>
              <a:t>across</a:t>
            </a:r>
            <a:r>
              <a:rPr lang="cs-CZ" sz="1400" dirty="0">
                <a:cs typeface="Calibri"/>
              </a:rPr>
              <a:t> </a:t>
            </a:r>
            <a:r>
              <a:rPr lang="cs-CZ" sz="1400" dirty="0" err="1">
                <a:cs typeface="Calibri"/>
              </a:rPr>
              <a:t>Central</a:t>
            </a:r>
            <a:r>
              <a:rPr lang="cs-CZ" sz="1400" dirty="0">
                <a:cs typeface="Calibri"/>
              </a:rPr>
              <a:t> </a:t>
            </a:r>
            <a:r>
              <a:rPr lang="cs-CZ" sz="1400" dirty="0" err="1">
                <a:cs typeface="Calibri"/>
              </a:rPr>
              <a:t>Europe</a:t>
            </a:r>
            <a:r>
              <a:rPr lang="cs-CZ" sz="1400" dirty="0">
                <a:cs typeface="Calibri"/>
              </a:rPr>
              <a:t> </a:t>
            </a:r>
            <a:r>
              <a:rPr lang="cs-CZ" sz="1400" dirty="0" err="1">
                <a:cs typeface="Calibri"/>
              </a:rPr>
              <a:t>including</a:t>
            </a:r>
            <a:r>
              <a:rPr lang="cs-CZ" sz="1400" dirty="0">
                <a:cs typeface="Calibri"/>
              </a:rPr>
              <a:t> </a:t>
            </a:r>
            <a:r>
              <a:rPr lang="cs-CZ" sz="1400" dirty="0" err="1">
                <a:cs typeface="Calibri"/>
              </a:rPr>
              <a:t>the</a:t>
            </a:r>
            <a:r>
              <a:rPr lang="cs-CZ" sz="1400" dirty="0">
                <a:cs typeface="Calibri"/>
              </a:rPr>
              <a:t> </a:t>
            </a:r>
            <a:r>
              <a:rPr lang="cs-CZ" sz="1400" dirty="0" err="1">
                <a:cs typeface="Calibri"/>
              </a:rPr>
              <a:t>renowned</a:t>
            </a:r>
            <a:r>
              <a:rPr lang="cs-CZ" sz="1400" dirty="0">
                <a:cs typeface="Calibri"/>
              </a:rPr>
              <a:t> Sacher Hotel in </a:t>
            </a:r>
            <a:r>
              <a:rPr lang="cs-CZ" sz="1400" dirty="0" err="1">
                <a:cs typeface="Calibri"/>
              </a:rPr>
              <a:t>Vienna</a:t>
            </a:r>
          </a:p>
          <a:p>
            <a:r>
              <a:rPr lang="cs-CZ" b="1" dirty="0">
                <a:cs typeface="Calibri"/>
              </a:rPr>
              <a:t>1942</a:t>
            </a:r>
            <a:endParaRPr lang="cs-CZ" dirty="0">
              <a:cs typeface="Calibri"/>
            </a:endParaRPr>
          </a:p>
          <a:p>
            <a:r>
              <a:rPr lang="cs-CZ" sz="1400" dirty="0">
                <a:cs typeface="Calibri"/>
              </a:rPr>
              <a:t>- </a:t>
            </a:r>
            <a:r>
              <a:rPr lang="cs-CZ" sz="1400" dirty="0" err="1">
                <a:cs typeface="Calibri"/>
              </a:rPr>
              <a:t>Slovenske</a:t>
            </a:r>
            <a:r>
              <a:rPr lang="cs-CZ" sz="1400" dirty="0">
                <a:cs typeface="Calibri"/>
              </a:rPr>
              <a:t> sklene </a:t>
            </a:r>
            <a:r>
              <a:rPr lang="cs-CZ" sz="1400" dirty="0" err="1">
                <a:cs typeface="Calibri"/>
              </a:rPr>
              <a:t>huty</a:t>
            </a:r>
            <a:r>
              <a:rPr lang="cs-CZ" sz="1400" dirty="0">
                <a:cs typeface="Calibri"/>
              </a:rPr>
              <a:t> (</a:t>
            </a:r>
            <a:r>
              <a:rPr lang="cs-CZ" sz="1400" dirty="0" err="1">
                <a:cs typeface="Calibri"/>
              </a:rPr>
              <a:t>Slovak</a:t>
            </a:r>
            <a:r>
              <a:rPr lang="cs-CZ" sz="1400" dirty="0">
                <a:cs typeface="Calibri"/>
              </a:rPr>
              <a:t> </a:t>
            </a:r>
            <a:r>
              <a:rPr lang="cs-CZ" sz="1400" dirty="0" err="1">
                <a:cs typeface="Calibri"/>
              </a:rPr>
              <a:t>glassworks</a:t>
            </a:r>
            <a:r>
              <a:rPr lang="cs-CZ" sz="1400" dirty="0">
                <a:cs typeface="Calibri"/>
              </a:rPr>
              <a:t>)  </a:t>
            </a:r>
            <a:r>
              <a:rPr lang="cs-CZ" sz="1400" dirty="0" err="1">
                <a:cs typeface="Calibri"/>
              </a:rPr>
              <a:t>established</a:t>
            </a:r>
            <a:r>
              <a:rPr lang="cs-CZ" sz="1400" dirty="0">
                <a:cs typeface="Calibri"/>
              </a:rPr>
              <a:t>  as a joint </a:t>
            </a:r>
            <a:r>
              <a:rPr lang="cs-CZ" sz="1400" dirty="0" err="1">
                <a:cs typeface="Calibri"/>
              </a:rPr>
              <a:t>stock</a:t>
            </a:r>
            <a:r>
              <a:rPr lang="cs-CZ" sz="1400" dirty="0">
                <a:cs typeface="Calibri"/>
              </a:rPr>
              <a:t> independent </a:t>
            </a:r>
            <a:r>
              <a:rPr lang="cs-CZ" sz="1400" dirty="0" err="1">
                <a:cs typeface="Calibri"/>
              </a:rPr>
              <a:t>company</a:t>
            </a:r>
          </a:p>
          <a:p>
            <a:r>
              <a:rPr lang="cs-CZ" b="1" dirty="0">
                <a:cs typeface="Calibri"/>
              </a:rPr>
              <a:t>1946</a:t>
            </a:r>
            <a:endParaRPr lang="cs-CZ" dirty="0">
              <a:cs typeface="Calibri"/>
            </a:endParaRPr>
          </a:p>
          <a:p>
            <a:r>
              <a:rPr lang="cs-CZ" sz="1400" dirty="0">
                <a:cs typeface="Calibri"/>
              </a:rPr>
              <a:t>- </a:t>
            </a:r>
            <a:r>
              <a:rPr lang="cs-CZ" sz="1400" dirty="0" err="1">
                <a:cs typeface="Calibri"/>
              </a:rPr>
              <a:t>nationalization</a:t>
            </a:r>
            <a:r>
              <a:rPr lang="cs-CZ" sz="1400" dirty="0">
                <a:cs typeface="Calibri"/>
              </a:rPr>
              <a:t> </a:t>
            </a:r>
            <a:r>
              <a:rPr lang="cs-CZ" sz="1400" dirty="0" err="1">
                <a:cs typeface="Calibri"/>
              </a:rPr>
              <a:t>of</a:t>
            </a:r>
            <a:r>
              <a:rPr lang="cs-CZ" sz="1400" dirty="0">
                <a:cs typeface="Calibri"/>
              </a:rPr>
              <a:t> </a:t>
            </a:r>
            <a:r>
              <a:rPr lang="cs-CZ" sz="1400" dirty="0" err="1">
                <a:cs typeface="Calibri"/>
              </a:rPr>
              <a:t>the</a:t>
            </a:r>
            <a:r>
              <a:rPr lang="cs-CZ" sz="1400" dirty="0">
                <a:cs typeface="Calibri"/>
              </a:rPr>
              <a:t> </a:t>
            </a:r>
            <a:r>
              <a:rPr lang="cs-CZ" sz="1400" dirty="0" err="1">
                <a:cs typeface="Calibri"/>
              </a:rPr>
              <a:t>glassworks</a:t>
            </a:r>
            <a:r>
              <a:rPr lang="cs-CZ" sz="1400" dirty="0">
                <a:cs typeface="Calibri"/>
              </a:rPr>
              <a:t> and </a:t>
            </a:r>
            <a:r>
              <a:rPr lang="cs-CZ" sz="1400" dirty="0" err="1">
                <a:cs typeface="Calibri"/>
              </a:rPr>
              <a:t>inclusion</a:t>
            </a:r>
            <a:r>
              <a:rPr lang="cs-CZ" sz="1400" dirty="0">
                <a:cs typeface="Calibri"/>
              </a:rPr>
              <a:t> as part </a:t>
            </a:r>
            <a:r>
              <a:rPr lang="cs-CZ" sz="1400" dirty="0" err="1">
                <a:cs typeface="Calibri"/>
              </a:rPr>
              <a:t>of</a:t>
            </a:r>
            <a:r>
              <a:rPr lang="cs-CZ" sz="1400" dirty="0">
                <a:cs typeface="Calibri"/>
              </a:rPr>
              <a:t> </a:t>
            </a:r>
            <a:r>
              <a:rPr lang="cs-CZ" sz="1400" dirty="0" err="1">
                <a:cs typeface="Calibri"/>
              </a:rPr>
              <a:t>the</a:t>
            </a:r>
            <a:r>
              <a:rPr lang="cs-CZ" sz="1400" dirty="0">
                <a:cs typeface="Calibri"/>
              </a:rPr>
              <a:t> </a:t>
            </a:r>
            <a:r>
              <a:rPr lang="cs-CZ" sz="1400" dirty="0" err="1">
                <a:cs typeface="Calibri"/>
              </a:rPr>
              <a:t>Slovak</a:t>
            </a:r>
            <a:r>
              <a:rPr lang="cs-CZ" sz="1400" dirty="0">
                <a:cs typeface="Calibri"/>
              </a:rPr>
              <a:t> </a:t>
            </a:r>
            <a:r>
              <a:rPr lang="cs-CZ" sz="1400" dirty="0" err="1">
                <a:cs typeface="Calibri"/>
              </a:rPr>
              <a:t>glass</a:t>
            </a:r>
            <a:r>
              <a:rPr lang="cs-CZ" sz="1400" dirty="0">
                <a:cs typeface="Calibri"/>
              </a:rPr>
              <a:t> </a:t>
            </a:r>
            <a:r>
              <a:rPr lang="cs-CZ" sz="1400" dirty="0" err="1">
                <a:cs typeface="Calibri"/>
              </a:rPr>
              <a:t>conglomerate</a:t>
            </a:r>
            <a:r>
              <a:rPr lang="cs-CZ" sz="1400" dirty="0">
                <a:cs typeface="Calibri"/>
              </a:rPr>
              <a:t> </a:t>
            </a:r>
            <a:r>
              <a:rPr lang="cs-CZ" sz="1400" dirty="0" err="1">
                <a:cs typeface="Calibri"/>
              </a:rPr>
              <a:t>under</a:t>
            </a:r>
            <a:r>
              <a:rPr lang="cs-CZ" sz="1400" dirty="0">
                <a:cs typeface="Calibri"/>
              </a:rPr>
              <a:t> the name LR CRYSTAL</a:t>
            </a:r>
          </a:p>
          <a:p>
            <a:r>
              <a:rPr lang="cs-CZ" b="1" dirty="0">
                <a:cs typeface="Calibri"/>
              </a:rPr>
              <a:t>1965</a:t>
            </a:r>
            <a:endParaRPr lang="cs-CZ" dirty="0">
              <a:cs typeface="Calibri"/>
            </a:endParaRPr>
          </a:p>
          <a:p>
            <a:r>
              <a:rPr lang="cs-CZ" sz="1400" dirty="0">
                <a:cs typeface="Calibri"/>
              </a:rPr>
              <a:t>- </a:t>
            </a:r>
            <a:r>
              <a:rPr lang="cs-CZ" sz="1400" dirty="0" err="1">
                <a:cs typeface="Calibri"/>
              </a:rPr>
              <a:t>introduction</a:t>
            </a:r>
            <a:r>
              <a:rPr lang="cs-CZ" sz="1400" dirty="0">
                <a:cs typeface="Calibri"/>
              </a:rPr>
              <a:t> </a:t>
            </a:r>
            <a:r>
              <a:rPr lang="cs-CZ" sz="1400" dirty="0" err="1">
                <a:cs typeface="Calibri"/>
              </a:rPr>
              <a:t>of</a:t>
            </a:r>
            <a:r>
              <a:rPr lang="cs-CZ" sz="1400" dirty="0">
                <a:cs typeface="Calibri"/>
              </a:rPr>
              <a:t> </a:t>
            </a:r>
            <a:r>
              <a:rPr lang="cs-CZ" sz="1400" dirty="0" err="1">
                <a:cs typeface="Calibri"/>
              </a:rPr>
              <a:t>first</a:t>
            </a:r>
            <a:r>
              <a:rPr lang="cs-CZ" sz="1400" dirty="0">
                <a:cs typeface="Calibri"/>
              </a:rPr>
              <a:t> </a:t>
            </a:r>
            <a:r>
              <a:rPr lang="cs-CZ" sz="1400" dirty="0" err="1">
                <a:cs typeface="Calibri"/>
              </a:rPr>
              <a:t>automated</a:t>
            </a:r>
            <a:r>
              <a:rPr lang="cs-CZ" sz="1400" dirty="0">
                <a:cs typeface="Calibri"/>
              </a:rPr>
              <a:t> </a:t>
            </a:r>
            <a:r>
              <a:rPr lang="cs-CZ" sz="1400" dirty="0" err="1">
                <a:cs typeface="Calibri"/>
              </a:rPr>
              <a:t>production</a:t>
            </a:r>
            <a:endParaRPr lang="cs-CZ" dirty="0" err="1"/>
          </a:p>
          <a:p>
            <a:r>
              <a:rPr lang="cs-CZ" b="1" dirty="0">
                <a:cs typeface="Calibri"/>
              </a:rPr>
              <a:t>1993</a:t>
            </a:r>
            <a:endParaRPr lang="cs-CZ" dirty="0">
              <a:cs typeface="Calibri"/>
            </a:endParaRPr>
          </a:p>
          <a:p>
            <a:r>
              <a:rPr lang="cs-CZ" sz="1400" dirty="0">
                <a:cs typeface="Calibri"/>
              </a:rPr>
              <a:t>- </a:t>
            </a:r>
            <a:r>
              <a:rPr lang="cs-CZ" sz="1400" dirty="0" err="1">
                <a:cs typeface="Calibri"/>
              </a:rPr>
              <a:t>privatisation</a:t>
            </a:r>
            <a:r>
              <a:rPr lang="cs-CZ" sz="1400" dirty="0">
                <a:cs typeface="Calibri"/>
              </a:rPr>
              <a:t> </a:t>
            </a:r>
            <a:r>
              <a:rPr lang="cs-CZ" sz="1400" dirty="0" err="1">
                <a:cs typeface="Calibri"/>
              </a:rPr>
              <a:t>of</a:t>
            </a:r>
            <a:r>
              <a:rPr lang="cs-CZ" sz="1400" dirty="0">
                <a:cs typeface="Calibri"/>
              </a:rPr>
              <a:t> </a:t>
            </a:r>
            <a:r>
              <a:rPr lang="cs-CZ" sz="1400" dirty="0" err="1">
                <a:cs typeface="Calibri"/>
              </a:rPr>
              <a:t>the</a:t>
            </a:r>
            <a:r>
              <a:rPr lang="cs-CZ" sz="1400" dirty="0">
                <a:cs typeface="Calibri"/>
              </a:rPr>
              <a:t> </a:t>
            </a:r>
            <a:r>
              <a:rPr lang="cs-CZ" sz="1400" dirty="0" err="1">
                <a:cs typeface="Calibri"/>
              </a:rPr>
              <a:t>factory</a:t>
            </a:r>
            <a:r>
              <a:rPr lang="cs-CZ" sz="1400" dirty="0">
                <a:cs typeface="Calibri"/>
              </a:rPr>
              <a:t> </a:t>
            </a:r>
            <a:r>
              <a:rPr lang="cs-CZ" sz="1400" dirty="0" err="1">
                <a:cs typeface="Calibri"/>
              </a:rPr>
              <a:t>following</a:t>
            </a:r>
            <a:r>
              <a:rPr lang="cs-CZ" sz="1400" dirty="0">
                <a:cs typeface="Calibri"/>
              </a:rPr>
              <a:t> </a:t>
            </a:r>
            <a:r>
              <a:rPr lang="cs-CZ" sz="1400" dirty="0" err="1">
                <a:cs typeface="Calibri"/>
              </a:rPr>
              <a:t>the</a:t>
            </a:r>
            <a:r>
              <a:rPr lang="cs-CZ" sz="1400" dirty="0">
                <a:cs typeface="Calibri"/>
              </a:rPr>
              <a:t> </a:t>
            </a:r>
            <a:r>
              <a:rPr lang="cs-CZ" sz="1400" dirty="0" err="1">
                <a:cs typeface="Calibri"/>
              </a:rPr>
              <a:t>changes</a:t>
            </a:r>
            <a:r>
              <a:rPr lang="cs-CZ" sz="1400" dirty="0">
                <a:cs typeface="Calibri"/>
              </a:rPr>
              <a:t> </a:t>
            </a:r>
            <a:r>
              <a:rPr lang="cs-CZ" sz="1400" dirty="0" err="1">
                <a:cs typeface="Calibri"/>
              </a:rPr>
              <a:t>after</a:t>
            </a:r>
            <a:r>
              <a:rPr lang="cs-CZ" sz="1400" dirty="0">
                <a:cs typeface="Calibri"/>
              </a:rPr>
              <a:t> </a:t>
            </a:r>
            <a:r>
              <a:rPr lang="cs-CZ" sz="1400" dirty="0" err="1">
                <a:cs typeface="Calibri"/>
              </a:rPr>
              <a:t>the</a:t>
            </a:r>
            <a:r>
              <a:rPr lang="cs-CZ" sz="1400" dirty="0">
                <a:cs typeface="Calibri"/>
              </a:rPr>
              <a:t> Velvet </a:t>
            </a:r>
            <a:r>
              <a:rPr lang="cs-CZ" sz="1400" dirty="0" err="1">
                <a:cs typeface="Calibri"/>
              </a:rPr>
              <a:t>revolution</a:t>
            </a:r>
            <a:r>
              <a:rPr lang="cs-CZ" sz="1400" dirty="0">
                <a:cs typeface="Calibri"/>
              </a:rPr>
              <a:t>             </a:t>
            </a:r>
          </a:p>
        </p:txBody>
      </p:sp>
      <p:sp>
        <p:nvSpPr>
          <p:cNvPr id="3" name="Zástupný text 2">
            <a:extLst>
              <a:ext uri="{FF2B5EF4-FFF2-40B4-BE49-F238E27FC236}">
                <a16:creationId xmlns:a16="http://schemas.microsoft.com/office/drawing/2014/main" xmlns="" id="{E3F900D3-F7DC-40A1-869A-4F8EFF72EAA4}"/>
              </a:ext>
            </a:extLst>
          </p:cNvPr>
          <p:cNvSpPr>
            <a:spLocks noGrp="1"/>
          </p:cNvSpPr>
          <p:nvPr>
            <p:ph type="body" sz="quarter" idx="11"/>
          </p:nvPr>
        </p:nvSpPr>
        <p:spPr/>
        <p:txBody>
          <a:bodyPr anchor="t"/>
          <a:lstStyle/>
          <a:p>
            <a:r>
              <a:rPr lang="cs-CZ" sz="2600">
                <a:cs typeface="Calibri"/>
              </a:rPr>
              <a:t>COMPANY DEVELOPMENT – MILESTONES OF THE FACTORY</a:t>
            </a:r>
          </a:p>
        </p:txBody>
      </p:sp>
    </p:spTree>
    <p:extLst>
      <p:ext uri="{BB962C8B-B14F-4D97-AF65-F5344CB8AC3E}">
        <p14:creationId xmlns:p14="http://schemas.microsoft.com/office/powerpoint/2010/main" val="295178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F2F93FC7-4967-4D65-A3F7-A6C33DCA4FC5}"/>
              </a:ext>
            </a:extLst>
          </p:cNvPr>
          <p:cNvSpPr>
            <a:spLocks noGrp="1"/>
          </p:cNvSpPr>
          <p:nvPr>
            <p:ph sz="quarter" idx="10"/>
          </p:nvPr>
        </p:nvSpPr>
        <p:spPr>
          <a:xfrm>
            <a:off x="813000" y="2071678"/>
            <a:ext cx="5994000" cy="4389011"/>
          </a:xfrm>
        </p:spPr>
        <p:txBody>
          <a:bodyPr anchor="t"/>
          <a:lstStyle/>
          <a:p>
            <a:r>
              <a:rPr lang="cs-CZ" b="1" dirty="0">
                <a:cs typeface="Calibri"/>
              </a:rPr>
              <a:t>2001</a:t>
            </a:r>
            <a:endParaRPr lang="cs-CZ" dirty="0">
              <a:cs typeface="Calibri"/>
            </a:endParaRPr>
          </a:p>
          <a:p>
            <a:r>
              <a:rPr lang="cs-CZ" sz="1400" dirty="0">
                <a:cs typeface="Calibri"/>
              </a:rPr>
              <a:t>- </a:t>
            </a:r>
            <a:r>
              <a:rPr lang="cs-CZ" sz="1400" dirty="0" err="1">
                <a:cs typeface="Calibri"/>
              </a:rPr>
              <a:t>change</a:t>
            </a:r>
            <a:r>
              <a:rPr lang="cs-CZ" sz="1400" dirty="0">
                <a:cs typeface="Calibri"/>
              </a:rPr>
              <a:t> </a:t>
            </a:r>
            <a:r>
              <a:rPr lang="cs-CZ" sz="1400" dirty="0" err="1">
                <a:cs typeface="Calibri"/>
              </a:rPr>
              <a:t>of</a:t>
            </a:r>
            <a:r>
              <a:rPr lang="cs-CZ" sz="1400" dirty="0">
                <a:cs typeface="Calibri"/>
              </a:rPr>
              <a:t> </a:t>
            </a:r>
            <a:r>
              <a:rPr lang="cs-CZ" sz="1400" dirty="0" err="1">
                <a:cs typeface="Calibri"/>
              </a:rPr>
              <a:t>the</a:t>
            </a:r>
            <a:r>
              <a:rPr lang="cs-CZ" sz="1400" dirty="0">
                <a:cs typeface="Calibri"/>
              </a:rPr>
              <a:t> </a:t>
            </a:r>
            <a:r>
              <a:rPr lang="cs-CZ" sz="1400" dirty="0" err="1">
                <a:cs typeface="Calibri"/>
              </a:rPr>
              <a:t>brand</a:t>
            </a:r>
            <a:r>
              <a:rPr lang="cs-CZ" sz="1400" dirty="0">
                <a:cs typeface="Calibri"/>
              </a:rPr>
              <a:t> </a:t>
            </a:r>
            <a:r>
              <a:rPr lang="cs-CZ" sz="1400" dirty="0" err="1">
                <a:cs typeface="Calibri"/>
              </a:rPr>
              <a:t>name</a:t>
            </a:r>
            <a:r>
              <a:rPr lang="cs-CZ" sz="1400" dirty="0">
                <a:cs typeface="Calibri"/>
              </a:rPr>
              <a:t> to RONA</a:t>
            </a:r>
            <a:endParaRPr lang="en-US" sz="1400" dirty="0">
              <a:cs typeface="Calibri"/>
            </a:endParaRPr>
          </a:p>
          <a:p>
            <a:r>
              <a:rPr lang="cs-CZ" sz="1400" dirty="0">
                <a:cs typeface="Calibri"/>
              </a:rPr>
              <a:t>- </a:t>
            </a:r>
            <a:r>
              <a:rPr lang="cs-CZ" sz="1400" dirty="0" err="1">
                <a:cs typeface="Calibri"/>
              </a:rPr>
              <a:t>installation</a:t>
            </a:r>
            <a:r>
              <a:rPr lang="cs-CZ" sz="1400" dirty="0">
                <a:cs typeface="Calibri"/>
              </a:rPr>
              <a:t> </a:t>
            </a:r>
            <a:r>
              <a:rPr lang="cs-CZ" sz="1400" dirty="0" err="1">
                <a:cs typeface="Calibri"/>
              </a:rPr>
              <a:t>of</a:t>
            </a:r>
            <a:r>
              <a:rPr lang="cs-CZ" sz="1400" dirty="0">
                <a:cs typeface="Calibri"/>
              </a:rPr>
              <a:t> </a:t>
            </a:r>
            <a:r>
              <a:rPr lang="cs-CZ" sz="1400" dirty="0" err="1">
                <a:cs typeface="Calibri"/>
              </a:rPr>
              <a:t>advanced</a:t>
            </a:r>
            <a:r>
              <a:rPr lang="cs-CZ" sz="1400" dirty="0">
                <a:cs typeface="Calibri"/>
              </a:rPr>
              <a:t> technology </a:t>
            </a:r>
            <a:r>
              <a:rPr lang="cs-CZ" sz="1400" dirty="0" err="1">
                <a:cs typeface="Calibri"/>
              </a:rPr>
              <a:t>for</a:t>
            </a:r>
            <a:r>
              <a:rPr lang="cs-CZ" sz="1400" dirty="0">
                <a:cs typeface="Calibri"/>
              </a:rPr>
              <a:t> </a:t>
            </a:r>
            <a:r>
              <a:rPr lang="cs-CZ" sz="1400" dirty="0" err="1">
                <a:cs typeface="Calibri"/>
              </a:rPr>
              <a:t>automated</a:t>
            </a:r>
            <a:r>
              <a:rPr lang="cs-CZ" sz="1400" dirty="0">
                <a:cs typeface="Calibri"/>
              </a:rPr>
              <a:t> </a:t>
            </a:r>
            <a:r>
              <a:rPr lang="cs-CZ" sz="1400" dirty="0" err="1">
                <a:cs typeface="Calibri"/>
              </a:rPr>
              <a:t>production</a:t>
            </a:r>
            <a:r>
              <a:rPr lang="cs-CZ" sz="1400" dirty="0">
                <a:cs typeface="Calibri"/>
              </a:rPr>
              <a:t> </a:t>
            </a:r>
            <a:r>
              <a:rPr lang="cs-CZ" sz="1400" dirty="0" err="1">
                <a:cs typeface="Calibri"/>
              </a:rPr>
              <a:t>of</a:t>
            </a:r>
            <a:r>
              <a:rPr lang="cs-CZ" sz="1400" dirty="0">
                <a:cs typeface="Calibri"/>
              </a:rPr>
              <a:t> </a:t>
            </a:r>
            <a:r>
              <a:rPr lang="cs-CZ" sz="1400" dirty="0" err="1">
                <a:cs typeface="Calibri"/>
              </a:rPr>
              <a:t>pulled</a:t>
            </a:r>
            <a:r>
              <a:rPr lang="cs-CZ" sz="1400" dirty="0">
                <a:cs typeface="Calibri"/>
              </a:rPr>
              <a:t> </a:t>
            </a:r>
            <a:r>
              <a:rPr lang="cs-CZ" sz="1400" dirty="0" err="1">
                <a:cs typeface="Calibri"/>
              </a:rPr>
              <a:t>stemware</a:t>
            </a:r>
          </a:p>
          <a:p>
            <a:r>
              <a:rPr lang="cs-CZ" b="1" dirty="0">
                <a:cs typeface="Calibri"/>
              </a:rPr>
              <a:t>2012</a:t>
            </a:r>
            <a:endParaRPr lang="cs-CZ" dirty="0"/>
          </a:p>
          <a:p>
            <a:r>
              <a:rPr lang="cs-CZ" sz="1400" dirty="0">
                <a:cs typeface="Calibri"/>
              </a:rPr>
              <a:t>- RONA </a:t>
            </a:r>
            <a:r>
              <a:rPr lang="cs-CZ" sz="1400" dirty="0" err="1">
                <a:cs typeface="Calibri"/>
              </a:rPr>
              <a:t>celebrates</a:t>
            </a:r>
            <a:r>
              <a:rPr lang="cs-CZ" sz="1400" dirty="0">
                <a:cs typeface="Calibri"/>
              </a:rPr>
              <a:t> </a:t>
            </a:r>
            <a:r>
              <a:rPr lang="cs-CZ" sz="1400" dirty="0" err="1">
                <a:cs typeface="Calibri"/>
              </a:rPr>
              <a:t>its</a:t>
            </a:r>
            <a:r>
              <a:rPr lang="cs-CZ" sz="1400" dirty="0">
                <a:cs typeface="Calibri"/>
              </a:rPr>
              <a:t> 120th </a:t>
            </a:r>
            <a:r>
              <a:rPr lang="cs-CZ" sz="1400" dirty="0" err="1">
                <a:cs typeface="Calibri"/>
              </a:rPr>
              <a:t>anniversary</a:t>
            </a:r>
          </a:p>
          <a:p>
            <a:r>
              <a:rPr lang="cs-CZ" b="1" dirty="0">
                <a:cs typeface="Calibri"/>
              </a:rPr>
              <a:t>2017</a:t>
            </a:r>
            <a:endParaRPr lang="en-US" dirty="0">
              <a:cs typeface="Calibri"/>
            </a:endParaRPr>
          </a:p>
          <a:p>
            <a:r>
              <a:rPr lang="cs-CZ" sz="1400" dirty="0">
                <a:cs typeface="Calibri"/>
              </a:rPr>
              <a:t>- RONA </a:t>
            </a:r>
            <a:r>
              <a:rPr lang="cs-CZ" sz="1400" dirty="0" err="1">
                <a:cs typeface="Calibri"/>
              </a:rPr>
              <a:t>celebrates</a:t>
            </a:r>
            <a:r>
              <a:rPr lang="cs-CZ" sz="1400" dirty="0">
                <a:cs typeface="Calibri"/>
              </a:rPr>
              <a:t> </a:t>
            </a:r>
            <a:r>
              <a:rPr lang="cs-CZ" sz="1400" dirty="0" err="1">
                <a:cs typeface="Calibri"/>
              </a:rPr>
              <a:t>its</a:t>
            </a:r>
            <a:r>
              <a:rPr lang="cs-CZ" sz="1400" dirty="0">
                <a:cs typeface="Calibri"/>
              </a:rPr>
              <a:t> 125th </a:t>
            </a:r>
            <a:r>
              <a:rPr lang="cs-CZ" sz="1400" dirty="0" err="1">
                <a:cs typeface="Calibri"/>
              </a:rPr>
              <a:t>anniversary</a:t>
            </a:r>
          </a:p>
          <a:p>
            <a:r>
              <a:rPr lang="cs-CZ" b="1" dirty="0">
                <a:cs typeface="Calibri"/>
              </a:rPr>
              <a:t>2018</a:t>
            </a:r>
            <a:endParaRPr lang="en-US" dirty="0">
              <a:cs typeface="Calibri"/>
            </a:endParaRPr>
          </a:p>
          <a:p>
            <a:r>
              <a:rPr lang="cs-CZ" sz="1400" dirty="0">
                <a:cs typeface="Calibri"/>
              </a:rPr>
              <a:t>- </a:t>
            </a:r>
            <a:r>
              <a:rPr lang="cs-CZ" sz="1400" dirty="0" err="1">
                <a:cs typeface="Calibri"/>
              </a:rPr>
              <a:t>introduction</a:t>
            </a:r>
            <a:r>
              <a:rPr lang="cs-CZ" sz="1400" dirty="0">
                <a:cs typeface="Calibri"/>
              </a:rPr>
              <a:t> </a:t>
            </a:r>
            <a:r>
              <a:rPr lang="cs-CZ" sz="1400" dirty="0" err="1">
                <a:cs typeface="Calibri"/>
              </a:rPr>
              <a:t>of</a:t>
            </a:r>
            <a:r>
              <a:rPr lang="cs-CZ" sz="1400" dirty="0">
                <a:cs typeface="Calibri"/>
              </a:rPr>
              <a:t> </a:t>
            </a:r>
            <a:r>
              <a:rPr lang="cs-CZ" sz="1400" dirty="0" err="1">
                <a:cs typeface="Calibri"/>
              </a:rPr>
              <a:t>ultrathin</a:t>
            </a:r>
            <a:r>
              <a:rPr lang="cs-CZ" sz="1400" dirty="0">
                <a:cs typeface="Calibri"/>
              </a:rPr>
              <a:t> </a:t>
            </a:r>
            <a:r>
              <a:rPr lang="cs-CZ" sz="1400" dirty="0" err="1">
                <a:cs typeface="Calibri"/>
              </a:rPr>
              <a:t>machine</a:t>
            </a:r>
            <a:r>
              <a:rPr lang="cs-CZ" sz="1400" dirty="0">
                <a:cs typeface="Calibri"/>
              </a:rPr>
              <a:t> made technology </a:t>
            </a:r>
            <a:r>
              <a:rPr lang="cs-CZ" sz="1400" dirty="0" err="1">
                <a:cs typeface="Calibri"/>
              </a:rPr>
              <a:t>with</a:t>
            </a:r>
            <a:r>
              <a:rPr lang="cs-CZ" sz="1400" dirty="0">
                <a:cs typeface="Calibri"/>
              </a:rPr>
              <a:t> </a:t>
            </a:r>
            <a:r>
              <a:rPr lang="cs-CZ" sz="1400" dirty="0" err="1">
                <a:cs typeface="Calibri"/>
              </a:rPr>
              <a:t>qualities</a:t>
            </a:r>
            <a:r>
              <a:rPr lang="cs-CZ" sz="1400" dirty="0">
                <a:cs typeface="Calibri"/>
              </a:rPr>
              <a:t> </a:t>
            </a:r>
            <a:r>
              <a:rPr lang="cs-CZ" sz="1400" dirty="0" err="1">
                <a:cs typeface="Calibri"/>
              </a:rPr>
              <a:t>of</a:t>
            </a:r>
            <a:r>
              <a:rPr lang="cs-CZ" sz="1400" dirty="0">
                <a:cs typeface="Calibri"/>
              </a:rPr>
              <a:t> </a:t>
            </a:r>
            <a:r>
              <a:rPr lang="cs-CZ" sz="1400" dirty="0" err="1">
                <a:cs typeface="Calibri"/>
              </a:rPr>
              <a:t>handmade</a:t>
            </a:r>
            <a:r>
              <a:rPr lang="cs-CZ" sz="1400" dirty="0">
                <a:cs typeface="Calibri"/>
              </a:rPr>
              <a:t> </a:t>
            </a:r>
            <a:r>
              <a:rPr lang="cs-CZ" sz="1400" dirty="0" err="1">
                <a:cs typeface="Calibri"/>
              </a:rPr>
              <a:t>production</a:t>
            </a:r>
            <a:endParaRPr lang="cs-CZ" dirty="0" err="1"/>
          </a:p>
        </p:txBody>
      </p:sp>
      <p:sp>
        <p:nvSpPr>
          <p:cNvPr id="3" name="Zástupný text 2">
            <a:extLst>
              <a:ext uri="{FF2B5EF4-FFF2-40B4-BE49-F238E27FC236}">
                <a16:creationId xmlns:a16="http://schemas.microsoft.com/office/drawing/2014/main" xmlns="" id="{E3F900D3-F7DC-40A1-869A-4F8EFF72EAA4}"/>
              </a:ext>
            </a:extLst>
          </p:cNvPr>
          <p:cNvSpPr>
            <a:spLocks noGrp="1"/>
          </p:cNvSpPr>
          <p:nvPr>
            <p:ph type="body" sz="quarter" idx="11"/>
          </p:nvPr>
        </p:nvSpPr>
        <p:spPr/>
        <p:txBody>
          <a:bodyPr anchor="t"/>
          <a:lstStyle/>
          <a:p>
            <a:r>
              <a:rPr lang="cs-CZ" sz="2600">
                <a:cs typeface="Calibri"/>
              </a:rPr>
              <a:t>COMPANY DEVELOPMENT – MILESTONES OF THE FACTORY</a:t>
            </a:r>
          </a:p>
        </p:txBody>
      </p:sp>
      <p:pic>
        <p:nvPicPr>
          <p:cNvPr id="5" name="Obrázek 5">
            <a:extLst>
              <a:ext uri="{FF2B5EF4-FFF2-40B4-BE49-F238E27FC236}">
                <a16:creationId xmlns:a16="http://schemas.microsoft.com/office/drawing/2014/main" xmlns="" id="{AC56EEB4-2B2D-4B54-8AB6-BCAB8B1907FF}"/>
              </a:ext>
            </a:extLst>
          </p:cNvPr>
          <p:cNvPicPr>
            <a:picLocks noChangeAspect="1"/>
          </p:cNvPicPr>
          <p:nvPr/>
        </p:nvPicPr>
        <p:blipFill>
          <a:blip r:embed="rId2"/>
          <a:stretch>
            <a:fillRect/>
          </a:stretch>
        </p:blipFill>
        <p:spPr>
          <a:xfrm>
            <a:off x="6420855" y="1777042"/>
            <a:ext cx="2934831" cy="5080958"/>
          </a:xfrm>
          <a:prstGeom prst="rect">
            <a:avLst/>
          </a:prstGeom>
        </p:spPr>
      </p:pic>
    </p:spTree>
    <p:extLst>
      <p:ext uri="{BB962C8B-B14F-4D97-AF65-F5344CB8AC3E}">
        <p14:creationId xmlns:p14="http://schemas.microsoft.com/office/powerpoint/2010/main" val="4143423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4" descr="Obsah obrázku láhev, interiér, nápoje&#10;&#10;Popis vygenerovaný s velmi vysokou mírou spolehlivosti">
            <a:extLst>
              <a:ext uri="{FF2B5EF4-FFF2-40B4-BE49-F238E27FC236}">
                <a16:creationId xmlns:a16="http://schemas.microsoft.com/office/drawing/2014/main" xmlns="" id="{72C07EA2-D061-4829-8652-4068845920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43650" y="1830885"/>
            <a:ext cx="3514725" cy="5022704"/>
          </a:xfrm>
          <a:prstGeom prst="rect">
            <a:avLst/>
          </a:prstGeom>
        </p:spPr>
      </p:pic>
      <p:sp>
        <p:nvSpPr>
          <p:cNvPr id="2" name="Zástupný obsah 1">
            <a:extLst>
              <a:ext uri="{FF2B5EF4-FFF2-40B4-BE49-F238E27FC236}">
                <a16:creationId xmlns:a16="http://schemas.microsoft.com/office/drawing/2014/main" xmlns="" id="{43959F42-4C7B-485E-976F-3E364DD73E21}"/>
              </a:ext>
            </a:extLst>
          </p:cNvPr>
          <p:cNvSpPr>
            <a:spLocks noGrp="1"/>
          </p:cNvSpPr>
          <p:nvPr>
            <p:ph sz="quarter" idx="10"/>
          </p:nvPr>
        </p:nvSpPr>
        <p:spPr>
          <a:xfrm>
            <a:off x="813000" y="2071678"/>
            <a:ext cx="5803500" cy="4320000"/>
          </a:xfrm>
        </p:spPr>
        <p:txBody>
          <a:bodyPr anchor="t"/>
          <a:lstStyle/>
          <a:p>
            <a:r>
              <a:rPr lang="cs-CZ" b="1" dirty="0">
                <a:cs typeface="Calibri"/>
              </a:rPr>
              <a:t>GLASS BLOWING MACHINES PRODUCING:</a:t>
            </a:r>
            <a:endParaRPr lang="cs-CZ" dirty="0"/>
          </a:p>
          <a:p>
            <a:pPr marL="285750" indent="-285750">
              <a:buChar char="•"/>
            </a:pPr>
            <a:r>
              <a:rPr lang="cs-CZ" dirty="0" err="1">
                <a:cs typeface="Calibri"/>
              </a:rPr>
              <a:t>stemware</a:t>
            </a:r>
            <a:r>
              <a:rPr lang="cs-CZ" dirty="0">
                <a:cs typeface="Calibri"/>
              </a:rPr>
              <a:t> </a:t>
            </a:r>
            <a:r>
              <a:rPr lang="cs-CZ" dirty="0" err="1">
                <a:cs typeface="Calibri"/>
              </a:rPr>
              <a:t>with</a:t>
            </a:r>
            <a:r>
              <a:rPr lang="cs-CZ" dirty="0">
                <a:cs typeface="Calibri"/>
              </a:rPr>
              <a:t> </a:t>
            </a:r>
            <a:r>
              <a:rPr lang="cs-CZ" dirty="0" err="1">
                <a:cs typeface="Calibri"/>
              </a:rPr>
              <a:t>pulled</a:t>
            </a:r>
            <a:r>
              <a:rPr lang="cs-CZ" dirty="0">
                <a:cs typeface="Calibri"/>
              </a:rPr>
              <a:t> </a:t>
            </a:r>
            <a:r>
              <a:rPr lang="cs-CZ" dirty="0" err="1">
                <a:cs typeface="Calibri"/>
              </a:rPr>
              <a:t>stems</a:t>
            </a:r>
            <a:endParaRPr lang="cs-CZ" dirty="0">
              <a:cs typeface="Calibri"/>
            </a:endParaRPr>
          </a:p>
          <a:p>
            <a:pPr marL="285750" indent="-285750">
              <a:buChar char="•"/>
            </a:pPr>
            <a:r>
              <a:rPr lang="cs-CZ" dirty="0" err="1">
                <a:cs typeface="Calibri"/>
              </a:rPr>
              <a:t>ultrathin</a:t>
            </a:r>
            <a:r>
              <a:rPr lang="cs-CZ" dirty="0">
                <a:cs typeface="Calibri"/>
              </a:rPr>
              <a:t> </a:t>
            </a:r>
            <a:r>
              <a:rPr lang="cs-CZ" dirty="0" err="1">
                <a:cs typeface="Calibri"/>
              </a:rPr>
              <a:t>machine</a:t>
            </a:r>
            <a:r>
              <a:rPr lang="cs-CZ" dirty="0">
                <a:cs typeface="Calibri"/>
              </a:rPr>
              <a:t> made </a:t>
            </a:r>
            <a:r>
              <a:rPr lang="cs-CZ" dirty="0" err="1">
                <a:cs typeface="Calibri"/>
              </a:rPr>
              <a:t>stemware</a:t>
            </a:r>
            <a:endParaRPr lang="cs-CZ" dirty="0">
              <a:cs typeface="Calibri"/>
            </a:endParaRPr>
          </a:p>
          <a:p>
            <a:pPr marL="285750" indent="-285750">
              <a:buChar char="•"/>
            </a:pPr>
            <a:r>
              <a:rPr lang="cs-CZ" dirty="0" err="1">
                <a:cs typeface="Calibri"/>
              </a:rPr>
              <a:t>stemware</a:t>
            </a:r>
            <a:r>
              <a:rPr lang="cs-CZ" dirty="0">
                <a:cs typeface="Calibri"/>
              </a:rPr>
              <a:t> </a:t>
            </a:r>
            <a:r>
              <a:rPr lang="cs-CZ" dirty="0" err="1">
                <a:cs typeface="Calibri"/>
              </a:rPr>
              <a:t>with</a:t>
            </a:r>
            <a:r>
              <a:rPr lang="cs-CZ" dirty="0">
                <a:cs typeface="Calibri"/>
              </a:rPr>
              <a:t> </a:t>
            </a:r>
            <a:r>
              <a:rPr lang="cs-CZ" dirty="0" err="1">
                <a:cs typeface="Calibri"/>
              </a:rPr>
              <a:t>attached</a:t>
            </a:r>
            <a:r>
              <a:rPr lang="cs-CZ" dirty="0">
                <a:cs typeface="Calibri"/>
              </a:rPr>
              <a:t> </a:t>
            </a:r>
            <a:r>
              <a:rPr lang="cs-CZ" dirty="0" err="1">
                <a:cs typeface="Calibri"/>
              </a:rPr>
              <a:t>stems</a:t>
            </a:r>
            <a:endParaRPr lang="cs-CZ" b="1" dirty="0">
              <a:cs typeface="Calibri"/>
            </a:endParaRPr>
          </a:p>
          <a:p>
            <a:pPr marL="285750" indent="-285750">
              <a:buChar char="•"/>
            </a:pPr>
            <a:r>
              <a:rPr lang="cs-CZ" dirty="0" err="1">
                <a:cs typeface="Calibri"/>
              </a:rPr>
              <a:t>large</a:t>
            </a:r>
            <a:r>
              <a:rPr lang="cs-CZ" dirty="0">
                <a:cs typeface="Calibri"/>
              </a:rPr>
              <a:t> </a:t>
            </a:r>
            <a:r>
              <a:rPr lang="cs-CZ" dirty="0" err="1">
                <a:cs typeface="Calibri"/>
              </a:rPr>
              <a:t>accessory</a:t>
            </a:r>
            <a:r>
              <a:rPr lang="cs-CZ" dirty="0">
                <a:cs typeface="Calibri"/>
              </a:rPr>
              <a:t> </a:t>
            </a:r>
            <a:r>
              <a:rPr lang="cs-CZ" dirty="0" err="1">
                <a:cs typeface="Calibri"/>
              </a:rPr>
              <a:t>pieces</a:t>
            </a:r>
            <a:r>
              <a:rPr lang="cs-CZ" dirty="0">
                <a:cs typeface="Calibri"/>
              </a:rPr>
              <a:t> such as </a:t>
            </a:r>
            <a:r>
              <a:rPr lang="cs-CZ" dirty="0" err="1">
                <a:cs typeface="Calibri"/>
              </a:rPr>
              <a:t>vases</a:t>
            </a:r>
            <a:r>
              <a:rPr lang="cs-CZ" dirty="0">
                <a:cs typeface="Calibri"/>
              </a:rPr>
              <a:t>, </a:t>
            </a:r>
            <a:r>
              <a:rPr lang="cs-CZ" dirty="0" err="1">
                <a:cs typeface="Calibri"/>
              </a:rPr>
              <a:t>bowls</a:t>
            </a:r>
            <a:r>
              <a:rPr lang="cs-CZ" dirty="0">
                <a:cs typeface="Calibri"/>
              </a:rPr>
              <a:t> and </a:t>
            </a:r>
            <a:r>
              <a:rPr lang="cs-CZ" dirty="0" err="1">
                <a:cs typeface="Calibri"/>
              </a:rPr>
              <a:t>carafes</a:t>
            </a:r>
            <a:endParaRPr lang="cs-CZ" dirty="0">
              <a:cs typeface="Calibri"/>
            </a:endParaRPr>
          </a:p>
          <a:p>
            <a:pPr marL="285750" indent="-285750">
              <a:buChar char="•"/>
            </a:pPr>
            <a:r>
              <a:rPr lang="en-US" dirty="0"/>
              <a:t>tumblers, drinkware</a:t>
            </a:r>
            <a:br>
              <a:rPr lang="en-US" dirty="0"/>
            </a:br>
            <a:endParaRPr lang="en-US" dirty="0">
              <a:cs typeface="Calibri"/>
            </a:endParaRPr>
          </a:p>
          <a:p>
            <a:r>
              <a:rPr lang="cs-CZ" b="1" dirty="0">
                <a:cs typeface="Calibri"/>
              </a:rPr>
              <a:t>HAND MADE:</a:t>
            </a:r>
            <a:endParaRPr lang="cs-CZ" dirty="0"/>
          </a:p>
          <a:p>
            <a:pPr marL="285750" indent="-285750">
              <a:buChar char="•"/>
            </a:pPr>
            <a:r>
              <a:rPr lang="cs-CZ" dirty="0" err="1">
                <a:cs typeface="Calibri"/>
              </a:rPr>
              <a:t>handmade</a:t>
            </a:r>
            <a:r>
              <a:rPr lang="cs-CZ" dirty="0">
                <a:cs typeface="Calibri"/>
              </a:rPr>
              <a:t> workshop </a:t>
            </a:r>
            <a:r>
              <a:rPr lang="cs-CZ" dirty="0" err="1" smtClean="0">
                <a:cs typeface="Calibri"/>
              </a:rPr>
              <a:t>producing</a:t>
            </a:r>
            <a:r>
              <a:rPr lang="cs-CZ" dirty="0" smtClean="0">
                <a:cs typeface="Calibri"/>
              </a:rPr>
              <a:t> </a:t>
            </a:r>
            <a:r>
              <a:rPr lang="cs-CZ" dirty="0" err="1">
                <a:cs typeface="Calibri"/>
              </a:rPr>
              <a:t>stemware</a:t>
            </a:r>
            <a:r>
              <a:rPr lang="cs-CZ" dirty="0">
                <a:cs typeface="Calibri"/>
              </a:rPr>
              <a:t>, </a:t>
            </a:r>
            <a:r>
              <a:rPr lang="cs-CZ" dirty="0" err="1">
                <a:cs typeface="Calibri"/>
              </a:rPr>
              <a:t>tumblers</a:t>
            </a:r>
            <a:r>
              <a:rPr lang="cs-CZ" dirty="0">
                <a:cs typeface="Calibri"/>
              </a:rPr>
              <a:t> and </a:t>
            </a:r>
            <a:r>
              <a:rPr lang="cs-CZ" dirty="0" err="1">
                <a:cs typeface="Calibri"/>
              </a:rPr>
              <a:t>accessories</a:t>
            </a:r>
            <a:endParaRPr lang="cs-CZ" dirty="0">
              <a:cs typeface="Calibri"/>
            </a:endParaRPr>
          </a:p>
          <a:p>
            <a:pPr marL="285750" indent="-285750">
              <a:buChar char="•"/>
            </a:pPr>
            <a:endParaRPr lang="cs-CZ" dirty="0">
              <a:cs typeface="Calibri"/>
            </a:endParaRPr>
          </a:p>
          <a:p>
            <a:r>
              <a:rPr lang="cs-CZ" dirty="0" err="1">
                <a:cs typeface="Calibri"/>
              </a:rPr>
              <a:t>The</a:t>
            </a:r>
            <a:r>
              <a:rPr lang="cs-CZ" dirty="0">
                <a:cs typeface="Calibri"/>
              </a:rPr>
              <a:t> </a:t>
            </a:r>
            <a:r>
              <a:rPr lang="cs-CZ" dirty="0" err="1">
                <a:cs typeface="Calibri"/>
              </a:rPr>
              <a:t>same</a:t>
            </a:r>
            <a:r>
              <a:rPr lang="cs-CZ" dirty="0">
                <a:cs typeface="Calibri"/>
              </a:rPr>
              <a:t> </a:t>
            </a:r>
            <a:r>
              <a:rPr lang="cs-CZ" dirty="0" err="1">
                <a:cs typeface="Calibri"/>
              </a:rPr>
              <a:t>cristalline</a:t>
            </a:r>
            <a:r>
              <a:rPr lang="cs-CZ" dirty="0">
                <a:cs typeface="Calibri"/>
              </a:rPr>
              <a:t> </a:t>
            </a:r>
            <a:r>
              <a:rPr lang="cs-CZ" dirty="0" err="1">
                <a:cs typeface="Calibri"/>
              </a:rPr>
              <a:t>glass</a:t>
            </a:r>
            <a:r>
              <a:rPr lang="cs-CZ" dirty="0">
                <a:cs typeface="Calibri"/>
              </a:rPr>
              <a:t> </a:t>
            </a:r>
            <a:r>
              <a:rPr lang="cs-CZ" dirty="0" err="1">
                <a:cs typeface="Calibri"/>
              </a:rPr>
              <a:t>compostions</a:t>
            </a:r>
            <a:r>
              <a:rPr lang="cs-CZ" dirty="0">
                <a:cs typeface="Calibri"/>
              </a:rPr>
              <a:t> </a:t>
            </a:r>
            <a:r>
              <a:rPr lang="cs-CZ" dirty="0" err="1">
                <a:cs typeface="Calibri"/>
              </a:rPr>
              <a:t>is</a:t>
            </a:r>
            <a:r>
              <a:rPr lang="cs-CZ" dirty="0">
                <a:cs typeface="Calibri"/>
              </a:rPr>
              <a:t> </a:t>
            </a:r>
            <a:r>
              <a:rPr lang="cs-CZ" dirty="0" err="1">
                <a:cs typeface="Calibri"/>
              </a:rPr>
              <a:t>used</a:t>
            </a:r>
            <a:r>
              <a:rPr lang="cs-CZ" dirty="0">
                <a:cs typeface="Calibri"/>
              </a:rPr>
              <a:t> </a:t>
            </a:r>
            <a:r>
              <a:rPr lang="cs-CZ" dirty="0" err="1">
                <a:cs typeface="Calibri"/>
              </a:rPr>
              <a:t>for</a:t>
            </a:r>
            <a:r>
              <a:rPr lang="cs-CZ" dirty="0">
                <a:cs typeface="Calibri"/>
              </a:rPr>
              <a:t> </a:t>
            </a:r>
            <a:r>
              <a:rPr lang="cs-CZ" dirty="0" err="1">
                <a:cs typeface="Calibri"/>
              </a:rPr>
              <a:t>both</a:t>
            </a:r>
            <a:r>
              <a:rPr lang="cs-CZ" dirty="0">
                <a:cs typeface="Calibri"/>
              </a:rPr>
              <a:t> </a:t>
            </a:r>
            <a:r>
              <a:rPr lang="cs-CZ" dirty="0" err="1">
                <a:cs typeface="Calibri"/>
              </a:rPr>
              <a:t>machine</a:t>
            </a:r>
            <a:r>
              <a:rPr lang="cs-CZ" dirty="0">
                <a:cs typeface="Calibri"/>
              </a:rPr>
              <a:t> made and </a:t>
            </a:r>
            <a:r>
              <a:rPr lang="cs-CZ" dirty="0" err="1">
                <a:cs typeface="Calibri"/>
              </a:rPr>
              <a:t>handmade</a:t>
            </a:r>
            <a:r>
              <a:rPr lang="cs-CZ" dirty="0">
                <a:cs typeface="Calibri"/>
              </a:rPr>
              <a:t> </a:t>
            </a:r>
            <a:r>
              <a:rPr lang="cs-CZ" dirty="0" err="1">
                <a:cs typeface="Calibri"/>
              </a:rPr>
              <a:t>items</a:t>
            </a:r>
            <a:r>
              <a:rPr lang="cs-CZ" dirty="0">
                <a:cs typeface="Calibri"/>
              </a:rPr>
              <a:t>. </a:t>
            </a:r>
            <a:r>
              <a:rPr lang="cs-CZ" dirty="0" err="1">
                <a:cs typeface="Calibri"/>
              </a:rPr>
              <a:t>RONA's</a:t>
            </a:r>
            <a:r>
              <a:rPr lang="cs-CZ" dirty="0">
                <a:cs typeface="Calibri"/>
              </a:rPr>
              <a:t> </a:t>
            </a:r>
            <a:r>
              <a:rPr lang="cs-CZ" dirty="0" err="1">
                <a:cs typeface="Calibri"/>
              </a:rPr>
              <a:t>leadfree-crystal</a:t>
            </a:r>
            <a:r>
              <a:rPr lang="cs-CZ" dirty="0">
                <a:cs typeface="Calibri"/>
              </a:rPr>
              <a:t> </a:t>
            </a:r>
            <a:r>
              <a:rPr lang="cs-CZ" dirty="0" err="1">
                <a:cs typeface="Calibri"/>
              </a:rPr>
              <a:t>blanks</a:t>
            </a:r>
            <a:r>
              <a:rPr lang="cs-CZ" dirty="0">
                <a:cs typeface="Calibri"/>
              </a:rPr>
              <a:t> are very </a:t>
            </a:r>
            <a:r>
              <a:rPr lang="cs-CZ" dirty="0" err="1">
                <a:cs typeface="Calibri"/>
              </a:rPr>
              <a:t>suitable</a:t>
            </a:r>
            <a:r>
              <a:rPr lang="cs-CZ" dirty="0">
                <a:cs typeface="Calibri"/>
              </a:rPr>
              <a:t> </a:t>
            </a:r>
            <a:r>
              <a:rPr lang="cs-CZ" dirty="0" err="1">
                <a:cs typeface="Calibri"/>
              </a:rPr>
              <a:t>for</a:t>
            </a:r>
            <a:r>
              <a:rPr lang="cs-CZ" dirty="0">
                <a:cs typeface="Calibri"/>
              </a:rPr>
              <a:t> </a:t>
            </a:r>
            <a:r>
              <a:rPr lang="cs-CZ" dirty="0" err="1">
                <a:cs typeface="Calibri"/>
              </a:rPr>
              <a:t>all</a:t>
            </a:r>
            <a:r>
              <a:rPr lang="cs-CZ" dirty="0">
                <a:cs typeface="Calibri"/>
              </a:rPr>
              <a:t> </a:t>
            </a:r>
            <a:r>
              <a:rPr lang="cs-CZ" dirty="0" err="1">
                <a:cs typeface="Calibri"/>
              </a:rPr>
              <a:t>kinds</a:t>
            </a:r>
            <a:r>
              <a:rPr lang="cs-CZ" dirty="0">
                <a:cs typeface="Calibri"/>
              </a:rPr>
              <a:t> </a:t>
            </a:r>
            <a:r>
              <a:rPr lang="cs-CZ" dirty="0" err="1">
                <a:cs typeface="Calibri"/>
              </a:rPr>
              <a:t>of</a:t>
            </a:r>
            <a:r>
              <a:rPr lang="cs-CZ" dirty="0">
                <a:cs typeface="Calibri"/>
              </a:rPr>
              <a:t> </a:t>
            </a:r>
            <a:r>
              <a:rPr lang="cs-CZ" dirty="0" err="1">
                <a:cs typeface="Calibri"/>
              </a:rPr>
              <a:t>decorating</a:t>
            </a:r>
            <a:r>
              <a:rPr lang="cs-CZ" dirty="0">
                <a:cs typeface="Calibri"/>
              </a:rPr>
              <a:t> </a:t>
            </a:r>
            <a:r>
              <a:rPr lang="cs-CZ" dirty="0" err="1">
                <a:cs typeface="Calibri"/>
              </a:rPr>
              <a:t>techniques</a:t>
            </a:r>
            <a:r>
              <a:rPr lang="cs-CZ" dirty="0">
                <a:cs typeface="Calibri"/>
              </a:rPr>
              <a:t>. RONA </a:t>
            </a:r>
            <a:r>
              <a:rPr lang="cs-CZ" dirty="0" err="1">
                <a:cs typeface="Calibri"/>
              </a:rPr>
              <a:t>does</a:t>
            </a:r>
            <a:r>
              <a:rPr lang="cs-CZ" dirty="0">
                <a:cs typeface="Calibri"/>
              </a:rPr>
              <a:t> not melt </a:t>
            </a:r>
            <a:r>
              <a:rPr lang="cs-CZ" dirty="0" err="1">
                <a:cs typeface="Calibri"/>
              </a:rPr>
              <a:t>colors</a:t>
            </a:r>
            <a:r>
              <a:rPr lang="cs-CZ" dirty="0">
                <a:cs typeface="Calibri"/>
              </a:rPr>
              <a:t>.</a:t>
            </a:r>
          </a:p>
          <a:p>
            <a:endParaRPr lang="cs-CZ" dirty="0">
              <a:cs typeface="Calibri"/>
            </a:endParaRPr>
          </a:p>
        </p:txBody>
      </p:sp>
      <p:sp>
        <p:nvSpPr>
          <p:cNvPr id="3" name="Zástupný text 2">
            <a:extLst>
              <a:ext uri="{FF2B5EF4-FFF2-40B4-BE49-F238E27FC236}">
                <a16:creationId xmlns:a16="http://schemas.microsoft.com/office/drawing/2014/main" xmlns="" id="{56D6428F-C79A-4AD3-9701-8598A0C3CA32}"/>
              </a:ext>
            </a:extLst>
          </p:cNvPr>
          <p:cNvSpPr>
            <a:spLocks noGrp="1"/>
          </p:cNvSpPr>
          <p:nvPr>
            <p:ph type="body" sz="quarter" idx="11"/>
          </p:nvPr>
        </p:nvSpPr>
        <p:spPr/>
        <p:txBody>
          <a:bodyPr anchor="t"/>
          <a:lstStyle/>
          <a:p>
            <a:r>
              <a:rPr lang="cs-CZ" sz="2400">
                <a:cs typeface="Calibri"/>
              </a:rPr>
              <a:t>MACHINERY AND PRODUCTION TECHNOLOGIES UTILIZED</a:t>
            </a:r>
            <a:endParaRPr lang="cs-CZ" sz="2400" dirty="0">
              <a:cs typeface="Calibri"/>
            </a:endParaRPr>
          </a:p>
          <a:p>
            <a:endParaRPr lang="cs-CZ" sz="2400" dirty="0">
              <a:cs typeface="Calibri"/>
            </a:endParaRPr>
          </a:p>
        </p:txBody>
      </p:sp>
    </p:spTree>
    <p:extLst>
      <p:ext uri="{BB962C8B-B14F-4D97-AF65-F5344CB8AC3E}">
        <p14:creationId xmlns:p14="http://schemas.microsoft.com/office/powerpoint/2010/main" val="2503649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4" descr="Obsah obrázku obloha, víno, interiér, stůl&#10;&#10;Popis vygenerovaný s velmi vysokou mírou spolehlivosti">
            <a:extLst>
              <a:ext uri="{FF2B5EF4-FFF2-40B4-BE49-F238E27FC236}">
                <a16:creationId xmlns:a16="http://schemas.microsoft.com/office/drawing/2014/main" xmlns="" id="{8A6E6C65-6D6E-4DB9-B519-7E59618F1F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80963" y="1865477"/>
            <a:ext cx="1872043" cy="4989563"/>
          </a:xfrm>
          <a:prstGeom prst="rect">
            <a:avLst/>
          </a:prstGeom>
        </p:spPr>
      </p:pic>
      <p:sp>
        <p:nvSpPr>
          <p:cNvPr id="2" name="Zástupný obsah 1">
            <a:extLst>
              <a:ext uri="{FF2B5EF4-FFF2-40B4-BE49-F238E27FC236}">
                <a16:creationId xmlns:a16="http://schemas.microsoft.com/office/drawing/2014/main" xmlns="" id="{FEFCA3BC-65D0-453D-A71A-4ED99F596174}"/>
              </a:ext>
            </a:extLst>
          </p:cNvPr>
          <p:cNvSpPr>
            <a:spLocks noGrp="1"/>
          </p:cNvSpPr>
          <p:nvPr>
            <p:ph sz="quarter" idx="10"/>
          </p:nvPr>
        </p:nvSpPr>
        <p:spPr>
          <a:xfrm>
            <a:off x="813000" y="2071678"/>
            <a:ext cx="5279625" cy="4320000"/>
          </a:xfrm>
        </p:spPr>
        <p:txBody>
          <a:bodyPr anchor="t"/>
          <a:lstStyle/>
          <a:p>
            <a:r>
              <a:rPr lang="cs-CZ" b="1" dirty="0">
                <a:cs typeface="Calibri"/>
              </a:rPr>
              <a:t>RONA Glassworks is capable of using an almost unlimited variety of decorating </a:t>
            </a:r>
            <a:r>
              <a:rPr lang="cs-CZ" b="1">
                <a:cs typeface="Calibri"/>
              </a:rPr>
              <a:t>techniques, such as:</a:t>
            </a:r>
            <a:r>
              <a:rPr lang="en-US" dirty="0"/>
              <a:t/>
            </a:r>
            <a:br>
              <a:rPr lang="en-US" dirty="0"/>
            </a:br>
            <a:endParaRPr lang="en-US">
              <a:cs typeface="Calibri"/>
            </a:endParaRPr>
          </a:p>
          <a:p>
            <a:pPr marL="285750" indent="-285750">
              <a:lnSpc>
                <a:spcPct val="150000"/>
              </a:lnSpc>
              <a:buChar char="•"/>
            </a:pPr>
            <a:r>
              <a:rPr lang="cs-CZ">
                <a:cs typeface="Calibri"/>
              </a:rPr>
              <a:t>pantograph etching</a:t>
            </a:r>
          </a:p>
          <a:p>
            <a:pPr marL="285750" indent="-285750">
              <a:lnSpc>
                <a:spcPct val="150000"/>
              </a:lnSpc>
              <a:buChar char="•"/>
            </a:pPr>
            <a:r>
              <a:rPr lang="cs-CZ">
                <a:cs typeface="Calibri"/>
              </a:rPr>
              <a:t>diamond cutting</a:t>
            </a:r>
          </a:p>
          <a:p>
            <a:pPr marL="285750" indent="-285750">
              <a:lnSpc>
                <a:spcPct val="150000"/>
              </a:lnSpc>
              <a:buChar char="•"/>
            </a:pPr>
            <a:r>
              <a:rPr lang="cs-CZ">
                <a:cs typeface="Calibri"/>
              </a:rPr>
              <a:t>machine and hand cutting</a:t>
            </a:r>
          </a:p>
          <a:p>
            <a:pPr marL="285750" indent="-285750">
              <a:lnSpc>
                <a:spcPct val="150000"/>
              </a:lnSpc>
              <a:buChar char="•"/>
            </a:pPr>
            <a:r>
              <a:rPr lang="cs-CZ">
                <a:cs typeface="Calibri"/>
              </a:rPr>
              <a:t>hand painting of metallic rims (gold and platinum) </a:t>
            </a:r>
          </a:p>
          <a:p>
            <a:pPr marL="285750" indent="-285750">
              <a:lnSpc>
                <a:spcPct val="150000"/>
              </a:lnSpc>
              <a:buChar char="•"/>
            </a:pPr>
            <a:r>
              <a:rPr lang="cs-CZ">
                <a:cs typeface="Calibri"/>
              </a:rPr>
              <a:t>hand painting of luster colors</a:t>
            </a:r>
          </a:p>
          <a:p>
            <a:pPr marL="285750" indent="-285750">
              <a:lnSpc>
                <a:spcPct val="150000"/>
              </a:lnSpc>
              <a:buChar char="•"/>
            </a:pPr>
            <a:r>
              <a:rPr lang="cs-CZ">
                <a:cs typeface="Calibri"/>
              </a:rPr>
              <a:t>spraying of organic colors </a:t>
            </a:r>
          </a:p>
          <a:p>
            <a:pPr marL="285750" indent="-285750">
              <a:lnSpc>
                <a:spcPct val="150000"/>
              </a:lnSpc>
              <a:buChar char="•"/>
            </a:pPr>
            <a:r>
              <a:rPr lang="cs-CZ">
                <a:cs typeface="Calibri"/>
              </a:rPr>
              <a:t>sand blasting</a:t>
            </a:r>
          </a:p>
          <a:p>
            <a:pPr marL="285750" indent="-285750">
              <a:lnSpc>
                <a:spcPct val="150000"/>
              </a:lnSpc>
              <a:buChar char="•"/>
            </a:pPr>
            <a:r>
              <a:rPr lang="cs-CZ">
                <a:cs typeface="Calibri"/>
              </a:rPr>
              <a:t>screen printing  and applying decals</a:t>
            </a:r>
          </a:p>
          <a:p>
            <a:endParaRPr lang="cs-CZ" dirty="0">
              <a:cs typeface="Calibri"/>
            </a:endParaRPr>
          </a:p>
        </p:txBody>
      </p:sp>
      <p:sp>
        <p:nvSpPr>
          <p:cNvPr id="3" name="Zástupný text 2">
            <a:extLst>
              <a:ext uri="{FF2B5EF4-FFF2-40B4-BE49-F238E27FC236}">
                <a16:creationId xmlns:a16="http://schemas.microsoft.com/office/drawing/2014/main" xmlns="" id="{350846D6-F90F-49E3-95C4-BD09DBD4C35D}"/>
              </a:ext>
            </a:extLst>
          </p:cNvPr>
          <p:cNvSpPr>
            <a:spLocks noGrp="1"/>
          </p:cNvSpPr>
          <p:nvPr>
            <p:ph type="body" sz="quarter" idx="11"/>
          </p:nvPr>
        </p:nvSpPr>
        <p:spPr/>
        <p:txBody>
          <a:bodyPr anchor="t"/>
          <a:lstStyle/>
          <a:p>
            <a:r>
              <a:rPr lang="cs-CZ">
                <a:cs typeface="Calibri"/>
              </a:rPr>
              <a:t>DECORATION TECHNIQUES USED</a:t>
            </a:r>
            <a:endParaRPr lang="cs-CZ"/>
          </a:p>
        </p:txBody>
      </p:sp>
      <p:pic>
        <p:nvPicPr>
          <p:cNvPr id="5" name="Obrázek 5" descr="Obsah obrázku stůl, interiér, zeď&#10;&#10;Popis vygenerovaný s vysokou mírou spolehlivosti">
            <a:extLst>
              <a:ext uri="{FF2B5EF4-FFF2-40B4-BE49-F238E27FC236}">
                <a16:creationId xmlns:a16="http://schemas.microsoft.com/office/drawing/2014/main" xmlns="" id="{F51FCF6F-0768-4106-84B5-45DB480FC7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12972" y="1982358"/>
            <a:ext cx="1932980" cy="4877594"/>
          </a:xfrm>
          <a:prstGeom prst="rect">
            <a:avLst/>
          </a:prstGeom>
        </p:spPr>
      </p:pic>
    </p:spTree>
    <p:extLst>
      <p:ext uri="{BB962C8B-B14F-4D97-AF65-F5344CB8AC3E}">
        <p14:creationId xmlns:p14="http://schemas.microsoft.com/office/powerpoint/2010/main" val="3227965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A">
  <a:themeElements>
    <a:clrScheme name="RONA">
      <a:dk1>
        <a:sysClr val="windowText" lastClr="000000"/>
      </a:dk1>
      <a:lt1>
        <a:sysClr val="window" lastClr="FFFFFF"/>
      </a:lt1>
      <a:dk2>
        <a:srgbClr val="A5A5A5"/>
      </a:dk2>
      <a:lt2>
        <a:srgbClr val="FFFFFF"/>
      </a:lt2>
      <a:accent1>
        <a:srgbClr val="A32638"/>
      </a:accent1>
      <a:accent2>
        <a:srgbClr val="C0504D"/>
      </a:accent2>
      <a:accent3>
        <a:srgbClr val="9BBB59"/>
      </a:accent3>
      <a:accent4>
        <a:srgbClr val="8064A2"/>
      </a:accent4>
      <a:accent5>
        <a:srgbClr val="4BACC6"/>
      </a:accent5>
      <a:accent6>
        <a:srgbClr val="F79646"/>
      </a:accent6>
      <a:hlink>
        <a:srgbClr val="A32638"/>
      </a:hlink>
      <a:folHlink>
        <a:srgbClr val="A32638"/>
      </a:folHlink>
    </a:clrScheme>
    <a:fontScheme name="RON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RONA</Template>
  <TotalTime>220</TotalTime>
  <Words>650</Words>
  <Application>Microsoft Office PowerPoint</Application>
  <PresentationFormat>A4 (210 x 297 mm)</PresentationFormat>
  <Paragraphs>174</Paragraphs>
  <Slides>18</Slides>
  <Notes>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18</vt:i4>
      </vt:variant>
    </vt:vector>
  </HeadingPairs>
  <TitlesOfParts>
    <vt:vector size="24" baseType="lpstr">
      <vt:lpstr>Arial</vt:lpstr>
      <vt:lpstr>Calibri</vt:lpstr>
      <vt:lpstr>Georgia</vt:lpstr>
      <vt:lpstr>TH SarabunPSK</vt:lpstr>
      <vt:lpstr>Verdana</vt:lpstr>
      <vt:lpstr>RONA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Jakub Kňažek</dc:creator>
  <cp:lastModifiedBy>Jakub Kňažek</cp:lastModifiedBy>
  <cp:revision>788</cp:revision>
  <dcterms:created xsi:type="dcterms:W3CDTF">2015-09-23T10:30:13Z</dcterms:created>
  <dcterms:modified xsi:type="dcterms:W3CDTF">2022-02-14T06:18:08Z</dcterms:modified>
</cp:coreProperties>
</file>