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9" r:id="rId3"/>
    <p:sldId id="283" r:id="rId4"/>
    <p:sldId id="284" r:id="rId5"/>
    <p:sldId id="258" r:id="rId6"/>
    <p:sldId id="281" r:id="rId7"/>
    <p:sldId id="282" r:id="rId8"/>
    <p:sldId id="280" r:id="rId9"/>
  </p:sldIdLst>
  <p:sldSz cx="10691813" cy="7559675"/>
  <p:notesSz cx="6735763" cy="98663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68" y="84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B093-8465-47C8-8F61-11A667A949B3}" type="datetimeFigureOut">
              <a:rPr lang="sk-SK" smtClean="0"/>
              <a:t>20. 10. 2015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6CD0-03EA-4EB4-B5AB-FFD7545C01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711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B093-8465-47C8-8F61-11A667A949B3}" type="datetimeFigureOut">
              <a:rPr lang="sk-SK" smtClean="0"/>
              <a:t>20. 10. 2015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6CD0-03EA-4EB4-B5AB-FFD7545C01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51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B093-8465-47C8-8F61-11A667A949B3}" type="datetimeFigureOut">
              <a:rPr lang="sk-SK" smtClean="0"/>
              <a:t>20. 10. 2015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6CD0-03EA-4EB4-B5AB-FFD7545C01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511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B093-8465-47C8-8F61-11A667A949B3}" type="datetimeFigureOut">
              <a:rPr lang="sk-SK" smtClean="0"/>
              <a:t>20. 10. 2015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6CD0-03EA-4EB4-B5AB-FFD7545C01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375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B093-8465-47C8-8F61-11A667A949B3}" type="datetimeFigureOut">
              <a:rPr lang="sk-SK" smtClean="0"/>
              <a:t>20. 10. 2015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6CD0-03EA-4EB4-B5AB-FFD7545C01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172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B093-8465-47C8-8F61-11A667A949B3}" type="datetimeFigureOut">
              <a:rPr lang="sk-SK" smtClean="0"/>
              <a:t>20. 10. 2015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6CD0-03EA-4EB4-B5AB-FFD7545C01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951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B093-8465-47C8-8F61-11A667A949B3}" type="datetimeFigureOut">
              <a:rPr lang="sk-SK" smtClean="0"/>
              <a:t>20. 10. 2015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6CD0-03EA-4EB4-B5AB-FFD7545C01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038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B093-8465-47C8-8F61-11A667A949B3}" type="datetimeFigureOut">
              <a:rPr lang="sk-SK" smtClean="0"/>
              <a:t>20. 10. 2015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6CD0-03EA-4EB4-B5AB-FFD7545C01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770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B093-8465-47C8-8F61-11A667A949B3}" type="datetimeFigureOut">
              <a:rPr lang="sk-SK" smtClean="0"/>
              <a:t>20. 10. 2015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6CD0-03EA-4EB4-B5AB-FFD7545C01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835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B093-8465-47C8-8F61-11A667A949B3}" type="datetimeFigureOut">
              <a:rPr lang="sk-SK" smtClean="0"/>
              <a:t>20. 10. 2015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6CD0-03EA-4EB4-B5AB-FFD7545C01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60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B093-8465-47C8-8F61-11A667A949B3}" type="datetimeFigureOut">
              <a:rPr lang="sk-SK" smtClean="0"/>
              <a:t>20. 10. 2015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6CD0-03EA-4EB4-B5AB-FFD7545C01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10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AB093-8465-47C8-8F61-11A667A949B3}" type="datetimeFigureOut">
              <a:rPr lang="sk-SK" smtClean="0"/>
              <a:t>20. 10. 2015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26CD0-03EA-4EB4-B5AB-FFD7545C01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955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369456" y="452585"/>
            <a:ext cx="415636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000" i="1" dirty="0" smtClean="0">
                <a:latin typeface="Exo" panose="02000603000000000000" pitchFamily="50" charset="-18"/>
              </a:rPr>
              <a:t>IMMOCAP GROUP</a:t>
            </a:r>
            <a:endParaRPr lang="sk-SK" sz="3000" i="1" dirty="0">
              <a:latin typeface="Exo" panose="02000603000000000000" pitchFamily="50" charset="-18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51174" y="1607125"/>
            <a:ext cx="5477164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aseline="30000" dirty="0" smtClean="0">
                <a:latin typeface="Exo" panose="02000603000000000000" pitchFamily="50" charset="-18"/>
              </a:rPr>
              <a:t>Jedna z najvýznamnejších developerských </a:t>
            </a:r>
            <a:br>
              <a:rPr lang="sk-SK" sz="2800" baseline="30000" dirty="0" smtClean="0">
                <a:latin typeface="Exo" panose="02000603000000000000" pitchFamily="50" charset="-18"/>
              </a:rPr>
            </a:br>
            <a:r>
              <a:rPr lang="sk-SK" sz="2800" baseline="30000" dirty="0" smtClean="0">
                <a:latin typeface="Exo" panose="02000603000000000000" pitchFamily="50" charset="-18"/>
              </a:rPr>
              <a:t>spoločností na Slovensku </a:t>
            </a:r>
          </a:p>
          <a:p>
            <a:endParaRPr lang="sk-SK" sz="2800" baseline="30000" dirty="0" smtClean="0">
              <a:latin typeface="Exo" panose="02000603000000000000" pitchFamily="50" charset="-1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aseline="30000" dirty="0" smtClean="0">
                <a:latin typeface="Exo" panose="02000603000000000000" pitchFamily="50" charset="-18"/>
              </a:rPr>
              <a:t>20-ročná história </a:t>
            </a:r>
          </a:p>
          <a:p>
            <a:endParaRPr lang="sk-SK" sz="2800" baseline="30000" dirty="0" smtClean="0">
              <a:latin typeface="Exo" panose="02000603000000000000" pitchFamily="50" charset="-1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aseline="30000" dirty="0" smtClean="0">
                <a:latin typeface="Exo" panose="02000603000000000000" pitchFamily="50" charset="-18"/>
              </a:rPr>
              <a:t>Úspešná spolupráca s viacerými renomovanými medzinárodnými investormi.</a:t>
            </a:r>
          </a:p>
          <a:p>
            <a:endParaRPr lang="sk-SK" sz="2800" baseline="30000" dirty="0" smtClean="0">
              <a:latin typeface="Exo" panose="02000603000000000000" pitchFamily="50" charset="-1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aseline="30000" dirty="0" smtClean="0">
                <a:latin typeface="Exo" panose="02000603000000000000" pitchFamily="50" charset="-18"/>
              </a:rPr>
              <a:t>Najvýznamnejšie realizované projekty:</a:t>
            </a:r>
          </a:p>
          <a:p>
            <a:pPr lvl="1"/>
            <a:r>
              <a:rPr lang="sk-SK" sz="2800" baseline="30000" dirty="0" smtClean="0">
                <a:latin typeface="Exo" panose="02000603000000000000" pitchFamily="50" charset="-18"/>
              </a:rPr>
              <a:t>CENTRAL Bratislava</a:t>
            </a:r>
          </a:p>
          <a:p>
            <a:pPr lvl="1"/>
            <a:r>
              <a:rPr lang="sk-SK" sz="2800" baseline="30000" dirty="0" smtClean="0">
                <a:latin typeface="Exo" panose="02000603000000000000" pitchFamily="50" charset="-18"/>
              </a:rPr>
              <a:t>BBC III</a:t>
            </a:r>
            <a:r>
              <a:rPr lang="en-US" sz="2800" baseline="30000" dirty="0" smtClean="0">
                <a:latin typeface="Exo" panose="02000603000000000000" pitchFamily="50" charset="-18"/>
              </a:rPr>
              <a:t>,</a:t>
            </a:r>
            <a:r>
              <a:rPr lang="en-US" sz="2800" dirty="0" smtClean="0">
                <a:latin typeface="Exo" panose="02000603000000000000" pitchFamily="50" charset="-18"/>
              </a:rPr>
              <a:t> </a:t>
            </a:r>
            <a:r>
              <a:rPr lang="en-US" sz="2800" baseline="30000" dirty="0">
                <a:latin typeface="Exo" panose="02000603000000000000" pitchFamily="50" charset="-18"/>
              </a:rPr>
              <a:t>I</a:t>
            </a:r>
            <a:r>
              <a:rPr lang="sk-SK" sz="2800" baseline="30000" dirty="0" smtClean="0">
                <a:latin typeface="Exo" panose="02000603000000000000" pitchFamily="50" charset="-18"/>
              </a:rPr>
              <a:t>V</a:t>
            </a:r>
            <a:r>
              <a:rPr lang="en-US" sz="2800" baseline="30000" dirty="0" smtClean="0">
                <a:latin typeface="Exo" panose="02000603000000000000" pitchFamily="50" charset="-18"/>
              </a:rPr>
              <a:t>, V,</a:t>
            </a:r>
            <a:r>
              <a:rPr lang="sk-SK" sz="2800" baseline="30000" dirty="0" smtClean="0">
                <a:latin typeface="Exo" panose="02000603000000000000" pitchFamily="50" charset="-18"/>
              </a:rPr>
              <a:t> Bratislava, </a:t>
            </a:r>
          </a:p>
          <a:p>
            <a:pPr lvl="1"/>
            <a:r>
              <a:rPr lang="sk-SK" sz="2800" baseline="30000" dirty="0" smtClean="0">
                <a:latin typeface="Exo" panose="02000603000000000000" pitchFamily="50" charset="-18"/>
              </a:rPr>
              <a:t>BUDA SQUARE</a:t>
            </a:r>
            <a:r>
              <a:rPr lang="en-US" sz="2800" baseline="30000" dirty="0">
                <a:latin typeface="Exo" panose="02000603000000000000" pitchFamily="50" charset="-18"/>
              </a:rPr>
              <a:t>,</a:t>
            </a:r>
            <a:r>
              <a:rPr lang="sk-SK" sz="2800" baseline="30000" dirty="0" smtClean="0">
                <a:latin typeface="Exo" panose="02000603000000000000" pitchFamily="50" charset="-18"/>
              </a:rPr>
              <a:t> Budapešť</a:t>
            </a:r>
            <a:endParaRPr lang="en-US" sz="2800" baseline="30000" dirty="0" smtClean="0">
              <a:latin typeface="Exo" panose="02000603000000000000" pitchFamily="50" charset="-18"/>
            </a:endParaRPr>
          </a:p>
          <a:p>
            <a:pPr lvl="1"/>
            <a:r>
              <a:rPr lang="en-US" sz="2800" baseline="30000" dirty="0">
                <a:latin typeface="Exo" panose="02000603000000000000" pitchFamily="50" charset="-18"/>
              </a:rPr>
              <a:t>BERGAMON, Bratislava</a:t>
            </a:r>
            <a:endParaRPr lang="sk-SK" sz="2800" baseline="30000" dirty="0">
              <a:latin typeface="Exo" panose="02000603000000000000" pitchFamily="50" charset="-18"/>
            </a:endParaRPr>
          </a:p>
          <a:p>
            <a:pPr lvl="1"/>
            <a:r>
              <a:rPr lang="sk-SK" sz="2800" baseline="30000" dirty="0">
                <a:latin typeface="Exo" panose="02000603000000000000" pitchFamily="50" charset="-18"/>
              </a:rPr>
              <a:t>Čierna Voda </a:t>
            </a:r>
            <a:r>
              <a:rPr lang="en-US" sz="2800" baseline="30000" dirty="0">
                <a:latin typeface="Exo" panose="02000603000000000000" pitchFamily="50" charset="-18"/>
              </a:rPr>
              <a:t>Such</a:t>
            </a:r>
            <a:r>
              <a:rPr lang="sk-SK" sz="2800" baseline="30000" dirty="0">
                <a:latin typeface="Exo" panose="02000603000000000000" pitchFamily="50" charset="-18"/>
              </a:rPr>
              <a:t>é miesto </a:t>
            </a:r>
          </a:p>
          <a:p>
            <a:pPr lvl="1"/>
            <a:r>
              <a:rPr lang="sk-SK" sz="2800" baseline="30000" dirty="0">
                <a:latin typeface="Exo" panose="02000603000000000000" pitchFamily="50" charset="-18"/>
              </a:rPr>
              <a:t>a ďalšie</a:t>
            </a:r>
          </a:p>
          <a:p>
            <a:endParaRPr lang="sk-SK" sz="2800" dirty="0">
              <a:latin typeface="Exo" panose="02000603000000000000" pitchFamily="50" charset="-18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740" y="12759"/>
            <a:ext cx="2457154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2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369456" y="452585"/>
            <a:ext cx="61883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Exo" panose="02000603000000000000" pitchFamily="50" charset="-18"/>
              </a:rPr>
              <a:t>C</a:t>
            </a:r>
            <a:r>
              <a:rPr lang="sk-SK" sz="3000" i="1" dirty="0" smtClean="0">
                <a:latin typeface="Exo" panose="02000603000000000000" pitchFamily="50" charset="-18"/>
              </a:rPr>
              <a:t>ENTRAL</a:t>
            </a:r>
            <a:endParaRPr lang="sk-SK" sz="3000" i="1" dirty="0">
              <a:latin typeface="Exo" panose="02000603000000000000" pitchFamily="50" charset="-18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59923" y="1331422"/>
            <a:ext cx="2632364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3000" b="1" baseline="30000" dirty="0" smtClean="0">
                <a:latin typeface="Exo" panose="02000603000000000000" pitchFamily="50" charset="-18"/>
              </a:rPr>
              <a:t>Názov projektu:</a:t>
            </a:r>
          </a:p>
          <a:p>
            <a:pPr algn="r"/>
            <a:endParaRPr lang="sk-SK" sz="1000" b="1" baseline="30000" dirty="0" smtClean="0">
              <a:latin typeface="Exo" panose="02000603000000000000" pitchFamily="50" charset="-18"/>
            </a:endParaRPr>
          </a:p>
          <a:p>
            <a:pPr algn="r"/>
            <a:r>
              <a:rPr lang="sk-SK" sz="2800" b="1" baseline="30000" dirty="0" smtClean="0">
                <a:latin typeface="Exo" panose="02000603000000000000" pitchFamily="50" charset="-18"/>
              </a:rPr>
              <a:t>Umiestnenie:</a:t>
            </a:r>
          </a:p>
          <a:p>
            <a:pPr algn="r"/>
            <a:endParaRPr lang="sk-SK" sz="1000" b="1" baseline="30000" dirty="0" smtClean="0">
              <a:latin typeface="Exo" panose="02000603000000000000" pitchFamily="50" charset="-18"/>
            </a:endParaRPr>
          </a:p>
          <a:p>
            <a:pPr algn="r"/>
            <a:r>
              <a:rPr lang="sk-SK" sz="2800" b="1" baseline="30000" dirty="0" smtClean="0">
                <a:latin typeface="Exo" panose="02000603000000000000" pitchFamily="50" charset="-18"/>
              </a:rPr>
              <a:t>Kategória projektu:</a:t>
            </a:r>
            <a:endParaRPr lang="sk-SK" sz="2800" b="1" baseline="30000" dirty="0">
              <a:latin typeface="Exo" panose="02000603000000000000" pitchFamily="50" charset="-18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807138" y="1415773"/>
            <a:ext cx="3220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aseline="30000" dirty="0" smtClean="0">
                <a:latin typeface="Exo" panose="02000603000000000000" pitchFamily="50" charset="-18"/>
              </a:rPr>
              <a:t>Ce</a:t>
            </a:r>
            <a:r>
              <a:rPr lang="sk-SK" sz="3000" baseline="30000" dirty="0" err="1" smtClean="0">
                <a:latin typeface="Exo" panose="02000603000000000000" pitchFamily="50" charset="-18"/>
              </a:rPr>
              <a:t>ntral</a:t>
            </a:r>
            <a:endParaRPr lang="sk-SK" sz="3000" baseline="30000" dirty="0" smtClean="0">
              <a:latin typeface="Exo" panose="02000603000000000000" pitchFamily="50" charset="-18"/>
            </a:endParaRPr>
          </a:p>
          <a:p>
            <a:endParaRPr lang="sk-SK" sz="1000" baseline="30000" dirty="0" smtClean="0">
              <a:latin typeface="Exo" panose="02000603000000000000" pitchFamily="50" charset="-18"/>
            </a:endParaRPr>
          </a:p>
          <a:p>
            <a:r>
              <a:rPr lang="sk-SK" sz="2800" baseline="30000" dirty="0" smtClean="0">
                <a:latin typeface="Exo" panose="02000603000000000000" pitchFamily="50" charset="-18"/>
              </a:rPr>
              <a:t>Bratislava</a:t>
            </a:r>
          </a:p>
          <a:p>
            <a:r>
              <a:rPr lang="sk-SK" sz="2800" baseline="30000" dirty="0" smtClean="0">
                <a:latin typeface="Exo" panose="02000603000000000000" pitchFamily="50" charset="-18"/>
              </a:rPr>
              <a:t>Viacúčelová nehnuteľnosť</a:t>
            </a:r>
            <a:endParaRPr lang="sk-SK" sz="2800" baseline="30000" dirty="0">
              <a:latin typeface="Exo" panose="02000603000000000000" pitchFamily="50" charset="-18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455713" y="2733096"/>
            <a:ext cx="6562307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aseline="30000" dirty="0" smtClean="0">
                <a:latin typeface="Exo" panose="02000603000000000000" pitchFamily="50" charset="-18"/>
              </a:rPr>
              <a:t>Nákupné centrum vrátane fitness centra s 25 m plaveckým bazénom</a:t>
            </a:r>
            <a:r>
              <a:rPr lang="en-US" sz="2800" baseline="30000" dirty="0" smtClean="0">
                <a:latin typeface="Exo" panose="02000603000000000000" pitchFamily="50" charset="-18"/>
              </a:rPr>
              <a:t> s </a:t>
            </a:r>
            <a:r>
              <a:rPr lang="en-US" sz="2800" baseline="30000" dirty="0" err="1" smtClean="0">
                <a:latin typeface="Exo" panose="02000603000000000000" pitchFamily="50" charset="-18"/>
              </a:rPr>
              <a:t>celkovou</a:t>
            </a:r>
            <a:r>
              <a:rPr lang="en-US" sz="2800" baseline="30000" dirty="0" smtClean="0">
                <a:latin typeface="Exo" panose="02000603000000000000" pitchFamily="50" charset="-18"/>
              </a:rPr>
              <a:t> </a:t>
            </a:r>
            <a:r>
              <a:rPr lang="en-US" sz="2800" baseline="30000" dirty="0" err="1" smtClean="0">
                <a:latin typeface="Exo" panose="02000603000000000000" pitchFamily="50" charset="-18"/>
              </a:rPr>
              <a:t>prenaj</a:t>
            </a:r>
            <a:r>
              <a:rPr lang="sk-SK" sz="2800" baseline="30000" dirty="0" smtClean="0">
                <a:latin typeface="Exo" panose="02000603000000000000" pitchFamily="50" charset="-18"/>
              </a:rPr>
              <a:t>í</a:t>
            </a:r>
            <a:r>
              <a:rPr lang="en-US" sz="2800" baseline="30000" dirty="0" smtClean="0">
                <a:latin typeface="Exo" panose="02000603000000000000" pitchFamily="50" charset="-18"/>
              </a:rPr>
              <a:t>mate</a:t>
            </a:r>
            <a:r>
              <a:rPr lang="sk-SK" sz="2800" baseline="30000" dirty="0" smtClean="0">
                <a:latin typeface="Exo" panose="02000603000000000000" pitchFamily="50" charset="-18"/>
              </a:rPr>
              <a:t>ľ</a:t>
            </a:r>
            <a:r>
              <a:rPr lang="en-US" sz="2800" baseline="30000" dirty="0" err="1" smtClean="0">
                <a:latin typeface="Exo" panose="02000603000000000000" pitchFamily="50" charset="-18"/>
              </a:rPr>
              <a:t>nou</a:t>
            </a:r>
            <a:r>
              <a:rPr lang="en-US" sz="2800" baseline="30000" dirty="0" smtClean="0">
                <a:latin typeface="Exo" panose="02000603000000000000" pitchFamily="50" charset="-18"/>
              </a:rPr>
              <a:t> </a:t>
            </a:r>
            <a:r>
              <a:rPr lang="en-US" sz="2800" baseline="30000" dirty="0" err="1" smtClean="0">
                <a:latin typeface="Exo" panose="02000603000000000000" pitchFamily="50" charset="-18"/>
              </a:rPr>
              <a:t>plochou</a:t>
            </a:r>
            <a:r>
              <a:rPr lang="sk-SK" sz="2800" baseline="30000" dirty="0" smtClean="0">
                <a:latin typeface="Exo" panose="02000603000000000000" pitchFamily="50" charset="-18"/>
              </a:rPr>
              <a:t> 39 tis. m2</a:t>
            </a:r>
            <a:r>
              <a:rPr lang="sk-SK" sz="2800" dirty="0" smtClean="0">
                <a:latin typeface="Exo" panose="02000603000000000000" pitchFamily="50" charset="-18"/>
              </a:rPr>
              <a:t> </a:t>
            </a:r>
            <a:r>
              <a:rPr lang="en-US" sz="2800" baseline="30000" dirty="0" smtClean="0">
                <a:latin typeface="Exo" panose="02000603000000000000" pitchFamily="50" charset="-18"/>
              </a:rPr>
              <a:t>/</a:t>
            </a:r>
            <a:r>
              <a:rPr lang="sk-SK" sz="2800" baseline="30000" dirty="0" smtClean="0">
                <a:latin typeface="Exo" panose="02000603000000000000" pitchFamily="50" charset="-18"/>
              </a:rPr>
              <a:t> 155 obchodných jednotiek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aseline="30000" dirty="0" smtClean="0">
                <a:latin typeface="Exo" panose="02000603000000000000" pitchFamily="50" charset="-18"/>
              </a:rPr>
              <a:t>Administratívna budova s </a:t>
            </a:r>
            <a:r>
              <a:rPr lang="en-US" sz="2800" baseline="30000" dirty="0" err="1" smtClean="0">
                <a:latin typeface="Exo" panose="02000603000000000000" pitchFamily="50" charset="-18"/>
              </a:rPr>
              <a:t>celkovou</a:t>
            </a:r>
            <a:r>
              <a:rPr lang="en-US" sz="2800" baseline="30000" dirty="0" smtClean="0">
                <a:latin typeface="Exo" panose="02000603000000000000" pitchFamily="50" charset="-18"/>
              </a:rPr>
              <a:t> </a:t>
            </a:r>
            <a:r>
              <a:rPr lang="en-US" sz="2800" baseline="30000" dirty="0" err="1" smtClean="0">
                <a:latin typeface="Exo" panose="02000603000000000000" pitchFamily="50" charset="-18"/>
              </a:rPr>
              <a:t>prenaj</a:t>
            </a:r>
            <a:r>
              <a:rPr lang="sk-SK" sz="2800" baseline="30000" dirty="0" smtClean="0">
                <a:latin typeface="Exo" panose="02000603000000000000" pitchFamily="50" charset="-18"/>
              </a:rPr>
              <a:t>í</a:t>
            </a:r>
            <a:r>
              <a:rPr lang="en-US" sz="2800" baseline="30000" dirty="0" smtClean="0">
                <a:latin typeface="Exo" panose="02000603000000000000" pitchFamily="50" charset="-18"/>
              </a:rPr>
              <a:t>mate</a:t>
            </a:r>
            <a:r>
              <a:rPr lang="sk-SK" sz="2800" baseline="30000" dirty="0" smtClean="0">
                <a:latin typeface="Exo" panose="02000603000000000000" pitchFamily="50" charset="-18"/>
              </a:rPr>
              <a:t>ľ</a:t>
            </a:r>
            <a:r>
              <a:rPr lang="en-US" sz="2800" baseline="30000" dirty="0" err="1" smtClean="0">
                <a:latin typeface="Exo" panose="02000603000000000000" pitchFamily="50" charset="-18"/>
              </a:rPr>
              <a:t>nou</a:t>
            </a:r>
            <a:r>
              <a:rPr lang="en-US" sz="2800" baseline="30000" dirty="0" smtClean="0">
                <a:latin typeface="Exo" panose="02000603000000000000" pitchFamily="50" charset="-18"/>
              </a:rPr>
              <a:t> </a:t>
            </a:r>
            <a:r>
              <a:rPr lang="en-US" sz="2800" baseline="30000" dirty="0" err="1" smtClean="0">
                <a:latin typeface="Exo" panose="02000603000000000000" pitchFamily="50" charset="-18"/>
              </a:rPr>
              <a:t>plochou</a:t>
            </a:r>
            <a:r>
              <a:rPr lang="sk-SK" sz="2800" baseline="30000" dirty="0" smtClean="0">
                <a:latin typeface="Exo" panose="02000603000000000000" pitchFamily="50" charset="-18"/>
              </a:rPr>
              <a:t> 16 tis. m2 </a:t>
            </a:r>
            <a:r>
              <a:rPr lang="en-US" sz="2800" baseline="30000" dirty="0" smtClean="0">
                <a:latin typeface="Exo" panose="02000603000000000000" pitchFamily="50" charset="-18"/>
              </a:rPr>
              <a:t>/</a:t>
            </a:r>
            <a:r>
              <a:rPr lang="sk-SK" sz="2800" baseline="30000" dirty="0" smtClean="0">
                <a:latin typeface="Exo" panose="02000603000000000000" pitchFamily="50" charset="-18"/>
              </a:rPr>
              <a:t> </a:t>
            </a:r>
            <a:r>
              <a:rPr lang="en-US" sz="2800" baseline="30000" dirty="0" smtClean="0">
                <a:latin typeface="Exo" panose="02000603000000000000" pitchFamily="50" charset="-18"/>
              </a:rPr>
              <a:t>s</a:t>
            </a:r>
            <a:r>
              <a:rPr lang="sk-SK" sz="2800" baseline="30000" dirty="0" err="1" smtClean="0">
                <a:latin typeface="Exo" panose="02000603000000000000" pitchFamily="50" charset="-18"/>
              </a:rPr>
              <a:t>ídlo</a:t>
            </a:r>
            <a:r>
              <a:rPr lang="sk-SK" sz="2800" baseline="30000" dirty="0" smtClean="0">
                <a:latin typeface="Exo" panose="02000603000000000000" pitchFamily="50" charset="-18"/>
              </a:rPr>
              <a:t> spoločnosti Orange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aseline="30000" dirty="0">
                <a:latin typeface="Exo" panose="02000603000000000000" pitchFamily="50" charset="-18"/>
              </a:rPr>
              <a:t>Poliklinika </a:t>
            </a:r>
            <a:r>
              <a:rPr lang="sk-SK" sz="2800" baseline="30000" dirty="0" err="1" smtClean="0">
                <a:latin typeface="Exo" panose="02000603000000000000" pitchFamily="50" charset="-18"/>
              </a:rPr>
              <a:t>ProCare</a:t>
            </a:r>
            <a:r>
              <a:rPr lang="sk-SK" sz="2800" baseline="30000" dirty="0" smtClean="0">
                <a:latin typeface="Exo" panose="02000603000000000000" pitchFamily="50" charset="-18"/>
              </a:rPr>
              <a:t> s </a:t>
            </a:r>
            <a:r>
              <a:rPr lang="en-US" sz="2800" baseline="30000" dirty="0" err="1" smtClean="0">
                <a:latin typeface="Exo" panose="02000603000000000000" pitchFamily="50" charset="-18"/>
              </a:rPr>
              <a:t>celkovou</a:t>
            </a:r>
            <a:r>
              <a:rPr lang="en-US" sz="2800" baseline="30000" dirty="0" smtClean="0">
                <a:latin typeface="Exo" panose="02000603000000000000" pitchFamily="50" charset="-18"/>
              </a:rPr>
              <a:t> </a:t>
            </a:r>
            <a:r>
              <a:rPr lang="en-US" sz="2800" baseline="30000" dirty="0" err="1">
                <a:latin typeface="Exo" panose="02000603000000000000" pitchFamily="50" charset="-18"/>
              </a:rPr>
              <a:t>prenaj</a:t>
            </a:r>
            <a:r>
              <a:rPr lang="sk-SK" sz="2800" baseline="30000" dirty="0">
                <a:latin typeface="Exo" panose="02000603000000000000" pitchFamily="50" charset="-18"/>
              </a:rPr>
              <a:t>í</a:t>
            </a:r>
            <a:r>
              <a:rPr lang="en-US" sz="2800" baseline="30000" dirty="0">
                <a:latin typeface="Exo" panose="02000603000000000000" pitchFamily="50" charset="-18"/>
              </a:rPr>
              <a:t>mate</a:t>
            </a:r>
            <a:r>
              <a:rPr lang="sk-SK" sz="2800" baseline="30000" dirty="0">
                <a:latin typeface="Exo" panose="02000603000000000000" pitchFamily="50" charset="-18"/>
              </a:rPr>
              <a:t>ľ</a:t>
            </a:r>
            <a:r>
              <a:rPr lang="en-US" sz="2800" baseline="30000" dirty="0" err="1">
                <a:latin typeface="Exo" panose="02000603000000000000" pitchFamily="50" charset="-18"/>
              </a:rPr>
              <a:t>nou</a:t>
            </a:r>
            <a:r>
              <a:rPr lang="en-US" sz="2800" baseline="30000" dirty="0">
                <a:latin typeface="Exo" panose="02000603000000000000" pitchFamily="50" charset="-18"/>
              </a:rPr>
              <a:t> </a:t>
            </a:r>
            <a:r>
              <a:rPr lang="en-US" sz="2800" baseline="30000" dirty="0" err="1">
                <a:latin typeface="Exo" panose="02000603000000000000" pitchFamily="50" charset="-18"/>
              </a:rPr>
              <a:t>plochou</a:t>
            </a:r>
            <a:r>
              <a:rPr lang="sk-SK" sz="2800" baseline="30000" dirty="0">
                <a:latin typeface="Exo" panose="02000603000000000000" pitchFamily="50" charset="-18"/>
              </a:rPr>
              <a:t> </a:t>
            </a:r>
            <a:r>
              <a:rPr lang="sk-SK" sz="2800" baseline="30000" dirty="0" smtClean="0">
                <a:latin typeface="Exo" panose="02000603000000000000" pitchFamily="50" charset="-18"/>
              </a:rPr>
              <a:t>4 tis</a:t>
            </a:r>
            <a:r>
              <a:rPr lang="sk-SK" sz="2800" baseline="30000" dirty="0">
                <a:latin typeface="Exo" panose="02000603000000000000" pitchFamily="50" charset="-18"/>
              </a:rPr>
              <a:t>. </a:t>
            </a:r>
            <a:r>
              <a:rPr lang="sk-SK" sz="2800" baseline="30000" dirty="0" smtClean="0">
                <a:latin typeface="Exo" panose="02000603000000000000" pitchFamily="50" charset="-18"/>
              </a:rPr>
              <a:t>m2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aseline="30000" dirty="0" smtClean="0">
                <a:latin typeface="Exo" panose="02000603000000000000" pitchFamily="50" charset="-18"/>
              </a:rPr>
              <a:t>4* </a:t>
            </a:r>
            <a:r>
              <a:rPr lang="sk-SK" sz="2800" baseline="30000" dirty="0" smtClean="0">
                <a:latin typeface="Exo" panose="02000603000000000000" pitchFamily="50" charset="-18"/>
              </a:rPr>
              <a:t>Hotel </a:t>
            </a:r>
            <a:r>
              <a:rPr lang="en-US" sz="2800" baseline="30000" dirty="0" smtClean="0">
                <a:latin typeface="Exo" panose="02000603000000000000" pitchFamily="50" charset="-18"/>
              </a:rPr>
              <a:t>LINDNER </a:t>
            </a:r>
            <a:r>
              <a:rPr lang="sk-SK" sz="2800" baseline="30000" dirty="0" smtClean="0">
                <a:latin typeface="Exo" panose="02000603000000000000" pitchFamily="50" charset="-18"/>
              </a:rPr>
              <a:t>(</a:t>
            </a:r>
            <a:r>
              <a:rPr lang="en-US" sz="2800" baseline="30000" dirty="0" smtClean="0">
                <a:latin typeface="Exo" panose="02000603000000000000" pitchFamily="50" charset="-18"/>
              </a:rPr>
              <a:t>222</a:t>
            </a:r>
            <a:r>
              <a:rPr lang="sk-SK" sz="2800" baseline="30000" dirty="0" smtClean="0">
                <a:latin typeface="Exo" panose="02000603000000000000" pitchFamily="50" charset="-18"/>
              </a:rPr>
              <a:t> izieb)</a:t>
            </a:r>
            <a:endParaRPr lang="sk-SK" sz="2800" baseline="30000" dirty="0">
              <a:latin typeface="Exo" panose="02000603000000000000" pitchFamily="50" charset="-18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740" y="12759"/>
            <a:ext cx="2457154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1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369456" y="452585"/>
            <a:ext cx="61883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Exo" panose="02000603000000000000" pitchFamily="50" charset="-18"/>
              </a:rPr>
              <a:t>C</a:t>
            </a:r>
            <a:r>
              <a:rPr lang="sk-SK" sz="3000" i="1" dirty="0" smtClean="0">
                <a:latin typeface="Exo" panose="02000603000000000000" pitchFamily="50" charset="-18"/>
              </a:rPr>
              <a:t>ENTRAL</a:t>
            </a:r>
            <a:endParaRPr lang="sk-SK" sz="3000" i="1" dirty="0">
              <a:latin typeface="Exo" panose="02000603000000000000" pitchFamily="50" charset="-18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740" y="12759"/>
            <a:ext cx="2457154" cy="7560000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181"/>
            <a:ext cx="8206740" cy="611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7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369456" y="452585"/>
            <a:ext cx="61883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Exo" panose="02000603000000000000" pitchFamily="50" charset="-18"/>
              </a:rPr>
              <a:t>C</a:t>
            </a:r>
            <a:r>
              <a:rPr lang="sk-SK" sz="3000" i="1" dirty="0" smtClean="0">
                <a:latin typeface="Exo" panose="02000603000000000000" pitchFamily="50" charset="-18"/>
              </a:rPr>
              <a:t>ENTRAL</a:t>
            </a:r>
            <a:endParaRPr lang="sk-SK" sz="3000" i="1" dirty="0">
              <a:latin typeface="Exo" panose="02000603000000000000" pitchFamily="50" charset="-18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740" y="12759"/>
            <a:ext cx="2457154" cy="75600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1577340"/>
            <a:ext cx="8201978" cy="598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9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60" y="11429"/>
            <a:ext cx="7275600" cy="7596201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369456" y="452585"/>
            <a:ext cx="61883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Exo" panose="02000603000000000000" pitchFamily="50" charset="-18"/>
              </a:rPr>
              <a:t>Bana Park</a:t>
            </a:r>
            <a:r>
              <a:rPr lang="sk-SK" sz="3000" i="1" dirty="0">
                <a:latin typeface="Exo" panose="02000603000000000000" pitchFamily="50" charset="-18"/>
              </a:rPr>
              <a:t> </a:t>
            </a:r>
            <a:r>
              <a:rPr lang="sk-SK" sz="3000" i="1" dirty="0" smtClean="0">
                <a:latin typeface="Exo" panose="02000603000000000000" pitchFamily="50" charset="-18"/>
              </a:rPr>
              <a:t>Piešťany</a:t>
            </a:r>
            <a:endParaRPr lang="sk-SK" sz="3000" i="1" dirty="0">
              <a:latin typeface="Exo" panose="02000603000000000000" pitchFamily="50" charset="-18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59923" y="1331422"/>
            <a:ext cx="2632364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3000" b="1" baseline="30000" dirty="0" smtClean="0">
                <a:latin typeface="Exo" panose="02000603000000000000" pitchFamily="50" charset="-18"/>
              </a:rPr>
              <a:t>Názov projektu:</a:t>
            </a:r>
          </a:p>
          <a:p>
            <a:pPr algn="r"/>
            <a:endParaRPr lang="sk-SK" sz="1000" b="1" baseline="30000" dirty="0" smtClean="0">
              <a:latin typeface="Exo" panose="02000603000000000000" pitchFamily="50" charset="-18"/>
            </a:endParaRPr>
          </a:p>
          <a:p>
            <a:pPr algn="r"/>
            <a:r>
              <a:rPr lang="sk-SK" sz="2800" b="1" baseline="30000" dirty="0" smtClean="0">
                <a:latin typeface="Exo" panose="02000603000000000000" pitchFamily="50" charset="-18"/>
              </a:rPr>
              <a:t>Umiestnenie:</a:t>
            </a:r>
          </a:p>
          <a:p>
            <a:pPr algn="r"/>
            <a:endParaRPr lang="sk-SK" sz="1000" b="1" baseline="30000" dirty="0" smtClean="0">
              <a:latin typeface="Exo" panose="02000603000000000000" pitchFamily="50" charset="-18"/>
            </a:endParaRPr>
          </a:p>
          <a:p>
            <a:pPr algn="r"/>
            <a:r>
              <a:rPr lang="sk-SK" sz="2800" b="1" baseline="30000" dirty="0" smtClean="0">
                <a:latin typeface="Exo" panose="02000603000000000000" pitchFamily="50" charset="-18"/>
              </a:rPr>
              <a:t>Kategória projektu:</a:t>
            </a:r>
            <a:endParaRPr lang="sk-SK" sz="2800" b="1" baseline="30000" dirty="0">
              <a:latin typeface="Exo" panose="02000603000000000000" pitchFamily="50" charset="-18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773761" y="1331422"/>
            <a:ext cx="4737780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000" baseline="30000" dirty="0" err="1" smtClean="0">
                <a:latin typeface="Exo" panose="02000603000000000000" pitchFamily="50" charset="-18"/>
              </a:rPr>
              <a:t>Bana</a:t>
            </a:r>
            <a:r>
              <a:rPr lang="sk-SK" sz="3000" baseline="30000" dirty="0" smtClean="0">
                <a:latin typeface="Exo" panose="02000603000000000000" pitchFamily="50" charset="-18"/>
              </a:rPr>
              <a:t> Park Piešťany</a:t>
            </a:r>
          </a:p>
          <a:p>
            <a:endParaRPr lang="sk-SK" sz="1000" baseline="30000" dirty="0" smtClean="0">
              <a:latin typeface="Exo" panose="02000603000000000000" pitchFamily="50" charset="-18"/>
            </a:endParaRPr>
          </a:p>
          <a:p>
            <a:r>
              <a:rPr lang="sk-SK" sz="2800" baseline="30000" dirty="0" smtClean="0">
                <a:latin typeface="Exo" panose="02000603000000000000" pitchFamily="50" charset="-18"/>
              </a:rPr>
              <a:t>Obec Banka</a:t>
            </a:r>
          </a:p>
          <a:p>
            <a:endParaRPr lang="sk-SK" sz="1000" baseline="30000" dirty="0" smtClean="0">
              <a:latin typeface="Exo" panose="02000603000000000000" pitchFamily="50" charset="-18"/>
            </a:endParaRPr>
          </a:p>
          <a:p>
            <a:r>
              <a:rPr lang="sk-SK" sz="2800" baseline="30000" dirty="0" err="1" smtClean="0">
                <a:latin typeface="Exo" panose="02000603000000000000" pitchFamily="50" charset="-18"/>
              </a:rPr>
              <a:t>Aquapark</a:t>
            </a:r>
            <a:r>
              <a:rPr lang="sk-SK" sz="2800" baseline="30000" dirty="0" smtClean="0">
                <a:latin typeface="Exo" panose="02000603000000000000" pitchFamily="50" charset="-18"/>
              </a:rPr>
              <a:t> s celoročným využitím</a:t>
            </a:r>
            <a:endParaRPr lang="sk-SK" sz="2800" baseline="30000" dirty="0">
              <a:latin typeface="Exo" panose="02000603000000000000" pitchFamily="50" charset="-18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01432" y="2733096"/>
            <a:ext cx="78081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aseline="30000" dirty="0" smtClean="0">
                <a:latin typeface="Exo" panose="02000603000000000000" pitchFamily="50" charset="-18"/>
              </a:rPr>
              <a:t>Projekt sa nachádza v prípravnej fáze</a:t>
            </a:r>
            <a:endParaRPr lang="sk-SK" sz="2800" baseline="30000" dirty="0">
              <a:latin typeface="Exo" panose="02000603000000000000" pitchFamily="50" charset="-1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aseline="30000" dirty="0" smtClean="0">
                <a:latin typeface="Exo" panose="02000603000000000000" pitchFamily="50" charset="-18"/>
              </a:rPr>
              <a:t>2 základné zóny – celoročná a letná zóna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aseline="30000" dirty="0" smtClean="0">
                <a:latin typeface="Exo" panose="02000603000000000000" pitchFamily="50" charset="-18"/>
              </a:rPr>
              <a:t>10 bazénov (4 s celoročným využitím) vrátane 50m </a:t>
            </a:r>
            <a:br>
              <a:rPr lang="sk-SK" sz="2800" baseline="30000" dirty="0" smtClean="0">
                <a:latin typeface="Exo" panose="02000603000000000000" pitchFamily="50" charset="-18"/>
              </a:rPr>
            </a:br>
            <a:r>
              <a:rPr lang="sk-SK" sz="2800" baseline="30000" dirty="0" smtClean="0">
                <a:latin typeface="Exo" panose="02000603000000000000" pitchFamily="50" charset="-18"/>
              </a:rPr>
              <a:t>a 25m plaveckého bazénu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aseline="30000" dirty="0" smtClean="0">
                <a:latin typeface="Exo" panose="02000603000000000000" pitchFamily="50" charset="-18"/>
              </a:rPr>
              <a:t>22 </a:t>
            </a:r>
            <a:r>
              <a:rPr lang="sk-SK" sz="2800" baseline="30000" dirty="0" err="1" smtClean="0">
                <a:latin typeface="Exo" panose="02000603000000000000" pitchFamily="50" charset="-18"/>
              </a:rPr>
              <a:t>tobogánov</a:t>
            </a:r>
            <a:r>
              <a:rPr lang="sk-SK" sz="2800" baseline="30000" dirty="0" smtClean="0">
                <a:latin typeface="Exo" panose="02000603000000000000" pitchFamily="50" charset="-18"/>
              </a:rPr>
              <a:t> (4 s celoročným využitím) športoviská, detské ihriská, vodný hrad, vodný ostrov, wellness a iné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aseline="30000" dirty="0" smtClean="0">
                <a:latin typeface="Exo" panose="02000603000000000000" pitchFamily="50" charset="-18"/>
              </a:rPr>
              <a:t>doplnkové služby – reštaurácie, kaviarne, zábava, obchody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aseline="30000" dirty="0" smtClean="0">
                <a:latin typeface="Exo" panose="02000603000000000000" pitchFamily="50" charset="-18"/>
              </a:rPr>
              <a:t>denná kapacita do 9 000 návštevníkov,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aseline="30000" dirty="0" smtClean="0">
                <a:latin typeface="Exo" panose="02000603000000000000" pitchFamily="50" charset="-18"/>
              </a:rPr>
              <a:t>predpokladaná ročná návštevnosť 700 tis. – 1 mil. </a:t>
            </a:r>
            <a:endParaRPr lang="sk-SK" sz="2800" baseline="30000" dirty="0">
              <a:latin typeface="Exo" panose="02000603000000000000" pitchFamily="50" charset="-18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7043" y="5721752"/>
            <a:ext cx="2800095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sk-SK" sz="3000" b="1" baseline="30000" dirty="0" smtClean="0">
              <a:latin typeface="Exo" panose="02000603000000000000" pitchFamily="50" charset="-18"/>
            </a:endParaRPr>
          </a:p>
          <a:p>
            <a:pPr algn="r"/>
            <a:r>
              <a:rPr lang="sk-SK" sz="3000" b="1" baseline="30000" dirty="0" smtClean="0">
                <a:latin typeface="Exo" panose="02000603000000000000" pitchFamily="50" charset="-18"/>
              </a:rPr>
              <a:t>Hlavná cieľ. skupina:</a:t>
            </a:r>
          </a:p>
          <a:p>
            <a:pPr algn="r"/>
            <a:endParaRPr lang="sk-SK" sz="1000" b="1" baseline="30000" dirty="0" smtClean="0">
              <a:latin typeface="Exo" panose="02000603000000000000" pitchFamily="50" charset="-18"/>
            </a:endParaRPr>
          </a:p>
          <a:p>
            <a:pPr algn="r"/>
            <a:r>
              <a:rPr lang="sk-SK" sz="3000" b="1" baseline="30000" dirty="0" smtClean="0">
                <a:latin typeface="Exo" panose="02000603000000000000" pitchFamily="50" charset="-18"/>
              </a:rPr>
              <a:t>Primárna spád. oblasť:</a:t>
            </a:r>
            <a:endParaRPr lang="sk-SK" sz="3000" b="1" baseline="30000" dirty="0">
              <a:latin typeface="Exo" panose="02000603000000000000" pitchFamily="50" charset="-18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2764334" y="6023412"/>
            <a:ext cx="5545276" cy="105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aseline="30000" dirty="0" smtClean="0">
                <a:latin typeface="Exo" panose="02000603000000000000" pitchFamily="50" charset="-18"/>
              </a:rPr>
              <a:t>Rodiny s deťmi</a:t>
            </a:r>
          </a:p>
          <a:p>
            <a:endParaRPr lang="sk-SK" sz="1000" baseline="30000" dirty="0" smtClean="0">
              <a:latin typeface="Exo" panose="02000603000000000000" pitchFamily="50" charset="-18"/>
            </a:endParaRPr>
          </a:p>
          <a:p>
            <a:r>
              <a:rPr lang="sk-SK" sz="2800" baseline="30000" dirty="0" smtClean="0">
                <a:latin typeface="Exo" panose="02000603000000000000" pitchFamily="50" charset="-18"/>
              </a:rPr>
              <a:t>Západná a stredná časť Slovenska </a:t>
            </a:r>
            <a:br>
              <a:rPr lang="sk-SK" sz="2800" baseline="30000" dirty="0" smtClean="0">
                <a:latin typeface="Exo" panose="02000603000000000000" pitchFamily="50" charset="-18"/>
              </a:rPr>
            </a:br>
            <a:r>
              <a:rPr lang="sk-SK" sz="2800" baseline="30000" dirty="0" smtClean="0">
                <a:latin typeface="Exo" panose="02000603000000000000" pitchFamily="50" charset="-18"/>
              </a:rPr>
              <a:t>od Bratislavy po Banskú Bystricu a Žilinu</a:t>
            </a:r>
            <a:endParaRPr lang="sk-SK" sz="2800" baseline="30000" dirty="0">
              <a:latin typeface="Exo" panose="02000603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326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570" y="1"/>
            <a:ext cx="7274243" cy="755967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" y="1565908"/>
            <a:ext cx="8309944" cy="5993768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358026" y="402482"/>
            <a:ext cx="61883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Exo" panose="02000603000000000000" pitchFamily="50" charset="-18"/>
              </a:rPr>
              <a:t>Bana Park</a:t>
            </a:r>
            <a:r>
              <a:rPr lang="sk-SK" sz="3000" i="1" dirty="0">
                <a:latin typeface="Exo" panose="02000603000000000000" pitchFamily="50" charset="-18"/>
              </a:rPr>
              <a:t> </a:t>
            </a:r>
            <a:r>
              <a:rPr lang="sk-SK" sz="3000" i="1" dirty="0" smtClean="0">
                <a:latin typeface="Exo" panose="02000603000000000000" pitchFamily="50" charset="-18"/>
              </a:rPr>
              <a:t>Piešťany</a:t>
            </a:r>
            <a:endParaRPr lang="sk-SK" sz="3000" i="1" dirty="0">
              <a:latin typeface="Exo" panose="02000603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8700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570" y="1"/>
            <a:ext cx="7274243" cy="7559674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358026" y="402482"/>
            <a:ext cx="61883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Exo" panose="02000603000000000000" pitchFamily="50" charset="-18"/>
              </a:rPr>
              <a:t>Bana Park</a:t>
            </a:r>
            <a:r>
              <a:rPr lang="sk-SK" sz="3000" i="1" dirty="0">
                <a:latin typeface="Exo" panose="02000603000000000000" pitchFamily="50" charset="-18"/>
              </a:rPr>
              <a:t> </a:t>
            </a:r>
            <a:r>
              <a:rPr lang="sk-SK" sz="3000" i="1" dirty="0" smtClean="0">
                <a:latin typeface="Exo" panose="02000603000000000000" pitchFamily="50" charset="-18"/>
              </a:rPr>
              <a:t>Piešťany</a:t>
            </a:r>
            <a:endParaRPr lang="sk-SK" sz="3000" i="1" dirty="0">
              <a:latin typeface="Exo" panose="02000603000000000000" pitchFamily="50" charset="-18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6590"/>
            <a:ext cx="8332469" cy="589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3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14076"/>
            <a:ext cx="10688973" cy="7531523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7435274" y="2308576"/>
            <a:ext cx="2927928" cy="553988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b="1" baseline="30000" dirty="0"/>
              <a:t>LEED SILVER - Central, Office Tower</a:t>
            </a:r>
          </a:p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7278257" y="4542015"/>
            <a:ext cx="3084945" cy="36932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cs-CZ" b="1" baseline="30000" dirty="0" smtClean="0"/>
              <a:t>SKGBC</a:t>
            </a:r>
            <a:r>
              <a:rPr lang="en-US" b="1" baseline="30000" dirty="0" smtClean="0"/>
              <a:t>- member</a:t>
            </a:r>
            <a:r>
              <a:rPr lang="en-US" b="1" dirty="0" smtClean="0"/>
              <a:t> 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4941456" y="4542015"/>
            <a:ext cx="2456873" cy="553988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cs-CZ" b="1" baseline="30000" dirty="0"/>
              <a:t>VISIO 2020 </a:t>
            </a:r>
            <a:r>
              <a:rPr lang="cs-CZ" b="1" baseline="30000" dirty="0" smtClean="0"/>
              <a:t>– </a:t>
            </a:r>
            <a:r>
              <a:rPr lang="cs-CZ" b="1" baseline="30000" dirty="0" err="1" smtClean="0"/>
              <a:t>Eurostav</a:t>
            </a:r>
            <a:r>
              <a:rPr lang="en-US" b="1" baseline="30000" dirty="0" smtClean="0"/>
              <a:t> award</a:t>
            </a:r>
            <a:endParaRPr lang="cs-CZ" b="1" baseline="30000" dirty="0"/>
          </a:p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2613891" y="4542014"/>
            <a:ext cx="2262911" cy="553988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b="1" baseline="30000" dirty="0" smtClean="0"/>
              <a:t>Construction of the year </a:t>
            </a:r>
            <a:r>
              <a:rPr lang="cs-CZ" b="1" baseline="30000" dirty="0" smtClean="0"/>
              <a:t>2013</a:t>
            </a:r>
            <a:endParaRPr lang="cs-CZ" b="1" baseline="30000" dirty="0"/>
          </a:p>
          <a:p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350779" y="4542014"/>
            <a:ext cx="2604655" cy="738654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cs-CZ" b="1" baseline="30000" dirty="0" smtClean="0"/>
              <a:t>Centra</a:t>
            </a:r>
            <a:r>
              <a:rPr lang="en-US" b="1" baseline="30000" dirty="0" smtClean="0"/>
              <a:t>l -Best architecture project 2013</a:t>
            </a:r>
            <a:endParaRPr lang="cs-CZ" b="1" baseline="30000" dirty="0"/>
          </a:p>
          <a:p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900551" y="6982692"/>
            <a:ext cx="3071089" cy="27698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cs-CZ" b="1" baseline="30000" dirty="0"/>
              <a:t>Best Shopping Center </a:t>
            </a:r>
            <a:r>
              <a:rPr lang="cs-CZ" b="1" baseline="30000" dirty="0" err="1"/>
              <a:t>Development</a:t>
            </a:r>
            <a:endParaRPr lang="cs-CZ" b="1" baseline="30000" dirty="0"/>
          </a:p>
        </p:txBody>
      </p:sp>
      <p:sp>
        <p:nvSpPr>
          <p:cNvPr id="11" name="BlokTextu 10"/>
          <p:cNvSpPr txBox="1"/>
          <p:nvPr/>
        </p:nvSpPr>
        <p:spPr>
          <a:xfrm>
            <a:off x="4207168" y="6982692"/>
            <a:ext cx="3071089" cy="553988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cs-CZ" b="1" baseline="30000" dirty="0"/>
              <a:t>Developer </a:t>
            </a:r>
            <a:r>
              <a:rPr lang="cs-CZ" b="1" baseline="30000" dirty="0" err="1"/>
              <a:t>of</a:t>
            </a:r>
            <a:r>
              <a:rPr lang="cs-CZ" b="1" baseline="30000" dirty="0"/>
              <a:t> </a:t>
            </a:r>
            <a:r>
              <a:rPr lang="cs-CZ" b="1" baseline="30000" dirty="0" err="1"/>
              <a:t>the</a:t>
            </a:r>
            <a:r>
              <a:rPr lang="cs-CZ" b="1" baseline="30000" dirty="0"/>
              <a:t> </a:t>
            </a:r>
            <a:r>
              <a:rPr lang="cs-CZ" b="1" baseline="30000" dirty="0" err="1"/>
              <a:t>Year</a:t>
            </a:r>
            <a:endParaRPr lang="cs-CZ" b="1" baseline="30000" dirty="0"/>
          </a:p>
          <a:p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369456" y="452585"/>
            <a:ext cx="6786718" cy="553988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sk-SK" sz="3000" i="1" dirty="0" smtClean="0">
                <a:latin typeface="Exo" panose="02000503000000000000" pitchFamily="50" charset="-18"/>
              </a:rPr>
              <a:t>Ocenenia spoločnosti </a:t>
            </a:r>
            <a:r>
              <a:rPr lang="sk-SK" sz="3000" i="1" dirty="0" err="1" smtClean="0">
                <a:latin typeface="Exo" panose="02000503000000000000" pitchFamily="50" charset="-18"/>
              </a:rPr>
              <a:t>Immocap</a:t>
            </a:r>
            <a:r>
              <a:rPr lang="sk-SK" sz="3000" i="1" dirty="0" smtClean="0">
                <a:latin typeface="Exo" panose="02000503000000000000" pitchFamily="50" charset="-18"/>
              </a:rPr>
              <a:t> </a:t>
            </a:r>
            <a:r>
              <a:rPr lang="sk-SK" sz="3000" i="1" dirty="0" err="1" smtClean="0">
                <a:latin typeface="Exo" panose="02000503000000000000" pitchFamily="50" charset="-18"/>
              </a:rPr>
              <a:t>Group</a:t>
            </a:r>
            <a:endParaRPr lang="sk-SK" sz="3000" i="1" dirty="0">
              <a:latin typeface="Exo" panose="02000503000000000000" pitchFamily="50" charset="-18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7326630" y="6889950"/>
            <a:ext cx="3071089" cy="646321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b="1" baseline="30000" dirty="0" smtClean="0"/>
              <a:t>Best Overall</a:t>
            </a:r>
            <a:r>
              <a:rPr lang="en-US" b="1" dirty="0" smtClean="0"/>
              <a:t> </a:t>
            </a:r>
            <a:r>
              <a:rPr lang="en-US" b="1" baseline="30000" dirty="0"/>
              <a:t>Development</a:t>
            </a:r>
            <a:endParaRPr lang="cs-CZ" b="1" baseline="300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472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</TotalTime>
  <Words>202</Words>
  <Application>Microsoft Office PowerPoint</Application>
  <PresentationFormat>Vlastná</PresentationFormat>
  <Paragraphs>66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Exo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Filip</dc:creator>
  <cp:lastModifiedBy>Maric Ladislav</cp:lastModifiedBy>
  <cp:revision>37</cp:revision>
  <cp:lastPrinted>2015-06-15T10:36:38Z</cp:lastPrinted>
  <dcterms:created xsi:type="dcterms:W3CDTF">2015-06-15T08:17:18Z</dcterms:created>
  <dcterms:modified xsi:type="dcterms:W3CDTF">2015-10-20T11:42:33Z</dcterms:modified>
</cp:coreProperties>
</file>