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handoutMasterIdLst>
    <p:handoutMasterId r:id="rId21"/>
  </p:handoutMasterIdLst>
  <p:sldIdLst>
    <p:sldId id="261" r:id="rId5"/>
    <p:sldId id="270" r:id="rId6"/>
    <p:sldId id="266" r:id="rId7"/>
    <p:sldId id="277" r:id="rId8"/>
    <p:sldId id="267" r:id="rId9"/>
    <p:sldId id="269" r:id="rId10"/>
    <p:sldId id="271" r:id="rId11"/>
    <p:sldId id="279" r:id="rId12"/>
    <p:sldId id="286" r:id="rId13"/>
    <p:sldId id="284" r:id="rId14"/>
    <p:sldId id="272" r:id="rId15"/>
    <p:sldId id="283" r:id="rId16"/>
    <p:sldId id="273" r:id="rId17"/>
    <p:sldId id="274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_rok_programu_Microsoft_Excel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_rok_programu_Microsoft_Excel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002060"/>
                </a:solidFill>
              </a:rPr>
              <a:t>Tržby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za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výrobky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tovar</a:t>
            </a:r>
            <a:r>
              <a:rPr lang="en-US" b="1" dirty="0">
                <a:solidFill>
                  <a:srgbClr val="002060"/>
                </a:solidFill>
              </a:rPr>
              <a:t> a </a:t>
            </a:r>
            <a:r>
              <a:rPr lang="en-US" b="1" dirty="0" err="1">
                <a:solidFill>
                  <a:srgbClr val="002060"/>
                </a:solidFill>
              </a:rPr>
              <a:t>služby</a:t>
            </a:r>
            <a:r>
              <a:rPr lang="en-US" b="1" dirty="0">
                <a:solidFill>
                  <a:srgbClr val="002060"/>
                </a:solidFill>
              </a:rPr>
              <a:t> v EUR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'[Zdroj - podklady za 10 rokov.xlsx]Data '!$A$6</c:f>
              <c:strCache>
                <c:ptCount val="1"/>
                <c:pt idx="0">
                  <c:v>Tržby za výrobky, tovar a služby v EUR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'[Zdroj - podklady za 10 rokov.xlsx]Data '!$B$1:$K$1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'[Zdroj - podklady za 10 rokov.xlsx]Data '!$B$6:$K$6</c:f>
              <c:numCache>
                <c:formatCode>#,##0\ [$EUR]</c:formatCode>
                <c:ptCount val="10"/>
                <c:pt idx="0">
                  <c:v>76047566.885746539</c:v>
                </c:pt>
                <c:pt idx="1">
                  <c:v>79243676.558454499</c:v>
                </c:pt>
                <c:pt idx="2">
                  <c:v>83371838.279227242</c:v>
                </c:pt>
                <c:pt idx="3">
                  <c:v>90835623.71373564</c:v>
                </c:pt>
                <c:pt idx="4">
                  <c:v>79914105</c:v>
                </c:pt>
                <c:pt idx="5">
                  <c:v>76712820</c:v>
                </c:pt>
                <c:pt idx="6">
                  <c:v>88594606</c:v>
                </c:pt>
                <c:pt idx="7">
                  <c:v>97964566</c:v>
                </c:pt>
                <c:pt idx="8">
                  <c:v>108254532</c:v>
                </c:pt>
                <c:pt idx="9">
                  <c:v>102205029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2396384"/>
        <c:axId val="192396776"/>
      </c:lineChart>
      <c:catAx>
        <c:axId val="19239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96776"/>
        <c:crosses val="autoZero"/>
        <c:auto val="1"/>
        <c:lblAlgn val="ctr"/>
        <c:lblOffset val="100"/>
        <c:noMultiLvlLbl val="0"/>
      </c:catAx>
      <c:valAx>
        <c:axId val="192396776"/>
        <c:scaling>
          <c:orientation val="minMax"/>
          <c:min val="20000000"/>
        </c:scaling>
        <c:delete val="0"/>
        <c:axPos val="l"/>
        <c:numFmt formatCode="#,##0\ [$EUR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9638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002060"/>
                </a:solidFill>
              </a:rPr>
              <a:t>Výroba</a:t>
            </a:r>
            <a:r>
              <a:rPr lang="en-US" b="1" dirty="0">
                <a:solidFill>
                  <a:srgbClr val="002060"/>
                </a:solidFill>
              </a:rPr>
              <a:t> v </a:t>
            </a:r>
            <a:r>
              <a:rPr lang="en-US" b="1" dirty="0" err="1">
                <a:solidFill>
                  <a:srgbClr val="002060"/>
                </a:solidFill>
              </a:rPr>
              <a:t>tonách</a:t>
            </a:r>
            <a:endParaRPr lang="en-US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15558471857684"/>
          <c:y val="0.36071692454323279"/>
          <c:w val="0.86462924773292227"/>
          <c:h val="0.53823772444879703"/>
        </c:manualLayout>
      </c:layout>
      <c:lineChart>
        <c:grouping val="standard"/>
        <c:varyColors val="0"/>
        <c:ser>
          <c:idx val="1"/>
          <c:order val="0"/>
          <c:tx>
            <c:strRef>
              <c:f>'[Zdroj - podklady za 10 rokov.xlsx]Data '!$A$2</c:f>
              <c:strCache>
                <c:ptCount val="1"/>
                <c:pt idx="0">
                  <c:v>Výroba v tonách</c:v>
                </c:pt>
              </c:strCache>
            </c:strRef>
          </c:tx>
          <c:spPr>
            <a:ln w="22225" cap="rnd" cmpd="sng" algn="ctr">
              <a:solidFill>
                <a:schemeClr val="accent3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'[Zdroj - podklady za 10 rokov.xlsx]Data '!$B$1:$K$1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'[Zdroj - podklady za 10 rokov.xlsx]Data '!$B$2:$K$2</c:f>
              <c:numCache>
                <c:formatCode>#,##0.00</c:formatCode>
                <c:ptCount val="10"/>
                <c:pt idx="0">
                  <c:v>24393.720000000005</c:v>
                </c:pt>
                <c:pt idx="1">
                  <c:v>27178.439999999995</c:v>
                </c:pt>
                <c:pt idx="2">
                  <c:v>29012.950000000004</c:v>
                </c:pt>
                <c:pt idx="3">
                  <c:v>28023.309999999998</c:v>
                </c:pt>
                <c:pt idx="4">
                  <c:v>26164.69</c:v>
                </c:pt>
                <c:pt idx="5">
                  <c:v>25182.5</c:v>
                </c:pt>
                <c:pt idx="6">
                  <c:v>29714.050000000003</c:v>
                </c:pt>
                <c:pt idx="7">
                  <c:v>31315.070000000003</c:v>
                </c:pt>
                <c:pt idx="8">
                  <c:v>34341.9</c:v>
                </c:pt>
                <c:pt idx="9">
                  <c:v>32422.2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2397560"/>
        <c:axId val="192397952"/>
      </c:lineChart>
      <c:catAx>
        <c:axId val="19239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97952"/>
        <c:crosses val="autoZero"/>
        <c:auto val="1"/>
        <c:lblAlgn val="ctr"/>
        <c:lblOffset val="100"/>
        <c:noMultiLvlLbl val="0"/>
      </c:catAx>
      <c:valAx>
        <c:axId val="192397952"/>
        <c:scaling>
          <c:orientation val="minMax"/>
          <c:min val="2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9756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1" dirty="0">
                <a:solidFill>
                  <a:srgbClr val="002060"/>
                </a:solidFill>
              </a:rPr>
              <a:t>Predaj v tonách  (Slovensko, export a celkom</a:t>
            </a:r>
            <a:r>
              <a:rPr lang="sk-SK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839608904241159E-2"/>
          <c:y val="0.12007433126039325"/>
          <c:w val="0.90850931664333623"/>
          <c:h val="0.65207693158432301"/>
        </c:manualLayout>
      </c:layout>
      <c:lineChart>
        <c:grouping val="standard"/>
        <c:varyColors val="0"/>
        <c:ser>
          <c:idx val="7"/>
          <c:order val="0"/>
          <c:tx>
            <c:strRef>
              <c:f>'[Zdroj - podklady za 10 rokov.xlsx]Data '!$A$14</c:f>
              <c:strCache>
                <c:ptCount val="1"/>
                <c:pt idx="0">
                  <c:v>Predaj v tonách - SR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'[Zdroj - podklady za 10 rokov.xlsx]Data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'[Zdroj - podklady za 10 rokov.xlsx]Data '!$B$14:$K$14</c:f>
              <c:numCache>
                <c:formatCode>#,##0.00</c:formatCode>
                <c:ptCount val="10"/>
                <c:pt idx="0">
                  <c:v>13900.849999999999</c:v>
                </c:pt>
                <c:pt idx="1">
                  <c:v>14484.340000000002</c:v>
                </c:pt>
                <c:pt idx="2">
                  <c:v>15527.549999999997</c:v>
                </c:pt>
                <c:pt idx="3">
                  <c:v>14922.009999999998</c:v>
                </c:pt>
                <c:pt idx="4">
                  <c:v>12896.12</c:v>
                </c:pt>
                <c:pt idx="5">
                  <c:v>12347.810000000001</c:v>
                </c:pt>
                <c:pt idx="6">
                  <c:v>13567.28</c:v>
                </c:pt>
                <c:pt idx="7">
                  <c:v>13268.629999999997</c:v>
                </c:pt>
                <c:pt idx="8">
                  <c:v>12608.58</c:v>
                </c:pt>
                <c:pt idx="9">
                  <c:v>12929.4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'[Zdroj - podklady za 10 rokov.xlsx]Data '!$A$15</c:f>
              <c:strCache>
                <c:ptCount val="1"/>
                <c:pt idx="0">
                  <c:v>Predaj v tonách - export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'[Zdroj - podklady za 10 rokov.xlsx]Data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'[Zdroj - podklady za 10 rokov.xlsx]Data '!$B$15:$K$15</c:f>
              <c:numCache>
                <c:formatCode>#,##0.00</c:formatCode>
                <c:ptCount val="10"/>
                <c:pt idx="0">
                  <c:v>12566.49</c:v>
                </c:pt>
                <c:pt idx="1">
                  <c:v>14128.060000000001</c:v>
                </c:pt>
                <c:pt idx="2">
                  <c:v>14597.250000000002</c:v>
                </c:pt>
                <c:pt idx="3">
                  <c:v>15015.78</c:v>
                </c:pt>
                <c:pt idx="4">
                  <c:v>14690.73</c:v>
                </c:pt>
                <c:pt idx="5">
                  <c:v>13908.490000000002</c:v>
                </c:pt>
                <c:pt idx="6">
                  <c:v>16806.110000000004</c:v>
                </c:pt>
                <c:pt idx="7">
                  <c:v>18990.37</c:v>
                </c:pt>
                <c:pt idx="8">
                  <c:v>22375.15</c:v>
                </c:pt>
                <c:pt idx="9">
                  <c:v>20340.72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'[Zdroj - podklady za 10 rokov.xlsx]Data '!$A$20</c:f>
              <c:strCache>
                <c:ptCount val="1"/>
                <c:pt idx="0">
                  <c:v>Predaj celkom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'[Zdroj - podklady za 10 rokov.xlsx]Data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'[Zdroj - podklady za 10 rokov.xlsx]Data '!$B$20:$K$20</c:f>
              <c:numCache>
                <c:formatCode>#,##0.00</c:formatCode>
                <c:ptCount val="10"/>
                <c:pt idx="0">
                  <c:v>26467.339999999997</c:v>
                </c:pt>
                <c:pt idx="1">
                  <c:v>28612.400000000001</c:v>
                </c:pt>
                <c:pt idx="2">
                  <c:v>30124.800000000003</c:v>
                </c:pt>
                <c:pt idx="3">
                  <c:v>29937.789999999997</c:v>
                </c:pt>
                <c:pt idx="4">
                  <c:v>27586.85</c:v>
                </c:pt>
                <c:pt idx="5">
                  <c:v>26256.300000000003</c:v>
                </c:pt>
                <c:pt idx="6">
                  <c:v>30373.390000000003</c:v>
                </c:pt>
                <c:pt idx="7">
                  <c:v>32258.999999999996</c:v>
                </c:pt>
                <c:pt idx="8">
                  <c:v>34983.729999999996</c:v>
                </c:pt>
                <c:pt idx="9">
                  <c:v>33270.120000000003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2398736"/>
        <c:axId val="192399128"/>
      </c:lineChart>
      <c:catAx>
        <c:axId val="19239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99128"/>
        <c:crosses val="autoZero"/>
        <c:auto val="1"/>
        <c:lblAlgn val="ctr"/>
        <c:lblOffset val="100"/>
        <c:noMultiLvlLbl val="0"/>
      </c:catAx>
      <c:valAx>
        <c:axId val="192399128"/>
        <c:scaling>
          <c:orientation val="minMax"/>
          <c:max val="35000"/>
          <c:min val="5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9873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002060"/>
                </a:solidFill>
              </a:rPr>
              <a:t>Investície</a:t>
            </a:r>
            <a:r>
              <a:rPr lang="en-US" b="1" dirty="0">
                <a:solidFill>
                  <a:srgbClr val="002060"/>
                </a:solidFill>
              </a:rPr>
              <a:t> v EUR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'Data '!$A$8</c:f>
              <c:strCache>
                <c:ptCount val="1"/>
                <c:pt idx="0">
                  <c:v>Investície v EUR</c:v>
                </c:pt>
              </c:strCache>
            </c:strRef>
          </c:tx>
          <c:spPr>
            <a:ln w="22225" cap="rnd" cmpd="sng" algn="ctr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'!$B$1:$K$1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'Data '!$B$8:$K$8</c:f>
              <c:numCache>
                <c:formatCode>#,##0\ [$EUR]</c:formatCode>
                <c:ptCount val="10"/>
                <c:pt idx="0">
                  <c:v>4324437.3630750841</c:v>
                </c:pt>
                <c:pt idx="1">
                  <c:v>4432450.3750912827</c:v>
                </c:pt>
                <c:pt idx="2">
                  <c:v>10761900.01991635</c:v>
                </c:pt>
                <c:pt idx="3">
                  <c:v>12687777.99907057</c:v>
                </c:pt>
                <c:pt idx="4">
                  <c:v>8713602.8679545913</c:v>
                </c:pt>
                <c:pt idx="5">
                  <c:v>6441943.8358892649</c:v>
                </c:pt>
                <c:pt idx="6">
                  <c:v>5985328.2878576638</c:v>
                </c:pt>
                <c:pt idx="7">
                  <c:v>5746127</c:v>
                </c:pt>
                <c:pt idx="8">
                  <c:v>11656745</c:v>
                </c:pt>
                <c:pt idx="9">
                  <c:v>15039773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3001968"/>
        <c:axId val="193002360"/>
      </c:lineChart>
      <c:catAx>
        <c:axId val="1930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002360"/>
        <c:crosses val="autoZero"/>
        <c:auto val="1"/>
        <c:lblAlgn val="ctr"/>
        <c:lblOffset val="100"/>
        <c:noMultiLvlLbl val="0"/>
      </c:catAx>
      <c:valAx>
        <c:axId val="193002360"/>
        <c:scaling>
          <c:orientation val="minMax"/>
        </c:scaling>
        <c:delete val="0"/>
        <c:axPos val="l"/>
        <c:numFmt formatCode="#,##0\ [$EUR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00196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1" dirty="0">
                <a:solidFill>
                  <a:schemeClr val="tx2"/>
                </a:solidFill>
              </a:rPr>
              <a:t>Predaj ČR, Maďarsko, Poľsko a ostatný export v tonách</a:t>
            </a:r>
          </a:p>
        </c:rich>
      </c:tx>
      <c:layout>
        <c:manualLayout>
          <c:xMode val="edge"/>
          <c:yMode val="edge"/>
          <c:x val="0.15951825466261163"/>
          <c:y val="3.88026607538802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444901560752444E-2"/>
          <c:y val="0.12924122900474716"/>
          <c:w val="0.90850931664333623"/>
          <c:h val="0.63321403006442378"/>
        </c:manualLayout>
      </c:layout>
      <c:lineChart>
        <c:grouping val="standard"/>
        <c:varyColors val="0"/>
        <c:ser>
          <c:idx val="1"/>
          <c:order val="0"/>
          <c:tx>
            <c:strRef>
              <c:f>'Data '!$A$16</c:f>
              <c:strCache>
                <c:ptCount val="1"/>
                <c:pt idx="0">
                  <c:v>Česká republika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'Data '!$B$16:$K$16</c:f>
              <c:numCache>
                <c:formatCode>#,##0.00</c:formatCode>
                <c:ptCount val="10"/>
                <c:pt idx="0">
                  <c:v>9400.58</c:v>
                </c:pt>
                <c:pt idx="1">
                  <c:v>10911.99</c:v>
                </c:pt>
                <c:pt idx="2">
                  <c:v>11138.740000000002</c:v>
                </c:pt>
                <c:pt idx="3">
                  <c:v>11312.44</c:v>
                </c:pt>
                <c:pt idx="4">
                  <c:v>10460.880000000001</c:v>
                </c:pt>
                <c:pt idx="5">
                  <c:v>9304.18</c:v>
                </c:pt>
                <c:pt idx="6">
                  <c:v>10511.110000000002</c:v>
                </c:pt>
                <c:pt idx="7">
                  <c:v>9297.5600000000013</c:v>
                </c:pt>
                <c:pt idx="8">
                  <c:v>10576.49</c:v>
                </c:pt>
                <c:pt idx="9">
                  <c:v>10462.950000000001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'Data '!$A$17</c:f>
              <c:strCache>
                <c:ptCount val="1"/>
                <c:pt idx="0">
                  <c:v>Maďarsko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'Data '!$B$17:$K$17</c:f>
              <c:numCache>
                <c:formatCode>#,##0.00</c:formatCode>
                <c:ptCount val="10"/>
                <c:pt idx="0">
                  <c:v>1387.6399999999999</c:v>
                </c:pt>
                <c:pt idx="1">
                  <c:v>1509.36</c:v>
                </c:pt>
                <c:pt idx="2">
                  <c:v>1150.6099999999999</c:v>
                </c:pt>
                <c:pt idx="3">
                  <c:v>1000.5000000000001</c:v>
                </c:pt>
                <c:pt idx="4">
                  <c:v>959.17</c:v>
                </c:pt>
                <c:pt idx="5">
                  <c:v>971.75000000000011</c:v>
                </c:pt>
                <c:pt idx="6">
                  <c:v>939.03</c:v>
                </c:pt>
                <c:pt idx="7">
                  <c:v>1016.24</c:v>
                </c:pt>
                <c:pt idx="8">
                  <c:v>1174.31</c:v>
                </c:pt>
                <c:pt idx="9">
                  <c:v>1573.18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'Data '!$A$18</c:f>
              <c:strCache>
                <c:ptCount val="1"/>
                <c:pt idx="0">
                  <c:v>Poľsko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'Data '!$B$18:$K$18</c:f>
              <c:numCache>
                <c:formatCode>#,##0.00</c:formatCode>
                <c:ptCount val="10"/>
                <c:pt idx="0">
                  <c:v>1063.53</c:v>
                </c:pt>
                <c:pt idx="1">
                  <c:v>1012.6400000000001</c:v>
                </c:pt>
                <c:pt idx="2">
                  <c:v>1475</c:v>
                </c:pt>
                <c:pt idx="3">
                  <c:v>1998.8</c:v>
                </c:pt>
                <c:pt idx="4">
                  <c:v>2649.3</c:v>
                </c:pt>
                <c:pt idx="5">
                  <c:v>3015.1800000000003</c:v>
                </c:pt>
                <c:pt idx="6">
                  <c:v>4746.26</c:v>
                </c:pt>
                <c:pt idx="7">
                  <c:v>7965.5899999999992</c:v>
                </c:pt>
                <c:pt idx="8">
                  <c:v>9718.59</c:v>
                </c:pt>
                <c:pt idx="9">
                  <c:v>7341.12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'Data '!$A$19</c:f>
              <c:strCache>
                <c:ptCount val="1"/>
                <c:pt idx="0">
                  <c:v>Ostatný export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'Data '!$B$19:$K$19</c:f>
              <c:numCache>
                <c:formatCode>#,##0.00</c:formatCode>
                <c:ptCount val="10"/>
                <c:pt idx="0">
                  <c:v>714.74</c:v>
                </c:pt>
                <c:pt idx="1">
                  <c:v>694.07</c:v>
                </c:pt>
                <c:pt idx="2">
                  <c:v>832.90000000000009</c:v>
                </c:pt>
                <c:pt idx="3">
                  <c:v>704.04000000000008</c:v>
                </c:pt>
                <c:pt idx="4">
                  <c:v>621.38</c:v>
                </c:pt>
                <c:pt idx="5">
                  <c:v>617.38</c:v>
                </c:pt>
                <c:pt idx="6">
                  <c:v>609.70999999999992</c:v>
                </c:pt>
                <c:pt idx="7">
                  <c:v>710.9799999999999</c:v>
                </c:pt>
                <c:pt idx="8">
                  <c:v>905.76000000000022</c:v>
                </c:pt>
                <c:pt idx="9">
                  <c:v>963.47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3003144"/>
        <c:axId val="193003536"/>
      </c:lineChart>
      <c:catAx>
        <c:axId val="19300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003536"/>
        <c:crosses val="autoZero"/>
        <c:auto val="1"/>
        <c:lblAlgn val="ctr"/>
        <c:lblOffset val="100"/>
        <c:noMultiLvlLbl val="0"/>
      </c:catAx>
      <c:valAx>
        <c:axId val="193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00314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1" dirty="0">
                <a:solidFill>
                  <a:schemeClr val="tx2"/>
                </a:solidFill>
              </a:rPr>
              <a:t>Predaj v tonách  (Slovensko, export a celkom)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109729339388132E-2"/>
          <c:y val="0.23574512563511493"/>
          <c:w val="0.90850931664333623"/>
          <c:h val="0.65207693158432301"/>
        </c:manualLayout>
      </c:layout>
      <c:lineChart>
        <c:grouping val="standard"/>
        <c:varyColors val="0"/>
        <c:ser>
          <c:idx val="7"/>
          <c:order val="0"/>
          <c:tx>
            <c:strRef>
              <c:f>'[Zdroj - podklady za 10 rokov.xlsx]Data '!$A$14</c:f>
              <c:strCache>
                <c:ptCount val="1"/>
                <c:pt idx="0">
                  <c:v>Predaj v tonách - SR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'[Zdroj - podklady za 10 rokov.xlsx]Data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'[Zdroj - podklady za 10 rokov.xlsx]Data '!$B$14:$K$14</c:f>
              <c:numCache>
                <c:formatCode>#,##0.00</c:formatCode>
                <c:ptCount val="10"/>
                <c:pt idx="0">
                  <c:v>13900.849999999999</c:v>
                </c:pt>
                <c:pt idx="1">
                  <c:v>14484.340000000002</c:v>
                </c:pt>
                <c:pt idx="2">
                  <c:v>15527.549999999997</c:v>
                </c:pt>
                <c:pt idx="3">
                  <c:v>14922.009999999998</c:v>
                </c:pt>
                <c:pt idx="4">
                  <c:v>12896.12</c:v>
                </c:pt>
                <c:pt idx="5">
                  <c:v>12347.810000000001</c:v>
                </c:pt>
                <c:pt idx="6">
                  <c:v>13567.28</c:v>
                </c:pt>
                <c:pt idx="7">
                  <c:v>13268.629999999997</c:v>
                </c:pt>
                <c:pt idx="8">
                  <c:v>12608.58</c:v>
                </c:pt>
                <c:pt idx="9">
                  <c:v>12929.4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'[Zdroj - podklady za 10 rokov.xlsx]Data '!$A$15</c:f>
              <c:strCache>
                <c:ptCount val="1"/>
                <c:pt idx="0">
                  <c:v>Predaj v tonách - export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'[Zdroj - podklady za 10 rokov.xlsx]Data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'[Zdroj - podklady za 10 rokov.xlsx]Data '!$B$15:$K$15</c:f>
              <c:numCache>
                <c:formatCode>#,##0.00</c:formatCode>
                <c:ptCount val="10"/>
                <c:pt idx="0">
                  <c:v>12566.49</c:v>
                </c:pt>
                <c:pt idx="1">
                  <c:v>14128.060000000001</c:v>
                </c:pt>
                <c:pt idx="2">
                  <c:v>14597.250000000002</c:v>
                </c:pt>
                <c:pt idx="3">
                  <c:v>15015.78</c:v>
                </c:pt>
                <c:pt idx="4">
                  <c:v>14690.73</c:v>
                </c:pt>
                <c:pt idx="5">
                  <c:v>13908.490000000002</c:v>
                </c:pt>
                <c:pt idx="6">
                  <c:v>16806.110000000004</c:v>
                </c:pt>
                <c:pt idx="7">
                  <c:v>18990.37</c:v>
                </c:pt>
                <c:pt idx="8">
                  <c:v>22375.15</c:v>
                </c:pt>
                <c:pt idx="9">
                  <c:v>20340.72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'[Zdroj - podklady za 10 rokov.xlsx]Data '!$A$20</c:f>
              <c:strCache>
                <c:ptCount val="1"/>
                <c:pt idx="0">
                  <c:v>Predaj celkom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'[Zdroj - podklady za 10 rokov.xlsx]Data '!$B$13:$K$13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'[Zdroj - podklady za 10 rokov.xlsx]Data '!$B$20:$K$20</c:f>
              <c:numCache>
                <c:formatCode>#,##0.00</c:formatCode>
                <c:ptCount val="10"/>
                <c:pt idx="0">
                  <c:v>26467.339999999997</c:v>
                </c:pt>
                <c:pt idx="1">
                  <c:v>28612.400000000001</c:v>
                </c:pt>
                <c:pt idx="2">
                  <c:v>30124.800000000003</c:v>
                </c:pt>
                <c:pt idx="3">
                  <c:v>29937.789999999997</c:v>
                </c:pt>
                <c:pt idx="4">
                  <c:v>27586.85</c:v>
                </c:pt>
                <c:pt idx="5">
                  <c:v>26256.300000000003</c:v>
                </c:pt>
                <c:pt idx="6">
                  <c:v>30373.390000000003</c:v>
                </c:pt>
                <c:pt idx="7">
                  <c:v>32258.999999999996</c:v>
                </c:pt>
                <c:pt idx="8">
                  <c:v>34983.729999999996</c:v>
                </c:pt>
                <c:pt idx="9">
                  <c:v>33270.120000000003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4477248"/>
        <c:axId val="194477640"/>
      </c:lineChart>
      <c:catAx>
        <c:axId val="1944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4477640"/>
        <c:crosses val="autoZero"/>
        <c:auto val="1"/>
        <c:lblAlgn val="ctr"/>
        <c:lblOffset val="100"/>
        <c:noMultiLvlLbl val="0"/>
      </c:catAx>
      <c:valAx>
        <c:axId val="194477640"/>
        <c:scaling>
          <c:orientation val="minMax"/>
          <c:max val="35000"/>
          <c:min val="5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447724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36580844061159"/>
          <c:y val="0.83284539401472313"/>
          <c:w val="0.75245004096710133"/>
          <c:h val="0.12767911711670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9A084-C667-44A4-811D-FDE24DD6B2A1}" type="datetimeFigureOut">
              <a:rPr lang="sk-SK" smtClean="0"/>
              <a:t>13. 7. 2015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20B3-83E8-42A5-AB3B-2C623F99B1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6329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F681-0869-4903-A8E3-1B18E1BC0B16}" type="datetimeFigureOut">
              <a:rPr lang="sk-SK" smtClean="0"/>
              <a:t>13. 7. 2015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3A695-94D0-4EBF-AC20-81FFAF68C3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58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A695-94D0-4EBF-AC20-81FFAF68C32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928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2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6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09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6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9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11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71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8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8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1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58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55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5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95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39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25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2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50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14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4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5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83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5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12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65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96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9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79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61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22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18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7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39FF-902D-F24F-B2D5-F54647005C7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E4D5-7091-234F-AEAB-5595E0C2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 defTabSz="914400"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7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 defTabSz="914400"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2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65DDDA-8E49-461A-A0E7-22CCD69A6E7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 defTabSz="914400"/>
              <a:t>13. 7. 2015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9E245C-2999-4886-A170-6678659C7B64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 IDC master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008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4924425" y="5934075"/>
            <a:ext cx="404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Spoločnosť I.D.C. Holding, a.s. 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969439118"/>
              </p:ext>
            </p:extLst>
          </p:nvPr>
        </p:nvGraphicFramePr>
        <p:xfrm>
          <a:off x="923365" y="1953670"/>
          <a:ext cx="7162800" cy="410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52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 IDC master pag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008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878540" y="2252473"/>
            <a:ext cx="7960660" cy="317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marL="4572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Export v rámci Európy </a:t>
            </a:r>
            <a:r>
              <a:rPr lang="sk-SK" sz="1400" b="1" dirty="0" smtClean="0">
                <a:solidFill>
                  <a:srgbClr val="002060"/>
                </a:solidFill>
              </a:rPr>
              <a:t>za rok 2014</a:t>
            </a:r>
            <a:endParaRPr lang="sk-SK" sz="1400" b="1" dirty="0">
              <a:solidFill>
                <a:srgbClr val="002060"/>
              </a:solidFill>
            </a:endParaRPr>
          </a:p>
          <a:p>
            <a:pPr marL="0" marR="0" lvl="0" indent="44958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ČR  </a:t>
            </a:r>
            <a:r>
              <a:rPr lang="sk-SK" sz="1400" b="1" dirty="0">
                <a:solidFill>
                  <a:srgbClr val="002060"/>
                </a:solidFill>
              </a:rPr>
              <a:t>	32%</a:t>
            </a:r>
          </a:p>
          <a:p>
            <a:pPr marL="0" marR="0" lvl="0" indent="44958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PL	22</a:t>
            </a:r>
            <a:r>
              <a:rPr lang="sk-SK" sz="1400" b="1" dirty="0">
                <a:solidFill>
                  <a:srgbClr val="002060"/>
                </a:solidFill>
              </a:rPr>
              <a:t>%</a:t>
            </a:r>
          </a:p>
          <a:p>
            <a:pPr marL="4572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HU </a:t>
            </a:r>
            <a:r>
              <a:rPr lang="sk-SK" sz="1400" b="1" dirty="0">
                <a:solidFill>
                  <a:srgbClr val="002060"/>
                </a:solidFill>
              </a:rPr>
              <a:t>	  4% </a:t>
            </a:r>
          </a:p>
          <a:p>
            <a:pPr marL="4572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marL="4572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Lotyšsko, Litva, Rumunsko, </a:t>
            </a:r>
            <a:r>
              <a:rPr lang="sk-SK" sz="1400" b="1" dirty="0">
                <a:solidFill>
                  <a:srgbClr val="002060"/>
                </a:solidFill>
              </a:rPr>
              <a:t>N</a:t>
            </a:r>
            <a:r>
              <a:rPr lang="sk-SK" sz="1400" b="1" dirty="0" smtClean="0">
                <a:solidFill>
                  <a:srgbClr val="002060"/>
                </a:solidFill>
              </a:rPr>
              <a:t>emecko, Veľká Británia, Chorvátsko</a:t>
            </a:r>
            <a:endParaRPr lang="sk-SK" sz="1400" b="1" dirty="0">
              <a:solidFill>
                <a:srgbClr val="002060"/>
              </a:solidFill>
            </a:endParaRPr>
          </a:p>
          <a:p>
            <a:pPr marL="0" marR="0" lvl="0" indent="44958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sk-SK" sz="1400" b="1" dirty="0">
              <a:solidFill>
                <a:srgbClr val="002060"/>
              </a:solidFill>
            </a:endParaRPr>
          </a:p>
          <a:p>
            <a:pPr marL="0" marR="0" lvl="0" indent="44958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Export mimo krajín EÚ </a:t>
            </a:r>
            <a:r>
              <a:rPr lang="sk-SK" sz="1400" b="1" dirty="0">
                <a:solidFill>
                  <a:srgbClr val="002060"/>
                </a:solidFill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400" b="1" dirty="0">
                <a:solidFill>
                  <a:srgbClr val="002060"/>
                </a:solidFill>
              </a:rPr>
              <a:t> </a:t>
            </a:r>
            <a:r>
              <a:rPr lang="sk-SK" sz="1400" b="1" dirty="0" smtClean="0">
                <a:solidFill>
                  <a:srgbClr val="002060"/>
                </a:solidFill>
              </a:rPr>
              <a:t>          Rusko, </a:t>
            </a:r>
            <a:r>
              <a:rPr lang="sk-SK" sz="1400" b="1" dirty="0">
                <a:solidFill>
                  <a:srgbClr val="002060"/>
                </a:solidFill>
              </a:rPr>
              <a:t>USA, </a:t>
            </a:r>
            <a:r>
              <a:rPr lang="sk-SK" sz="1400" b="1" dirty="0" smtClean="0">
                <a:solidFill>
                  <a:srgbClr val="002060"/>
                </a:solidFill>
              </a:rPr>
              <a:t>Saudská Arábia, Spojené arabské emiráty, Izrael</a:t>
            </a:r>
            <a:r>
              <a:rPr lang="sk-SK" sz="1400" b="1" dirty="0">
                <a:solidFill>
                  <a:srgbClr val="002060"/>
                </a:solidFill>
              </a:rPr>
              <a:t>, </a:t>
            </a:r>
            <a:r>
              <a:rPr lang="sk-SK" sz="1400" b="1" dirty="0" smtClean="0">
                <a:solidFill>
                  <a:srgbClr val="002060"/>
                </a:solidFill>
              </a:rPr>
              <a:t>Palestína, </a:t>
            </a:r>
            <a:r>
              <a:rPr lang="sk-SK" sz="1400" b="1" dirty="0">
                <a:solidFill>
                  <a:srgbClr val="002060"/>
                </a:solidFill>
              </a:rPr>
              <a:t>K</a:t>
            </a:r>
            <a:r>
              <a:rPr lang="sk-SK" sz="1400" b="1" dirty="0" smtClean="0">
                <a:solidFill>
                  <a:srgbClr val="002060"/>
                </a:solidFill>
              </a:rPr>
              <a:t>atar</a:t>
            </a:r>
            <a:r>
              <a:rPr lang="sk-SK" sz="1400" b="1" dirty="0">
                <a:solidFill>
                  <a:srgbClr val="002060"/>
                </a:solidFill>
              </a:rPr>
              <a:t>, </a:t>
            </a:r>
            <a:r>
              <a:rPr lang="sk-SK" sz="1400" b="1" dirty="0" smtClean="0">
                <a:solidFill>
                  <a:srgbClr val="002060"/>
                </a:solidFill>
              </a:rPr>
              <a:t>Kuvajt</a:t>
            </a:r>
            <a:r>
              <a:rPr lang="sk-SK" sz="1400" b="1" dirty="0">
                <a:solidFill>
                  <a:srgbClr val="002060"/>
                </a:solidFill>
              </a:rPr>
              <a:t>,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787323" y="1093973"/>
            <a:ext cx="647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Obchodná politika – percentuálny podiel predaja 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603195284"/>
              </p:ext>
            </p:extLst>
          </p:nvPr>
        </p:nvGraphicFramePr>
        <p:xfrm>
          <a:off x="1763358" y="1664895"/>
          <a:ext cx="5760720" cy="229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774290451"/>
              </p:ext>
            </p:extLst>
          </p:nvPr>
        </p:nvGraphicFramePr>
        <p:xfrm>
          <a:off x="1763358" y="4087027"/>
          <a:ext cx="5760720" cy="257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6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 IDC master pag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00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640540" y="5384286"/>
            <a:ext cx="7198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sk-SK" sz="1400" b="1" dirty="0" smtClean="0">
                <a:solidFill>
                  <a:srgbClr val="002060"/>
                </a:solidFill>
              </a:rPr>
              <a:t> </a:t>
            </a:r>
            <a:endParaRPr lang="sk-SK" sz="1400" b="1" dirty="0">
              <a:solidFill>
                <a:srgbClr val="00206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793467" y="1120259"/>
            <a:ext cx="290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Najväčší odberatelia  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 IDC master pag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00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398494" y="2536447"/>
            <a:ext cx="545950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defTabSz="914400"/>
            <a:r>
              <a:rPr lang="sk-SK" sz="1400" b="1" dirty="0" smtClean="0">
                <a:solidFill>
                  <a:srgbClr val="002060"/>
                </a:solidFill>
              </a:rPr>
              <a:t>Zodpovednosť voči životnému prostrediu: </a:t>
            </a:r>
            <a:endParaRPr lang="sk-SK" sz="1400" b="1" dirty="0">
              <a:solidFill>
                <a:srgbClr val="002060"/>
              </a:solidFill>
            </a:endParaRPr>
          </a:p>
          <a:p>
            <a:pPr indent="228600" algn="just" defTabSz="914400"/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marL="342900" indent="-342900" algn="just" defTabSz="914400">
              <a:buFont typeface="Times New Roman" panose="02020603050405020304" pitchFamily="18" charset="0"/>
              <a:buChar char="-"/>
            </a:pPr>
            <a:r>
              <a:rPr lang="sk-SK" sz="1400" b="1" dirty="0">
                <a:solidFill>
                  <a:srgbClr val="002060"/>
                </a:solidFill>
              </a:rPr>
              <a:t>v</a:t>
            </a:r>
            <a:r>
              <a:rPr lang="sk-SK" sz="1400" b="1" dirty="0" smtClean="0">
                <a:solidFill>
                  <a:srgbClr val="002060"/>
                </a:solidFill>
              </a:rPr>
              <a:t>yužívanie neobalových dodávok pri nákupe strategických surovín</a:t>
            </a:r>
            <a:endParaRPr lang="sk-SK" sz="1400" b="1" dirty="0">
              <a:solidFill>
                <a:srgbClr val="002060"/>
              </a:solidFill>
            </a:endParaRPr>
          </a:p>
          <a:p>
            <a:pPr marL="342900" indent="-342900" algn="just" defTabSz="914400">
              <a:buSzPts val="1100"/>
              <a:buFont typeface="Times New Roman" panose="02020603050405020304" pitchFamily="18" charset="0"/>
              <a:buChar char="-"/>
            </a:pPr>
            <a:r>
              <a:rPr lang="sk-SK" sz="1400" b="1" dirty="0">
                <a:solidFill>
                  <a:srgbClr val="002060"/>
                </a:solidFill>
              </a:rPr>
              <a:t>m</a:t>
            </a:r>
            <a:r>
              <a:rPr lang="sk-SK" sz="1400" b="1" dirty="0" smtClean="0">
                <a:solidFill>
                  <a:srgbClr val="002060"/>
                </a:solidFill>
              </a:rPr>
              <a:t>odernizácia odpadového hospodárstva </a:t>
            </a:r>
            <a:endParaRPr lang="sk-SK" sz="1400" b="1" dirty="0">
              <a:solidFill>
                <a:srgbClr val="002060"/>
              </a:solidFill>
            </a:endParaRPr>
          </a:p>
          <a:p>
            <a:pPr algn="just" defTabSz="914400">
              <a:buSzPts val="1100"/>
              <a:tabLst>
                <a:tab pos="630555" algn="l"/>
              </a:tabLst>
            </a:pPr>
            <a:endParaRPr lang="sk-SK" sz="1400" b="1" dirty="0">
              <a:solidFill>
                <a:srgbClr val="002060"/>
              </a:solidFill>
            </a:endParaRPr>
          </a:p>
          <a:p>
            <a:pPr algn="just" defTabSz="914400">
              <a:tabLst>
                <a:tab pos="630555" algn="l"/>
              </a:tabLst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  <a:endParaRPr lang="sk-SK" sz="1400" b="1" dirty="0" smtClean="0">
              <a:solidFill>
                <a:srgbClr val="002060"/>
              </a:solidFill>
            </a:endParaRPr>
          </a:p>
          <a:p>
            <a:pPr algn="just" defTabSz="914400">
              <a:tabLst>
                <a:tab pos="630555" algn="l"/>
              </a:tabLst>
            </a:pPr>
            <a:endParaRPr lang="sk-SK" sz="1400" b="1" dirty="0">
              <a:solidFill>
                <a:srgbClr val="002060"/>
              </a:solidFill>
            </a:endParaRPr>
          </a:p>
          <a:p>
            <a:pPr algn="just" defTabSz="914400">
              <a:tabLst>
                <a:tab pos="630555" algn="l"/>
              </a:tabLst>
            </a:pPr>
            <a:r>
              <a:rPr lang="sk-SK" sz="1400" b="1" dirty="0">
                <a:solidFill>
                  <a:srgbClr val="002060"/>
                </a:solidFill>
              </a:rPr>
              <a:t>      Z</a:t>
            </a:r>
            <a:r>
              <a:rPr lang="sk-SK" sz="1400" b="1" dirty="0" smtClean="0">
                <a:solidFill>
                  <a:srgbClr val="002060"/>
                </a:solidFill>
              </a:rPr>
              <a:t>odpovednosť voči komunite: </a:t>
            </a:r>
            <a:endParaRPr lang="sk-SK" sz="1400" b="1" dirty="0">
              <a:solidFill>
                <a:srgbClr val="002060"/>
              </a:solidFill>
            </a:endParaRPr>
          </a:p>
          <a:p>
            <a:pPr algn="just" defTabSz="914400">
              <a:tabLst>
                <a:tab pos="630555" algn="l"/>
              </a:tabLst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algn="just" defTabSz="914400">
              <a:tabLst>
                <a:tab pos="630555" algn="l"/>
              </a:tabLst>
            </a:pPr>
            <a:r>
              <a:rPr lang="sk-SK" sz="1400" b="1" dirty="0">
                <a:solidFill>
                  <a:srgbClr val="002060"/>
                </a:solidFill>
              </a:rPr>
              <a:t>-  </a:t>
            </a:r>
            <a:r>
              <a:rPr lang="sk-SK" sz="1400" b="1" dirty="0" smtClean="0">
                <a:solidFill>
                  <a:srgbClr val="002060"/>
                </a:solidFill>
              </a:rPr>
              <a:t>   charitatívna činnosť </a:t>
            </a:r>
            <a:r>
              <a:rPr lang="sk-SK" sz="1400" b="1" dirty="0">
                <a:solidFill>
                  <a:srgbClr val="002060"/>
                </a:solidFill>
              </a:rPr>
              <a:t>– </a:t>
            </a:r>
            <a:r>
              <a:rPr lang="sk-SK" sz="1400" b="1" dirty="0" smtClean="0">
                <a:solidFill>
                  <a:srgbClr val="002060"/>
                </a:solidFill>
              </a:rPr>
              <a:t>podpora národných a lokálnych komunít</a:t>
            </a:r>
          </a:p>
          <a:p>
            <a:pPr algn="just" defTabSz="914400">
              <a:tabLst>
                <a:tab pos="630555" algn="l"/>
              </a:tabLst>
            </a:pPr>
            <a:r>
              <a:rPr lang="sk-SK" sz="1400" b="1" dirty="0" smtClean="0">
                <a:solidFill>
                  <a:srgbClr val="002060"/>
                </a:solidFill>
              </a:rPr>
              <a:t>      (detské domovy, krízové centrá, občianske združenia, </a:t>
            </a:r>
          </a:p>
          <a:p>
            <a:pPr algn="just" defTabSz="914400">
              <a:tabLst>
                <a:tab pos="630555" algn="l"/>
              </a:tabLst>
            </a:pPr>
            <a:r>
              <a:rPr lang="sk-SK" sz="1400" b="1" dirty="0" smtClean="0">
                <a:solidFill>
                  <a:srgbClr val="002060"/>
                </a:solidFill>
              </a:rPr>
              <a:t>       neziskové organizácie na pomáhajúce hendikepovaným deťom)  </a:t>
            </a:r>
            <a:endParaRPr lang="sk-SK" sz="1400" b="1" dirty="0">
              <a:solidFill>
                <a:srgbClr val="002060"/>
              </a:solidFill>
            </a:endParaRPr>
          </a:p>
          <a:p>
            <a:pPr algn="just" defTabSz="914400">
              <a:tabLst>
                <a:tab pos="630555" algn="l"/>
              </a:tabLst>
            </a:pPr>
            <a:r>
              <a:rPr lang="sk-SK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k-SK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031207" y="1139874"/>
            <a:ext cx="3778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Spoločenská zodpovednosť  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699792" y="5013176"/>
            <a:ext cx="376205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sk-SK" sz="2800" b="1" dirty="0">
                <a:solidFill>
                  <a:srgbClr val="1E57A0"/>
                </a:solidFill>
                <a:latin typeface="FrizQuaT" pitchFamily="34" charset="0"/>
              </a:rPr>
              <a:t>Sila a </a:t>
            </a:r>
            <a:r>
              <a:rPr lang="sk-SK" sz="2800" b="1" dirty="0" smtClean="0">
                <a:solidFill>
                  <a:srgbClr val="1E57A0"/>
                </a:solidFill>
                <a:latin typeface="FrizQuaT" pitchFamily="34" charset="0"/>
              </a:rPr>
              <a:t>stabilita</a:t>
            </a:r>
            <a:endParaRPr lang="sk-SK" sz="2800" b="1" dirty="0">
              <a:solidFill>
                <a:srgbClr val="1E57A0"/>
              </a:solidFill>
              <a:latin typeface="FrizQuaT" pitchFamily="34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sk-SK" sz="2800" b="1" dirty="0">
                <a:solidFill>
                  <a:srgbClr val="1E57A0"/>
                </a:solidFill>
                <a:latin typeface="FrizQuaT" pitchFamily="34" charset="0"/>
              </a:rPr>
              <a:t>www.idcholding.com</a:t>
            </a:r>
          </a:p>
        </p:txBody>
      </p:sp>
    </p:spTree>
    <p:extLst>
      <p:ext uri="{BB962C8B-B14F-4D97-AF65-F5344CB8AC3E}">
        <p14:creationId xmlns:p14="http://schemas.microsoft.com/office/powerpoint/2010/main" val="8869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 IDC master p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18"/>
            <a:ext cx="9144000" cy="6467008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493059" y="1880058"/>
            <a:ext cx="8414020" cy="296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b="1" dirty="0">
                <a:solidFill>
                  <a:srgbClr val="002060"/>
                </a:solidFill>
              </a:rPr>
              <a:t>         </a:t>
            </a:r>
            <a:r>
              <a:rPr lang="sk-SK" b="1" dirty="0" smtClean="0">
                <a:solidFill>
                  <a:srgbClr val="002060"/>
                </a:solidFill>
              </a:rPr>
              <a:t> obchodný názov :</a:t>
            </a:r>
            <a:r>
              <a:rPr lang="sk-SK" b="1" dirty="0">
                <a:solidFill>
                  <a:srgbClr val="002060"/>
                </a:solidFill>
              </a:rPr>
              <a:t>		I.D.C. Holding, a.s</a:t>
            </a:r>
            <a:r>
              <a:rPr lang="sk-SK" b="1" dirty="0" smtClean="0">
                <a:solidFill>
                  <a:srgbClr val="002060"/>
                </a:solidFill>
              </a:rPr>
              <a:t>.</a:t>
            </a:r>
            <a:endParaRPr lang="sk-SK" b="1" dirty="0">
              <a:solidFill>
                <a:srgbClr val="002060"/>
              </a:solidFill>
            </a:endParaRPr>
          </a:p>
          <a:p>
            <a:pPr marL="342900" marR="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b="1" dirty="0">
                <a:solidFill>
                  <a:srgbClr val="002060"/>
                </a:solidFill>
              </a:rPr>
              <a:t>	</a:t>
            </a:r>
            <a:r>
              <a:rPr lang="sk-SK" b="1" dirty="0" smtClean="0">
                <a:solidFill>
                  <a:srgbClr val="002060"/>
                </a:solidFill>
              </a:rPr>
              <a:t>sídlo spoločnosti:</a:t>
            </a:r>
            <a:r>
              <a:rPr lang="sk-SK" b="1" dirty="0">
                <a:solidFill>
                  <a:srgbClr val="002060"/>
                </a:solidFill>
              </a:rPr>
              <a:t>		</a:t>
            </a:r>
            <a:r>
              <a:rPr lang="sk-SK" b="1" dirty="0" smtClean="0">
                <a:solidFill>
                  <a:srgbClr val="002060"/>
                </a:solidFill>
              </a:rPr>
              <a:t>Drieňová </a:t>
            </a:r>
            <a:r>
              <a:rPr lang="sk-SK" b="1" dirty="0">
                <a:solidFill>
                  <a:srgbClr val="002060"/>
                </a:solidFill>
              </a:rPr>
              <a:t>3, 821 01 </a:t>
            </a:r>
            <a:r>
              <a:rPr lang="sk-SK" b="1" dirty="0" smtClean="0">
                <a:solidFill>
                  <a:srgbClr val="002060"/>
                </a:solidFill>
              </a:rPr>
              <a:t>Bratislava</a:t>
            </a:r>
            <a:endParaRPr lang="sk-SK" b="1" dirty="0">
              <a:solidFill>
                <a:srgbClr val="002060"/>
              </a:solidFill>
            </a:endParaRPr>
          </a:p>
          <a:p>
            <a:pPr marL="342900" marR="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b="1" dirty="0">
                <a:solidFill>
                  <a:srgbClr val="002060"/>
                </a:solidFill>
              </a:rPr>
              <a:t>	</a:t>
            </a:r>
            <a:r>
              <a:rPr lang="sk-SK" b="1" dirty="0" smtClean="0">
                <a:solidFill>
                  <a:srgbClr val="002060"/>
                </a:solidFill>
              </a:rPr>
              <a:t>dátum založenia:</a:t>
            </a:r>
            <a:r>
              <a:rPr lang="sk-SK" b="1" dirty="0">
                <a:solidFill>
                  <a:srgbClr val="002060"/>
                </a:solidFill>
              </a:rPr>
              <a:t>	</a:t>
            </a:r>
            <a:r>
              <a:rPr lang="sk-SK" b="1" dirty="0" smtClean="0">
                <a:solidFill>
                  <a:srgbClr val="002060"/>
                </a:solidFill>
              </a:rPr>
              <a:t>	16.1.1997</a:t>
            </a:r>
            <a:endParaRPr lang="sk-SK" b="1" dirty="0">
              <a:solidFill>
                <a:srgbClr val="002060"/>
              </a:solidFill>
            </a:endParaRPr>
          </a:p>
          <a:p>
            <a:pPr marL="342900" marR="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b="1" dirty="0">
                <a:solidFill>
                  <a:srgbClr val="002060"/>
                </a:solidFill>
              </a:rPr>
              <a:t>	</a:t>
            </a:r>
            <a:r>
              <a:rPr lang="sk-SK" b="1" dirty="0" smtClean="0">
                <a:solidFill>
                  <a:srgbClr val="002060"/>
                </a:solidFill>
              </a:rPr>
              <a:t>právna forma :</a:t>
            </a:r>
            <a:r>
              <a:rPr lang="sk-SK" b="1" dirty="0">
                <a:solidFill>
                  <a:srgbClr val="002060"/>
                </a:solidFill>
              </a:rPr>
              <a:t>		</a:t>
            </a:r>
            <a:r>
              <a:rPr lang="sk-SK" b="1" dirty="0" smtClean="0">
                <a:solidFill>
                  <a:srgbClr val="002060"/>
                </a:solidFill>
              </a:rPr>
              <a:t>akciová spoločnosť</a:t>
            </a:r>
            <a:endParaRPr lang="sk-SK" b="1" dirty="0">
              <a:solidFill>
                <a:srgbClr val="002060"/>
              </a:solidFill>
            </a:endParaRPr>
          </a:p>
          <a:p>
            <a:pPr marL="342900" marR="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b="1" dirty="0">
                <a:solidFill>
                  <a:srgbClr val="002060"/>
                </a:solidFill>
              </a:rPr>
              <a:t>	</a:t>
            </a:r>
            <a:r>
              <a:rPr lang="sk-SK" b="1" dirty="0" smtClean="0">
                <a:solidFill>
                  <a:srgbClr val="002060"/>
                </a:solidFill>
              </a:rPr>
              <a:t>výška základného imania:</a:t>
            </a:r>
            <a:r>
              <a:rPr lang="sk-SK" b="1" dirty="0">
                <a:solidFill>
                  <a:srgbClr val="002060"/>
                </a:solidFill>
              </a:rPr>
              <a:t>	</a:t>
            </a:r>
            <a:r>
              <a:rPr lang="sk-SK" b="1" dirty="0" smtClean="0">
                <a:solidFill>
                  <a:srgbClr val="002060"/>
                </a:solidFill>
              </a:rPr>
              <a:t>€ 15 272 000</a:t>
            </a:r>
          </a:p>
          <a:p>
            <a:pPr marL="342900" marR="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b="1" dirty="0" smtClean="0">
                <a:solidFill>
                  <a:srgbClr val="002060"/>
                </a:solidFill>
              </a:rPr>
              <a:t>           predmet </a:t>
            </a:r>
            <a:r>
              <a:rPr lang="sk-SK" b="1" dirty="0">
                <a:solidFill>
                  <a:srgbClr val="002060"/>
                </a:solidFill>
              </a:rPr>
              <a:t>činnosti: </a:t>
            </a:r>
            <a:r>
              <a:rPr lang="sk-SK" b="1" dirty="0" smtClean="0">
                <a:solidFill>
                  <a:srgbClr val="002060"/>
                </a:solidFill>
              </a:rPr>
              <a:t>		výroba </a:t>
            </a:r>
            <a:r>
              <a:rPr lang="sk-SK" b="1" dirty="0">
                <a:solidFill>
                  <a:srgbClr val="002060"/>
                </a:solidFill>
              </a:rPr>
              <a:t>a predaj </a:t>
            </a:r>
            <a:r>
              <a:rPr lang="sk-SK" b="1" dirty="0" smtClean="0">
                <a:solidFill>
                  <a:srgbClr val="002060"/>
                </a:solidFill>
              </a:rPr>
              <a:t>trvanlivého, </a:t>
            </a:r>
            <a:r>
              <a:rPr lang="sk-SK" b="1" dirty="0">
                <a:solidFill>
                  <a:srgbClr val="002060"/>
                </a:solidFill>
              </a:rPr>
              <a:t>polotrvanlivého </a:t>
            </a:r>
            <a:r>
              <a:rPr lang="sk-SK" b="1" dirty="0" smtClean="0">
                <a:solidFill>
                  <a:srgbClr val="002060"/>
                </a:solidFill>
              </a:rPr>
              <a:t> 					pečiva </a:t>
            </a:r>
            <a:r>
              <a:rPr lang="sk-SK" b="1" dirty="0">
                <a:solidFill>
                  <a:srgbClr val="002060"/>
                </a:solidFill>
              </a:rPr>
              <a:t>a cukroviniek 	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6543675" y="1101209"/>
            <a:ext cx="2460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Profil spoločnosti 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 IDC master p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008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3181349" y="2714625"/>
            <a:ext cx="5487521" cy="296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TOP slovenský výrobca cukroviniek a trvanlivého pečiva s dlhoročnou tradíciou ( viac ako 100 rokov Figaro Trnava a viac ako 60 rokov Pečivárne Sereď ) </a:t>
            </a:r>
            <a:endParaRPr lang="sk-SK" sz="1400" b="1" dirty="0">
              <a:solidFill>
                <a:srgbClr val="002060"/>
              </a:solidFill>
            </a:endParaRPr>
          </a:p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sk-SK" sz="1400" b="1" dirty="0">
                <a:solidFill>
                  <a:srgbClr val="002060"/>
                </a:solidFill>
              </a:rPr>
              <a:t>Vízia spoločnosti: Byť kvalitným a spoľahlivým stredoeurópskym výrobcom a dodávateľom trvanlivého pečiva a </a:t>
            </a:r>
            <a:r>
              <a:rPr lang="sk-SK" sz="1400" b="1" dirty="0" smtClean="0">
                <a:solidFill>
                  <a:srgbClr val="002060"/>
                </a:solidFill>
              </a:rPr>
              <a:t>cukroviniek</a:t>
            </a:r>
            <a:endParaRPr lang="sk-SK" sz="1400" b="1" dirty="0">
              <a:solidFill>
                <a:srgbClr val="002060"/>
              </a:solidFill>
            </a:endParaRPr>
          </a:p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sk-SK" sz="1400" b="1" dirty="0">
                <a:solidFill>
                  <a:srgbClr val="002060"/>
                </a:solidFill>
              </a:rPr>
              <a:t>Ročný obrat: </a:t>
            </a:r>
            <a:r>
              <a:rPr lang="sk-SK" sz="1400" b="1" dirty="0">
                <a:solidFill>
                  <a:srgbClr val="FF0000"/>
                </a:solidFill>
              </a:rPr>
              <a:t> </a:t>
            </a:r>
            <a:r>
              <a:rPr lang="sk-SK" sz="1400" b="1" dirty="0">
                <a:solidFill>
                  <a:srgbClr val="002060"/>
                </a:solidFill>
              </a:rPr>
              <a:t>103 mil. € </a:t>
            </a:r>
          </a:p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Počet zamestnancov : 1 300  </a:t>
            </a:r>
          </a:p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Ročný objem produkcie:</a:t>
            </a:r>
            <a:r>
              <a:rPr lang="sk-SK" sz="1400" b="1" dirty="0">
                <a:solidFill>
                  <a:srgbClr val="002060"/>
                </a:solidFill>
              </a:rPr>
              <a:t> </a:t>
            </a:r>
            <a:r>
              <a:rPr lang="sk-SK" sz="1400" b="1" dirty="0" smtClean="0">
                <a:solidFill>
                  <a:srgbClr val="002060"/>
                </a:solidFill>
              </a:rPr>
              <a:t>32</a:t>
            </a:r>
            <a:r>
              <a:rPr lang="sk-SK" sz="1400" b="1" dirty="0">
                <a:solidFill>
                  <a:srgbClr val="002060"/>
                </a:solidFill>
              </a:rPr>
              <a:t> </a:t>
            </a:r>
            <a:r>
              <a:rPr lang="sk-SK" sz="1400" b="1" dirty="0" smtClean="0">
                <a:solidFill>
                  <a:srgbClr val="002060"/>
                </a:solidFill>
              </a:rPr>
              <a:t>500 ton </a:t>
            </a:r>
            <a:endParaRPr lang="sk-SK" sz="1400" b="1" dirty="0">
              <a:solidFill>
                <a:srgbClr val="002060"/>
              </a:solidFill>
            </a:endParaRPr>
          </a:p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sk-SK" sz="1400" b="1" dirty="0" smtClean="0">
                <a:solidFill>
                  <a:srgbClr val="002060"/>
                </a:solidFill>
              </a:rPr>
              <a:t>Výrobky predávané pod značkou Sedita a Figaro </a:t>
            </a:r>
            <a:endParaRPr lang="sk-SK" sz="14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848475" y="1221730"/>
            <a:ext cx="14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Kto sme?  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595814" y="11914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885824" y="2020153"/>
            <a:ext cx="747712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k-SK" sz="1400" b="1" dirty="0" smtClean="0">
                <a:solidFill>
                  <a:srgbClr val="002060"/>
                </a:solidFill>
              </a:rPr>
              <a:t>Výrobné závody:</a:t>
            </a:r>
            <a:endParaRPr lang="sk-SK" sz="1400" b="1" dirty="0">
              <a:solidFill>
                <a:srgbClr val="002060"/>
              </a:solidFill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02060"/>
                </a:solidFill>
              </a:rPr>
              <a:t>Pečivárne Sereď – </a:t>
            </a:r>
            <a:r>
              <a:rPr lang="sk-SK" sz="1400" b="1" dirty="0" smtClean="0">
                <a:solidFill>
                  <a:srgbClr val="002060"/>
                </a:solidFill>
              </a:rPr>
              <a:t>výroba sušienok, oblátok,  perníkov</a:t>
            </a:r>
            <a:endParaRPr lang="sk-SK" sz="1400" b="1" dirty="0">
              <a:solidFill>
                <a:srgbClr val="002060"/>
              </a:solidFill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02060"/>
                </a:solidFill>
              </a:rPr>
              <a:t>Figaro Trnava – </a:t>
            </a:r>
            <a:r>
              <a:rPr lang="sk-SK" sz="1400" b="1" dirty="0" smtClean="0">
                <a:solidFill>
                  <a:srgbClr val="002060"/>
                </a:solidFill>
              </a:rPr>
              <a:t>výroba cukroviniek ( karamely, roksové lízanky</a:t>
            </a:r>
            <a:r>
              <a:rPr lang="en-US" sz="1400" b="1" dirty="0" smtClean="0">
                <a:solidFill>
                  <a:srgbClr val="002060"/>
                </a:solidFill>
              </a:rPr>
              <a:t>,</a:t>
            </a:r>
            <a:r>
              <a:rPr lang="sk-SK" sz="1400" b="1" dirty="0" smtClean="0">
                <a:solidFill>
                  <a:srgbClr val="002060"/>
                </a:solidFill>
              </a:rPr>
              <a:t> furé a želé cukríky, agarové</a:t>
            </a:r>
            <a:r>
              <a:rPr lang="sk-SK" sz="1400" b="1" dirty="0">
                <a:solidFill>
                  <a:srgbClr val="002060"/>
                </a:solidFill>
              </a:rPr>
              <a:t> </a:t>
            </a:r>
            <a:r>
              <a:rPr lang="sk-SK" sz="1400" b="1" dirty="0" smtClean="0">
                <a:solidFill>
                  <a:srgbClr val="002060"/>
                </a:solidFill>
              </a:rPr>
              <a:t>a pektínové tyčinky</a:t>
            </a:r>
            <a:r>
              <a:rPr lang="sk-SK" sz="1400" b="1" dirty="0">
                <a:solidFill>
                  <a:srgbClr val="002060"/>
                </a:solidFill>
              </a:rPr>
              <a:t>, </a:t>
            </a:r>
            <a:r>
              <a:rPr lang="sk-SK" sz="1400" b="1" dirty="0" smtClean="0">
                <a:solidFill>
                  <a:srgbClr val="002060"/>
                </a:solidFill>
              </a:rPr>
              <a:t>fondánové salónky a želé salónky )</a:t>
            </a:r>
            <a:endParaRPr lang="sk-SK" sz="1400" b="1" dirty="0">
              <a:solidFill>
                <a:srgbClr val="002060"/>
              </a:solidFill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02060"/>
                </a:solidFill>
              </a:rPr>
              <a:t>I.D.C. LOLLY, s.r.o. – </a:t>
            </a:r>
            <a:r>
              <a:rPr lang="sk-SK" sz="1400" b="1" dirty="0" smtClean="0">
                <a:solidFill>
                  <a:srgbClr val="002060"/>
                </a:solidFill>
              </a:rPr>
              <a:t>výroba sezónneho sortimentu 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400" b="1" dirty="0" smtClean="0">
                <a:solidFill>
                  <a:srgbClr val="002060"/>
                </a:solidFill>
              </a:rPr>
              <a:t>VÁCLAV&amp;JEŽO </a:t>
            </a:r>
            <a:r>
              <a:rPr lang="sk-SK" sz="1400" b="1" dirty="0">
                <a:solidFill>
                  <a:srgbClr val="002060"/>
                </a:solidFill>
              </a:rPr>
              <a:t>– </a:t>
            </a:r>
            <a:r>
              <a:rPr lang="sk-SK" sz="1400" b="1" dirty="0" smtClean="0">
                <a:solidFill>
                  <a:srgbClr val="002060"/>
                </a:solidFill>
              </a:rPr>
              <a:t>výroba piškót</a:t>
            </a:r>
            <a:endParaRPr lang="sk-SK" sz="1400" b="1" dirty="0">
              <a:solidFill>
                <a:srgbClr val="002060"/>
              </a:solidFill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k-SK" sz="1400" b="1" dirty="0" smtClean="0">
                <a:solidFill>
                  <a:srgbClr val="002060"/>
                </a:solidFill>
              </a:rPr>
              <a:t>Obchodné spoločnosti:</a:t>
            </a:r>
            <a:endParaRPr lang="sk-SK" sz="1400" b="1" dirty="0">
              <a:solidFill>
                <a:srgbClr val="002060"/>
              </a:solidFill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sk-SK" sz="1400" b="1" dirty="0">
                <a:solidFill>
                  <a:srgbClr val="002060"/>
                </a:solidFill>
              </a:rPr>
              <a:t>I.D.C. Praha, a.s. </a:t>
            </a:r>
            <a:r>
              <a:rPr lang="sk-SK" sz="1400" b="1" dirty="0" smtClean="0">
                <a:solidFill>
                  <a:srgbClr val="002060"/>
                </a:solidFill>
              </a:rPr>
              <a:t>v Českej republike</a:t>
            </a:r>
            <a:endParaRPr lang="sk-SK" sz="1400" b="1" dirty="0">
              <a:solidFill>
                <a:srgbClr val="002060"/>
              </a:solidFill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sk-SK" sz="1400" b="1" dirty="0">
                <a:solidFill>
                  <a:srgbClr val="002060"/>
                </a:solidFill>
              </a:rPr>
              <a:t>I.D.C. HUNGÁRIA, Zrt. </a:t>
            </a:r>
            <a:r>
              <a:rPr lang="sk-SK" sz="1400" b="1" dirty="0" smtClean="0">
                <a:solidFill>
                  <a:srgbClr val="002060"/>
                </a:solidFill>
              </a:rPr>
              <a:t>v Maďarskej republike</a:t>
            </a:r>
            <a:endParaRPr lang="sk-SK" sz="1400" b="1" dirty="0">
              <a:solidFill>
                <a:srgbClr val="002060"/>
              </a:solidFill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sk-SK" sz="1400" b="1" dirty="0">
                <a:solidFill>
                  <a:srgbClr val="002060"/>
                </a:solidFill>
              </a:rPr>
              <a:t>I.D.C. POLONIA, S.A. </a:t>
            </a:r>
            <a:r>
              <a:rPr lang="sk-SK" sz="1400" b="1" dirty="0" smtClean="0">
                <a:solidFill>
                  <a:srgbClr val="002060"/>
                </a:solidFill>
              </a:rPr>
              <a:t>v Poľskej republike</a:t>
            </a:r>
            <a:endParaRPr lang="sk-SK" sz="1400" b="1" dirty="0">
              <a:solidFill>
                <a:srgbClr val="002060"/>
              </a:solidFill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solidFill>
                  <a:srgbClr val="002060"/>
                </a:solidFill>
              </a:rPr>
              <a:t>I.D.C. SEDITA, OOO </a:t>
            </a:r>
            <a:r>
              <a:rPr lang="sk-SK" sz="1400" b="1" dirty="0" smtClean="0">
                <a:solidFill>
                  <a:srgbClr val="002060"/>
                </a:solidFill>
              </a:rPr>
              <a:t>v Ruskej federácii</a:t>
            </a:r>
          </a:p>
        </p:txBody>
      </p:sp>
    </p:spTree>
    <p:extLst>
      <p:ext uri="{BB962C8B-B14F-4D97-AF65-F5344CB8AC3E}">
        <p14:creationId xmlns:p14="http://schemas.microsoft.com/office/powerpoint/2010/main" val="33366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 IDC master p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00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156447" y="1828433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defTabSz="914400">
              <a:lnSpc>
                <a:spcPct val="115000"/>
              </a:lnSpc>
            </a:pPr>
            <a:r>
              <a:rPr lang="sk-SK" sz="1400" b="1" dirty="0" smtClean="0">
                <a:solidFill>
                  <a:srgbClr val="002060"/>
                </a:solidFill>
              </a:rPr>
              <a:t>  </a:t>
            </a:r>
            <a:endParaRPr lang="sk-SK" sz="1400" b="1" dirty="0">
              <a:solidFill>
                <a:srgbClr val="002060"/>
              </a:solidFill>
            </a:endParaRPr>
          </a:p>
          <a:p>
            <a:pPr marL="457200" defTabSz="914400">
              <a:lnSpc>
                <a:spcPct val="115000"/>
              </a:lnSpc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marL="457200" defTabSz="914400">
              <a:lnSpc>
                <a:spcPct val="115000"/>
              </a:lnSpc>
            </a:pPr>
            <a:r>
              <a:rPr lang="sk-SK" sz="1400" b="1" dirty="0">
                <a:solidFill>
                  <a:srgbClr val="002060"/>
                </a:solidFill>
              </a:rPr>
              <a:t>International Food Standard (IFS)</a:t>
            </a:r>
          </a:p>
          <a:p>
            <a:pPr marL="457200" defTabSz="914400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solidFill>
                  <a:srgbClr val="002060"/>
                </a:solidFill>
              </a:rPr>
              <a:t>BRC Global Standard for Food Safety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6029325" y="1152525"/>
            <a:ext cx="263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Držiteľ certifikátov 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 IDC master pag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795372" y="1656651"/>
            <a:ext cx="7848872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defTabSz="914400">
              <a:lnSpc>
                <a:spcPct val="115000"/>
              </a:lnSpc>
            </a:pPr>
            <a:endParaRPr lang="sk-SK" sz="1400" b="1" dirty="0">
              <a:solidFill>
                <a:srgbClr val="002060"/>
              </a:solidFill>
            </a:endParaRPr>
          </a:p>
          <a:p>
            <a:pPr marL="342900" indent="-342900" defTabSz="9144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02060"/>
                </a:solidFill>
              </a:rPr>
              <a:t>N</a:t>
            </a:r>
            <a:r>
              <a:rPr lang="sk-SK" sz="1400" b="1" dirty="0" smtClean="0">
                <a:solidFill>
                  <a:srgbClr val="002060"/>
                </a:solidFill>
              </a:rPr>
              <a:t>ajpopulárnejšia a tradičná značka sušienok, oblátok a polomáčaných sušienok na Slovensku.</a:t>
            </a:r>
          </a:p>
          <a:p>
            <a:pPr marL="685800" defTabSz="914400">
              <a:lnSpc>
                <a:spcPct val="115000"/>
              </a:lnSpc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marL="457200" defTabSz="914400">
              <a:lnSpc>
                <a:spcPct val="115000"/>
              </a:lnSpc>
            </a:pPr>
            <a:r>
              <a:rPr lang="sk-SK" sz="1400" b="1" dirty="0">
                <a:solidFill>
                  <a:srgbClr val="002060"/>
                </a:solidFill>
              </a:rPr>
              <a:t>TOP </a:t>
            </a:r>
            <a:r>
              <a:rPr lang="sk-SK" sz="1400" b="1" dirty="0" smtClean="0">
                <a:solidFill>
                  <a:srgbClr val="002060"/>
                </a:solidFill>
              </a:rPr>
              <a:t>produktami značky Sedita sú : </a:t>
            </a:r>
            <a:r>
              <a:rPr lang="sk-SK" sz="1400" b="1" dirty="0">
                <a:solidFill>
                  <a:srgbClr val="002060"/>
                </a:solidFill>
              </a:rPr>
              <a:t>Horalky </a:t>
            </a:r>
            <a:r>
              <a:rPr lang="sk-SK" sz="1400" b="1" dirty="0" smtClean="0">
                <a:solidFill>
                  <a:srgbClr val="002060"/>
                </a:solidFill>
              </a:rPr>
              <a:t>a </a:t>
            </a:r>
            <a:r>
              <a:rPr lang="sk-SK" sz="1400" b="1" dirty="0">
                <a:solidFill>
                  <a:srgbClr val="002060"/>
                </a:solidFill>
              </a:rPr>
              <a:t>Mila ( </a:t>
            </a:r>
            <a:r>
              <a:rPr lang="sk-SK" sz="1400" b="1" dirty="0" smtClean="0">
                <a:solidFill>
                  <a:srgbClr val="002060"/>
                </a:solidFill>
              </a:rPr>
              <a:t>vyrábané od roku 1965</a:t>
            </a:r>
            <a:r>
              <a:rPr lang="sk-SK" sz="1400" b="1" dirty="0">
                <a:solidFill>
                  <a:srgbClr val="002060"/>
                </a:solidFill>
              </a:rPr>
              <a:t>) </a:t>
            </a:r>
          </a:p>
          <a:p>
            <a:pPr marL="457200" defTabSz="914400">
              <a:lnSpc>
                <a:spcPct val="115000"/>
              </a:lnSpc>
            </a:pPr>
            <a:r>
              <a:rPr lang="sk-SK" sz="1400" b="1" dirty="0">
                <a:solidFill>
                  <a:srgbClr val="002060"/>
                </a:solidFill>
              </a:rPr>
              <a:t> </a:t>
            </a:r>
          </a:p>
          <a:p>
            <a:pPr marL="457200" defTabSz="914400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 smtClean="0">
                <a:solidFill>
                  <a:srgbClr val="002060"/>
                </a:solidFill>
              </a:rPr>
              <a:t>Ďalšie známe produkty: </a:t>
            </a:r>
            <a:r>
              <a:rPr lang="sk-SK" sz="1400" b="1" dirty="0">
                <a:solidFill>
                  <a:srgbClr val="002060"/>
                </a:solidFill>
              </a:rPr>
              <a:t>Mäta, Kakaové rezy, Kávenky, Lina, Ego, Tatranky, Romanca, Venčeky, </a:t>
            </a:r>
            <a:r>
              <a:rPr lang="sk-SK" sz="1400" b="1" dirty="0" smtClean="0">
                <a:solidFill>
                  <a:srgbClr val="002060"/>
                </a:solidFill>
              </a:rPr>
              <a:t>perník Bombi.</a:t>
            </a:r>
            <a:endParaRPr lang="sk-SK" sz="1400" b="1" dirty="0">
              <a:solidFill>
                <a:srgbClr val="00206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7058811" y="1044030"/>
            <a:ext cx="201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Značka Sedita 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 IDC master pag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00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855694" y="1870980"/>
            <a:ext cx="516632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  <a:tabLst>
                <a:tab pos="457200" algn="l"/>
              </a:tabLst>
            </a:pPr>
            <a:endParaRPr lang="sk-SK" sz="1400" b="1" dirty="0">
              <a:solidFill>
                <a:srgbClr val="002060"/>
              </a:solidFill>
            </a:endParaRPr>
          </a:p>
          <a:p>
            <a:pPr marL="342900" indent="-342900" defTabSz="9144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400" b="1" dirty="0" smtClean="0">
                <a:solidFill>
                  <a:srgbClr val="002060"/>
                </a:solidFill>
              </a:rPr>
              <a:t>Tradičná značka cukroviniek od roku</a:t>
            </a:r>
            <a:r>
              <a:rPr lang="en-US" sz="1400" b="1" dirty="0" smtClean="0">
                <a:solidFill>
                  <a:srgbClr val="002060"/>
                </a:solidFill>
              </a:rPr>
              <a:t> 1906 </a:t>
            </a:r>
            <a:endParaRPr lang="sk-SK" sz="1400" b="1" dirty="0">
              <a:solidFill>
                <a:srgbClr val="002060"/>
              </a:solidFill>
            </a:endParaRPr>
          </a:p>
          <a:p>
            <a:pPr marL="342900" indent="-342900" defTabSz="9144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400" b="1" dirty="0">
                <a:solidFill>
                  <a:srgbClr val="002060"/>
                </a:solidFill>
              </a:rPr>
              <a:t>C</a:t>
            </a:r>
            <a:r>
              <a:rPr lang="sk-SK" sz="1400" b="1" dirty="0" smtClean="0">
                <a:solidFill>
                  <a:srgbClr val="002060"/>
                </a:solidFill>
              </a:rPr>
              <a:t>ukríky</a:t>
            </a:r>
            <a:r>
              <a:rPr lang="en-US" sz="1400" b="1" dirty="0" smtClean="0">
                <a:solidFill>
                  <a:srgbClr val="002060"/>
                </a:solidFill>
              </a:rPr>
              <a:t>, </a:t>
            </a:r>
            <a:r>
              <a:rPr lang="sk-SK" sz="1400" b="1" dirty="0" smtClean="0">
                <a:solidFill>
                  <a:srgbClr val="002060"/>
                </a:solidFill>
              </a:rPr>
              <a:t>cukrovinky</a:t>
            </a:r>
            <a:r>
              <a:rPr lang="en-US" sz="1400" b="1" dirty="0" smtClean="0">
                <a:solidFill>
                  <a:srgbClr val="002060"/>
                </a:solidFill>
              </a:rPr>
              <a:t>, </a:t>
            </a:r>
            <a:r>
              <a:rPr lang="sk-SK" sz="1400" b="1" dirty="0" smtClean="0">
                <a:solidFill>
                  <a:srgbClr val="002060"/>
                </a:solidFill>
              </a:rPr>
              <a:t>roksové lízanky</a:t>
            </a:r>
            <a:r>
              <a:rPr lang="en-US" sz="1400" b="1" dirty="0" smtClean="0">
                <a:solidFill>
                  <a:srgbClr val="002060"/>
                </a:solidFill>
              </a:rPr>
              <a:t> a ban</a:t>
            </a:r>
            <a:r>
              <a:rPr lang="sk-SK" sz="1400" b="1" dirty="0" smtClean="0">
                <a:solidFill>
                  <a:srgbClr val="002060"/>
                </a:solidFill>
              </a:rPr>
              <a:t>ánky v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sk-SK" sz="1400" b="1" dirty="0" smtClean="0">
                <a:solidFill>
                  <a:srgbClr val="002060"/>
                </a:solidFill>
              </a:rPr>
              <a:t>čokoláde</a:t>
            </a:r>
            <a:endParaRPr lang="sk-SK" sz="1400" b="1" dirty="0">
              <a:solidFill>
                <a:srgbClr val="002060"/>
              </a:solidFill>
            </a:endParaRPr>
          </a:p>
          <a:p>
            <a:pPr marL="342900" indent="-342900" defTabSz="9144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400" b="1" dirty="0" smtClean="0">
                <a:solidFill>
                  <a:srgbClr val="002060"/>
                </a:solidFill>
              </a:rPr>
              <a:t>Vedúce značky: </a:t>
            </a:r>
            <a:r>
              <a:rPr lang="en-US" sz="1400" b="1" dirty="0">
                <a:solidFill>
                  <a:srgbClr val="002060"/>
                </a:solidFill>
              </a:rPr>
              <a:t>Verbena, </a:t>
            </a:r>
            <a:r>
              <a:rPr lang="sk-SK" sz="1400" b="1" dirty="0" smtClean="0">
                <a:solidFill>
                  <a:srgbClr val="002060"/>
                </a:solidFill>
              </a:rPr>
              <a:t>banánky v čokoláde</a:t>
            </a:r>
            <a:endParaRPr lang="sk-SK" sz="1400" b="1" dirty="0">
              <a:solidFill>
                <a:srgbClr val="002060"/>
              </a:solidFill>
            </a:endParaRPr>
          </a:p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400" b="1" dirty="0" smtClean="0">
                <a:solidFill>
                  <a:srgbClr val="002060"/>
                </a:solidFill>
              </a:rPr>
              <a:t>Výrobky</a:t>
            </a:r>
            <a:r>
              <a:rPr lang="en-US" sz="1400" b="1" dirty="0" smtClean="0">
                <a:solidFill>
                  <a:srgbClr val="002060"/>
                </a:solidFill>
              </a:rPr>
              <a:t>: </a:t>
            </a:r>
            <a:r>
              <a:rPr lang="en-US" sz="1400" b="1" dirty="0">
                <a:solidFill>
                  <a:srgbClr val="002060"/>
                </a:solidFill>
              </a:rPr>
              <a:t>Snehulky ( </a:t>
            </a:r>
            <a:r>
              <a:rPr lang="sk-SK" sz="1400" b="1" dirty="0" smtClean="0">
                <a:solidFill>
                  <a:srgbClr val="002060"/>
                </a:solidFill>
              </a:rPr>
              <a:t>prvý osviežovač dychu v 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sk-SK" sz="1400" b="1" dirty="0">
                <a:solidFill>
                  <a:srgbClr val="002060"/>
                </a:solidFill>
              </a:rPr>
              <a:t>Č</a:t>
            </a:r>
            <a:r>
              <a:rPr lang="sk-SK" sz="1400" b="1" dirty="0" smtClean="0">
                <a:solidFill>
                  <a:srgbClr val="002060"/>
                </a:solidFill>
              </a:rPr>
              <a:t>eskoslovensku</a:t>
            </a:r>
            <a:r>
              <a:rPr lang="en-US" sz="1400" b="1" dirty="0" smtClean="0">
                <a:solidFill>
                  <a:srgbClr val="002060"/>
                </a:solidFill>
              </a:rPr>
              <a:t>) </a:t>
            </a:r>
            <a:r>
              <a:rPr lang="sk-SK" sz="1400" b="1" dirty="0" smtClean="0">
                <a:solidFill>
                  <a:srgbClr val="002060"/>
                </a:solidFill>
              </a:rPr>
              <a:t>Turecký med</a:t>
            </a:r>
            <a:r>
              <a:rPr lang="en-US" sz="1400" b="1" dirty="0" smtClean="0">
                <a:solidFill>
                  <a:srgbClr val="002060"/>
                </a:solidFill>
              </a:rPr>
              <a:t>, </a:t>
            </a:r>
            <a:r>
              <a:rPr lang="en-US" sz="1400" b="1" dirty="0">
                <a:solidFill>
                  <a:srgbClr val="002060"/>
                </a:solidFill>
              </a:rPr>
              <a:t>Ovomia, Doxy roksy, </a:t>
            </a:r>
            <a:r>
              <a:rPr lang="sk-SK" sz="1400" b="1" dirty="0" smtClean="0">
                <a:solidFill>
                  <a:srgbClr val="002060"/>
                </a:solidFill>
              </a:rPr>
              <a:t>sezónne výrobky</a:t>
            </a:r>
            <a:endParaRPr lang="sk-SK" sz="1400" b="1" dirty="0">
              <a:solidFill>
                <a:srgbClr val="00206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7025936" y="1145143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Značka Figaro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176996052"/>
              </p:ext>
            </p:extLst>
          </p:nvPr>
        </p:nvGraphicFramePr>
        <p:xfrm>
          <a:off x="1781287" y="1653353"/>
          <a:ext cx="5760720" cy="228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637564925"/>
              </p:ext>
            </p:extLst>
          </p:nvPr>
        </p:nvGraphicFramePr>
        <p:xfrm>
          <a:off x="1781287" y="4241800"/>
          <a:ext cx="5760720" cy="228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88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26251131"/>
              </p:ext>
            </p:extLst>
          </p:nvPr>
        </p:nvGraphicFramePr>
        <p:xfrm>
          <a:off x="1691640" y="2276157"/>
          <a:ext cx="5760720" cy="230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7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202</Words>
  <Application>Microsoft Office PowerPoint</Application>
  <PresentationFormat>Prezentácia na obrazovke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15</vt:i4>
      </vt:variant>
    </vt:vector>
  </HeadingPairs>
  <TitlesOfParts>
    <vt:vector size="23" baseType="lpstr">
      <vt:lpstr>Arial</vt:lpstr>
      <vt:lpstr>Calibri</vt:lpstr>
      <vt:lpstr>FrizQuaT</vt:lpstr>
      <vt:lpstr>Times New Roman</vt:lpstr>
      <vt:lpstr>Office Theme</vt:lpstr>
      <vt:lpstr>Motív Office</vt:lpstr>
      <vt:lpstr>1_Motív Office</vt:lpstr>
      <vt:lpstr>2_Motív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dusan.scepka@gmail.com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Ščepka</dc:creator>
  <cp:lastModifiedBy>Smerigova Gabriela, Ing.</cp:lastModifiedBy>
  <cp:revision>28</cp:revision>
  <cp:lastPrinted>2015-07-13T06:00:40Z</cp:lastPrinted>
  <dcterms:created xsi:type="dcterms:W3CDTF">2015-01-26T07:11:19Z</dcterms:created>
  <dcterms:modified xsi:type="dcterms:W3CDTF">2015-07-13T06:16:50Z</dcterms:modified>
</cp:coreProperties>
</file>