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91" autoAdjust="0"/>
  </p:normalViewPr>
  <p:slideViewPr>
    <p:cSldViewPr>
      <p:cViewPr>
        <p:scale>
          <a:sx n="96" d="100"/>
          <a:sy n="96" d="100"/>
        </p:scale>
        <p:origin x="-2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198724-BD70-4641-AC27-0817B1DB1202}" type="datetimeFigureOut">
              <a:rPr lang="cs-CZ" smtClean="0"/>
              <a:t>10.12.2012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70F2C5-3FCC-420E-8F19-45CDCA72E61B}" type="slidenum">
              <a:rPr lang="cs-CZ" smtClean="0"/>
              <a:t>‹#›</a:t>
            </a:fld>
            <a:endParaRPr lang="cs-CZ"/>
          </a:p>
        </p:txBody>
      </p:sp>
    </p:spTree>
    <p:extLst>
      <p:ext uri="{BB962C8B-B14F-4D97-AF65-F5344CB8AC3E}">
        <p14:creationId xmlns:p14="http://schemas.microsoft.com/office/powerpoint/2010/main" val="4187021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Chtěl</a:t>
            </a:r>
            <a:r>
              <a:rPr lang="cs-CZ" baseline="0" dirty="0" smtClean="0"/>
              <a:t> bych se odvolat na přítomnost rakouského kolegy, protože K. P. </a:t>
            </a:r>
            <a:r>
              <a:rPr lang="cs-CZ" baseline="0" dirty="0" err="1" smtClean="0"/>
              <a:t>Liessmann</a:t>
            </a:r>
            <a:r>
              <a:rPr lang="cs-CZ" baseline="0" dirty="0" smtClean="0"/>
              <a:t> je prorektorem univerzity ve </a:t>
            </a:r>
            <a:r>
              <a:rPr lang="cs-CZ" baseline="0" dirty="0" err="1" smtClean="0"/>
              <a:t>Vidni</a:t>
            </a:r>
            <a:r>
              <a:rPr lang="cs-CZ" baseline="0" dirty="0" smtClean="0"/>
              <a:t> a z jeho knihy: Teorie </a:t>
            </a:r>
            <a:r>
              <a:rPr lang="cs-CZ" baseline="0" dirty="0" err="1" smtClean="0"/>
              <a:t>nevzdelanosti</a:t>
            </a:r>
            <a:r>
              <a:rPr lang="cs-CZ" baseline="0" dirty="0" smtClean="0"/>
              <a:t> moje prezentace vychází.</a:t>
            </a:r>
          </a:p>
          <a:p>
            <a:r>
              <a:rPr lang="cs-CZ" baseline="0" dirty="0" smtClean="0"/>
              <a:t>Je zřejmé, že vzdělání je vyšší hodnota, než učení/školení, protože se snaží o pochopení podstaty věcí a ne pouze nabytí informací.</a:t>
            </a:r>
            <a:endParaRPr lang="cs-CZ" dirty="0"/>
          </a:p>
        </p:txBody>
      </p:sp>
      <p:sp>
        <p:nvSpPr>
          <p:cNvPr id="4" name="Zástupný symbol pro číslo snímku 3"/>
          <p:cNvSpPr>
            <a:spLocks noGrp="1"/>
          </p:cNvSpPr>
          <p:nvPr>
            <p:ph type="sldNum" sz="quarter" idx="10"/>
          </p:nvPr>
        </p:nvSpPr>
        <p:spPr/>
        <p:txBody>
          <a:bodyPr/>
          <a:lstStyle/>
          <a:p>
            <a:fld id="{0970F2C5-3FCC-420E-8F19-45CDCA72E61B}" type="slidenum">
              <a:rPr lang="cs-CZ" smtClean="0"/>
              <a:t>2</a:t>
            </a:fld>
            <a:endParaRPr lang="cs-CZ"/>
          </a:p>
        </p:txBody>
      </p:sp>
    </p:spTree>
    <p:extLst>
      <p:ext uri="{BB962C8B-B14F-4D97-AF65-F5344CB8AC3E}">
        <p14:creationId xmlns:p14="http://schemas.microsoft.com/office/powerpoint/2010/main" val="653304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Nelze hovořit při</a:t>
            </a:r>
            <a:r>
              <a:rPr lang="cs-CZ" baseline="0" dirty="0" smtClean="0"/>
              <a:t> takto vysokých počtech studentů o excelenci vzdělávání, protože již z podstaty taková část věkové kohorty nemůže být vzdělávána. Musíme hovořit o učení/školení, což samo o sobě vede na pokles vzdělanosti. </a:t>
            </a:r>
            <a:endParaRPr lang="cs-CZ" dirty="0"/>
          </a:p>
        </p:txBody>
      </p:sp>
      <p:sp>
        <p:nvSpPr>
          <p:cNvPr id="4" name="Zástupný symbol pro číslo snímku 3"/>
          <p:cNvSpPr>
            <a:spLocks noGrp="1"/>
          </p:cNvSpPr>
          <p:nvPr>
            <p:ph type="sldNum" sz="quarter" idx="10"/>
          </p:nvPr>
        </p:nvSpPr>
        <p:spPr/>
        <p:txBody>
          <a:bodyPr/>
          <a:lstStyle/>
          <a:p>
            <a:fld id="{0970F2C5-3FCC-420E-8F19-45CDCA72E61B}" type="slidenum">
              <a:rPr lang="cs-CZ" smtClean="0"/>
              <a:t>3</a:t>
            </a:fld>
            <a:endParaRPr lang="cs-CZ"/>
          </a:p>
        </p:txBody>
      </p:sp>
    </p:spTree>
    <p:extLst>
      <p:ext uri="{BB962C8B-B14F-4D97-AF65-F5344CB8AC3E}">
        <p14:creationId xmlns:p14="http://schemas.microsoft.com/office/powerpoint/2010/main" val="2890725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Došlo k narušení tradičního inženýrského vzdělání. Bakalářské studium je velmi krátké a profesní</a:t>
            </a:r>
            <a:r>
              <a:rPr lang="cs-CZ" baseline="0" dirty="0" smtClean="0"/>
              <a:t> komory ho nechtějí akceptovat. To vede studenty k tomu, aby pokračovali dále v magisterském studiu, které ale musí být schopno integrovat studenta, který studoval jiný obor. Logicky se opakují některé základní znalosti. Doktorské studium by nemělo být studiem, ale doktorand by měl být pracovníkem ústavu. Zjednoduší se tak administrativa při jeho cestách na konference, atd.</a:t>
            </a:r>
            <a:endParaRPr lang="cs-CZ" dirty="0"/>
          </a:p>
        </p:txBody>
      </p:sp>
      <p:sp>
        <p:nvSpPr>
          <p:cNvPr id="4" name="Zástupný symbol pro číslo snímku 3"/>
          <p:cNvSpPr>
            <a:spLocks noGrp="1"/>
          </p:cNvSpPr>
          <p:nvPr>
            <p:ph type="sldNum" sz="quarter" idx="10"/>
          </p:nvPr>
        </p:nvSpPr>
        <p:spPr/>
        <p:txBody>
          <a:bodyPr/>
          <a:lstStyle/>
          <a:p>
            <a:fld id="{0970F2C5-3FCC-420E-8F19-45CDCA72E61B}" type="slidenum">
              <a:rPr lang="cs-CZ" smtClean="0"/>
              <a:t>4</a:t>
            </a:fld>
            <a:endParaRPr lang="cs-CZ"/>
          </a:p>
        </p:txBody>
      </p:sp>
    </p:spTree>
    <p:extLst>
      <p:ext uri="{BB962C8B-B14F-4D97-AF65-F5344CB8AC3E}">
        <p14:creationId xmlns:p14="http://schemas.microsoft.com/office/powerpoint/2010/main" val="4222879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Zdá se, že deklarovaná priorita vzdělávání, vědy a výzkumu není naplněna, protože se rozpočty na tyto činnosti škrtají. Naopak dotace</a:t>
            </a:r>
            <a:r>
              <a:rPr lang="cs-CZ" baseline="0" dirty="0" smtClean="0"/>
              <a:t> na lokální zemědělství rostou.</a:t>
            </a:r>
            <a:endParaRPr lang="cs-CZ" dirty="0"/>
          </a:p>
        </p:txBody>
      </p:sp>
      <p:sp>
        <p:nvSpPr>
          <p:cNvPr id="4" name="Zástupný symbol pro číslo snímku 3"/>
          <p:cNvSpPr>
            <a:spLocks noGrp="1"/>
          </p:cNvSpPr>
          <p:nvPr>
            <p:ph type="sldNum" sz="quarter" idx="10"/>
          </p:nvPr>
        </p:nvSpPr>
        <p:spPr/>
        <p:txBody>
          <a:bodyPr/>
          <a:lstStyle/>
          <a:p>
            <a:fld id="{0970F2C5-3FCC-420E-8F19-45CDCA72E61B}" type="slidenum">
              <a:rPr lang="cs-CZ" smtClean="0"/>
              <a:t>5</a:t>
            </a:fld>
            <a:endParaRPr lang="cs-CZ"/>
          </a:p>
        </p:txBody>
      </p:sp>
    </p:spTree>
    <p:extLst>
      <p:ext uri="{BB962C8B-B14F-4D97-AF65-F5344CB8AC3E}">
        <p14:creationId xmlns:p14="http://schemas.microsoft.com/office/powerpoint/2010/main" val="4154663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Závěrem bych chtěl říci, že EU má na to být znalostní společností, protože má historickou tradici a velký znalostní potenciál, který neumí využívat. Pokud nebude přehodnocena politika v této oblasti, těžko Evropa odolá rostoucí konkurenci asijských zemí. </a:t>
            </a:r>
            <a:endParaRPr lang="cs-CZ" dirty="0"/>
          </a:p>
        </p:txBody>
      </p:sp>
      <p:sp>
        <p:nvSpPr>
          <p:cNvPr id="4" name="Zástupný symbol pro číslo snímku 3"/>
          <p:cNvSpPr>
            <a:spLocks noGrp="1"/>
          </p:cNvSpPr>
          <p:nvPr>
            <p:ph type="sldNum" sz="quarter" idx="10"/>
          </p:nvPr>
        </p:nvSpPr>
        <p:spPr/>
        <p:txBody>
          <a:bodyPr/>
          <a:lstStyle/>
          <a:p>
            <a:fld id="{0970F2C5-3FCC-420E-8F19-45CDCA72E61B}" type="slidenum">
              <a:rPr lang="cs-CZ" smtClean="0"/>
              <a:t>6</a:t>
            </a:fld>
            <a:endParaRPr lang="cs-CZ"/>
          </a:p>
        </p:txBody>
      </p:sp>
    </p:spTree>
    <p:extLst>
      <p:ext uri="{BB962C8B-B14F-4D97-AF65-F5344CB8AC3E}">
        <p14:creationId xmlns:p14="http://schemas.microsoft.com/office/powerpoint/2010/main" val="411202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B63B151-863A-446F-86A1-66B71F1645F7}" type="datetimeFigureOut">
              <a:rPr lang="cs-CZ" smtClean="0"/>
              <a:t>10.12.2012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2971197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B63B151-863A-446F-86A1-66B71F1645F7}" type="datetimeFigureOut">
              <a:rPr lang="cs-CZ" smtClean="0"/>
              <a:t>10.12.2012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231692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B63B151-863A-446F-86A1-66B71F1645F7}" type="datetimeFigureOut">
              <a:rPr lang="cs-CZ" smtClean="0"/>
              <a:t>10.12.2012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35865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B63B151-863A-446F-86A1-66B71F1645F7}" type="datetimeFigureOut">
              <a:rPr lang="cs-CZ" smtClean="0"/>
              <a:t>10.12.2012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29765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B63B151-863A-446F-86A1-66B71F1645F7}" type="datetimeFigureOut">
              <a:rPr lang="cs-CZ" smtClean="0"/>
              <a:t>10.12.2012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55361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B63B151-863A-446F-86A1-66B71F1645F7}" type="datetimeFigureOut">
              <a:rPr lang="cs-CZ" smtClean="0"/>
              <a:t>10.12.2012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3293776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B63B151-863A-446F-86A1-66B71F1645F7}" type="datetimeFigureOut">
              <a:rPr lang="cs-CZ" smtClean="0"/>
              <a:t>10.12.2012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2334923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B63B151-863A-446F-86A1-66B71F1645F7}" type="datetimeFigureOut">
              <a:rPr lang="cs-CZ" smtClean="0"/>
              <a:t>10.12.2012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116414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B63B151-863A-446F-86A1-66B71F1645F7}" type="datetimeFigureOut">
              <a:rPr lang="cs-CZ" smtClean="0"/>
              <a:t>10.12.2012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17473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B63B151-863A-446F-86A1-66B71F1645F7}" type="datetimeFigureOut">
              <a:rPr lang="cs-CZ" smtClean="0"/>
              <a:t>10.12.2012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160156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B63B151-863A-446F-86A1-66B71F1645F7}" type="datetimeFigureOut">
              <a:rPr lang="cs-CZ" smtClean="0"/>
              <a:t>10.12.2012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63B232-A68F-475B-B4A8-3FB880F4E9CF}" type="slidenum">
              <a:rPr lang="cs-CZ" smtClean="0"/>
              <a:t>‹#›</a:t>
            </a:fld>
            <a:endParaRPr lang="cs-CZ"/>
          </a:p>
        </p:txBody>
      </p:sp>
    </p:spTree>
    <p:extLst>
      <p:ext uri="{BB962C8B-B14F-4D97-AF65-F5344CB8AC3E}">
        <p14:creationId xmlns:p14="http://schemas.microsoft.com/office/powerpoint/2010/main" val="1057645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3B151-863A-446F-86A1-66B71F1645F7}" type="datetimeFigureOut">
              <a:rPr lang="cs-CZ" smtClean="0"/>
              <a:t>10.12.2012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3B232-A68F-475B-B4A8-3FB880F4E9CF}" type="slidenum">
              <a:rPr lang="cs-CZ" smtClean="0"/>
              <a:t>‹#›</a:t>
            </a:fld>
            <a:endParaRPr lang="cs-CZ"/>
          </a:p>
        </p:txBody>
      </p:sp>
    </p:spTree>
    <p:extLst>
      <p:ext uri="{BB962C8B-B14F-4D97-AF65-F5344CB8AC3E}">
        <p14:creationId xmlns:p14="http://schemas.microsoft.com/office/powerpoint/2010/main" val="895953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412776"/>
            <a:ext cx="7772400" cy="1470025"/>
          </a:xfrm>
          <a:solidFill>
            <a:schemeClr val="tx2">
              <a:lumMod val="40000"/>
              <a:lumOff val="60000"/>
            </a:schemeClr>
          </a:solidFill>
        </p:spPr>
        <p:txBody>
          <a:bodyPr/>
          <a:lstStyle/>
          <a:p>
            <a:r>
              <a:rPr lang="cs-CZ" dirty="0" smtClean="0"/>
              <a:t>Vytváříme znalostní společnost?</a:t>
            </a:r>
            <a:endParaRPr lang="cs-CZ" dirty="0"/>
          </a:p>
        </p:txBody>
      </p:sp>
      <p:sp>
        <p:nvSpPr>
          <p:cNvPr id="3" name="Podnadpis 2"/>
          <p:cNvSpPr>
            <a:spLocks noGrp="1"/>
          </p:cNvSpPr>
          <p:nvPr>
            <p:ph type="subTitle" idx="1"/>
          </p:nvPr>
        </p:nvSpPr>
        <p:spPr>
          <a:xfrm>
            <a:off x="1479151" y="3284984"/>
            <a:ext cx="6400800" cy="838944"/>
          </a:xfrm>
        </p:spPr>
        <p:txBody>
          <a:bodyPr/>
          <a:lstStyle/>
          <a:p>
            <a:r>
              <a:rPr lang="cs-CZ" dirty="0" smtClean="0"/>
              <a:t>Prof. Dr. Ing. Miroslav Svítek</a:t>
            </a:r>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3933056"/>
            <a:ext cx="3671486" cy="2570041"/>
          </a:xfrm>
          <a:prstGeom prst="rect">
            <a:avLst/>
          </a:prstGeom>
        </p:spPr>
      </p:pic>
    </p:spTree>
    <p:extLst>
      <p:ext uri="{BB962C8B-B14F-4D97-AF65-F5344CB8AC3E}">
        <p14:creationId xmlns:p14="http://schemas.microsoft.com/office/powerpoint/2010/main" val="2562529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lstStyle/>
          <a:p>
            <a:r>
              <a:rPr lang="cs-CZ" dirty="0" smtClean="0"/>
              <a:t>Co je znalost?</a:t>
            </a:r>
            <a:endParaRPr lang="cs-CZ" dirty="0"/>
          </a:p>
        </p:txBody>
      </p:sp>
      <p:sp>
        <p:nvSpPr>
          <p:cNvPr id="3" name="Zástupný symbol pro obsah 2"/>
          <p:cNvSpPr>
            <a:spLocks noGrp="1"/>
          </p:cNvSpPr>
          <p:nvPr>
            <p:ph idx="1"/>
          </p:nvPr>
        </p:nvSpPr>
        <p:spPr>
          <a:xfrm>
            <a:off x="683568" y="1412776"/>
            <a:ext cx="7776864" cy="4525963"/>
          </a:xfrm>
        </p:spPr>
        <p:txBody>
          <a:bodyPr>
            <a:normAutofit/>
          </a:bodyPr>
          <a:lstStyle/>
          <a:p>
            <a:pPr marL="0" indent="0">
              <a:buNone/>
            </a:pPr>
            <a:endParaRPr lang="cs-CZ" sz="1000" dirty="0" smtClean="0"/>
          </a:p>
          <a:p>
            <a:pPr marL="0" indent="0">
              <a:buNone/>
            </a:pPr>
            <a:r>
              <a:rPr lang="cs-CZ" sz="2400" dirty="0" smtClean="0"/>
              <a:t>Konrad Paul </a:t>
            </a:r>
            <a:r>
              <a:rPr lang="cs-CZ" sz="2400" dirty="0" err="1" smtClean="0"/>
              <a:t>Liessmann</a:t>
            </a:r>
            <a:r>
              <a:rPr lang="cs-CZ" sz="2400" dirty="0" smtClean="0"/>
              <a:t>: </a:t>
            </a:r>
            <a:r>
              <a:rPr lang="cs-CZ" sz="2400" i="1" dirty="0" smtClean="0"/>
              <a:t>Teorie nevzdělanosti</a:t>
            </a:r>
            <a:r>
              <a:rPr lang="cs-CZ" sz="2400" dirty="0" smtClean="0"/>
              <a:t>, Omyly společnosti vědění, Academia 2011</a:t>
            </a:r>
          </a:p>
          <a:p>
            <a:pPr marL="0" indent="0">
              <a:buNone/>
            </a:pPr>
            <a:endParaRPr lang="cs-CZ" sz="800" dirty="0"/>
          </a:p>
          <a:p>
            <a:pPr marL="0" indent="0">
              <a:buNone/>
            </a:pPr>
            <a:r>
              <a:rPr lang="cs-CZ" sz="2400" b="1" u="sng" dirty="0" smtClean="0"/>
              <a:t>Informace</a:t>
            </a:r>
            <a:r>
              <a:rPr lang="cs-CZ" sz="2400" dirty="0" smtClean="0"/>
              <a:t> – interpretace dat s ohledem na budoucí jednání (kdy? kde?, jak dlouho? jak vysoko?)</a:t>
            </a:r>
          </a:p>
          <a:p>
            <a:pPr marL="0" indent="0">
              <a:buNone/>
            </a:pPr>
            <a:r>
              <a:rPr lang="cs-CZ" sz="2400" b="1" u="sng" dirty="0" smtClean="0"/>
              <a:t>Znalost</a:t>
            </a:r>
            <a:r>
              <a:rPr lang="cs-CZ" sz="2400" dirty="0" smtClean="0"/>
              <a:t> – interpretace dat s ohledem na jejich kauzální souvislosti (jak? </a:t>
            </a:r>
            <a:r>
              <a:rPr lang="cs-CZ" sz="2400" dirty="0"/>
              <a:t>p</a:t>
            </a:r>
            <a:r>
              <a:rPr lang="cs-CZ" sz="2400" dirty="0" smtClean="0"/>
              <a:t>roč? kde je příčina? jaký bude následek?)</a:t>
            </a:r>
          </a:p>
          <a:p>
            <a:pPr marL="0" indent="0">
              <a:buNone/>
            </a:pPr>
            <a:endParaRPr lang="cs-CZ" sz="800" dirty="0"/>
          </a:p>
          <a:p>
            <a:pPr marL="0" indent="0">
              <a:buNone/>
            </a:pPr>
            <a:r>
              <a:rPr lang="cs-CZ" sz="2400" dirty="0" smtClean="0"/>
              <a:t>Je nutno striktně rozlišovat mezi: </a:t>
            </a:r>
          </a:p>
          <a:p>
            <a:pPr lvl="1"/>
            <a:r>
              <a:rPr lang="cs-CZ" sz="2400" u="sng" dirty="0"/>
              <a:t>u</a:t>
            </a:r>
            <a:r>
              <a:rPr lang="cs-CZ" sz="2400" u="sng" dirty="0" smtClean="0"/>
              <a:t>čením/školením</a:t>
            </a:r>
            <a:r>
              <a:rPr lang="cs-CZ" sz="2400" dirty="0" smtClean="0"/>
              <a:t> (</a:t>
            </a:r>
            <a:r>
              <a:rPr lang="cs-CZ" sz="2400" dirty="0" err="1" smtClean="0"/>
              <a:t>training</a:t>
            </a:r>
            <a:r>
              <a:rPr lang="cs-CZ" sz="2400" dirty="0" smtClean="0"/>
              <a:t>) </a:t>
            </a:r>
          </a:p>
          <a:p>
            <a:pPr lvl="1"/>
            <a:r>
              <a:rPr lang="cs-CZ" sz="2400" u="sng" dirty="0" smtClean="0"/>
              <a:t>vzděláváním</a:t>
            </a:r>
            <a:r>
              <a:rPr lang="cs-CZ" sz="2400" dirty="0" smtClean="0"/>
              <a:t> (</a:t>
            </a:r>
            <a:r>
              <a:rPr lang="cs-CZ" sz="2400" dirty="0" err="1" smtClean="0"/>
              <a:t>education</a:t>
            </a:r>
            <a:r>
              <a:rPr lang="cs-CZ" sz="2400" dirty="0" smtClean="0"/>
              <a:t>)</a:t>
            </a:r>
            <a:endParaRPr lang="cs-CZ" sz="2400" dirty="0"/>
          </a:p>
        </p:txBody>
      </p:sp>
      <p:pic>
        <p:nvPicPr>
          <p:cNvPr id="4" name="Picture 2" descr="X:\Data - 2012\Prezentace\albert_einstein_tomrichmond_co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221088"/>
            <a:ext cx="1800200" cy="2390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7964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lstStyle/>
          <a:p>
            <a:r>
              <a:rPr lang="cs-CZ" dirty="0" smtClean="0"/>
              <a:t>Co brání excelenci ve vzdělávání?</a:t>
            </a:r>
            <a:endParaRPr lang="cs-CZ" dirty="0"/>
          </a:p>
        </p:txBody>
      </p:sp>
      <p:sp>
        <p:nvSpPr>
          <p:cNvPr id="3" name="Zástupný symbol pro obsah 2"/>
          <p:cNvSpPr>
            <a:spLocks noGrp="1"/>
          </p:cNvSpPr>
          <p:nvPr>
            <p:ph idx="1"/>
          </p:nvPr>
        </p:nvSpPr>
        <p:spPr>
          <a:xfrm>
            <a:off x="467544" y="1250950"/>
            <a:ext cx="4608512" cy="5466433"/>
          </a:xfrm>
        </p:spPr>
        <p:txBody>
          <a:bodyPr>
            <a:normAutofit/>
          </a:bodyPr>
          <a:lstStyle/>
          <a:p>
            <a:endParaRPr lang="cs-CZ" sz="2400" dirty="0" smtClean="0"/>
          </a:p>
          <a:p>
            <a:r>
              <a:rPr lang="cs-CZ" sz="2400" dirty="0" smtClean="0"/>
              <a:t>Neochota </a:t>
            </a:r>
            <a:r>
              <a:rPr lang="cs-CZ" sz="2400" dirty="0" smtClean="0"/>
              <a:t>garance znalostí</a:t>
            </a:r>
            <a:endParaRPr lang="cs-CZ" sz="2400" dirty="0" smtClean="0"/>
          </a:p>
          <a:p>
            <a:pPr lvl="1"/>
            <a:r>
              <a:rPr lang="cs-CZ" sz="2000" dirty="0" smtClean="0"/>
              <a:t>Státní </a:t>
            </a:r>
            <a:r>
              <a:rPr lang="cs-CZ" sz="2000" dirty="0" smtClean="0"/>
              <a:t>maturita</a:t>
            </a:r>
          </a:p>
          <a:p>
            <a:r>
              <a:rPr lang="cs-CZ" sz="2400" dirty="0" smtClean="0"/>
              <a:t>Vysoký počet studentů i oborů na VŠ</a:t>
            </a:r>
          </a:p>
          <a:p>
            <a:pPr lvl="1"/>
            <a:r>
              <a:rPr lang="cs-CZ" sz="2000" dirty="0" smtClean="0"/>
              <a:t>Přibližně 70% věkové kohorty v ČR končí na VŠ</a:t>
            </a:r>
          </a:p>
          <a:p>
            <a:pPr lvl="1"/>
            <a:r>
              <a:rPr lang="cs-CZ" sz="2000" dirty="0"/>
              <a:t>V</a:t>
            </a:r>
            <a:r>
              <a:rPr lang="cs-CZ" sz="2000" dirty="0" smtClean="0"/>
              <a:t>íce než 8 000 oborů na více než 70 VŠ v ČR</a:t>
            </a:r>
          </a:p>
          <a:p>
            <a:r>
              <a:rPr lang="cs-CZ" sz="2400" dirty="0" smtClean="0"/>
              <a:t>Vysoká nezaměstnanost absolventů VŠ </a:t>
            </a:r>
            <a:endParaRPr lang="cs-CZ" sz="2400" dirty="0" smtClean="0"/>
          </a:p>
          <a:p>
            <a:pPr lvl="1"/>
            <a:r>
              <a:rPr lang="cs-CZ" sz="2000" dirty="0"/>
              <a:t>Španělsko - 50% u technických oborů a až 90% u humanitních oborů</a:t>
            </a:r>
          </a:p>
          <a:p>
            <a:endParaRPr lang="cs-CZ" dirty="0"/>
          </a:p>
        </p:txBody>
      </p:sp>
      <p:sp>
        <p:nvSpPr>
          <p:cNvPr id="4" name="AutoShape 23"/>
          <p:cNvSpPr>
            <a:spLocks noChangeArrowheads="1"/>
          </p:cNvSpPr>
          <p:nvPr/>
        </p:nvSpPr>
        <p:spPr bwMode="auto">
          <a:xfrm>
            <a:off x="0" y="4572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5" name="AutoShape 22"/>
          <p:cNvSpPr>
            <a:spLocks noChangeArrowheads="1"/>
          </p:cNvSpPr>
          <p:nvPr/>
        </p:nvSpPr>
        <p:spPr bwMode="auto">
          <a:xfrm>
            <a:off x="0" y="20447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6" name="AutoShape 21"/>
          <p:cNvSpPr>
            <a:spLocks noChangeArrowheads="1"/>
          </p:cNvSpPr>
          <p:nvPr/>
        </p:nvSpPr>
        <p:spPr bwMode="auto">
          <a:xfrm>
            <a:off x="0" y="36322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7" name="AutoShape 20"/>
          <p:cNvSpPr>
            <a:spLocks noChangeArrowheads="1"/>
          </p:cNvSpPr>
          <p:nvPr/>
        </p:nvSpPr>
        <p:spPr bwMode="auto">
          <a:xfrm>
            <a:off x="0" y="52197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6" name="AutoShape 11"/>
          <p:cNvSpPr>
            <a:spLocks noChangeArrowheads="1"/>
          </p:cNvSpPr>
          <p:nvPr/>
        </p:nvSpPr>
        <p:spPr bwMode="auto">
          <a:xfrm>
            <a:off x="0" y="195072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7" name="AutoShape 10"/>
          <p:cNvSpPr>
            <a:spLocks noChangeArrowheads="1"/>
          </p:cNvSpPr>
          <p:nvPr/>
        </p:nvSpPr>
        <p:spPr bwMode="auto">
          <a:xfrm>
            <a:off x="0" y="210947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18" name="AutoShape 9"/>
          <p:cNvSpPr>
            <a:spLocks noChangeArrowheads="1"/>
          </p:cNvSpPr>
          <p:nvPr/>
        </p:nvSpPr>
        <p:spPr bwMode="auto">
          <a:xfrm>
            <a:off x="0" y="226822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1" name="AutoShape 6"/>
          <p:cNvSpPr>
            <a:spLocks noChangeArrowheads="1"/>
          </p:cNvSpPr>
          <p:nvPr/>
        </p:nvSpPr>
        <p:spPr bwMode="auto">
          <a:xfrm>
            <a:off x="0" y="274447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2" name="AutoShape 5"/>
          <p:cNvSpPr>
            <a:spLocks noChangeArrowheads="1"/>
          </p:cNvSpPr>
          <p:nvPr/>
        </p:nvSpPr>
        <p:spPr bwMode="auto">
          <a:xfrm>
            <a:off x="0" y="290322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3" name="AutoShape 4"/>
          <p:cNvSpPr>
            <a:spLocks noChangeArrowheads="1"/>
          </p:cNvSpPr>
          <p:nvPr/>
        </p:nvSpPr>
        <p:spPr bwMode="auto">
          <a:xfrm>
            <a:off x="0" y="306197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4" name="AutoShape 3"/>
          <p:cNvSpPr>
            <a:spLocks noChangeArrowheads="1"/>
          </p:cNvSpPr>
          <p:nvPr/>
        </p:nvSpPr>
        <p:spPr bwMode="auto">
          <a:xfrm>
            <a:off x="0" y="322072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 name="AutoShape 2"/>
          <p:cNvSpPr>
            <a:spLocks noChangeArrowheads="1"/>
          </p:cNvSpPr>
          <p:nvPr/>
        </p:nvSpPr>
        <p:spPr bwMode="auto">
          <a:xfrm>
            <a:off x="0" y="337947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6" name="AutoShape 1"/>
          <p:cNvSpPr>
            <a:spLocks noChangeArrowheads="1"/>
          </p:cNvSpPr>
          <p:nvPr/>
        </p:nvSpPr>
        <p:spPr bwMode="auto">
          <a:xfrm>
            <a:off x="0" y="35382200"/>
            <a:ext cx="1587500" cy="1587500"/>
          </a:xfrm>
          <a:custGeom>
            <a:avLst/>
            <a:gdLst/>
            <a:ahLst/>
            <a:cxnLst/>
            <a:rect l="0" t="0" r="0" b="0"/>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7" name="Rectangle 2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sp>
        <p:nvSpPr>
          <p:cNvPr id="30" name="Rectangle 27"/>
          <p:cNvSpPr>
            <a:spLocks noChangeArrowheads="1"/>
          </p:cNvSpPr>
          <p:nvPr/>
        </p:nvSpPr>
        <p:spPr bwMode="auto">
          <a:xfrm>
            <a:off x="0" y="29032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 </a:t>
            </a:r>
            <a:endParaRPr kumimoji="0" lang="cs-CZ" sz="1800" b="0" i="0" u="none" strike="noStrike" cap="none" normalizeH="0" baseline="0" smtClean="0">
              <a:ln>
                <a:noFill/>
              </a:ln>
              <a:solidFill>
                <a:schemeClr val="tx1"/>
              </a:solidFill>
              <a:effectLst/>
              <a:latin typeface="Arial" charset="0"/>
              <a:cs typeface="Arial" charset="0"/>
            </a:endParaRPr>
          </a:p>
        </p:txBody>
      </p:sp>
      <p:sp>
        <p:nvSpPr>
          <p:cNvPr id="32" name="Rectangle 29"/>
          <p:cNvSpPr>
            <a:spLocks noChangeArrowheads="1"/>
          </p:cNvSpPr>
          <p:nvPr/>
        </p:nvSpPr>
        <p:spPr bwMode="auto">
          <a:xfrm>
            <a:off x="0" y="36969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p:txBody>
      </p:sp>
      <p:pic>
        <p:nvPicPr>
          <p:cNvPr id="33" name="Obrázek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8515" y="1830768"/>
            <a:ext cx="3466621" cy="2316333"/>
          </a:xfrm>
          <a:prstGeom prst="rect">
            <a:avLst/>
          </a:prstGeom>
        </p:spPr>
      </p:pic>
      <p:pic>
        <p:nvPicPr>
          <p:cNvPr id="35" name="Obrázek 3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4615" y="4382918"/>
            <a:ext cx="3478295" cy="2099394"/>
          </a:xfrm>
          <a:prstGeom prst="rect">
            <a:avLst/>
          </a:prstGeom>
        </p:spPr>
      </p:pic>
    </p:spTree>
    <p:extLst>
      <p:ext uri="{BB962C8B-B14F-4D97-AF65-F5344CB8AC3E}">
        <p14:creationId xmlns:p14="http://schemas.microsoft.com/office/powerpoint/2010/main" val="4149551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lstStyle/>
          <a:p>
            <a:r>
              <a:rPr lang="cs-CZ" dirty="0" smtClean="0"/>
              <a:t>Co brání excelenci ve vzdělávání?</a:t>
            </a:r>
            <a:endParaRPr lang="cs-CZ" dirty="0"/>
          </a:p>
        </p:txBody>
      </p:sp>
      <p:sp>
        <p:nvSpPr>
          <p:cNvPr id="3" name="Zástupný symbol pro obsah 2"/>
          <p:cNvSpPr>
            <a:spLocks noGrp="1"/>
          </p:cNvSpPr>
          <p:nvPr>
            <p:ph idx="1"/>
          </p:nvPr>
        </p:nvSpPr>
        <p:spPr>
          <a:xfrm>
            <a:off x="467544" y="1340768"/>
            <a:ext cx="8496944" cy="3816424"/>
          </a:xfrm>
        </p:spPr>
        <p:txBody>
          <a:bodyPr>
            <a:normAutofit lnSpcReduction="10000"/>
          </a:bodyPr>
          <a:lstStyle/>
          <a:p>
            <a:endParaRPr lang="cs-CZ" sz="2400" dirty="0" smtClean="0"/>
          </a:p>
          <a:p>
            <a:r>
              <a:rPr lang="cs-CZ" sz="2400" dirty="0" smtClean="0"/>
              <a:t>Třístupňový vzdělávací systém </a:t>
            </a:r>
            <a:r>
              <a:rPr lang="cs-CZ" sz="2400" dirty="0" smtClean="0"/>
              <a:t>(</a:t>
            </a:r>
            <a:r>
              <a:rPr lang="cs-CZ" sz="2400" dirty="0" smtClean="0"/>
              <a:t>Boloňa 1999) </a:t>
            </a:r>
          </a:p>
          <a:p>
            <a:pPr lvl="1"/>
            <a:r>
              <a:rPr lang="cs-CZ" sz="2000" dirty="0" smtClean="0"/>
              <a:t>Přijetí angloamerického vzoru Bc., Mgr., PhD.</a:t>
            </a:r>
          </a:p>
          <a:p>
            <a:pPr lvl="1"/>
            <a:r>
              <a:rPr lang="cs-CZ" sz="2000" dirty="0" smtClean="0"/>
              <a:t>PhD</a:t>
            </a:r>
            <a:r>
              <a:rPr lang="cs-CZ" sz="2000" dirty="0" smtClean="0"/>
              <a:t>. student - </a:t>
            </a:r>
            <a:r>
              <a:rPr lang="cs-CZ" sz="2000" dirty="0"/>
              <a:t>protimluv ve výchově budoucích vědeckovýzkumných elit </a:t>
            </a:r>
            <a:endParaRPr lang="cs-CZ" sz="2000" dirty="0" smtClean="0"/>
          </a:p>
          <a:p>
            <a:r>
              <a:rPr lang="cs-CZ" sz="2400" dirty="0" smtClean="0"/>
              <a:t>Dopady boloňského procesu </a:t>
            </a:r>
          </a:p>
          <a:p>
            <a:pPr lvl="1"/>
            <a:r>
              <a:rPr lang="cs-CZ" sz="2000" dirty="0" smtClean="0"/>
              <a:t>Porušení dlouhodobé tradice </a:t>
            </a:r>
            <a:r>
              <a:rPr lang="cs-CZ" sz="2000" dirty="0" smtClean="0"/>
              <a:t>(zejména </a:t>
            </a:r>
            <a:r>
              <a:rPr lang="cs-CZ" sz="2000" dirty="0"/>
              <a:t>v technických a přírodovědných </a:t>
            </a:r>
            <a:r>
              <a:rPr lang="cs-CZ" sz="2000" dirty="0" smtClean="0"/>
              <a:t>oborech)</a:t>
            </a:r>
            <a:endParaRPr lang="cs-CZ" sz="2000" dirty="0" smtClean="0"/>
          </a:p>
          <a:p>
            <a:pPr lvl="1"/>
            <a:r>
              <a:rPr lang="cs-CZ" sz="2000" dirty="0" smtClean="0"/>
              <a:t>Zkrácení studia a zvýšení počtu vysokoškoláků</a:t>
            </a:r>
          </a:p>
          <a:p>
            <a:pPr lvl="1"/>
            <a:r>
              <a:rPr lang="cs-CZ" sz="2000" dirty="0" smtClean="0"/>
              <a:t>Pouze 10% studentů z ročníku využívá mezinárodní mobility</a:t>
            </a:r>
          </a:p>
          <a:p>
            <a:pPr lvl="1"/>
            <a:r>
              <a:rPr lang="cs-CZ" sz="2000" dirty="0" smtClean="0"/>
              <a:t>Výrazné snížení kvality PhD studií</a:t>
            </a:r>
          </a:p>
          <a:p>
            <a:endParaRPr lang="cs-CZ"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7767" y="4912056"/>
            <a:ext cx="2392801"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39752" y="5110220"/>
            <a:ext cx="1876507" cy="1487132"/>
          </a:xfrm>
          <a:prstGeom prst="rect">
            <a:avLst/>
          </a:prstGeom>
        </p:spPr>
      </p:pic>
    </p:spTree>
    <p:extLst>
      <p:ext uri="{BB962C8B-B14F-4D97-AF65-F5344CB8AC3E}">
        <p14:creationId xmlns:p14="http://schemas.microsoft.com/office/powerpoint/2010/main" val="810975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dirty="0" smtClean="0"/>
              <a:t>Priority EU?</a:t>
            </a:r>
            <a:endParaRPr lang="cs-CZ" dirty="0"/>
          </a:p>
        </p:txBody>
      </p:sp>
      <p:sp>
        <p:nvSpPr>
          <p:cNvPr id="3" name="Zástupný symbol pro obsah 2"/>
          <p:cNvSpPr>
            <a:spLocks noGrp="1"/>
          </p:cNvSpPr>
          <p:nvPr>
            <p:ph idx="1"/>
          </p:nvPr>
        </p:nvSpPr>
        <p:spPr>
          <a:xfrm>
            <a:off x="446448" y="1685733"/>
            <a:ext cx="5256584" cy="4052821"/>
          </a:xfrm>
        </p:spPr>
        <p:txBody>
          <a:bodyPr>
            <a:normAutofit/>
          </a:bodyPr>
          <a:lstStyle/>
          <a:p>
            <a:endParaRPr lang="cs-CZ" sz="2400" dirty="0" smtClean="0"/>
          </a:p>
          <a:p>
            <a:r>
              <a:rPr lang="cs-CZ" sz="2400" dirty="0" smtClean="0"/>
              <a:t>Jaké </a:t>
            </a:r>
            <a:r>
              <a:rPr lang="cs-CZ" sz="2400" dirty="0" smtClean="0"/>
              <a:t>jsou </a:t>
            </a:r>
            <a:r>
              <a:rPr lang="cs-CZ" sz="2400" dirty="0" smtClean="0"/>
              <a:t>skutečné priority </a:t>
            </a:r>
            <a:r>
              <a:rPr lang="cs-CZ" sz="2400" dirty="0" smtClean="0"/>
              <a:t>EU?</a:t>
            </a:r>
          </a:p>
          <a:p>
            <a:r>
              <a:rPr lang="cs-CZ" sz="2400" dirty="0" smtClean="0"/>
              <a:t>EU rozděluje stále větší částky na podporu lokálního zemědělství</a:t>
            </a:r>
          </a:p>
          <a:p>
            <a:r>
              <a:rPr lang="cs-CZ" sz="2400" dirty="0" smtClean="0"/>
              <a:t>EU </a:t>
            </a:r>
            <a:r>
              <a:rPr lang="cs-CZ" sz="2400" dirty="0" smtClean="0"/>
              <a:t>neustále škrtá </a:t>
            </a:r>
            <a:r>
              <a:rPr lang="cs-CZ" sz="2400" dirty="0" smtClean="0"/>
              <a:t>částky na podporu vědy a výzkumu</a:t>
            </a:r>
          </a:p>
          <a:p>
            <a:r>
              <a:rPr lang="cs-CZ" sz="2400" dirty="0" smtClean="0"/>
              <a:t>ISE (</a:t>
            </a:r>
            <a:r>
              <a:rPr lang="cs-CZ" sz="2400" dirty="0" err="1" smtClean="0"/>
              <a:t>Initiative</a:t>
            </a:r>
            <a:r>
              <a:rPr lang="cs-CZ" sz="2400" dirty="0" smtClean="0"/>
              <a:t> </a:t>
            </a:r>
            <a:r>
              <a:rPr lang="cs-CZ" sz="2400" dirty="0" err="1" smtClean="0"/>
              <a:t>for</a:t>
            </a:r>
            <a:r>
              <a:rPr lang="cs-CZ" sz="2400" dirty="0" smtClean="0"/>
              <a:t> Science in </a:t>
            </a:r>
            <a:r>
              <a:rPr lang="cs-CZ" sz="2400" dirty="0" err="1" smtClean="0"/>
              <a:t>Europe</a:t>
            </a:r>
            <a:r>
              <a:rPr lang="cs-CZ" sz="2400" dirty="0" smtClean="0"/>
              <a:t>) organizuje petice na podporu vědy a výzkumu</a:t>
            </a:r>
          </a:p>
          <a:p>
            <a:pPr marL="0" indent="0">
              <a:buNone/>
            </a:pPr>
            <a:endParaRPr lang="cs-CZ" sz="1000" dirty="0" smtClean="0"/>
          </a:p>
        </p:txBody>
      </p:sp>
      <p:pic>
        <p:nvPicPr>
          <p:cNvPr id="1026" name="Picture 2" descr="X:\Data - 2012\Osobní\hrubý mirek\_60395500_6039549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1988840"/>
            <a:ext cx="2895600" cy="385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70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tx2">
              <a:lumMod val="40000"/>
              <a:lumOff val="60000"/>
            </a:schemeClr>
          </a:solidFill>
        </p:spPr>
        <p:txBody>
          <a:bodyPr>
            <a:normAutofit/>
          </a:bodyPr>
          <a:lstStyle/>
          <a:p>
            <a:r>
              <a:rPr lang="cs-CZ" dirty="0" smtClean="0"/>
              <a:t>Chce EU být znalostní společností?</a:t>
            </a:r>
            <a:endParaRPr lang="cs-CZ" dirty="0"/>
          </a:p>
        </p:txBody>
      </p:sp>
      <p:sp>
        <p:nvSpPr>
          <p:cNvPr id="3" name="Zástupný symbol pro obsah 2"/>
          <p:cNvSpPr>
            <a:spLocks noGrp="1"/>
          </p:cNvSpPr>
          <p:nvPr>
            <p:ph idx="1"/>
          </p:nvPr>
        </p:nvSpPr>
        <p:spPr>
          <a:xfrm>
            <a:off x="457200" y="1600201"/>
            <a:ext cx="8229600" cy="2836911"/>
          </a:xfrm>
        </p:spPr>
        <p:txBody>
          <a:bodyPr>
            <a:normAutofit/>
          </a:bodyPr>
          <a:lstStyle/>
          <a:p>
            <a:r>
              <a:rPr lang="cs-CZ" sz="2400" b="1" dirty="0" smtClean="0"/>
              <a:t>Evropa </a:t>
            </a:r>
            <a:r>
              <a:rPr lang="cs-CZ" sz="2400" b="1" dirty="0"/>
              <a:t>má </a:t>
            </a:r>
            <a:r>
              <a:rPr lang="cs-CZ" sz="2400" b="1" dirty="0" smtClean="0"/>
              <a:t>historicky velký </a:t>
            </a:r>
            <a:r>
              <a:rPr lang="cs-CZ" sz="2400" b="1" dirty="0"/>
              <a:t>znalostní </a:t>
            </a:r>
            <a:r>
              <a:rPr lang="cs-CZ" sz="2400" b="1" dirty="0" smtClean="0"/>
              <a:t>potenciál.</a:t>
            </a:r>
          </a:p>
          <a:p>
            <a:r>
              <a:rPr lang="cs-CZ" sz="2400" b="1" dirty="0" smtClean="0"/>
              <a:t>Evropa musí </a:t>
            </a:r>
            <a:r>
              <a:rPr lang="cs-CZ" sz="2400" b="1" dirty="0"/>
              <a:t>umět lépe </a:t>
            </a:r>
            <a:r>
              <a:rPr lang="cs-CZ" sz="2400" b="1" dirty="0" smtClean="0"/>
              <a:t>tento potenciál využívat. </a:t>
            </a:r>
          </a:p>
          <a:p>
            <a:r>
              <a:rPr lang="cs-CZ" sz="2400" b="1" dirty="0" smtClean="0"/>
              <a:t>Vzdělávání, věda, výzkum a inovace se musí stát prioritou evropské politiky.</a:t>
            </a:r>
          </a:p>
          <a:p>
            <a:r>
              <a:rPr lang="cs-CZ" sz="2400" b="1" dirty="0" smtClean="0"/>
              <a:t>Je to jediná cesta jak obstát proti stále </a:t>
            </a:r>
            <a:r>
              <a:rPr lang="cs-CZ" sz="2400" b="1" dirty="0"/>
              <a:t>rostoucí konkurenci rychle se rozvíjejících společenství (např. asijské země). </a:t>
            </a:r>
          </a:p>
          <a:p>
            <a:pPr marL="0" indent="0">
              <a:buNone/>
            </a:pPr>
            <a:endParaRPr lang="cs-CZ" sz="1000" dirty="0" smtClean="0"/>
          </a:p>
        </p:txBody>
      </p:sp>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16" y="4293096"/>
            <a:ext cx="2925060" cy="2132856"/>
          </a:xfrm>
          <a:prstGeom prst="rect">
            <a:avLst/>
          </a:prstGeom>
        </p:spPr>
      </p:pic>
    </p:spTree>
    <p:extLst>
      <p:ext uri="{BB962C8B-B14F-4D97-AF65-F5344CB8AC3E}">
        <p14:creationId xmlns:p14="http://schemas.microsoft.com/office/powerpoint/2010/main" val="615328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72261"/>
            <a:ext cx="8208912" cy="5995273"/>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107763" dir="2700000" algn="ctr" rotWithShape="0">
                    <a:srgbClr val="808080"/>
                  </a:outerShdw>
                </a:effectLst>
              </a14:hiddenEffects>
            </a:ext>
          </a:extLst>
        </p:spPr>
      </p:pic>
      <p:sp>
        <p:nvSpPr>
          <p:cNvPr id="2" name="Nadpis 1"/>
          <p:cNvSpPr>
            <a:spLocks noGrp="1"/>
          </p:cNvSpPr>
          <p:nvPr>
            <p:ph type="title"/>
          </p:nvPr>
        </p:nvSpPr>
        <p:spPr>
          <a:solidFill>
            <a:schemeClr val="tx2">
              <a:lumMod val="40000"/>
              <a:lumOff val="60000"/>
            </a:schemeClr>
          </a:solidFill>
        </p:spPr>
        <p:txBody>
          <a:bodyPr/>
          <a:lstStyle/>
          <a:p>
            <a:r>
              <a:rPr lang="cs-CZ" dirty="0" smtClean="0"/>
              <a:t>Děkuji za pozornost</a:t>
            </a:r>
            <a:endParaRPr lang="cs-CZ" dirty="0"/>
          </a:p>
        </p:txBody>
      </p:sp>
    </p:spTree>
    <p:extLst>
      <p:ext uri="{BB962C8B-B14F-4D97-AF65-F5344CB8AC3E}">
        <p14:creationId xmlns:p14="http://schemas.microsoft.com/office/powerpoint/2010/main" val="89402835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560</Words>
  <Application>Microsoft Office PowerPoint</Application>
  <PresentationFormat>Předvádění na obrazovce (4:3)</PresentationFormat>
  <Paragraphs>55</Paragraphs>
  <Slides>7</Slides>
  <Notes>5</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systému Office</vt:lpstr>
      <vt:lpstr>Vytváříme znalostní společnost?</vt:lpstr>
      <vt:lpstr>Co je znalost?</vt:lpstr>
      <vt:lpstr>Co brání excelenci ve vzdělávání?</vt:lpstr>
      <vt:lpstr>Co brání excelenci ve vzdělávání?</vt:lpstr>
      <vt:lpstr>Priority EU?</vt:lpstr>
      <vt:lpstr>Chce EU být znalostní společností?</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Vytváříme znalostní společnost?</dc:title>
  <dc:creator>svitemir</dc:creator>
  <cp:lastModifiedBy>svitemir</cp:lastModifiedBy>
  <cp:revision>14</cp:revision>
  <dcterms:created xsi:type="dcterms:W3CDTF">2012-12-06T14:04:43Z</dcterms:created>
  <dcterms:modified xsi:type="dcterms:W3CDTF">2012-12-10T09:41:15Z</dcterms:modified>
</cp:coreProperties>
</file>