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66" r:id="rId3"/>
    <p:sldId id="267" r:id="rId4"/>
    <p:sldId id="257" r:id="rId5"/>
    <p:sldId id="258" r:id="rId6"/>
    <p:sldId id="268" r:id="rId7"/>
    <p:sldId id="259" r:id="rId8"/>
    <p:sldId id="260" r:id="rId9"/>
    <p:sldId id="261" r:id="rId10"/>
    <p:sldId id="273" r:id="rId11"/>
    <p:sldId id="263" r:id="rId12"/>
    <p:sldId id="272" r:id="rId13"/>
  </p:sldIdLst>
  <p:sldSz cx="12192000" cy="6858000"/>
  <p:notesSz cx="6791325" cy="992187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&amp;D" initials="R&amp;D" lastIdx="2" clrIdx="0">
    <p:extLst>
      <p:ext uri="{19B8F6BF-5375-455C-9EA6-DF929625EA0E}">
        <p15:presenceInfo xmlns:p15="http://schemas.microsoft.com/office/powerpoint/2012/main" userId="R&amp;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A9"/>
    <a:srgbClr val="314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etlý štýl 1 - zvýrazneni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etlý štýl 2 - zvýrazneni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Svetlý štýl 3 - zvýrazneni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vetlý štý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1" autoAdjust="0"/>
    <p:restoredTop sz="75558" autoAdjust="0"/>
  </p:normalViewPr>
  <p:slideViewPr>
    <p:cSldViewPr snapToGrid="0">
      <p:cViewPr varScale="1">
        <p:scale>
          <a:sx n="62" d="100"/>
          <a:sy n="62" d="100"/>
        </p:scale>
        <p:origin x="16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Hárok1!$X$2</c:f>
              <c:strCache>
                <c:ptCount val="1"/>
                <c:pt idx="0">
                  <c:v>TS-chladená</c:v>
                </c:pt>
              </c:strCache>
            </c:strRef>
          </c:tx>
          <c:invertIfNegative val="0"/>
          <c:cat>
            <c:strRef>
              <c:f>Hárok1!$W$3:$W$13</c:f>
              <c:strCache>
                <c:ptCount val="11"/>
                <c:pt idx="0">
                  <c:v>K</c:v>
                </c:pt>
                <c:pt idx="1">
                  <c:v>A01</c:v>
                </c:pt>
                <c:pt idx="2">
                  <c:v>A02</c:v>
                </c:pt>
                <c:pt idx="3">
                  <c:v>A03</c:v>
                </c:pt>
                <c:pt idx="4">
                  <c:v>A04</c:v>
                </c:pt>
                <c:pt idx="5">
                  <c:v>A05</c:v>
                </c:pt>
                <c:pt idx="6">
                  <c:v>A06</c:v>
                </c:pt>
                <c:pt idx="7">
                  <c:v>A07</c:v>
                </c:pt>
                <c:pt idx="8">
                  <c:v>A08</c:v>
                </c:pt>
                <c:pt idx="9">
                  <c:v>A09</c:v>
                </c:pt>
                <c:pt idx="10">
                  <c:v>A10</c:v>
                </c:pt>
              </c:strCache>
            </c:strRef>
          </c:cat>
          <c:val>
            <c:numRef>
              <c:f>Hárok1!$X$3:$X$13</c:f>
              <c:numCache>
                <c:formatCode>General</c:formatCode>
                <c:ptCount val="11"/>
                <c:pt idx="0">
                  <c:v>3.8467241050613357</c:v>
                </c:pt>
                <c:pt idx="1">
                  <c:v>12.675928940989193</c:v>
                </c:pt>
                <c:pt idx="2">
                  <c:v>11.592110795887805</c:v>
                </c:pt>
                <c:pt idx="3">
                  <c:v>12.176528359108787</c:v>
                </c:pt>
                <c:pt idx="4">
                  <c:v>11.835729160026359</c:v>
                </c:pt>
                <c:pt idx="5">
                  <c:v>12.897860557451713</c:v>
                </c:pt>
                <c:pt idx="6">
                  <c:v>14.292219026021135</c:v>
                </c:pt>
                <c:pt idx="7">
                  <c:v>11.642691895583013</c:v>
                </c:pt>
                <c:pt idx="8">
                  <c:v>11.039754281249136</c:v>
                </c:pt>
                <c:pt idx="9">
                  <c:v>12.165519201716288</c:v>
                </c:pt>
                <c:pt idx="10">
                  <c:v>12.954185394792413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09-4C4C-B24D-D749D0F5CC52}"/>
            </c:ext>
          </c:extLst>
        </c:ser>
        <c:ser>
          <c:idx val="1"/>
          <c:order val="1"/>
          <c:tx>
            <c:strRef>
              <c:f>Hárok1!$Y$2</c:f>
              <c:strCache>
                <c:ptCount val="1"/>
                <c:pt idx="0">
                  <c:v>TS nechladená</c:v>
                </c:pt>
              </c:strCache>
            </c:strRef>
          </c:tx>
          <c:invertIfNegative val="0"/>
          <c:cat>
            <c:strRef>
              <c:f>Hárok1!$W$3:$W$13</c:f>
              <c:strCache>
                <c:ptCount val="11"/>
                <c:pt idx="0">
                  <c:v>K</c:v>
                </c:pt>
                <c:pt idx="1">
                  <c:v>A01</c:v>
                </c:pt>
                <c:pt idx="2">
                  <c:v>A02</c:v>
                </c:pt>
                <c:pt idx="3">
                  <c:v>A03</c:v>
                </c:pt>
                <c:pt idx="4">
                  <c:v>A04</c:v>
                </c:pt>
                <c:pt idx="5">
                  <c:v>A05</c:v>
                </c:pt>
                <c:pt idx="6">
                  <c:v>A06</c:v>
                </c:pt>
                <c:pt idx="7">
                  <c:v>A07</c:v>
                </c:pt>
                <c:pt idx="8">
                  <c:v>A08</c:v>
                </c:pt>
                <c:pt idx="9">
                  <c:v>A09</c:v>
                </c:pt>
                <c:pt idx="10">
                  <c:v>A10</c:v>
                </c:pt>
              </c:strCache>
            </c:strRef>
          </c:cat>
          <c:val>
            <c:numRef>
              <c:f>Hárok1!$Y$3:$Y$13</c:f>
              <c:numCache>
                <c:formatCode>#,000</c:formatCode>
                <c:ptCount val="11"/>
                <c:pt idx="0">
                  <c:v>0.91012874709896474</c:v>
                </c:pt>
                <c:pt idx="1">
                  <c:v>15.065118204811812</c:v>
                </c:pt>
                <c:pt idx="2">
                  <c:v>4.5339284087965943</c:v>
                </c:pt>
                <c:pt idx="3">
                  <c:v>5.5563762656487166</c:v>
                </c:pt>
                <c:pt idx="4">
                  <c:v>5.6063054025073029</c:v>
                </c:pt>
                <c:pt idx="5">
                  <c:v>4.8442135423920272</c:v>
                </c:pt>
                <c:pt idx="6">
                  <c:v>7.4196993306773669</c:v>
                </c:pt>
                <c:pt idx="7">
                  <c:v>5.5158214615911811</c:v>
                </c:pt>
                <c:pt idx="8">
                  <c:v>5.7253643585731275</c:v>
                </c:pt>
                <c:pt idx="9">
                  <c:v>2.5633199129040141</c:v>
                </c:pt>
                <c:pt idx="10">
                  <c:v>3.9568191597808853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09-4C4C-B24D-D749D0F5CC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0474911"/>
        <c:axId val="1"/>
        <c:axId val="0"/>
      </c:bar3DChart>
      <c:catAx>
        <c:axId val="1040474911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0474911"/>
        <c:crosses val="autoZero"/>
        <c:crossBetween val="between"/>
      </c:valAx>
      <c:spPr>
        <a:noFill/>
        <a:ln w="49054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2908" cy="497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46846" y="1"/>
            <a:ext cx="2942908" cy="4978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F6A0F-B3EC-494A-89A4-F88CF3C69DCC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79133" y="4774902"/>
            <a:ext cx="5433060" cy="39067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9424060"/>
            <a:ext cx="2942908" cy="4978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46846" y="9424060"/>
            <a:ext cx="2942908" cy="4978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FCF8A-9FDD-4320-A6B9-5DFBDE05EF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36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099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01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 našich výskumných aktivitách pokračujeme ďalej a rozvíjame poznatky, ktoré sme rokmi nadobudli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 súčasnosti pracujeme na zdokonaľovaní našich výrobkov pričom cieľom je navrhnúť zariadenia pre konkrétne oblasti použitia a taktiež ich vybaviť rôznou funkcionalitou.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Najväčšími výzvami je návrh zariadenia </a:t>
            </a:r>
            <a:r>
              <a:rPr lang="sk-SK" dirty="0" err="1"/>
              <a:t>KalyxX</a:t>
            </a:r>
            <a:r>
              <a:rPr lang="sk-SK" dirty="0"/>
              <a:t> vo flexibilnej podobe, ktoré uľahčí jeho montáž pri zachovaní jeho pôvodných vlastností.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Taktiež pracujeme na zariadenia pre aplikáciu v záhradách – takzvaný IPS </a:t>
            </a:r>
            <a:r>
              <a:rPr lang="sk-SK" dirty="0" err="1"/>
              <a:t>Garden</a:t>
            </a:r>
            <a:r>
              <a:rPr lang="sk-SK" dirty="0"/>
              <a:t> a taktiež IPS GOLF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 súčasnosti tiež pracujeme na prototype kompaktného zariadenia so zvýšenou účinnosťou pri zachovaní čo najmenších rozmerov.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Pri našej činnosti urobíme maximum aby sme mohli našim zákazníkom ponúknuť kvalitný produkt, ktorý  im poskytne kvalitnejšiu a zdravšiu vodu, pretože voda je tekutinou života.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667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38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Spoločnosť SAT bola založená v roku 2015 vo Švajčiarsku, kde sa nachádza ústredie spoločnosti ako aj Výskumno-vývojové oddelene.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Švajčiarska materská spoločnosť má 2 dcérske spoločnosti  - v Českej republike, kde sa nachádza ústredie obchodu a marketingu a taktiež na Slovensku, kde sa nachádza taktiež oddelenie R&amp;D a výroba.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Všetky tri zložky SAT navzájom úzko spolupracujú a podporujú sa.</a:t>
            </a:r>
          </a:p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484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Ako na naznačuje aj názov spoločnosti, hlavným objektom nášho skúmania je voda – najdôležitejšia látka na zemi.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Podstatná časť živých organizmov je tvorená práve vodou – v prípade ľudského tela je to až 60%, pričom 66% je vnútrobunková voda -  čo znamená, že kvalita prijímanej vody má obrovský vplyv na správne fungovanie nášho organizmu.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Na Zemi sú pomerne veľké zásoby vody – až 1,5 milióna km3 – ale len 0,4% z tohto objemu tvorí pitná voda rôznej kvality.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Keďže pitnej vody je na Zemi pomerne málo, rozhodli sme sa zamerať práve na úsporu a zvyšovanie kvalitatívnych parametrov pitnej vody, ktorá má najväčší dopad na nás organizmus.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9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Naša spoločnosť preto rozdelila svoje aktivity do dvoch oblastí – úspora vody a zvyšovanie jej kvality.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 oblasti úspory vody sme vyvinuli jedinečný splachovací systém- </a:t>
            </a:r>
            <a:r>
              <a:rPr lang="sk-SK" dirty="0" err="1"/>
              <a:t>Optim</a:t>
            </a:r>
            <a:r>
              <a:rPr lang="sk-SK" dirty="0"/>
              <a:t> </a:t>
            </a:r>
            <a:r>
              <a:rPr lang="sk-SK" dirty="0" err="1"/>
              <a:t>Flush</a:t>
            </a:r>
            <a:r>
              <a:rPr lang="sk-SK" dirty="0"/>
              <a:t>, ktorý je schopný fungovať iba za použitia 2,5 litra vody na každý cyklus, čo činí úsporu viac ako 50% v porovnaní s obvyklými systémami. Tento systém bol uvedený aj na US trhu – spolupracujeme v veľmi silným partnerom American Standard.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 oblasti zlepšovania vlastností vody sme venovali veľké úsilie, ktoré prinieslo produktové portfólio v podobe zariadení IPS – </a:t>
            </a:r>
            <a:r>
              <a:rPr lang="sk-SK" dirty="0" err="1"/>
              <a:t>Ion</a:t>
            </a:r>
            <a:r>
              <a:rPr lang="sk-SK" dirty="0"/>
              <a:t> </a:t>
            </a:r>
            <a:r>
              <a:rPr lang="sk-SK" dirty="0" err="1"/>
              <a:t>Polarisation</a:t>
            </a:r>
            <a:r>
              <a:rPr lang="sk-SK" dirty="0"/>
              <a:t> </a:t>
            </a:r>
            <a:r>
              <a:rPr lang="sk-SK" dirty="0" err="1"/>
              <a:t>system</a:t>
            </a:r>
            <a:endParaRPr lang="sk-S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Tieto zariadenia využívajú patentovanú technológiu TGP, ktorou dokážeme veľmi pozitívne vplývať na parametre vody – dokonca dokáže meniť kryštalickú štruktúru minerálov obsiahnutých vo vode.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Vyvinuli sme zariadenia pre domáce ako aj priemyselné využitie a etablovali sme sa s mini na rôznych svetových trhoch.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Dokonca sme sa etablovali na US trhu kde úzko spolupracujeme so spoločnosťou American </a:t>
            </a:r>
            <a:r>
              <a:rPr lang="sk-SK" dirty="0" err="1"/>
              <a:t>Valve</a:t>
            </a:r>
            <a:r>
              <a:rPr lang="sk-SK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Veľmi rád by som Vám však bližšie predstavil náš výskum práve zariadení na úpravu a zlepšovanie kvality vody.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20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Základy nášho výskumu sme vybudovali v spolupráci s prof. </a:t>
            </a:r>
            <a:r>
              <a:rPr lang="sk-SK" dirty="0" err="1"/>
              <a:t>Kurikom</a:t>
            </a:r>
            <a:r>
              <a:rPr lang="sk-SK" dirty="0"/>
              <a:t>, jedným z najväčších odborníkov na vodu na svete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Po dlhom skúmaní a bádaní bola vytvorená klasifikačná schéma na posudzovanie kvality vody, pri ktorej sa hodnotí 5 základných parametrov a to: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dirty="0"/>
              <a:t>TDS, vodivosť, ORP, BE a štrukturálna kvalita – prítomnosť </a:t>
            </a:r>
            <a:r>
              <a:rPr lang="sk-SK" dirty="0" err="1"/>
              <a:t>fraktálových</a:t>
            </a:r>
            <a:r>
              <a:rPr lang="sk-SK" dirty="0"/>
              <a:t> štruktúr a symetrie.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Na základe hodnotenia týchto parametrov je možné vodu rozdeliť do 4 základných kvalitatívnych skupín a to na vodu: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k-SK" dirty="0"/>
              <a:t>Najvyššej kvality, vysokej kvality, priemernej kvality a nízkej kvality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Vpravo na obrázku je príklad štruktúry vody najvyššej kvality – tu môžete vidieť symetricky sa opakujúce </a:t>
            </a:r>
            <a:r>
              <a:rPr lang="sk-SK" dirty="0" err="1"/>
              <a:t>fraktálové</a:t>
            </a:r>
            <a:r>
              <a:rPr lang="sk-SK" dirty="0"/>
              <a:t> štruktúry a pod obrázkom je uvedená klasifikačná tabuľka hodnôt parametrov, ktoré odpovedajú taktiež vode najvyššej kvality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633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Keďže sme vo výskumnej časti už odhalili, ktoré parametre vplývajú na kvalitu vody a vedeli sme ich klasifikovať a merať, vo vývoji sme sa zamerali na návrh zariadenia, ktoré by bolo schopné tieto parametre pozitívne ovplyvňovať.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Aj pri návrhu zariadenia takéhoto druhu sme úzko spolupracovali s prof. </a:t>
            </a:r>
            <a:r>
              <a:rPr lang="sk-SK" dirty="0" err="1"/>
              <a:t>Kurikom</a:t>
            </a:r>
            <a:r>
              <a:rPr lang="sk-SK" dirty="0"/>
              <a:t> a výsledkom našej spolupráce bolo patentované riešenie </a:t>
            </a:r>
            <a:r>
              <a:rPr lang="sk-SK" dirty="0" err="1"/>
              <a:t>Vitalturbíny</a:t>
            </a:r>
            <a:r>
              <a:rPr lang="sk-SK" dirty="0"/>
              <a:t> – telieska, ktorým keď preteká voda jej parametre sú pozitívne ovplyvnené.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Túto skutočnosť sme overovali mnohými pokusmi a testami, pričom jeden z testov bol zameraný na zmenu parametrov balených vôd, voľne predávaných v obchodných reťazcoch. Jeden z testov bol vykonaný na minerálnej vode RAJEC, kde ako môžete vidieť v tabuľke, </a:t>
            </a:r>
            <a:r>
              <a:rPr lang="sk-SK" dirty="0" err="1"/>
              <a:t>Vitalturbínov</a:t>
            </a:r>
            <a:r>
              <a:rPr lang="sk-SK" dirty="0"/>
              <a:t> došlo ku kladnému ovplyvneniu parametrov tejto vody.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Okrem spomínaných parametrov sme zistili, že pri prechode vody našimi zariadeniami dochádza k zmene kryštalickej štruktúry minerálov obsiahnutých vo vode – napríklad CaCO3 kalcitu na CaCO3 Aragonit, čo veľmi pozitívne vplýva na zníženie tvorby vodného kameňa na vyhrievacích telesách – zmenu štruktúry dokumentujú fotografie z elektrónového mikroskopu, kde si môžete všimnúť zmenu kryštálov </a:t>
            </a:r>
            <a:r>
              <a:rPr lang="sk-SK" dirty="0" err="1"/>
              <a:t>trigonálnej</a:t>
            </a:r>
            <a:r>
              <a:rPr lang="sk-SK" dirty="0"/>
              <a:t> štruktúry na </a:t>
            </a:r>
            <a:r>
              <a:rPr lang="sk-SK" dirty="0" err="1"/>
              <a:t>rombickú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978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Keďže sa nám podarilo zdokumentovať reálne pozitívne ovplyvnenie vlastností rôznych typov vôd, naše ďalšie výskumy sme zamerali na dokázanie zvýšenia antioxidačnej aktivity, čo ma priamy pozitívny vplyv na človeka.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Antioxidanty eliminujú vplyv voľných radikálov v organizme, čo priaznivo pôsobí ako prevencia proti rakovine a taktiež napomáha pri jej liečení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Výskum sme vykonali v spolupráci s </a:t>
            </a:r>
            <a:r>
              <a:rPr lang="sk-SK" dirty="0" err="1"/>
              <a:t>doc</a:t>
            </a:r>
            <a:r>
              <a:rPr lang="sk-SK" dirty="0"/>
              <a:t> </a:t>
            </a:r>
            <a:r>
              <a:rPr lang="sk-SK" dirty="0" err="1"/>
              <a:t>Brindzom</a:t>
            </a:r>
            <a:r>
              <a:rPr lang="sk-SK" dirty="0"/>
              <a:t> z Poľnohospodárskej univerzity v Nitre.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Tento výskum spočíval v potvrdení zvýšenia antioxidačnej aktivity čerstvo vylisovanej šťavy ochladenej a neochladenej tekvicovej šťavy, ktorá je sama o sebe bohatým zdrojom antioxidantov.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 teste bola porovnávaná antioxidačná aktivita neaktivovanej šťavy a šťavy aktivovanej 1 – 10 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Už po prvej aktivácii bol zaznamenaný výrazný rozdiel v náraste antioxidačnej aktivity chladenej ako aj nechladenej šťavy.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Zaznamenaný efekt zvýšenia antioxidačnej aktivity šťavy pri prietoku zariadením vytvoreným z </a:t>
            </a:r>
            <a:r>
              <a:rPr lang="sk-SK" dirty="0" err="1"/>
              <a:t>VitalTurbín</a:t>
            </a:r>
            <a:r>
              <a:rPr lang="sk-SK" dirty="0"/>
              <a:t>, je možné aplikovať na úpravu, resp. aktiváciu akéhokoľvek tekutiny určenej pre priamu ľudskú spotrebu alebo prípravu jedál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489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Ďalší z našich výskumov bol zameraný na stanovenie vplyvu aktivovanej vody na klíčivosť poľnohospodárskych plodín, kde našim cieľom bolo potvrdiť teóriu prof. </a:t>
            </a:r>
            <a:r>
              <a:rPr lang="sk-SK" dirty="0" err="1"/>
              <a:t>Kurika</a:t>
            </a:r>
            <a:r>
              <a:rPr lang="sk-SK" dirty="0"/>
              <a:t>, podľa ktorej dochádza pri prechode vody </a:t>
            </a:r>
            <a:r>
              <a:rPr lang="sk-SK" dirty="0" err="1"/>
              <a:t>VitalTurbínami</a:t>
            </a:r>
            <a:r>
              <a:rPr lang="sk-SK" dirty="0"/>
              <a:t> k premene vody </a:t>
            </a:r>
            <a:r>
              <a:rPr lang="sk-SK" dirty="0" err="1"/>
              <a:t>extracelulárnej</a:t>
            </a:r>
            <a:r>
              <a:rPr lang="sk-SK" dirty="0"/>
              <a:t> na </a:t>
            </a:r>
            <a:r>
              <a:rPr lang="sk-SK" dirty="0" err="1"/>
              <a:t>intracelurárnu</a:t>
            </a:r>
            <a:r>
              <a:rPr lang="sk-SK" dirty="0"/>
              <a:t>, čo má za následok lepšie vstrebávanie tejto vody bunkami a teda v konečnom dôsledku dosahujú rastliny zalievané touto vodou rýchlejší rast.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Výskum bol vykonaný v spolupráci s doc. </a:t>
            </a:r>
            <a:r>
              <a:rPr lang="sk-SK" dirty="0" err="1"/>
              <a:t>Brindzom</a:t>
            </a:r>
            <a:r>
              <a:rPr lang="sk-SK" dirty="0"/>
              <a:t> z poľnohospodárskej univerzity v Nitre – výskum bol vykonaný na vzorkách semien jarnej pšenice a tekvice.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Pre test boli použité semená rovnakej šarže a striktne boli dodržiavané rovnaké podmienky – jediným rozdielom bola voda, ktorou boli semená zalievané – použila sa rovnaká voda pričom jedna vzorka sa zalievala aktivovanou a druha neupravenou vodou toho istého objemu.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Ako môžete vidieť na obrázkoch vzoriek, zaznamenaný bol výrazný rozdiel v klíčivosti oboch vzoriek zalievaných aktivovanou vodou  - čo znamená. Že teória prof. </a:t>
            </a:r>
            <a:r>
              <a:rPr lang="sk-SK" dirty="0" err="1"/>
              <a:t>Kurika</a:t>
            </a:r>
            <a:r>
              <a:rPr lang="sk-SK" dirty="0"/>
              <a:t> bola potvrdená a zariadenie Kalyxx vytvorené z </a:t>
            </a:r>
            <a:r>
              <a:rPr lang="sk-SK" dirty="0" err="1"/>
              <a:t>VitalTuín</a:t>
            </a:r>
            <a:r>
              <a:rPr lang="sk-SK" dirty="0"/>
              <a:t> má značný pozitívny vplyv na klíčivosť rastlín a ich rast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Vlastnosti takto upravenej vody majú veľký potenciál pre využitie v širokej oblasti poľnohospodárstva a dokonca aj v oblasti športu, kde sa využívajú trávnaté plochy ako je golf či futbal.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84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Tretí výskum, ktorý sme vykonali v spojení so zariadením </a:t>
            </a:r>
            <a:r>
              <a:rPr lang="sk-SK" dirty="0" err="1"/>
              <a:t>KalyxX</a:t>
            </a:r>
            <a:r>
              <a:rPr lang="sk-SK" dirty="0"/>
              <a:t> a </a:t>
            </a:r>
            <a:r>
              <a:rPr lang="sk-SK" dirty="0" err="1"/>
              <a:t>Vitalturbínou</a:t>
            </a:r>
            <a:r>
              <a:rPr lang="sk-SK" dirty="0"/>
              <a:t> bol vplyv aktivovanej vody na poľnohospodárske zvieratá. Výskum bol vykonaný v </a:t>
            </a:r>
            <a:r>
              <a:rPr lang="sk-SK" dirty="0" err="1"/>
              <a:t>spolpráci</a:t>
            </a:r>
            <a:r>
              <a:rPr lang="sk-SK" dirty="0"/>
              <a:t> s </a:t>
            </a:r>
            <a:r>
              <a:rPr lang="sk-SK" dirty="0" err="1"/>
              <a:t>Kievským</a:t>
            </a:r>
            <a:r>
              <a:rPr lang="sk-SK" dirty="0"/>
              <a:t> inštitútom  ľudskej ekológie.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 tomto výskume bol sledovaný vplyv aktivovanej vody na vzorke 300 kráv – pričom 150 kráv pilo aktivovanú vodu a 150 nie.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Výskum trval pol roka a počas tohto obdobia boli zvieratám pravidelne odoberané a skúmané vzorky krvi a slín.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Skúmaním sa zistilo, že kravám ktoré pili aktivovanú vodu sa zlepšila štruktúra červených krviniek  a zvýšilo sa okysličovanie organizmu a taktiež bolo zaznamenané zlepšenia stavu tráviaceho traktu.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Štruktúra slín kráv, ktoré pili aktivovanú vodu sa obnovila po približne 20 dňoch pitia aktivovanej vody.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Výskumom teda bol potvrdený pozitívny vplyv pitia aktivovanej vody na hospodárske zvieratá, čo sa prejavilo ich zlepšeným zdravotným stavom, čo znamená že naše zariadenie má potenciál sa uplatniť aj v tejto oblasti.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Na obrázku môžete vidieť schému aplikácie našich zariadení do systému napájania zvierat – na vstupe bola použitá verzia IPS Industry, tesne pred rozdeľovačmi pre umocnenie efektu zariadenie IPS Kalyxx </a:t>
            </a:r>
            <a:r>
              <a:rPr lang="sk-SK" dirty="0" err="1"/>
              <a:t>Red</a:t>
            </a:r>
            <a:r>
              <a:rPr lang="sk-SK" dirty="0"/>
              <a:t> a tesne pred výpust špeciálne navrhnutý </a:t>
            </a:r>
            <a:r>
              <a:rPr lang="sk-SK" dirty="0" err="1"/>
              <a:t>aktivátor</a:t>
            </a:r>
            <a:r>
              <a:rPr lang="sk-SK" dirty="0"/>
              <a:t> vody.</a:t>
            </a:r>
          </a:p>
          <a:p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FCF8A-9FDD-4320-A6B9-5DFBDE05EF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47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17B5E-C124-4A0B-AFF1-406C8CBCF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8365CB-1C3A-437C-8105-A7CC2EE79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1D70C89-9931-4A92-AEEF-430E2A26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51B3A82-6E71-44D3-937E-DE5E3142D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DB6F5A7-21F4-4A5B-ACBB-6E14FAD3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27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BCF26-B653-4991-8D8C-2D4353610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E305AC4-050C-48BD-A4BE-11FF9814E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5B98C94-0C12-4A15-900A-080AB13C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E783BBA-47EB-4A5F-A121-77FED1B9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9C6B26F-802F-4DC1-BB78-0694C276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71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C8F2C69-C003-4398-AFB7-9DB5F6A5EE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038CD3C7-7CE8-43DA-A6DD-545078DA6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0C99181-28A8-4803-9EB1-EB230EBD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F337E85-CC3C-4473-AD61-E9EBBD75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EC8390C-B0FD-4246-A5AC-5668DE47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03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1DB2C7-D613-4864-B3AC-7F06F096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A6E9DD-69CF-4635-92C5-6C01BB466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E16B6F9-66CD-45CF-8F1E-DBA01A53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E0762A1-3125-406B-AEFC-8AC53423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FBD107C-0130-4AD3-B37A-DB603B9F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44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99F8-E4A0-48AC-B04F-AEFE9447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BC46C0E5-F910-41EB-AE46-E480B6D2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FC046C-B229-4814-B475-669EB313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466D8D2-3D45-4263-AA50-7688385D7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6026069-3ED1-4A5B-AF51-BB336481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52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93529-586C-481F-9EB9-D19E6AF1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DCD1699-32BF-4B42-9074-FE048840B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0401215-4105-483D-B8A2-040C02320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1D6A7F9-2D67-44F7-8D76-DF086162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B193939-BBD7-47D3-B1C8-25A42C1B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565E04D-9061-4B9B-9E38-1B32DB7C3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39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9563CE-C878-42AF-B5C2-008ADC45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2E982155-C027-40EB-B293-D1FC9D3F6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EE7D2D3-5B46-47A3-A8B8-C0A1219E2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EA109701-E6AA-4E10-8F54-6543A8DA6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D0D1B4B-4EDF-44B8-BB82-3A40A7F34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D4D83BA-CB52-49DA-AF79-7792604A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BA35A4F-9D3E-4B01-86E4-1A837449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B8B7E43-39B7-43B8-927D-A688B525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48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21DCC-36E8-4959-9D21-936D8C10B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B552E82-8B9E-43C8-AA04-EB4063FD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E1D862C-F57F-447C-A2CD-4CAF7212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6F5C4D4-D217-46B5-8C5B-2B2817B45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17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215ED55-C186-4FC8-B0B1-387549AE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5948C72-8578-49B0-A712-443870146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D30B2EE-D1B8-4EFF-92C5-E3C56644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1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2FBA8-2F42-46C9-BE44-933AFF25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B90FAE2-6A70-4748-883F-FB418D0C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64524406-4BA0-4227-B529-28396B627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6B3D100-764F-4DB8-B50F-0CA89C71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0D28DBB-EDF4-4240-A45A-1CC648777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9FDD9C1-085D-4E2E-91C4-17AD03CC8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86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298E95-3720-42BB-B5E9-A495F593A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E46A43F9-0247-4691-94AC-5473B4CD6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35DA0A6F-CE6D-4FC8-AC42-F740E8ED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944C03-5728-4CEA-B69D-26F8FF75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1DBA3F3-6B55-436C-BCB3-1483DAC7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5A0264B-C4FF-424E-8271-E19B2651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91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324BA0F-7458-4D4E-8C7C-857514634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2032EF41-D17B-43D5-9ABE-5ADF6DE5D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125DDBE-C576-4432-9A22-820D5403B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5F2C7-01EB-4402-A382-504C1EDEBBCD}" type="datetimeFigureOut">
              <a:rPr lang="en-GB" smtClean="0"/>
              <a:t>15/12/2022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C73FE2E-FA30-4E02-A975-B614C4D4F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20BBE97-9925-4483-B8A1-B2887D990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A5DB8-1539-442D-A9EA-9DB760FC9C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54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hyperlink" Target="http://www.swatec.ch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9923F9D8-16F5-41BA-B110-C4E068CF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6"/>
            <a:ext cx="1219200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3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AF0EB5EC-0116-9668-C5EF-3F9E00D03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86"/>
            <a:ext cx="12192000" cy="6850028"/>
          </a:xfrm>
          <a:prstGeom prst="rect">
            <a:avLst/>
          </a:prstGeom>
        </p:spPr>
      </p:pic>
      <p:pic>
        <p:nvPicPr>
          <p:cNvPr id="5" name="OFS_SK_2021">
            <a:hlinkClick r:id="" action="ppaction://media"/>
            <a:extLst>
              <a:ext uri="{FF2B5EF4-FFF2-40B4-BE49-F238E27FC236}">
                <a16:creationId xmlns:a16="http://schemas.microsoft.com/office/drawing/2014/main" id="{0017DA01-4894-91AB-73B5-FD4A3A14DB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222" y="759360"/>
            <a:ext cx="11899556" cy="54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A74D9E4B-02EF-47DB-9DA2-79F8A691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88"/>
            <a:ext cx="12192000" cy="6835023"/>
          </a:xfrm>
          <a:prstGeom prst="rect">
            <a:avLst/>
          </a:prstGeom>
        </p:spPr>
      </p:pic>
      <p:pic>
        <p:nvPicPr>
          <p:cNvPr id="10" name="Obrázok 9" descr="Obrázok, na ktorom je elektronika, obvod, počítač&#10;&#10;Automaticky generovaný popis">
            <a:extLst>
              <a:ext uri="{FF2B5EF4-FFF2-40B4-BE49-F238E27FC236}">
                <a16:creationId xmlns:a16="http://schemas.microsoft.com/office/drawing/2014/main" id="{6309C603-806E-4022-AEE2-04F204E51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50" y="4408154"/>
            <a:ext cx="3869940" cy="1866137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A53A809-A5C1-43D4-947D-BEB5668A7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12" y="1516777"/>
            <a:ext cx="4966428" cy="3306379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93E89FB1-8AFE-4FB7-8305-ECC83A72C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05" y="1424510"/>
            <a:ext cx="3110607" cy="3651582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798C1FB0-674A-CD44-977C-2A5D012FA682}"/>
              </a:ext>
            </a:extLst>
          </p:cNvPr>
          <p:cNvSpPr/>
          <p:nvPr/>
        </p:nvSpPr>
        <p:spPr>
          <a:xfrm>
            <a:off x="7043352" y="524181"/>
            <a:ext cx="4955060" cy="5807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Naša výzva do budúcnosti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8594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1D6D96F-EAB6-4453-9A21-7FCF9994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0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vná sa 18">
            <a:extLst>
              <a:ext uri="{FF2B5EF4-FFF2-40B4-BE49-F238E27FC236}">
                <a16:creationId xmlns:a16="http://schemas.microsoft.com/office/drawing/2014/main" id="{3B839B32-DDCE-4F90-BDB0-595272D3CD90}"/>
              </a:ext>
            </a:extLst>
          </p:cNvPr>
          <p:cNvSpPr/>
          <p:nvPr/>
        </p:nvSpPr>
        <p:spPr>
          <a:xfrm rot="15859594">
            <a:off x="6064604" y="3746153"/>
            <a:ext cx="2935803" cy="26119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6CF91EC-0E04-4556-9EC2-F4BE147A6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2" y="3356958"/>
            <a:ext cx="5147897" cy="2998083"/>
          </a:xfrm>
          <a:prstGeom prst="rect">
            <a:avLst/>
          </a:prstGeom>
        </p:spPr>
      </p:pic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9F20DCA0-933E-437B-8244-3A8A1B344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54068" y="1775306"/>
            <a:ext cx="3252936" cy="1470825"/>
          </a:xfrm>
          <a:prstGeom prst="rect">
            <a:avLst/>
          </a:prstGeom>
        </p:spPr>
      </p:pic>
      <p:sp>
        <p:nvSpPr>
          <p:cNvPr id="17" name="Rovná sa 16">
            <a:extLst>
              <a:ext uri="{FF2B5EF4-FFF2-40B4-BE49-F238E27FC236}">
                <a16:creationId xmlns:a16="http://schemas.microsoft.com/office/drawing/2014/main" id="{A00CA359-2C82-47AA-A13E-00C6AEA76234}"/>
              </a:ext>
            </a:extLst>
          </p:cNvPr>
          <p:cNvSpPr/>
          <p:nvPr/>
        </p:nvSpPr>
        <p:spPr>
          <a:xfrm rot="19771274">
            <a:off x="4565000" y="3267036"/>
            <a:ext cx="3342006" cy="25830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F385FB2-9788-4BF6-9C79-7E28356EC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701" y="4595366"/>
            <a:ext cx="3178881" cy="1470826"/>
          </a:xfrm>
          <a:prstGeom prst="rect">
            <a:avLst/>
          </a:prstGeom>
        </p:spPr>
      </p:pic>
      <p:pic>
        <p:nvPicPr>
          <p:cNvPr id="7" name="Obrázok 6" descr="Obrázok, na ktorom je košeľa, kreslenie&#10;&#10;Automaticky generovaný popis">
            <a:extLst>
              <a:ext uri="{FF2B5EF4-FFF2-40B4-BE49-F238E27FC236}">
                <a16:creationId xmlns:a16="http://schemas.microsoft.com/office/drawing/2014/main" id="{64B56CA6-90B5-4D23-8388-ADC27BABD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2" y="-398111"/>
            <a:ext cx="5996216" cy="3013097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40923BBA-5707-4344-A29F-6A55C110A84A}"/>
              </a:ext>
            </a:extLst>
          </p:cNvPr>
          <p:cNvSpPr txBox="1"/>
          <p:nvPr/>
        </p:nvSpPr>
        <p:spPr>
          <a:xfrm>
            <a:off x="1184997" y="2659877"/>
            <a:ext cx="3252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Sídlo firmy </a:t>
            </a:r>
            <a:r>
              <a:rPr lang="sk-SK" sz="2000" dirty="0"/>
              <a:t>a</a:t>
            </a:r>
            <a:r>
              <a:rPr lang="sk-SK" sz="2000" b="1" dirty="0"/>
              <a:t> </a:t>
            </a:r>
            <a:r>
              <a:rPr lang="sk-SK" sz="2400" b="1" dirty="0"/>
              <a:t>R&amp;D</a:t>
            </a:r>
            <a:endParaRPr lang="en-GB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41629F75-A13B-42E8-8F7C-477387E34C88}"/>
              </a:ext>
            </a:extLst>
          </p:cNvPr>
          <p:cNvSpPr txBox="1"/>
          <p:nvPr/>
        </p:nvSpPr>
        <p:spPr>
          <a:xfrm>
            <a:off x="7979674" y="1224424"/>
            <a:ext cx="280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R&amp;D</a:t>
            </a:r>
            <a:r>
              <a:rPr lang="sk-SK" sz="2000" b="1" dirty="0"/>
              <a:t> </a:t>
            </a:r>
            <a:r>
              <a:rPr lang="sk-SK" sz="2000" dirty="0"/>
              <a:t>a</a:t>
            </a:r>
            <a:r>
              <a:rPr lang="sk-SK" sz="2000" b="1" dirty="0"/>
              <a:t> </a:t>
            </a:r>
            <a:r>
              <a:rPr lang="sk-SK" sz="2400" b="1" dirty="0"/>
              <a:t>Výroba</a:t>
            </a:r>
            <a:endParaRPr lang="en-GB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92B589E8-ECA1-4EC6-9655-0A24F26FEFAA}"/>
              </a:ext>
            </a:extLst>
          </p:cNvPr>
          <p:cNvSpPr txBox="1"/>
          <p:nvPr/>
        </p:nvSpPr>
        <p:spPr>
          <a:xfrm>
            <a:off x="8205280" y="6155408"/>
            <a:ext cx="280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Predaj</a:t>
            </a:r>
            <a:r>
              <a:rPr lang="sk-SK" sz="2000" b="1" dirty="0"/>
              <a:t> </a:t>
            </a:r>
            <a:r>
              <a:rPr lang="sk-SK" sz="2000" dirty="0"/>
              <a:t>a</a:t>
            </a:r>
            <a:r>
              <a:rPr lang="sk-SK" sz="2000" b="1" dirty="0"/>
              <a:t> </a:t>
            </a:r>
            <a:r>
              <a:rPr lang="sk-SK" sz="2400" b="1" dirty="0"/>
              <a:t>Marketing</a:t>
            </a:r>
            <a:endParaRPr lang="en-GB" dirty="0"/>
          </a:p>
        </p:txBody>
      </p:sp>
      <p:sp>
        <p:nvSpPr>
          <p:cNvPr id="13" name="Kruh: prázdny 12">
            <a:extLst>
              <a:ext uri="{FF2B5EF4-FFF2-40B4-BE49-F238E27FC236}">
                <a16:creationId xmlns:a16="http://schemas.microsoft.com/office/drawing/2014/main" id="{2C2DCED9-70B8-469B-A8E6-04284721CDCE}"/>
              </a:ext>
            </a:extLst>
          </p:cNvPr>
          <p:cNvSpPr/>
          <p:nvPr/>
        </p:nvSpPr>
        <p:spPr>
          <a:xfrm>
            <a:off x="7208228" y="2500416"/>
            <a:ext cx="401444" cy="39029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ovná sa 17">
            <a:extLst>
              <a:ext uri="{FF2B5EF4-FFF2-40B4-BE49-F238E27FC236}">
                <a16:creationId xmlns:a16="http://schemas.microsoft.com/office/drawing/2014/main" id="{956AD302-4E68-44EC-876A-760115084447}"/>
              </a:ext>
            </a:extLst>
          </p:cNvPr>
          <p:cNvSpPr/>
          <p:nvPr/>
        </p:nvSpPr>
        <p:spPr>
          <a:xfrm rot="1203402">
            <a:off x="4700786" y="4476608"/>
            <a:ext cx="3342006" cy="25830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Kruh: prázdny 13">
            <a:extLst>
              <a:ext uri="{FF2B5EF4-FFF2-40B4-BE49-F238E27FC236}">
                <a16:creationId xmlns:a16="http://schemas.microsoft.com/office/drawing/2014/main" id="{3C0B10FD-9A34-44AB-B3B9-0A62992B2AE8}"/>
              </a:ext>
            </a:extLst>
          </p:cNvPr>
          <p:cNvSpPr/>
          <p:nvPr/>
        </p:nvSpPr>
        <p:spPr>
          <a:xfrm>
            <a:off x="4862755" y="3911370"/>
            <a:ext cx="401444" cy="39029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Kruh: prázdny 14">
            <a:extLst>
              <a:ext uri="{FF2B5EF4-FFF2-40B4-BE49-F238E27FC236}">
                <a16:creationId xmlns:a16="http://schemas.microsoft.com/office/drawing/2014/main" id="{032544C4-1E87-40F6-BBD8-2A871946A854}"/>
              </a:ext>
            </a:extLst>
          </p:cNvPr>
          <p:cNvSpPr/>
          <p:nvPr/>
        </p:nvSpPr>
        <p:spPr>
          <a:xfrm>
            <a:off x="7445068" y="4855999"/>
            <a:ext cx="401444" cy="39029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7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85B44F9F-4EFC-443B-A0E3-C2B96553C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5023"/>
          </a:xfrm>
          <a:prstGeom prst="rect">
            <a:avLst/>
          </a:prstGeom>
        </p:spPr>
      </p:pic>
      <p:sp>
        <p:nvSpPr>
          <p:cNvPr id="20" name="Zástupný objekt pre obsah 2">
            <a:extLst>
              <a:ext uri="{FF2B5EF4-FFF2-40B4-BE49-F238E27FC236}">
                <a16:creationId xmlns:a16="http://schemas.microsoft.com/office/drawing/2014/main" id="{3A67EDCD-FD9C-47CE-B972-4DF79EDE2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894" y="1352500"/>
            <a:ext cx="5002942" cy="2076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000" dirty="0"/>
              <a:t>Najdôležitejšia hmota na Zemi - </a:t>
            </a:r>
            <a:r>
              <a:rPr lang="sk-SK" sz="2000" b="1" dirty="0"/>
              <a:t>základ nášho života</a:t>
            </a:r>
          </a:p>
          <a:p>
            <a:pPr marL="0" indent="0">
              <a:buNone/>
            </a:pPr>
            <a:r>
              <a:rPr lang="sk-SK" sz="2000" b="1" dirty="0"/>
              <a:t>Telo dospelého človeka obsahuje až 65% vody:</a:t>
            </a:r>
          </a:p>
          <a:p>
            <a:r>
              <a:rPr lang="sk-SK" sz="2000" b="1" dirty="0"/>
              <a:t>66 % tvorí vnútrobunková voda (ICF)</a:t>
            </a:r>
          </a:p>
          <a:p>
            <a:r>
              <a:rPr lang="sk-SK" sz="2000" b="1" dirty="0"/>
              <a:t>34 % tvorí </a:t>
            </a:r>
            <a:r>
              <a:rPr lang="sk-SK" sz="2000" b="1" dirty="0" err="1"/>
              <a:t>extracelulárna</a:t>
            </a:r>
            <a:r>
              <a:rPr lang="sk-SK" sz="2000" b="1" dirty="0"/>
              <a:t> voda (ECF)</a:t>
            </a:r>
            <a:endParaRPr lang="en-GB" sz="20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F57AEA-5A4E-4076-94B0-E01ABD7C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9" y="3417511"/>
            <a:ext cx="5002942" cy="26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ok 6" descr="Obrázok, na ktorom je šálka&#10;&#10;Automaticky generovaný popis">
            <a:extLst>
              <a:ext uri="{FF2B5EF4-FFF2-40B4-BE49-F238E27FC236}">
                <a16:creationId xmlns:a16="http://schemas.microsoft.com/office/drawing/2014/main" id="{E92890D3-1791-46E5-9650-9E27978B0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50" y="1794910"/>
            <a:ext cx="3135198" cy="2535822"/>
          </a:xfrm>
          <a:prstGeom prst="rect">
            <a:avLst/>
          </a:prstGeom>
        </p:spPr>
      </p:pic>
      <p:sp>
        <p:nvSpPr>
          <p:cNvPr id="16" name="Zástupný objekt pre obsah 2">
            <a:extLst>
              <a:ext uri="{FF2B5EF4-FFF2-40B4-BE49-F238E27FC236}">
                <a16:creationId xmlns:a16="http://schemas.microsoft.com/office/drawing/2014/main" id="{54C4186B-7B91-4578-AF37-3120EC1E5B43}"/>
              </a:ext>
            </a:extLst>
          </p:cNvPr>
          <p:cNvSpPr txBox="1">
            <a:spLocks/>
          </p:cNvSpPr>
          <p:nvPr/>
        </p:nvSpPr>
        <p:spPr>
          <a:xfrm>
            <a:off x="6449960" y="4330732"/>
            <a:ext cx="4983480" cy="4355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sk-SK" sz="2000" dirty="0"/>
              <a:t>Celkové zásoby vody na Zemi predstavujú 1,5 milióna km3</a:t>
            </a:r>
          </a:p>
          <a:p>
            <a:pPr lvl="2"/>
            <a:r>
              <a:rPr lang="sk-SK" dirty="0"/>
              <a:t>97% je slaná voda (oceán)</a:t>
            </a:r>
          </a:p>
          <a:p>
            <a:pPr lvl="2"/>
            <a:r>
              <a:rPr lang="sk-SK" dirty="0"/>
              <a:t>3% sladkej vody (1% je podzemná voda a 2% je ľad a večný sneh)</a:t>
            </a:r>
          </a:p>
          <a:p>
            <a:pPr lvl="2"/>
            <a:r>
              <a:rPr lang="sk-SK" dirty="0"/>
              <a:t>len </a:t>
            </a:r>
            <a:r>
              <a:rPr lang="sk-SK" b="1" dirty="0"/>
              <a:t>0,4 %</a:t>
            </a:r>
            <a:r>
              <a:rPr lang="sk-SK" dirty="0"/>
              <a:t> tvorí pitná voda</a:t>
            </a:r>
            <a:endParaRPr lang="en-GB" dirty="0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2601FD8A-974C-E416-5176-21D8F6D46F82}"/>
              </a:ext>
            </a:extLst>
          </p:cNvPr>
          <p:cNvSpPr/>
          <p:nvPr/>
        </p:nvSpPr>
        <p:spPr>
          <a:xfrm>
            <a:off x="8464379" y="503382"/>
            <a:ext cx="3583458" cy="5807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Voda – tekutina života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803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ok 17">
            <a:hlinkClick r:id="rId3"/>
            <a:extLst>
              <a:ext uri="{FF2B5EF4-FFF2-40B4-BE49-F238E27FC236}">
                <a16:creationId xmlns:a16="http://schemas.microsoft.com/office/drawing/2014/main" id="{23F864A9-0864-4A0A-A100-6E088D961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6"/>
            <a:ext cx="12192000" cy="685002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61C86AF-BC13-4A21-A3DB-3670C3394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43" y="1130803"/>
            <a:ext cx="10467975" cy="504825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4CA18E82-FF27-4A95-8095-D987F6D45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999" y="4367182"/>
            <a:ext cx="2278743" cy="2443811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810CDB85-07D3-4D3D-8F86-BF02DEBE2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923" y="4931497"/>
            <a:ext cx="2974174" cy="1071577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9340AF50-7BE6-4E99-8631-D719F6F7EC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282" y="3909919"/>
            <a:ext cx="10469436" cy="457264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AE95C7F3-7F9E-42AA-B716-B629CDD37E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7099" y="6452480"/>
            <a:ext cx="733619" cy="384558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DB168E20-A242-4FA3-8F84-66AC8392E2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5044" y="4891940"/>
            <a:ext cx="2295780" cy="1394296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5915053D-20CE-4791-8A4E-2001653F9A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282" y="2090443"/>
            <a:ext cx="1143160" cy="1333686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46886CDD-F129-4FA5-B8EF-F2AA273323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2330" y="1803186"/>
            <a:ext cx="2085390" cy="909668"/>
          </a:xfrm>
          <a:prstGeom prst="rect">
            <a:avLst/>
          </a:prstGeo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586E8A2E-8E37-4CE3-8B7A-2C508DFE92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4954" y="2804198"/>
            <a:ext cx="2158446" cy="923033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0C45D194-2C5D-4877-B95D-C77FC5D6CC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56584">
            <a:off x="4553898" y="1911167"/>
            <a:ext cx="3387963" cy="1638064"/>
          </a:xfrm>
          <a:prstGeom prst="rect">
            <a:avLst/>
          </a:prstGeom>
        </p:spPr>
      </p:pic>
      <p:pic>
        <p:nvPicPr>
          <p:cNvPr id="1026" name="Picture 2" descr="Výsledok vyhľadávania obrázkov pre dopyt american standard">
            <a:extLst>
              <a:ext uri="{FF2B5EF4-FFF2-40B4-BE49-F238E27FC236}">
                <a16:creationId xmlns:a16="http://schemas.microsoft.com/office/drawing/2014/main" id="{FB9DDECF-D635-4B73-A062-1B0B482C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793" y="5107724"/>
            <a:ext cx="20955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19FE4230-564A-404F-8DFD-E38C10C08E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05959" y="3007557"/>
            <a:ext cx="1908835" cy="464311"/>
          </a:xfrm>
          <a:prstGeom prst="rect">
            <a:avLst/>
          </a:prstGeom>
        </p:spPr>
      </p:pic>
      <p:pic>
        <p:nvPicPr>
          <p:cNvPr id="1028" name="Picture 4" descr="Výsledok vyhľadávania obrázkov pre dopyt iapmo lead free">
            <a:extLst>
              <a:ext uri="{FF2B5EF4-FFF2-40B4-BE49-F238E27FC236}">
                <a16:creationId xmlns:a16="http://schemas.microsoft.com/office/drawing/2014/main" id="{DC03B559-2F33-4CA5-9F48-7B3F8FADF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2991395"/>
            <a:ext cx="495300" cy="60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30DF59A8-4564-4B84-8A1C-4E738428ED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19052" y="2111530"/>
            <a:ext cx="2831241" cy="663426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20BFE76-BD11-6880-5896-A6382D1809F7}"/>
              </a:ext>
            </a:extLst>
          </p:cNvPr>
          <p:cNvSpPr/>
          <p:nvPr/>
        </p:nvSpPr>
        <p:spPr>
          <a:xfrm>
            <a:off x="986068" y="1215498"/>
            <a:ext cx="2313186" cy="310632"/>
          </a:xfrm>
          <a:prstGeom prst="rect">
            <a:avLst/>
          </a:prstGeom>
          <a:solidFill>
            <a:srgbClr val="314672"/>
          </a:solidFill>
          <a:ln>
            <a:solidFill>
              <a:srgbClr val="3146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Úprava vody</a:t>
            </a:r>
            <a:endParaRPr lang="en-US" b="1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E1B25E14-540B-A51B-3670-59A4F1E169F2}"/>
              </a:ext>
            </a:extLst>
          </p:cNvPr>
          <p:cNvSpPr/>
          <p:nvPr/>
        </p:nvSpPr>
        <p:spPr>
          <a:xfrm>
            <a:off x="986067" y="3939631"/>
            <a:ext cx="2212523" cy="350189"/>
          </a:xfrm>
          <a:prstGeom prst="rect">
            <a:avLst/>
          </a:prstGeom>
          <a:solidFill>
            <a:srgbClr val="0072A9"/>
          </a:solidFill>
          <a:ln>
            <a:solidFill>
              <a:srgbClr val="007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Úspora vody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662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8B39BD0-79BE-4988-822C-5F163065F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88"/>
            <a:ext cx="12192000" cy="6835023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597872-29BB-4EB7-83B0-EE91C090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314450"/>
            <a:ext cx="6819900" cy="4874575"/>
          </a:xfrm>
        </p:spPr>
        <p:txBody>
          <a:bodyPr>
            <a:noAutofit/>
          </a:bodyPr>
          <a:lstStyle/>
          <a:p>
            <a:r>
              <a:rPr lang="sk-SK" sz="1800" dirty="0"/>
              <a:t>Základný výskum v spolupráci s prof. </a:t>
            </a:r>
            <a:r>
              <a:rPr lang="sk-SK" sz="1800" dirty="0" err="1"/>
              <a:t>Kurik</a:t>
            </a:r>
            <a:endParaRPr lang="sk-SK" sz="1800" dirty="0"/>
          </a:p>
          <a:p>
            <a:pPr marL="0" indent="0">
              <a:buNone/>
            </a:pPr>
            <a:r>
              <a:rPr lang="sk-SK" sz="1800" dirty="0"/>
              <a:t>	(</a:t>
            </a:r>
            <a:r>
              <a:rPr lang="en-GB" sz="1800" dirty="0" err="1"/>
              <a:t>Národná</a:t>
            </a:r>
            <a:r>
              <a:rPr lang="en-GB" sz="1800" dirty="0"/>
              <a:t> </a:t>
            </a:r>
            <a:r>
              <a:rPr lang="en-GB" sz="1800" dirty="0" err="1"/>
              <a:t>akadémia</a:t>
            </a:r>
            <a:r>
              <a:rPr lang="en-GB" sz="1800" dirty="0"/>
              <a:t> vied </a:t>
            </a:r>
            <a:r>
              <a:rPr lang="en-GB" sz="1800" dirty="0" err="1"/>
              <a:t>Ukrajiny</a:t>
            </a:r>
            <a:r>
              <a:rPr lang="sk-SK" sz="1800" dirty="0"/>
              <a:t>)</a:t>
            </a:r>
          </a:p>
          <a:p>
            <a:r>
              <a:rPr lang="sk-SK" sz="1800" dirty="0"/>
              <a:t>Schéma klasifikácie kvality vody</a:t>
            </a:r>
          </a:p>
          <a:p>
            <a:pPr lvl="1"/>
            <a:r>
              <a:rPr lang="sk-SK" sz="1800" dirty="0"/>
              <a:t>Založené na</a:t>
            </a:r>
          </a:p>
          <a:p>
            <a:pPr lvl="2">
              <a:tabLst>
                <a:tab pos="1971675" algn="l"/>
              </a:tabLst>
            </a:pPr>
            <a:r>
              <a:rPr lang="sk-SK" sz="1800" b="1" dirty="0"/>
              <a:t>TDS</a:t>
            </a:r>
            <a:r>
              <a:rPr lang="sk-SK" sz="1800" dirty="0"/>
              <a:t> (celkové rozpustené látky)</a:t>
            </a:r>
          </a:p>
          <a:p>
            <a:pPr lvl="2">
              <a:tabLst>
                <a:tab pos="1971675" algn="l"/>
              </a:tabLst>
            </a:pPr>
            <a:r>
              <a:rPr lang="sk-SK" sz="1800" dirty="0"/>
              <a:t>elektrická vodivosť (</a:t>
            </a:r>
            <a:r>
              <a:rPr lang="el-GR" sz="1800" b="1" dirty="0"/>
              <a:t>σ</a:t>
            </a:r>
            <a:r>
              <a:rPr lang="el-GR" sz="1800" dirty="0"/>
              <a:t>)</a:t>
            </a:r>
          </a:p>
          <a:p>
            <a:pPr lvl="2">
              <a:tabLst>
                <a:tab pos="1971675" algn="l"/>
              </a:tabLst>
            </a:pPr>
            <a:r>
              <a:rPr lang="sk-SK" sz="1800" b="1" dirty="0"/>
              <a:t>ORP</a:t>
            </a:r>
            <a:r>
              <a:rPr lang="sk-SK" sz="1800" dirty="0"/>
              <a:t> (oxidačný a redukčný potenciál)</a:t>
            </a:r>
          </a:p>
          <a:p>
            <a:pPr lvl="2">
              <a:tabLst>
                <a:tab pos="1971675" algn="l"/>
              </a:tabLst>
            </a:pPr>
            <a:r>
              <a:rPr lang="sk-SK" sz="1800" b="1" dirty="0"/>
              <a:t>BE</a:t>
            </a:r>
            <a:r>
              <a:rPr lang="sk-SK" sz="1800" dirty="0"/>
              <a:t> (</a:t>
            </a:r>
            <a:r>
              <a:rPr lang="sk-SK" sz="1800" dirty="0" err="1"/>
              <a:t>bioenergia</a:t>
            </a:r>
            <a:r>
              <a:rPr lang="sk-SK" sz="1800" dirty="0"/>
              <a:t> vody)</a:t>
            </a:r>
          </a:p>
          <a:p>
            <a:pPr lvl="2">
              <a:tabLst>
                <a:tab pos="1971675" algn="l"/>
              </a:tabLst>
            </a:pPr>
            <a:r>
              <a:rPr lang="sk-SK" sz="1800" dirty="0"/>
              <a:t>Štrukturálna kvalita (prítomnosť </a:t>
            </a:r>
            <a:r>
              <a:rPr lang="sk-SK" sz="1800" dirty="0" err="1"/>
              <a:t>fraktálových</a:t>
            </a:r>
            <a:r>
              <a:rPr lang="sk-SK" sz="1800" dirty="0"/>
              <a:t> štruktúr a symetrie)</a:t>
            </a:r>
          </a:p>
          <a:p>
            <a:pPr lvl="2">
              <a:tabLst>
                <a:tab pos="1971675" algn="l"/>
              </a:tabLst>
            </a:pPr>
            <a:endParaRPr lang="sk-SK" sz="1800" dirty="0"/>
          </a:p>
          <a:p>
            <a:pPr lvl="1">
              <a:tabLst>
                <a:tab pos="1971675" algn="l"/>
              </a:tabLst>
            </a:pPr>
            <a:r>
              <a:rPr lang="sk-SK" sz="1800" dirty="0"/>
              <a:t>4 základné kvalitatívne skupiny</a:t>
            </a:r>
          </a:p>
          <a:p>
            <a:pPr lvl="2">
              <a:tabLst>
                <a:tab pos="1971675" algn="l"/>
              </a:tabLst>
            </a:pPr>
            <a:r>
              <a:rPr lang="sk-SK" sz="1800" dirty="0"/>
              <a:t>Najvyššia kvalita – Top </a:t>
            </a:r>
            <a:r>
              <a:rPr lang="sk-SK" sz="1800" dirty="0" err="1"/>
              <a:t>Quality</a:t>
            </a:r>
            <a:r>
              <a:rPr lang="sk-SK" sz="1800" dirty="0"/>
              <a:t> (</a:t>
            </a:r>
            <a:r>
              <a:rPr lang="sk-SK" sz="1800" b="1" dirty="0"/>
              <a:t>TQ</a:t>
            </a:r>
            <a:r>
              <a:rPr lang="sk-SK" sz="1800" dirty="0"/>
              <a:t>)</a:t>
            </a:r>
          </a:p>
          <a:p>
            <a:pPr lvl="2">
              <a:tabLst>
                <a:tab pos="1971675" algn="l"/>
              </a:tabLst>
            </a:pPr>
            <a:r>
              <a:rPr lang="sk-SK" sz="1800" dirty="0"/>
              <a:t>Vysoká kvalita – </a:t>
            </a:r>
            <a:r>
              <a:rPr lang="sk-SK" sz="1800" dirty="0" err="1"/>
              <a:t>High</a:t>
            </a:r>
            <a:r>
              <a:rPr lang="sk-SK" sz="1800" dirty="0"/>
              <a:t> </a:t>
            </a:r>
            <a:r>
              <a:rPr lang="sk-SK" sz="1800" dirty="0" err="1"/>
              <a:t>Quality</a:t>
            </a:r>
            <a:r>
              <a:rPr lang="sk-SK" sz="1800" dirty="0"/>
              <a:t> (</a:t>
            </a:r>
            <a:r>
              <a:rPr lang="sk-SK" sz="1800" b="1" dirty="0"/>
              <a:t>HQ</a:t>
            </a:r>
            <a:r>
              <a:rPr lang="sk-SK" sz="1800" dirty="0"/>
              <a:t>)</a:t>
            </a:r>
          </a:p>
          <a:p>
            <a:pPr lvl="2">
              <a:tabLst>
                <a:tab pos="1971675" algn="l"/>
              </a:tabLst>
            </a:pPr>
            <a:r>
              <a:rPr lang="sk-SK" sz="1800" dirty="0"/>
              <a:t>Priemerná kvalita – </a:t>
            </a:r>
            <a:r>
              <a:rPr lang="sk-SK" sz="1800" dirty="0" err="1"/>
              <a:t>Average</a:t>
            </a:r>
            <a:r>
              <a:rPr lang="sk-SK" sz="1800" dirty="0"/>
              <a:t> </a:t>
            </a:r>
            <a:r>
              <a:rPr lang="sk-SK" sz="1800" dirty="0" err="1"/>
              <a:t>Quality</a:t>
            </a:r>
            <a:r>
              <a:rPr lang="sk-SK" sz="1800" dirty="0"/>
              <a:t> (</a:t>
            </a:r>
            <a:r>
              <a:rPr lang="sk-SK" sz="1800" b="1" dirty="0"/>
              <a:t>AV</a:t>
            </a:r>
            <a:r>
              <a:rPr lang="sk-SK" sz="1800" dirty="0"/>
              <a:t>)</a:t>
            </a:r>
          </a:p>
          <a:p>
            <a:pPr lvl="2">
              <a:tabLst>
                <a:tab pos="1971675" algn="l"/>
              </a:tabLst>
            </a:pPr>
            <a:r>
              <a:rPr lang="sk-SK" sz="1800" dirty="0"/>
              <a:t>Nízka kvalita – Poor </a:t>
            </a:r>
            <a:r>
              <a:rPr lang="sk-SK" sz="1800" dirty="0" err="1"/>
              <a:t>Quality</a:t>
            </a:r>
            <a:r>
              <a:rPr lang="sk-SK" sz="1800" dirty="0"/>
              <a:t> (</a:t>
            </a:r>
            <a:r>
              <a:rPr lang="sk-SK" sz="1800" b="1" dirty="0"/>
              <a:t>PQ</a:t>
            </a:r>
            <a:r>
              <a:rPr lang="sk-SK" sz="1800" dirty="0"/>
              <a:t>)</a:t>
            </a:r>
          </a:p>
          <a:p>
            <a:pPr lvl="3"/>
            <a:endParaRPr lang="en-GB" dirty="0"/>
          </a:p>
        </p:txBody>
      </p:sp>
      <p:pic>
        <p:nvPicPr>
          <p:cNvPr id="2050" name="Picture 2" descr="photo088">
            <a:extLst>
              <a:ext uri="{FF2B5EF4-FFF2-40B4-BE49-F238E27FC236}">
                <a16:creationId xmlns:a16="http://schemas.microsoft.com/office/drawing/2014/main" id="{A9B51263-2529-4F30-B19B-7CD6FC85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675" y="1488927"/>
            <a:ext cx="4358203" cy="29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4E2784D1-0F29-4E8A-9172-62F93EDA2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332647"/>
              </p:ext>
            </p:extLst>
          </p:nvPr>
        </p:nvGraphicFramePr>
        <p:xfrm>
          <a:off x="6096000" y="4845553"/>
          <a:ext cx="5610223" cy="148644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596856">
                  <a:extLst>
                    <a:ext uri="{9D8B030D-6E8A-4147-A177-3AD203B41FA5}">
                      <a16:colId xmlns:a16="http://schemas.microsoft.com/office/drawing/2014/main" val="880300765"/>
                    </a:ext>
                  </a:extLst>
                </a:gridCol>
                <a:gridCol w="676086">
                  <a:extLst>
                    <a:ext uri="{9D8B030D-6E8A-4147-A177-3AD203B41FA5}">
                      <a16:colId xmlns:a16="http://schemas.microsoft.com/office/drawing/2014/main" val="625194561"/>
                    </a:ext>
                  </a:extLst>
                </a:gridCol>
                <a:gridCol w="659835">
                  <a:extLst>
                    <a:ext uri="{9D8B030D-6E8A-4147-A177-3AD203B41FA5}">
                      <a16:colId xmlns:a16="http://schemas.microsoft.com/office/drawing/2014/main" val="1862113095"/>
                    </a:ext>
                  </a:extLst>
                </a:gridCol>
                <a:gridCol w="775630">
                  <a:extLst>
                    <a:ext uri="{9D8B030D-6E8A-4147-A177-3AD203B41FA5}">
                      <a16:colId xmlns:a16="http://schemas.microsoft.com/office/drawing/2014/main" val="2665204161"/>
                    </a:ext>
                  </a:extLst>
                </a:gridCol>
                <a:gridCol w="869082">
                  <a:extLst>
                    <a:ext uri="{9D8B030D-6E8A-4147-A177-3AD203B41FA5}">
                      <a16:colId xmlns:a16="http://schemas.microsoft.com/office/drawing/2014/main" val="2108814447"/>
                    </a:ext>
                  </a:extLst>
                </a:gridCol>
                <a:gridCol w="913776">
                  <a:extLst>
                    <a:ext uri="{9D8B030D-6E8A-4147-A177-3AD203B41FA5}">
                      <a16:colId xmlns:a16="http://schemas.microsoft.com/office/drawing/2014/main" val="2487522539"/>
                    </a:ext>
                  </a:extLst>
                </a:gridCol>
                <a:gridCol w="1118958">
                  <a:extLst>
                    <a:ext uri="{9D8B030D-6E8A-4147-A177-3AD203B41FA5}">
                      <a16:colId xmlns:a16="http://schemas.microsoft.com/office/drawing/2014/main" val="3875999559"/>
                    </a:ext>
                  </a:extLst>
                </a:gridCol>
              </a:tblGrid>
              <a:tr h="48097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 err="1">
                          <a:effectLst/>
                        </a:rPr>
                        <a:t>рН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sym typeface="Symbol" panose="05050102010706020507" pitchFamily="18" charset="2"/>
                        </a:rPr>
                        <a:t></a:t>
                      </a:r>
                      <a:endParaRPr lang="sk-SK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(</a:t>
                      </a:r>
                      <a:r>
                        <a:rPr lang="en-GB" sz="1200" dirty="0"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200" dirty="0" err="1">
                          <a:effectLst/>
                        </a:rPr>
                        <a:t>kS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TDS</a:t>
                      </a:r>
                      <a:endParaRPr lang="sk-SK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mg/l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ORP</a:t>
                      </a:r>
                      <a:endParaRPr lang="sk-SK" sz="14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(mV)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 rowSpan="2">
                  <a:txBody>
                    <a:bodyPr/>
                    <a:lstStyle/>
                    <a:p>
                      <a:pPr indent="-10668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BE</a:t>
                      </a:r>
                      <a:endParaRPr lang="sk-SK" sz="1400" dirty="0">
                        <a:effectLst/>
                      </a:endParaRPr>
                    </a:p>
                    <a:p>
                      <a:pPr indent="-10668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(unit relation)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Štrukturálna</a:t>
                      </a:r>
                      <a:r>
                        <a:rPr lang="en-GB" sz="12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pravidelnosť</a:t>
                      </a:r>
                      <a:endParaRPr lang="en-GB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525" marR="57525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44567"/>
                  </a:ext>
                </a:extLst>
              </a:tr>
              <a:tr h="4450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pravidelná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štruktúra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optická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anizotropia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extLst>
                  <a:ext uri="{0D108BD9-81ED-4DB2-BD59-A6C34878D82A}">
                    <a16:rowId xmlns:a16="http://schemas.microsoft.com/office/drawing/2014/main" val="453400073"/>
                  </a:ext>
                </a:extLst>
              </a:tr>
              <a:tr h="560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b="0" dirty="0">
                          <a:effectLst/>
                        </a:rPr>
                        <a:t>6.8 –8.5</a:t>
                      </a:r>
                      <a:endParaRPr lang="sk-SK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500 –1000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300 - 800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(+50) - (+120)</a:t>
                      </a:r>
                      <a:endParaRPr lang="sk-SK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50 -100 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Áno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sk-SK" sz="1200" dirty="0">
                          <a:effectLst/>
                        </a:rPr>
                        <a:t>Áno</a:t>
                      </a:r>
                      <a:endParaRPr lang="sk-S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25" marR="57525" marT="0" marB="0" anchor="ctr"/>
                </a:tc>
                <a:extLst>
                  <a:ext uri="{0D108BD9-81ED-4DB2-BD59-A6C34878D82A}">
                    <a16:rowId xmlns:a16="http://schemas.microsoft.com/office/drawing/2014/main" val="1663606051"/>
                  </a:ext>
                </a:extLst>
              </a:tr>
            </a:tbl>
          </a:graphicData>
        </a:graphic>
      </p:graphicFrame>
      <p:sp>
        <p:nvSpPr>
          <p:cNvPr id="9" name="BlokTextu 8">
            <a:extLst>
              <a:ext uri="{FF2B5EF4-FFF2-40B4-BE49-F238E27FC236}">
                <a16:creationId xmlns:a16="http://schemas.microsoft.com/office/drawing/2014/main" id="{63DA6845-FF3D-4F5D-8765-BD5DBF3E1571}"/>
              </a:ext>
            </a:extLst>
          </p:cNvPr>
          <p:cNvSpPr txBox="1"/>
          <p:nvPr/>
        </p:nvSpPr>
        <p:spPr>
          <a:xfrm>
            <a:off x="7305675" y="4483083"/>
            <a:ext cx="4358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Štruktúra</a:t>
            </a:r>
            <a:r>
              <a:rPr lang="en-US" sz="1400" dirty="0"/>
              <a:t> </a:t>
            </a:r>
            <a:r>
              <a:rPr lang="en-US" sz="1400" dirty="0" err="1"/>
              <a:t>pitnej</a:t>
            </a:r>
            <a:r>
              <a:rPr lang="en-US" sz="1400" dirty="0"/>
              <a:t> </a:t>
            </a:r>
            <a:r>
              <a:rPr lang="en-US" sz="1400" dirty="0" err="1"/>
              <a:t>vody</a:t>
            </a:r>
            <a:r>
              <a:rPr lang="en-US" sz="1400" dirty="0"/>
              <a:t> </a:t>
            </a:r>
            <a:r>
              <a:rPr lang="sk-SK" sz="1400" b="1" dirty="0"/>
              <a:t>NAJVYŠŠEJ</a:t>
            </a:r>
            <a:r>
              <a:rPr lang="en-US" sz="1400" b="1" dirty="0"/>
              <a:t> KVALITY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38ED10CC-4A17-7055-D22D-96ED9B819C7D}"/>
              </a:ext>
            </a:extLst>
          </p:cNvPr>
          <p:cNvSpPr/>
          <p:nvPr/>
        </p:nvSpPr>
        <p:spPr>
          <a:xfrm>
            <a:off x="7561436" y="526007"/>
            <a:ext cx="4263980" cy="5807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Prieskum tajomstiev vody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5056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99763943-4AB9-4CD6-8992-F9718F60A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88"/>
            <a:ext cx="12192000" cy="6835023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597872-29BB-4EB7-83B0-EE91C090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3" y="1249336"/>
            <a:ext cx="5759116" cy="5015038"/>
          </a:xfrm>
        </p:spPr>
        <p:txBody>
          <a:bodyPr>
            <a:normAutofit/>
          </a:bodyPr>
          <a:lstStyle/>
          <a:p>
            <a:r>
              <a:rPr lang="sk-SK" sz="2400" dirty="0"/>
              <a:t>Zlepšenie stavu vody</a:t>
            </a:r>
          </a:p>
          <a:p>
            <a:r>
              <a:rPr lang="sk-SK" sz="2400" dirty="0"/>
              <a:t>Výsledok - </a:t>
            </a:r>
            <a:r>
              <a:rPr lang="sk-SK" sz="2400" dirty="0" err="1"/>
              <a:t>VitalTurbine</a:t>
            </a:r>
            <a:r>
              <a:rPr lang="sk-SK" sz="2400" dirty="0"/>
              <a:t> – patentované riešenie</a:t>
            </a:r>
          </a:p>
          <a:p>
            <a:r>
              <a:rPr lang="sk-SK" sz="2400" dirty="0"/>
              <a:t>Základ pre zariadenia IPS</a:t>
            </a:r>
          </a:p>
          <a:p>
            <a:r>
              <a:rPr lang="sk-SK" sz="2400" dirty="0"/>
              <a:t>Vplyv (dobrý) na parametre vody podľa schémy klasifikácie vôd</a:t>
            </a:r>
          </a:p>
          <a:p>
            <a:r>
              <a:rPr lang="sk-SK" sz="2400" dirty="0"/>
              <a:t>Schopnosť meniť kryštalickú štruktúru minerálov vody</a:t>
            </a:r>
            <a:endParaRPr lang="en-GB" sz="2400" dirty="0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B73B62AB-FED2-46E8-88FA-4DFFBFF60307}"/>
              </a:ext>
            </a:extLst>
          </p:cNvPr>
          <p:cNvSpPr/>
          <p:nvPr/>
        </p:nvSpPr>
        <p:spPr>
          <a:xfrm>
            <a:off x="5843545" y="6100937"/>
            <a:ext cx="63341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Vplyv IPS </a:t>
            </a:r>
            <a:r>
              <a:rPr lang="sk-SK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Kalyxx</a:t>
            </a:r>
            <a:r>
              <a:rPr lang="sk-SK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parametre minerálnej vody „Rajec“ (HQ)</a:t>
            </a:r>
            <a:endParaRPr lang="en-GB" sz="1400" dirty="0"/>
          </a:p>
        </p:txBody>
      </p:sp>
      <p:graphicFrame>
        <p:nvGraphicFramePr>
          <p:cNvPr id="9" name="Tabuľka 8">
            <a:extLst>
              <a:ext uri="{FF2B5EF4-FFF2-40B4-BE49-F238E27FC236}">
                <a16:creationId xmlns:a16="http://schemas.microsoft.com/office/drawing/2014/main" id="{050F4934-8704-4771-BA80-2246FEA16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517164"/>
              </p:ext>
            </p:extLst>
          </p:nvPr>
        </p:nvGraphicFramePr>
        <p:xfrm>
          <a:off x="6249155" y="4600010"/>
          <a:ext cx="5433232" cy="1483309"/>
        </p:xfrm>
        <a:graphic>
          <a:graphicData uri="http://schemas.openxmlformats.org/drawingml/2006/table">
            <a:tbl>
              <a:tblPr firstRow="1" firstCol="1" bandRow="1"/>
              <a:tblGrid>
                <a:gridCol w="775374">
                  <a:extLst>
                    <a:ext uri="{9D8B030D-6E8A-4147-A177-3AD203B41FA5}">
                      <a16:colId xmlns:a16="http://schemas.microsoft.com/office/drawing/2014/main" val="3515993941"/>
                    </a:ext>
                  </a:extLst>
                </a:gridCol>
                <a:gridCol w="584558">
                  <a:extLst>
                    <a:ext uri="{9D8B030D-6E8A-4147-A177-3AD203B41FA5}">
                      <a16:colId xmlns:a16="http://schemas.microsoft.com/office/drawing/2014/main" val="2374509023"/>
                    </a:ext>
                  </a:extLst>
                </a:gridCol>
                <a:gridCol w="709535">
                  <a:extLst>
                    <a:ext uri="{9D8B030D-6E8A-4147-A177-3AD203B41FA5}">
                      <a16:colId xmlns:a16="http://schemas.microsoft.com/office/drawing/2014/main" val="811488084"/>
                    </a:ext>
                  </a:extLst>
                </a:gridCol>
                <a:gridCol w="781957">
                  <a:extLst>
                    <a:ext uri="{9D8B030D-6E8A-4147-A177-3AD203B41FA5}">
                      <a16:colId xmlns:a16="http://schemas.microsoft.com/office/drawing/2014/main" val="912916034"/>
                    </a:ext>
                  </a:extLst>
                </a:gridCol>
                <a:gridCol w="688467">
                  <a:extLst>
                    <a:ext uri="{9D8B030D-6E8A-4147-A177-3AD203B41FA5}">
                      <a16:colId xmlns:a16="http://schemas.microsoft.com/office/drawing/2014/main" val="1138023891"/>
                    </a:ext>
                  </a:extLst>
                </a:gridCol>
                <a:gridCol w="787342">
                  <a:extLst>
                    <a:ext uri="{9D8B030D-6E8A-4147-A177-3AD203B41FA5}">
                      <a16:colId xmlns:a16="http://schemas.microsoft.com/office/drawing/2014/main" val="3511257268"/>
                    </a:ext>
                  </a:extLst>
                </a:gridCol>
                <a:gridCol w="1105999">
                  <a:extLst>
                    <a:ext uri="{9D8B030D-6E8A-4147-A177-3AD203B41FA5}">
                      <a16:colId xmlns:a16="http://schemas.microsoft.com/office/drawing/2014/main" val="935384290"/>
                    </a:ext>
                  </a:extLst>
                </a:gridCol>
              </a:tblGrid>
              <a:tr h="353504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sk-SK" sz="13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 vody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909" marR="120909" marT="60454" marB="604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az-Cyrl-AZ" sz="13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рН</a:t>
                      </a:r>
                      <a:endParaRPr lang="az-Cyrl-AZ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909" marR="120909" marT="60454" marB="604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3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3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300" b="1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kS</a:t>
                      </a:r>
                      <a:r>
                        <a:rPr lang="en-GB" sz="13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909" marR="120909" marT="60454" marB="604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TDS</a:t>
                      </a:r>
                      <a:endParaRPr lang="sk-SK" sz="13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sk-SK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mg/l</a:t>
                      </a:r>
                      <a:r>
                        <a:rPr lang="sk-SK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3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909" marR="120909" marT="60454" marB="604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ORP</a:t>
                      </a:r>
                      <a:endParaRPr lang="sk-SK" sz="1300" b="1" i="0" u="none" strike="noStrik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(mV)</a:t>
                      </a:r>
                      <a:endParaRPr lang="en-GB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909" marR="120909" marT="60454" marB="604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1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Štrukturálna</a:t>
                      </a:r>
                      <a:r>
                        <a:rPr lang="en-GB" sz="13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300" b="1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pravidelnosť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0909" marR="120909" marT="60454" marB="6045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583370"/>
                  </a:ext>
                </a:extLst>
              </a:tr>
              <a:tr h="4474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Fraktál</a:t>
                      </a: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optická</a:t>
                      </a: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3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anizotropia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476636"/>
                  </a:ext>
                </a:extLst>
              </a:tr>
              <a:tr h="25935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sk-SK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5.49</a:t>
                      </a:r>
                      <a:endParaRPr lang="en-GB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480</a:t>
                      </a:r>
                      <a:endParaRPr lang="en-GB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</a:t>
                      </a:r>
                      <a:endParaRPr lang="en-GB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+ 234</a:t>
                      </a:r>
                      <a:endParaRPr lang="en-GB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sk-SK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sk-SK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Áno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971874"/>
                  </a:ext>
                </a:extLst>
              </a:tr>
              <a:tr h="25935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sk-SK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5.71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530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370</a:t>
                      </a:r>
                      <a:endParaRPr lang="en-GB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+ 247</a:t>
                      </a:r>
                      <a:endParaRPr lang="en-GB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GB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sk-SK" sz="13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ie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sk-SK" sz="1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Áno</a:t>
                      </a:r>
                      <a:endParaRPr lang="en-GB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682" marR="90682" marT="125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546312"/>
                  </a:ext>
                </a:extLst>
              </a:tr>
            </a:tbl>
          </a:graphicData>
        </a:graphic>
      </p:graphicFrame>
      <p:pic>
        <p:nvPicPr>
          <p:cNvPr id="37" name="Obrázok 36">
            <a:extLst>
              <a:ext uri="{FF2B5EF4-FFF2-40B4-BE49-F238E27FC236}">
                <a16:creationId xmlns:a16="http://schemas.microsoft.com/office/drawing/2014/main" id="{0D359D0E-4F85-47D6-A018-BD9F35E1CDF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4" y="4445700"/>
            <a:ext cx="2364937" cy="184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Obrázok 38">
            <a:extLst>
              <a:ext uri="{FF2B5EF4-FFF2-40B4-BE49-F238E27FC236}">
                <a16:creationId xmlns:a16="http://schemas.microsoft.com/office/drawing/2014/main" id="{6894369A-3106-47B7-BA9C-6DEC90A166C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76" y="4445700"/>
            <a:ext cx="2340743" cy="18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99B4918-F416-432F-9785-EF45E00F2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84" y="1390085"/>
            <a:ext cx="4886325" cy="320992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77B0D502-9E25-6C73-149B-115933E8CBA3}"/>
              </a:ext>
            </a:extLst>
          </p:cNvPr>
          <p:cNvSpPr/>
          <p:nvPr/>
        </p:nvSpPr>
        <p:spPr>
          <a:xfrm>
            <a:off x="9564131" y="524181"/>
            <a:ext cx="2434280" cy="5807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Vývoj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081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FBB691BD-BC6E-4935-BF0F-E9E8CA803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88"/>
            <a:ext cx="12192000" cy="6835023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E231D7-9586-44E2-9BAE-34546436E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792" y="1533096"/>
            <a:ext cx="5235490" cy="4994941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sz="2000" dirty="0"/>
              <a:t>Výskum realizovaný v spolupráci so Slovenskou poľnohospodárskou univerzitou v Nitre - doc. </a:t>
            </a:r>
            <a:r>
              <a:rPr lang="sk-SK" sz="2000" dirty="0" err="1"/>
              <a:t>Brindza</a:t>
            </a:r>
            <a:endParaRPr lang="sk-SK" sz="2000" dirty="0"/>
          </a:p>
          <a:p>
            <a:pPr algn="just"/>
            <a:r>
              <a:rPr lang="sk-SK" sz="2000" dirty="0"/>
              <a:t>Zamerajte sa na zmenu antioxidačnej aktivity tekutín</a:t>
            </a:r>
          </a:p>
          <a:p>
            <a:pPr algn="just"/>
            <a:r>
              <a:rPr lang="sk-SK" sz="2000" dirty="0"/>
              <a:t>prečo? Antioxidanty eliminujú účinky voľných radikálov – prevencia proti rakovine – veľmi pozitívny vplyv na človeka</a:t>
            </a:r>
          </a:p>
          <a:p>
            <a:pPr algn="just"/>
            <a:r>
              <a:rPr lang="sk-SK" sz="2000" dirty="0"/>
              <a:t>Test vykonaný na ochladenej a neochladenej tekvicovej šťave (viacnásobné aktivácie 1-10 krát)</a:t>
            </a:r>
          </a:p>
          <a:p>
            <a:pPr algn="just"/>
            <a:r>
              <a:rPr lang="sk-SK" sz="2000" dirty="0"/>
              <a:t>Výrazné zvýšenie antioxidačnej aktivity hneď po prvej aktivácii</a:t>
            </a:r>
          </a:p>
          <a:p>
            <a:pPr algn="just"/>
            <a:r>
              <a:rPr lang="sk-SK" sz="2000" dirty="0"/>
              <a:t>Potenciálne využitie vo všetkých oblastiach použitia pitnej vody - úprava všetkých druhov nápojov na ľudskú spotrebu alebo vody na prípravu pokrmov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4AE8891-832C-4A51-8560-3A7B1363D7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834169"/>
              </p:ext>
            </p:extLst>
          </p:nvPr>
        </p:nvGraphicFramePr>
        <p:xfrm>
          <a:off x="571783" y="1308468"/>
          <a:ext cx="5039585" cy="4740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BlokTextu 4">
            <a:extLst>
              <a:ext uri="{FF2B5EF4-FFF2-40B4-BE49-F238E27FC236}">
                <a16:creationId xmlns:a16="http://schemas.microsoft.com/office/drawing/2014/main" id="{199EFBE4-FABA-4E8F-B1C8-9ACEC848210A}"/>
              </a:ext>
            </a:extLst>
          </p:cNvPr>
          <p:cNvSpPr txBox="1"/>
          <p:nvPr/>
        </p:nvSpPr>
        <p:spPr>
          <a:xfrm>
            <a:off x="1139207" y="6007068"/>
            <a:ext cx="4075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/>
              <a:t>Modrá – Ochladená, Červená – Neochladená</a:t>
            </a:r>
            <a:endParaRPr lang="en-GB" sz="1600" b="1" dirty="0"/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E5F22E08-8A49-1569-892D-4C2562D1C7CD}"/>
              </a:ext>
            </a:extLst>
          </p:cNvPr>
          <p:cNvSpPr/>
          <p:nvPr/>
        </p:nvSpPr>
        <p:spPr>
          <a:xfrm>
            <a:off x="8736227" y="524181"/>
            <a:ext cx="3262184" cy="5807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Vplyv na človeka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55968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C5551E05-94B5-4CA6-867D-22BE5B07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88"/>
            <a:ext cx="12192000" cy="6835023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6EF736-7665-4847-B464-6DF03C825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71" y="1347308"/>
            <a:ext cx="5778608" cy="478364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sk-SK" sz="2000" dirty="0"/>
              <a:t>Výskum realizovaný v spolupráci so Slovenskou poľnohospodárskou univerzitou v Nitre - doc. </a:t>
            </a:r>
            <a:r>
              <a:rPr lang="sk-SK" sz="2000" dirty="0" err="1"/>
              <a:t>Brindza</a:t>
            </a:r>
            <a:endParaRPr lang="sk-SK" sz="2000" dirty="0"/>
          </a:p>
          <a:p>
            <a:pPr algn="just">
              <a:lnSpc>
                <a:spcPct val="120000"/>
              </a:lnSpc>
            </a:pPr>
            <a:r>
              <a:rPr lang="sk-SK" sz="2000" dirty="0"/>
              <a:t>Vplyv aktivovanej vody zariadením </a:t>
            </a:r>
            <a:r>
              <a:rPr lang="sk-SK" sz="2000" dirty="0" err="1"/>
              <a:t>Kalyxx</a:t>
            </a:r>
            <a:r>
              <a:rPr lang="sk-SK" sz="2000" dirty="0"/>
              <a:t> na klíčenie semien jarnej pšenice a tekvicových semien</a:t>
            </a:r>
          </a:p>
          <a:p>
            <a:pPr algn="just">
              <a:lnSpc>
                <a:spcPct val="120000"/>
              </a:lnSpc>
            </a:pPr>
            <a:r>
              <a:rPr lang="sk-SK" sz="2000" dirty="0"/>
              <a:t>Pre všetky vzorky boli prísne dodržané rovnaké podmienky</a:t>
            </a:r>
          </a:p>
          <a:p>
            <a:pPr algn="just">
              <a:lnSpc>
                <a:spcPct val="120000"/>
              </a:lnSpc>
            </a:pPr>
            <a:r>
              <a:rPr lang="sk-SK" sz="2000" dirty="0"/>
              <a:t>Zaznamenaný významný vplyv na klíčenie</a:t>
            </a:r>
          </a:p>
          <a:p>
            <a:pPr algn="just">
              <a:lnSpc>
                <a:spcPct val="120000"/>
              </a:lnSpc>
            </a:pPr>
            <a:r>
              <a:rPr lang="sk-SK" sz="2000" dirty="0"/>
              <a:t>Aktivovaná voda pomocou </a:t>
            </a:r>
            <a:r>
              <a:rPr lang="sk-SK" sz="2000" dirty="0" err="1"/>
              <a:t>Kalyxx</a:t>
            </a:r>
            <a:r>
              <a:rPr lang="sk-SK" sz="2000" dirty="0"/>
              <a:t> je bližšie k intracelulárnej vode – ľahšie sa vstrebáva do buniek</a:t>
            </a:r>
          </a:p>
          <a:p>
            <a:pPr algn="just">
              <a:lnSpc>
                <a:spcPct val="120000"/>
              </a:lnSpc>
            </a:pPr>
            <a:r>
              <a:rPr lang="sk-SK" sz="2000" dirty="0"/>
              <a:t>Veľký potenciál pre uplatnenie v rôznych oblastiach poľnohospodárstva alebo športovísk s prírodným trávnikom (golfové ihriská, futbalové ihriská...)</a:t>
            </a:r>
            <a:endParaRPr lang="en-GB" sz="20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284BECD-965F-4D3B-B74E-6EDAE349576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>
            <a:fillRect/>
          </a:stretch>
        </p:blipFill>
        <p:spPr bwMode="auto">
          <a:xfrm>
            <a:off x="9279078" y="1672995"/>
            <a:ext cx="2298487" cy="1830224"/>
          </a:xfrm>
          <a:prstGeom prst="rect">
            <a:avLst/>
          </a:prstGeom>
          <a:noFill/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374E3DA-3252-421B-8EA1-0D1F33FA04B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/>
          <a:stretch>
            <a:fillRect/>
          </a:stretch>
        </p:blipFill>
        <p:spPr bwMode="auto">
          <a:xfrm>
            <a:off x="6671150" y="1672995"/>
            <a:ext cx="2298486" cy="1830224"/>
          </a:xfrm>
          <a:prstGeom prst="rect">
            <a:avLst/>
          </a:prstGeom>
          <a:noFill/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1CC24FD1-9F77-49EF-8E4B-0D3E445622D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/>
          <a:stretch>
            <a:fillRect/>
          </a:stretch>
        </p:blipFill>
        <p:spPr bwMode="auto">
          <a:xfrm>
            <a:off x="6671150" y="4221385"/>
            <a:ext cx="2298487" cy="18302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106AE7EF-1B33-468A-9DD0-EDEA1A2D33F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/>
          <a:stretch>
            <a:fillRect/>
          </a:stretch>
        </p:blipFill>
        <p:spPr bwMode="auto">
          <a:xfrm>
            <a:off x="9324508" y="4221385"/>
            <a:ext cx="2298487" cy="18302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1BA00245-A97D-4F77-9DF8-9DF910DD0B46}"/>
              </a:ext>
            </a:extLst>
          </p:cNvPr>
          <p:cNvSpPr txBox="1"/>
          <p:nvPr/>
        </p:nvSpPr>
        <p:spPr>
          <a:xfrm>
            <a:off x="8006776" y="1279833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Semená jarnej pšenice</a:t>
            </a:r>
            <a:endParaRPr lang="en-GB" b="1" dirty="0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DE75CD37-FC85-4CB9-AE49-3E3446E98CD8}"/>
              </a:ext>
            </a:extLst>
          </p:cNvPr>
          <p:cNvSpPr txBox="1"/>
          <p:nvPr/>
        </p:nvSpPr>
        <p:spPr>
          <a:xfrm>
            <a:off x="7961346" y="3804392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Semená tekvice</a:t>
            </a:r>
            <a:endParaRPr lang="en-GB" b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9C81BA3-4C5F-4C79-8F6D-75A4A58E567B}"/>
              </a:ext>
            </a:extLst>
          </p:cNvPr>
          <p:cNvSpPr txBox="1"/>
          <p:nvPr/>
        </p:nvSpPr>
        <p:spPr>
          <a:xfrm>
            <a:off x="7070489" y="3541195"/>
            <a:ext cx="440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 Neaktivovaná voda                                  </a:t>
            </a:r>
            <a:r>
              <a:rPr lang="sk-SK" sz="1200" dirty="0" err="1"/>
              <a:t>Voda</a:t>
            </a:r>
            <a:r>
              <a:rPr lang="sk-SK" sz="1200" dirty="0"/>
              <a:t> aktivovaná IPS </a:t>
            </a:r>
            <a:r>
              <a:rPr lang="sk-SK" sz="1200" dirty="0" err="1"/>
              <a:t>Kalyxx’s</a:t>
            </a:r>
            <a:endParaRPr lang="sk-SK" sz="1200" i="1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2F56146-B6DE-5FE9-B83B-C0147D951BA6}"/>
              </a:ext>
            </a:extLst>
          </p:cNvPr>
          <p:cNvSpPr txBox="1"/>
          <p:nvPr/>
        </p:nvSpPr>
        <p:spPr>
          <a:xfrm>
            <a:off x="7006311" y="6095890"/>
            <a:ext cx="440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   Neaktivovaná voda                                  </a:t>
            </a:r>
            <a:r>
              <a:rPr lang="sk-SK" sz="1200" dirty="0" err="1"/>
              <a:t>Voda</a:t>
            </a:r>
            <a:r>
              <a:rPr lang="sk-SK" sz="1200" dirty="0"/>
              <a:t> aktivovaná IPS </a:t>
            </a:r>
            <a:r>
              <a:rPr lang="sk-SK" sz="1200" dirty="0" err="1"/>
              <a:t>Kalyxx’s</a:t>
            </a:r>
            <a:endParaRPr lang="sk-SK" sz="1200" i="1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3223DCA1-71FB-B264-D45E-5ABD3D7AAF41}"/>
              </a:ext>
            </a:extLst>
          </p:cNvPr>
          <p:cNvSpPr/>
          <p:nvPr/>
        </p:nvSpPr>
        <p:spPr>
          <a:xfrm>
            <a:off x="8310943" y="524181"/>
            <a:ext cx="3687468" cy="5807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Vplyv na vegetáciu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4387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9A8033C9-CE5A-487E-B042-D55804BB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16250" cy="6835023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D9486B-937C-419A-ABA1-9E542D648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23" y="1396314"/>
            <a:ext cx="5626177" cy="4816918"/>
          </a:xfrm>
        </p:spPr>
        <p:txBody>
          <a:bodyPr>
            <a:normAutofit lnSpcReduction="10000"/>
          </a:bodyPr>
          <a:lstStyle/>
          <a:p>
            <a:r>
              <a:rPr lang="sk-SK" sz="2000" dirty="0"/>
              <a:t>Výskum realizovaný v spolupráci s Inštitútom ekológie človeka v Kyjeve - Prof. </a:t>
            </a:r>
            <a:r>
              <a:rPr lang="sk-SK" sz="2000" dirty="0" err="1"/>
              <a:t>Kurik</a:t>
            </a:r>
            <a:endParaRPr lang="sk-SK" sz="2000" dirty="0"/>
          </a:p>
          <a:p>
            <a:r>
              <a:rPr lang="sk-SK" sz="2000" dirty="0"/>
              <a:t>Výskum uskutočnený na 300 ks kráv počas 6 mesiacov</a:t>
            </a:r>
          </a:p>
          <a:p>
            <a:r>
              <a:rPr lang="sk-SK" sz="2000" dirty="0"/>
              <a:t>Polovica kráv bola napájaná </a:t>
            </a:r>
            <a:r>
              <a:rPr lang="sk-SK" sz="2000" dirty="0" err="1"/>
              <a:t>akitovanou</a:t>
            </a:r>
            <a:r>
              <a:rPr lang="sk-SK" sz="2000" dirty="0"/>
              <a:t> vodou a polovica neupravenou vodou</a:t>
            </a:r>
          </a:p>
          <a:p>
            <a:r>
              <a:rPr lang="sk-SK" sz="2000" dirty="0"/>
              <a:t>Pravidelne sa odoberali vzorky krvi a slín a sledovali sa ich štrukturálne vlastnosti a štruktúra slín</a:t>
            </a:r>
          </a:p>
          <a:p>
            <a:r>
              <a:rPr lang="sk-SK" sz="2000" dirty="0"/>
              <a:t>Bolo dokázané, že pitie aktivovanej vody zlepšuje štruktúru červených krviniek, urýchľuje okysličovanie organizmu</a:t>
            </a:r>
          </a:p>
          <a:p>
            <a:r>
              <a:rPr lang="sk-SK" sz="2000" dirty="0"/>
              <a:t>Tiež sa zistilo zlepšenie stavu gastrointestinálneho traktu a sliznice tráviaceho traktu, ako aj obnovenie štruktúry slín po 20 dňoch pitia aktivovanej vody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EE6DE044-E55A-4F15-8AE0-87F9A6E8F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46" y="1532390"/>
            <a:ext cx="6359186" cy="4228698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F381BE58-E805-0144-567E-FEC38E8D3A5A}"/>
              </a:ext>
            </a:extLst>
          </p:cNvPr>
          <p:cNvSpPr/>
          <p:nvPr/>
        </p:nvSpPr>
        <p:spPr>
          <a:xfrm>
            <a:off x="7236940" y="629878"/>
            <a:ext cx="4955060" cy="5807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Vplyv na hospodárske zvieratá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1983344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Vlastné 1">
      <a:dk1>
        <a:sysClr val="windowText" lastClr="000000"/>
      </a:dk1>
      <a:lt1>
        <a:sysClr val="window" lastClr="FFFFFF"/>
      </a:lt1>
      <a:dk2>
        <a:srgbClr val="D6DCE4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</TotalTime>
  <Words>1968</Words>
  <Application>Microsoft Office PowerPoint</Application>
  <PresentationFormat>Širokouhlá</PresentationFormat>
  <Paragraphs>173</Paragraphs>
  <Slides>12</Slides>
  <Notes>12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R&amp;D</dc:creator>
  <cp:lastModifiedBy>Marek Pancruák</cp:lastModifiedBy>
  <cp:revision>55</cp:revision>
  <cp:lastPrinted>2019-12-09T10:37:30Z</cp:lastPrinted>
  <dcterms:created xsi:type="dcterms:W3CDTF">2019-12-06T09:06:31Z</dcterms:created>
  <dcterms:modified xsi:type="dcterms:W3CDTF">2022-12-15T09:13:04Z</dcterms:modified>
</cp:coreProperties>
</file>